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52" r:id="rId3"/>
    <p:sldId id="353" r:id="rId4"/>
    <p:sldId id="328" r:id="rId5"/>
    <p:sldId id="327" r:id="rId6"/>
    <p:sldId id="330" r:id="rId7"/>
    <p:sldId id="329"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E30"/>
    <a:srgbClr val="1674A8"/>
    <a:srgbClr val="E9F5EB"/>
    <a:srgbClr val="925C16"/>
    <a:srgbClr val="CB382F"/>
    <a:srgbClr val="F8494C"/>
    <a:srgbClr val="3F5D73"/>
    <a:srgbClr val="68ADDE"/>
    <a:srgbClr val="462F29"/>
    <a:srgbClr val="EFD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7"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6/18/2022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a:gsLst>
              <a:gs pos="0">
                <a:srgbClr val="462F29"/>
              </a:gs>
              <a:gs pos="18000">
                <a:srgbClr val="EFD0BC"/>
              </a:gs>
              <a:gs pos="83000">
                <a:schemeClr val="bg1"/>
              </a:gs>
              <a:gs pos="100000">
                <a:srgbClr val="462F29"/>
              </a:gs>
            </a:gsLst>
            <a:lin ang="5400000" scaled="1"/>
          </a:gra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6/18/2022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F05E30"/>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78AB-1446-BFB4-504F-167FD1B8CEF7}"/>
              </a:ext>
            </a:extLst>
          </p:cNvPr>
          <p:cNvSpPr>
            <a:spLocks noGrp="1"/>
          </p:cNvSpPr>
          <p:nvPr>
            <p:ph type="title"/>
          </p:nvPr>
        </p:nvSpPr>
        <p:spPr/>
        <p:txBody>
          <a:bodyPr/>
          <a:lstStyle/>
          <a:p>
            <a:r>
              <a:rPr lang="en-US" dirty="0"/>
              <a:t>God Said It First!</a:t>
            </a:r>
          </a:p>
        </p:txBody>
      </p:sp>
      <p:sp>
        <p:nvSpPr>
          <p:cNvPr id="3" name="Content Placeholder 2">
            <a:extLst>
              <a:ext uri="{FF2B5EF4-FFF2-40B4-BE49-F238E27FC236}">
                <a16:creationId xmlns:a16="http://schemas.microsoft.com/office/drawing/2014/main" id="{A3313966-11B0-B3CE-0528-45E87FB4DFB7}"/>
              </a:ext>
            </a:extLst>
          </p:cNvPr>
          <p:cNvSpPr>
            <a:spLocks noGrp="1"/>
          </p:cNvSpPr>
          <p:nvPr>
            <p:ph idx="1"/>
          </p:nvPr>
        </p:nvSpPr>
        <p:spPr/>
        <p:txBody>
          <a:bodyPr>
            <a:normAutofit fontScale="92500"/>
          </a:bodyPr>
          <a:lstStyle/>
          <a:p>
            <a:r>
              <a:rPr lang="en-US" dirty="0"/>
              <a:t>“For I have known him, in order that he may command his children and his household after him, that they keep the way of the Lord, to do righteousness and justice, that the Lord may bring to Abraham what He has spoken to him” (Gen. 18:19).</a:t>
            </a:r>
          </a:p>
          <a:p>
            <a:r>
              <a:rPr lang="en-US" dirty="0"/>
              <a:t>Passing your faith down to your children is a responsibility of fathers.</a:t>
            </a:r>
          </a:p>
          <a:p>
            <a:pPr lvl="1"/>
            <a:r>
              <a:rPr lang="en-US" dirty="0"/>
              <a:t>“Only take heed to yourself, and diligently keep yourself, lest you forget the things your eyes have seen, and lest they depart from your heart all the days of your life. </a:t>
            </a:r>
            <a:r>
              <a:rPr lang="en-US" dirty="0">
                <a:solidFill>
                  <a:srgbClr val="F05E30"/>
                </a:solidFill>
                <a:latin typeface="+mj-lt"/>
              </a:rPr>
              <a:t>And teach them to your children and your grandchildren</a:t>
            </a:r>
            <a:r>
              <a:rPr lang="en-US" dirty="0"/>
              <a:t>, especially concerning the day you stood before the Lord your God in Horeb, when the Lord said to me, ‘Gather the people to Me, and I will let them hear My words, that they may learn to fear Me all the days they live on the earth, and that they may teach their children’” (Deut. 4:9-10).	</a:t>
            </a:r>
          </a:p>
        </p:txBody>
      </p:sp>
    </p:spTree>
    <p:extLst>
      <p:ext uri="{BB962C8B-B14F-4D97-AF65-F5344CB8AC3E}">
        <p14:creationId xmlns:p14="http://schemas.microsoft.com/office/powerpoint/2010/main" val="38646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7F9-BEA6-F7E1-12B1-79DD6C69187A}"/>
              </a:ext>
            </a:extLst>
          </p:cNvPr>
          <p:cNvSpPr>
            <a:spLocks noGrp="1"/>
          </p:cNvSpPr>
          <p:nvPr>
            <p:ph type="title"/>
          </p:nvPr>
        </p:nvSpPr>
        <p:spPr/>
        <p:txBody>
          <a:bodyPr/>
          <a:lstStyle/>
          <a:p>
            <a:r>
              <a:rPr lang="en-US" dirty="0"/>
              <a:t>God Said It First</a:t>
            </a:r>
          </a:p>
        </p:txBody>
      </p:sp>
      <p:sp>
        <p:nvSpPr>
          <p:cNvPr id="3" name="Content Placeholder 2">
            <a:extLst>
              <a:ext uri="{FF2B5EF4-FFF2-40B4-BE49-F238E27FC236}">
                <a16:creationId xmlns:a16="http://schemas.microsoft.com/office/drawing/2014/main" id="{B04BA737-8C10-60DD-356B-196815532F96}"/>
              </a:ext>
            </a:extLst>
          </p:cNvPr>
          <p:cNvSpPr>
            <a:spLocks noGrp="1"/>
          </p:cNvSpPr>
          <p:nvPr>
            <p:ph idx="1"/>
          </p:nvPr>
        </p:nvSpPr>
        <p:spPr/>
        <p:txBody>
          <a:bodyPr/>
          <a:lstStyle/>
          <a:p>
            <a:r>
              <a:rPr lang="en-US" dirty="0"/>
              <a:t>“And these words which I command you today shall be in your heart. </a:t>
            </a:r>
            <a:r>
              <a:rPr lang="en-US" dirty="0">
                <a:solidFill>
                  <a:srgbClr val="F05E30"/>
                </a:solidFill>
                <a:latin typeface="+mj-lt"/>
              </a:rPr>
              <a:t>You shall teach them diligently to your children</a:t>
            </a:r>
            <a:r>
              <a:rPr lang="en-US" dirty="0"/>
              <a:t>, and shall talk of them when you sit in your house, when you walk by the way, when you lie down, and when you rise up” (Deut. 6:6-7).</a:t>
            </a:r>
          </a:p>
          <a:p>
            <a:r>
              <a:rPr lang="en-US" dirty="0"/>
              <a:t>“And if it seems evil to you to serve the Lord, choose for yourselves this day whom you will serve, whether the gods which your fathers served that were on the other side of the River, or the gods of the Amorites, in whose land you dwell. </a:t>
            </a:r>
            <a:r>
              <a:rPr lang="en-US" dirty="0">
                <a:solidFill>
                  <a:srgbClr val="F05E30"/>
                </a:solidFill>
                <a:latin typeface="+mj-lt"/>
              </a:rPr>
              <a:t>But as for me and my house, we will serve the Lord</a:t>
            </a:r>
            <a:r>
              <a:rPr lang="en-US" dirty="0"/>
              <a:t>” (Josh. 24:15).</a:t>
            </a:r>
          </a:p>
        </p:txBody>
      </p:sp>
    </p:spTree>
    <p:extLst>
      <p:ext uri="{BB962C8B-B14F-4D97-AF65-F5344CB8AC3E}">
        <p14:creationId xmlns:p14="http://schemas.microsoft.com/office/powerpoint/2010/main" val="8385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85EF-12CF-AE8D-44CB-129C4C2FB096}"/>
              </a:ext>
            </a:extLst>
          </p:cNvPr>
          <p:cNvSpPr>
            <a:spLocks noGrp="1"/>
          </p:cNvSpPr>
          <p:nvPr>
            <p:ph type="title"/>
          </p:nvPr>
        </p:nvSpPr>
        <p:spPr>
          <a:xfrm>
            <a:off x="838200" y="365125"/>
            <a:ext cx="10515600" cy="920467"/>
          </a:xfrm>
        </p:spPr>
        <p:txBody>
          <a:bodyPr/>
          <a:lstStyle/>
          <a:p>
            <a:r>
              <a:rPr lang="en-US" dirty="0"/>
              <a:t>Psalm 78:1-8</a:t>
            </a:r>
          </a:p>
        </p:txBody>
      </p:sp>
      <p:sp>
        <p:nvSpPr>
          <p:cNvPr id="3" name="Content Placeholder 2">
            <a:extLst>
              <a:ext uri="{FF2B5EF4-FFF2-40B4-BE49-F238E27FC236}">
                <a16:creationId xmlns:a16="http://schemas.microsoft.com/office/drawing/2014/main" id="{BF5E8005-92AC-A6A1-AF22-BC8D17CB8033}"/>
              </a:ext>
            </a:extLst>
          </p:cNvPr>
          <p:cNvSpPr>
            <a:spLocks noGrp="1"/>
          </p:cNvSpPr>
          <p:nvPr>
            <p:ph idx="1"/>
          </p:nvPr>
        </p:nvSpPr>
        <p:spPr>
          <a:xfrm>
            <a:off x="838200" y="1448554"/>
            <a:ext cx="10515600" cy="5178583"/>
          </a:xfrm>
        </p:spPr>
        <p:txBody>
          <a:bodyPr>
            <a:normAutofit fontScale="92500"/>
          </a:bodyPr>
          <a:lstStyle/>
          <a:p>
            <a:pPr marL="0" indent="0">
              <a:buNone/>
            </a:pPr>
            <a:r>
              <a:rPr lang="en-US" dirty="0"/>
              <a:t>“Give ear, O my people, to my law; Incline your ears to the words of my mouth. I will open my mouth in a parable; I will utter dark sayings of old, Which we have heard and known, And our fathers have told us. </a:t>
            </a:r>
            <a:r>
              <a:rPr lang="en-US" dirty="0">
                <a:solidFill>
                  <a:srgbClr val="F05E30"/>
                </a:solidFill>
                <a:latin typeface="+mj-lt"/>
              </a:rPr>
              <a:t>We will not hide them from their children, Telling to the generation to come the praises of the Lord, And His strength and His wonderful works that He has done. </a:t>
            </a:r>
            <a:r>
              <a:rPr lang="en-US" dirty="0"/>
              <a:t>For He established a testimony in Jacob, </a:t>
            </a:r>
            <a:r>
              <a:rPr lang="en-US" dirty="0">
                <a:solidFill>
                  <a:srgbClr val="F05E30"/>
                </a:solidFill>
                <a:latin typeface="+mj-lt"/>
              </a:rPr>
              <a:t>And appointed a law in Israel, Which He commanded our fathers, That they should make them known to their children</a:t>
            </a:r>
            <a:r>
              <a:rPr lang="en-US" dirty="0"/>
              <a:t>; That the generation to come might know them, The children who would be born, That they may arise and declare them to their children, That they may set their hope in God, And not forget the works of God, But keep His commandments; And may not be like their fathers, A stubborn and rebellious generation, A generation that did not set its heart aright, And whose spirit was not faithful to God” (Psa. 78:1-8).</a:t>
            </a:r>
          </a:p>
        </p:txBody>
      </p:sp>
    </p:spTree>
    <p:extLst>
      <p:ext uri="{BB962C8B-B14F-4D97-AF65-F5344CB8AC3E}">
        <p14:creationId xmlns:p14="http://schemas.microsoft.com/office/powerpoint/2010/main" val="155950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Spirit-Filled Family: Parents (Ephesians 6:4) - Redeeming God">
            <a:extLst>
              <a:ext uri="{FF2B5EF4-FFF2-40B4-BE49-F238E27FC236}">
                <a16:creationId xmlns:a16="http://schemas.microsoft.com/office/drawing/2014/main" id="{7E7B14D0-0277-7712-C634-CF77FBD025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9309" y="478398"/>
            <a:ext cx="4247309" cy="613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5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E2CF-09A9-9FA3-08A8-A01FBF5964BA}"/>
              </a:ext>
            </a:extLst>
          </p:cNvPr>
          <p:cNvSpPr>
            <a:spLocks noGrp="1"/>
          </p:cNvSpPr>
          <p:nvPr>
            <p:ph type="title"/>
          </p:nvPr>
        </p:nvSpPr>
        <p:spPr/>
        <p:txBody>
          <a:bodyPr/>
          <a:lstStyle/>
          <a:p>
            <a:r>
              <a:rPr lang="en-US" dirty="0"/>
              <a:t>What God Has Entrusted to Fathers</a:t>
            </a:r>
          </a:p>
        </p:txBody>
      </p:sp>
      <p:sp>
        <p:nvSpPr>
          <p:cNvPr id="3" name="Content Placeholder 2">
            <a:extLst>
              <a:ext uri="{FF2B5EF4-FFF2-40B4-BE49-F238E27FC236}">
                <a16:creationId xmlns:a16="http://schemas.microsoft.com/office/drawing/2014/main" id="{52C529A6-8DB1-266C-FA5A-0925F3F09C0D}"/>
              </a:ext>
            </a:extLst>
          </p:cNvPr>
          <p:cNvSpPr>
            <a:spLocks noGrp="1"/>
          </p:cNvSpPr>
          <p:nvPr>
            <p:ph idx="1"/>
          </p:nvPr>
        </p:nvSpPr>
        <p:spPr/>
        <p:txBody>
          <a:bodyPr/>
          <a:lstStyle/>
          <a:p>
            <a:r>
              <a:rPr lang="en-US" dirty="0"/>
              <a:t>God has entrusted to the care of fathers the most important possessions He has on this earth—the souls of those children whom God has formed in the womb and created in His own image! </a:t>
            </a:r>
          </a:p>
          <a:p>
            <a:r>
              <a:rPr lang="en-US" dirty="0"/>
              <a:t>There is no job on earth more important than shaping the lives of your children!</a:t>
            </a:r>
          </a:p>
        </p:txBody>
      </p:sp>
    </p:spTree>
    <p:extLst>
      <p:ext uri="{BB962C8B-B14F-4D97-AF65-F5344CB8AC3E}">
        <p14:creationId xmlns:p14="http://schemas.microsoft.com/office/powerpoint/2010/main" val="18275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ix Tips for Parents: &quot;Goldilocks&quot; Guide for Discipline | Palo Alto, CA  Patch">
            <a:extLst>
              <a:ext uri="{FF2B5EF4-FFF2-40B4-BE49-F238E27FC236}">
                <a16:creationId xmlns:a16="http://schemas.microsoft.com/office/drawing/2014/main" id="{5D619580-8C13-7D09-CD5C-5BEE95039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31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5649DC-2BF4-CA0D-6B65-6F4E01CA4059}"/>
              </a:ext>
            </a:extLst>
          </p:cNvPr>
          <p:cNvSpPr txBox="1"/>
          <p:nvPr/>
        </p:nvSpPr>
        <p:spPr>
          <a:xfrm>
            <a:off x="7831137" y="757382"/>
            <a:ext cx="4268499" cy="2062103"/>
          </a:xfrm>
          <a:prstGeom prst="rect">
            <a:avLst/>
          </a:prstGeom>
          <a:noFill/>
        </p:spPr>
        <p:txBody>
          <a:bodyPr wrap="square" rtlCol="0">
            <a:spAutoFit/>
          </a:bodyPr>
          <a:lstStyle/>
          <a:p>
            <a:pPr algn="ctr"/>
            <a:r>
              <a:rPr lang="en-US" sz="3200" dirty="0">
                <a:solidFill>
                  <a:srgbClr val="F8494C"/>
                </a:solidFill>
                <a:latin typeface="+mj-lt"/>
              </a:rPr>
              <a:t>Fathers Should Take the Lead in Disciplining Their Children!</a:t>
            </a:r>
          </a:p>
        </p:txBody>
      </p:sp>
    </p:spTree>
    <p:extLst>
      <p:ext uri="{BB962C8B-B14F-4D97-AF65-F5344CB8AC3E}">
        <p14:creationId xmlns:p14="http://schemas.microsoft.com/office/powerpoint/2010/main" val="272297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7EE2-DBA3-CB65-EAAC-81DCFE72C2A9}"/>
              </a:ext>
            </a:extLst>
          </p:cNvPr>
          <p:cNvSpPr>
            <a:spLocks noGrp="1"/>
          </p:cNvSpPr>
          <p:nvPr>
            <p:ph type="title"/>
          </p:nvPr>
        </p:nvSpPr>
        <p:spPr/>
        <p:txBody>
          <a:bodyPr/>
          <a:lstStyle/>
          <a:p>
            <a:r>
              <a:rPr lang="en-US" dirty="0"/>
              <a:t>Fortunate to Have Been Loved</a:t>
            </a:r>
          </a:p>
        </p:txBody>
      </p:sp>
      <p:sp>
        <p:nvSpPr>
          <p:cNvPr id="3" name="Content Placeholder 2">
            <a:extLst>
              <a:ext uri="{FF2B5EF4-FFF2-40B4-BE49-F238E27FC236}">
                <a16:creationId xmlns:a16="http://schemas.microsoft.com/office/drawing/2014/main" id="{E8E863EB-8BC5-0CEF-7E73-4C0F4BFA0EDA}"/>
              </a:ext>
            </a:extLst>
          </p:cNvPr>
          <p:cNvSpPr>
            <a:spLocks noGrp="1"/>
          </p:cNvSpPr>
          <p:nvPr>
            <p:ph idx="1"/>
          </p:nvPr>
        </p:nvSpPr>
        <p:spPr/>
        <p:txBody>
          <a:bodyPr/>
          <a:lstStyle/>
          <a:p>
            <a:r>
              <a:rPr lang="en-US" dirty="0"/>
              <a:t>I am not minimizing the role of mothers in the home. We were blessed to be reared in a home where both mother and father were united in discipline. </a:t>
            </a:r>
          </a:p>
          <a:p>
            <a:r>
              <a:rPr lang="en-US" dirty="0"/>
              <a:t>When we misbehaved, we faced mother’s tongue and her switch. </a:t>
            </a:r>
          </a:p>
          <a:p>
            <a:r>
              <a:rPr lang="en-US" dirty="0"/>
              <a:t>If the offense was greater, we faced father’s lecture and his belt.</a:t>
            </a:r>
          </a:p>
          <a:p>
            <a:r>
              <a:rPr lang="en-US" dirty="0"/>
              <a:t>My parents never abused me. I can honestly look back and say that they conscientiously disciplined me.</a:t>
            </a:r>
          </a:p>
        </p:txBody>
      </p:sp>
    </p:spTree>
    <p:extLst>
      <p:ext uri="{BB962C8B-B14F-4D97-AF65-F5344CB8AC3E}">
        <p14:creationId xmlns:p14="http://schemas.microsoft.com/office/powerpoint/2010/main" val="22606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B6C9-9076-679E-9C47-B0D89178C03F}"/>
              </a:ext>
            </a:extLst>
          </p:cNvPr>
          <p:cNvSpPr>
            <a:spLocks noGrp="1"/>
          </p:cNvSpPr>
          <p:nvPr>
            <p:ph type="title"/>
          </p:nvPr>
        </p:nvSpPr>
        <p:spPr/>
        <p:txBody>
          <a:bodyPr/>
          <a:lstStyle/>
          <a:p>
            <a:r>
              <a:rPr lang="en-US" dirty="0"/>
              <a:t>God Used A Father’s Discipline to Instruct</a:t>
            </a:r>
          </a:p>
        </p:txBody>
      </p:sp>
      <p:sp>
        <p:nvSpPr>
          <p:cNvPr id="3" name="Content Placeholder 2">
            <a:extLst>
              <a:ext uri="{FF2B5EF4-FFF2-40B4-BE49-F238E27FC236}">
                <a16:creationId xmlns:a16="http://schemas.microsoft.com/office/drawing/2014/main" id="{34C777BF-BD43-D67F-5B28-8C046D8C595B}"/>
              </a:ext>
            </a:extLst>
          </p:cNvPr>
          <p:cNvSpPr>
            <a:spLocks noGrp="1"/>
          </p:cNvSpPr>
          <p:nvPr>
            <p:ph idx="1"/>
          </p:nvPr>
        </p:nvSpPr>
        <p:spPr/>
        <p:txBody>
          <a:bodyPr>
            <a:normAutofit fontScale="92500" lnSpcReduction="20000"/>
          </a:bodyPr>
          <a:lstStyle/>
          <a:p>
            <a:r>
              <a:rPr lang="en-US" dirty="0"/>
              <a:t>“And you have forgotten the exhortation which speaks to you as to sons: ‘My son, do not despise the chastening of the </a:t>
            </a:r>
            <a:r>
              <a:rPr lang="en-US" cap="small" dirty="0"/>
              <a:t>Lord</a:t>
            </a:r>
            <a:r>
              <a:rPr lang="en-US" dirty="0"/>
              <a:t>, Nor be discouraged when you are rebuked by Him; </a:t>
            </a:r>
            <a:r>
              <a:rPr lang="en-US" dirty="0">
                <a:solidFill>
                  <a:srgbClr val="F05E30"/>
                </a:solidFill>
                <a:latin typeface="+mj-lt"/>
              </a:rPr>
              <a:t>For whom the </a:t>
            </a:r>
            <a:r>
              <a:rPr lang="en-US" cap="small" dirty="0">
                <a:solidFill>
                  <a:srgbClr val="F05E30"/>
                </a:solidFill>
                <a:latin typeface="+mj-lt"/>
              </a:rPr>
              <a:t>Lord</a:t>
            </a:r>
            <a:r>
              <a:rPr lang="en-US" dirty="0">
                <a:solidFill>
                  <a:srgbClr val="F05E30"/>
                </a:solidFill>
                <a:latin typeface="+mj-lt"/>
              </a:rPr>
              <a:t> loves He chastens</a:t>
            </a:r>
            <a:r>
              <a:rPr lang="en-US" dirty="0"/>
              <a:t>, And scourges every son whom He receives’” (Heb. 12:5-6).</a:t>
            </a:r>
          </a:p>
          <a:p>
            <a:r>
              <a:rPr lang="en-US" dirty="0"/>
              <a:t>“Furthermore, we have had human fathers who corrected us, </a:t>
            </a:r>
            <a:r>
              <a:rPr lang="en-US" dirty="0">
                <a:solidFill>
                  <a:srgbClr val="F05E30"/>
                </a:solidFill>
                <a:latin typeface="+mj-lt"/>
              </a:rPr>
              <a:t>and we paid them respect</a:t>
            </a:r>
            <a:r>
              <a:rPr lang="en-US" dirty="0"/>
              <a:t>. Shall we not much more readily be in subjection to the Father of spirits and live?” (Heb. 12:9).</a:t>
            </a:r>
          </a:p>
          <a:p>
            <a:r>
              <a:rPr lang="en-US" dirty="0"/>
              <a:t>“</a:t>
            </a:r>
            <a:r>
              <a:rPr lang="en-US" dirty="0">
                <a:solidFill>
                  <a:srgbClr val="F05E30"/>
                </a:solidFill>
                <a:latin typeface="+mj-lt"/>
              </a:rPr>
              <a:t>For they indeed for a few days chastened us </a:t>
            </a:r>
            <a:r>
              <a:rPr lang="en-US" dirty="0"/>
              <a:t>as seemed best to them, but He for our profit, that we may be partakers of His holiness” (Heb. 12:10).</a:t>
            </a:r>
          </a:p>
          <a:p>
            <a:r>
              <a:rPr lang="en-US" dirty="0"/>
              <a:t>“</a:t>
            </a:r>
            <a:r>
              <a:rPr lang="en-US" dirty="0">
                <a:solidFill>
                  <a:srgbClr val="F05E30"/>
                </a:solidFill>
                <a:latin typeface="+mj-lt"/>
              </a:rPr>
              <a:t>Now no chastening seems to be joyful for the present, but painful; nevertheless, afterward it yields the peaceable fruit of righteousness to those who have been trained by it</a:t>
            </a:r>
            <a:r>
              <a:rPr lang="en-US" dirty="0"/>
              <a:t>” (Heb. 12:11).</a:t>
            </a:r>
          </a:p>
        </p:txBody>
      </p:sp>
    </p:spTree>
    <p:extLst>
      <p:ext uri="{BB962C8B-B14F-4D97-AF65-F5344CB8AC3E}">
        <p14:creationId xmlns:p14="http://schemas.microsoft.com/office/powerpoint/2010/main" val="33998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Bible-Classes | Creekside Church of Christ | Bell Shoals Church of Christ -  Brandon FL">
            <a:extLst>
              <a:ext uri="{FF2B5EF4-FFF2-40B4-BE49-F238E27FC236}">
                <a16:creationId xmlns:a16="http://schemas.microsoft.com/office/drawing/2014/main" id="{34455CC2-997B-121F-CCF6-CBB89A8ACB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32" r="68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FF9974-244A-2518-4D4B-907A36FA3762}"/>
              </a:ext>
            </a:extLst>
          </p:cNvPr>
          <p:cNvSpPr txBox="1"/>
          <p:nvPr/>
        </p:nvSpPr>
        <p:spPr>
          <a:xfrm>
            <a:off x="6031345" y="434109"/>
            <a:ext cx="5255491" cy="1323439"/>
          </a:xfrm>
          <a:prstGeom prst="rect">
            <a:avLst/>
          </a:prstGeom>
          <a:solidFill>
            <a:schemeClr val="tx2">
              <a:lumMod val="20000"/>
              <a:lumOff val="80000"/>
            </a:schemeClr>
          </a:solidFill>
        </p:spPr>
        <p:txBody>
          <a:bodyPr wrap="square" rtlCol="0">
            <a:spAutoFit/>
          </a:bodyPr>
          <a:lstStyle/>
          <a:p>
            <a:pPr algn="ctr"/>
            <a:r>
              <a:rPr lang="en-US" sz="4000" dirty="0">
                <a:solidFill>
                  <a:srgbClr val="CB382F"/>
                </a:solidFill>
              </a:rPr>
              <a:t>The Father’s Example in Church Attendance</a:t>
            </a:r>
          </a:p>
        </p:txBody>
      </p:sp>
      <p:sp>
        <p:nvSpPr>
          <p:cNvPr id="3" name="TextBox 2">
            <a:extLst>
              <a:ext uri="{FF2B5EF4-FFF2-40B4-BE49-F238E27FC236}">
                <a16:creationId xmlns:a16="http://schemas.microsoft.com/office/drawing/2014/main" id="{4FA87F7E-79BE-98FE-8FFF-7DED6CDB22C7}"/>
              </a:ext>
            </a:extLst>
          </p:cNvPr>
          <p:cNvSpPr txBox="1"/>
          <p:nvPr/>
        </p:nvSpPr>
        <p:spPr>
          <a:xfrm>
            <a:off x="940036" y="4988459"/>
            <a:ext cx="10420539" cy="584775"/>
          </a:xfrm>
          <a:prstGeom prst="rect">
            <a:avLst/>
          </a:prstGeom>
          <a:solidFill>
            <a:srgbClr val="F05E30"/>
          </a:solidFill>
        </p:spPr>
        <p:txBody>
          <a:bodyPr wrap="square" rtlCol="0">
            <a:spAutoFit/>
          </a:bodyPr>
          <a:lstStyle/>
          <a:p>
            <a:pPr algn="ctr"/>
            <a:r>
              <a:rPr lang="en-US" sz="3200" dirty="0">
                <a:solidFill>
                  <a:schemeClr val="bg1"/>
                </a:solidFill>
              </a:rPr>
              <a:t>We Need to Improve Our Bible School Attendance</a:t>
            </a:r>
          </a:p>
        </p:txBody>
      </p:sp>
    </p:spTree>
    <p:extLst>
      <p:ext uri="{BB962C8B-B14F-4D97-AF65-F5344CB8AC3E}">
        <p14:creationId xmlns:p14="http://schemas.microsoft.com/office/powerpoint/2010/main" val="4919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3E33-F27E-B835-9FC1-31CEE152016C}"/>
              </a:ext>
            </a:extLst>
          </p:cNvPr>
          <p:cNvSpPr>
            <a:spLocks noGrp="1"/>
          </p:cNvSpPr>
          <p:nvPr>
            <p:ph type="title"/>
          </p:nvPr>
        </p:nvSpPr>
        <p:spPr>
          <a:xfrm>
            <a:off x="838200" y="365125"/>
            <a:ext cx="10515600" cy="893307"/>
          </a:xfrm>
        </p:spPr>
        <p:txBody>
          <a:bodyPr/>
          <a:lstStyle/>
          <a:p>
            <a:r>
              <a:rPr lang="en-US" dirty="0"/>
              <a:t>Robbie Low, Anglican Bishop</a:t>
            </a:r>
          </a:p>
        </p:txBody>
      </p:sp>
      <p:sp>
        <p:nvSpPr>
          <p:cNvPr id="3" name="Content Placeholder 2">
            <a:extLst>
              <a:ext uri="{FF2B5EF4-FFF2-40B4-BE49-F238E27FC236}">
                <a16:creationId xmlns:a16="http://schemas.microsoft.com/office/drawing/2014/main" id="{3FF46BE9-750F-C190-C3F4-76345F16C013}"/>
              </a:ext>
            </a:extLst>
          </p:cNvPr>
          <p:cNvSpPr>
            <a:spLocks noGrp="1"/>
          </p:cNvSpPr>
          <p:nvPr>
            <p:ph idx="1"/>
          </p:nvPr>
        </p:nvSpPr>
        <p:spPr>
          <a:xfrm>
            <a:off x="838200" y="1367072"/>
            <a:ext cx="10515600" cy="5490927"/>
          </a:xfrm>
        </p:spPr>
        <p:txBody>
          <a:bodyPr>
            <a:normAutofit fontScale="85000" lnSpcReduction="20000"/>
          </a:bodyPr>
          <a:lstStyle/>
          <a:p>
            <a:pPr marL="0" indent="0">
              <a:buNone/>
            </a:pPr>
            <a:r>
              <a:rPr lang="en-US" dirty="0"/>
              <a:t>“In 1994 the Swiss carried out an extra survey that the researchers for our masters in Europe (I write from England) were happy to record. The question was asked to determine whether a person’s religion carried through to the next generation, and if so, why, or if not, why not. The result is dynamite. There is one critical factor. It is overwhelming, and it is this: </a:t>
            </a:r>
            <a:r>
              <a:rPr lang="en-US" dirty="0">
                <a:solidFill>
                  <a:srgbClr val="F05E30"/>
                </a:solidFill>
                <a:latin typeface="+mj-lt"/>
              </a:rPr>
              <a:t>It is the religious practice of the father of the family that, above all</a:t>
            </a:r>
            <a:r>
              <a:rPr lang="en-US" dirty="0"/>
              <a:t>, determines the future attendance at or absence from church of the children.</a:t>
            </a:r>
          </a:p>
          <a:p>
            <a:pPr marL="0" indent="0">
              <a:buNone/>
            </a:pPr>
            <a:r>
              <a:rPr lang="en-US" dirty="0"/>
              <a:t>“If both father and mother attend regularly, 33 percent of their children will end up as regular churchgoers, and 41 percent will end up attending irregularly. Only a quarter of their children will end up not practicing at all. </a:t>
            </a:r>
            <a:r>
              <a:rPr lang="en-US" dirty="0">
                <a:solidFill>
                  <a:srgbClr val="F05E30"/>
                </a:solidFill>
                <a:latin typeface="+mj-lt"/>
              </a:rPr>
              <a:t>If the father is irregular and mother regular, only 3 percent of the children will subsequently become regulars themselves, while a further 59 percent will become irregulars. Thirty-eight percent will be lost.</a:t>
            </a:r>
          </a:p>
          <a:p>
            <a:pPr marL="0" indent="0">
              <a:buNone/>
            </a:pPr>
            <a:r>
              <a:rPr lang="en-US" dirty="0"/>
              <a:t>“If the father is non-practicing and mother regular, </a:t>
            </a:r>
            <a:r>
              <a:rPr lang="en-US" dirty="0">
                <a:solidFill>
                  <a:srgbClr val="F05E30"/>
                </a:solidFill>
                <a:latin typeface="+mj-lt"/>
              </a:rPr>
              <a:t>only 2 percent of children </a:t>
            </a:r>
            <a:r>
              <a:rPr lang="en-US" dirty="0"/>
              <a:t>will become regular worshippers, and 37 percent will attend irregularly. Over 60 percent of their children will be lost completely to the church. </a:t>
            </a:r>
          </a:p>
          <a:p>
            <a:pPr marL="0" indent="0" algn="r">
              <a:buNone/>
            </a:pPr>
            <a:r>
              <a:rPr lang="en-US" sz="2400" dirty="0"/>
              <a:t>(“The Truth about Men &amp; Women, June 2003.  https://www.touchstonemag.com/archives/article.php?id=16-05-024-v&amp;readcode=&amp;readtherest=true#therest).</a:t>
            </a:r>
          </a:p>
          <a:p>
            <a:endParaRPr lang="en-US" dirty="0"/>
          </a:p>
        </p:txBody>
      </p:sp>
    </p:spTree>
    <p:extLst>
      <p:ext uri="{BB962C8B-B14F-4D97-AF65-F5344CB8AC3E}">
        <p14:creationId xmlns:p14="http://schemas.microsoft.com/office/powerpoint/2010/main" val="258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43F2EAB5-7E6C-B712-6F02-AD8E6E259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19" y="0"/>
            <a:ext cx="10563161" cy="6858000"/>
          </a:xfrm>
          <a:prstGeom prst="rect">
            <a:avLst/>
          </a:prstGeom>
        </p:spPr>
      </p:pic>
    </p:spTree>
    <p:extLst>
      <p:ext uri="{BB962C8B-B14F-4D97-AF65-F5344CB8AC3E}">
        <p14:creationId xmlns:p14="http://schemas.microsoft.com/office/powerpoint/2010/main" val="309951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8C60-7970-16AD-9ABD-3F06BABC5D99}"/>
              </a:ext>
            </a:extLst>
          </p:cNvPr>
          <p:cNvSpPr>
            <a:spLocks noGrp="1"/>
          </p:cNvSpPr>
          <p:nvPr>
            <p:ph type="title"/>
          </p:nvPr>
        </p:nvSpPr>
        <p:spPr/>
        <p:txBody>
          <a:bodyPr/>
          <a:lstStyle/>
          <a:p>
            <a:r>
              <a:rPr lang="en-US" dirty="0"/>
              <a:t>Raising the Bar</a:t>
            </a:r>
          </a:p>
        </p:txBody>
      </p:sp>
      <p:sp>
        <p:nvSpPr>
          <p:cNvPr id="3" name="Content Placeholder 2">
            <a:extLst>
              <a:ext uri="{FF2B5EF4-FFF2-40B4-BE49-F238E27FC236}">
                <a16:creationId xmlns:a16="http://schemas.microsoft.com/office/drawing/2014/main" id="{3D187B13-F1B5-D9FA-A3DE-0B7E24E7AAE0}"/>
              </a:ext>
            </a:extLst>
          </p:cNvPr>
          <p:cNvSpPr>
            <a:spLocks noGrp="1"/>
          </p:cNvSpPr>
          <p:nvPr>
            <p:ph idx="1"/>
          </p:nvPr>
        </p:nvSpPr>
        <p:spPr/>
        <p:txBody>
          <a:bodyPr>
            <a:normAutofit lnSpcReduction="10000"/>
          </a:bodyPr>
          <a:lstStyle/>
          <a:p>
            <a:r>
              <a:rPr lang="en-US" dirty="0"/>
              <a:t>I ask you fathers to step up and be the example your children need so that they are more likely to honor God throughout their lives.</a:t>
            </a:r>
          </a:p>
          <a:p>
            <a:pPr lvl="1"/>
            <a:r>
              <a:rPr lang="en-US" dirty="0"/>
              <a:t>Your children, despite your best example, still have free will!</a:t>
            </a:r>
          </a:p>
          <a:p>
            <a:pPr lvl="1"/>
            <a:r>
              <a:rPr lang="en-US" dirty="0"/>
              <a:t>But, you do not want to come to church without seeing your children there and beat yourself because of the poor example you gave to them in their early years.</a:t>
            </a:r>
          </a:p>
          <a:p>
            <a:pPr lvl="1"/>
            <a:r>
              <a:rPr lang="en-US" dirty="0"/>
              <a:t>It is getting very late for fathers to have much influence if they begin during their teenaged years!</a:t>
            </a:r>
          </a:p>
          <a:p>
            <a:r>
              <a:rPr lang="en-US" dirty="0"/>
              <a:t>If we want to get serious about church attendance, </a:t>
            </a:r>
            <a:r>
              <a:rPr lang="en-US" dirty="0">
                <a:solidFill>
                  <a:srgbClr val="F05E30"/>
                </a:solidFill>
                <a:latin typeface="+mj-lt"/>
              </a:rPr>
              <a:t>we have to face these facts about the role of the father in bringing up his children in the nurture and admonition of the Lord</a:t>
            </a:r>
            <a:r>
              <a:rPr lang="en-US" dirty="0"/>
              <a:t>.</a:t>
            </a:r>
          </a:p>
          <a:p>
            <a:endParaRPr lang="en-US" dirty="0"/>
          </a:p>
        </p:txBody>
      </p:sp>
    </p:spTree>
    <p:extLst>
      <p:ext uri="{BB962C8B-B14F-4D97-AF65-F5344CB8AC3E}">
        <p14:creationId xmlns:p14="http://schemas.microsoft.com/office/powerpoint/2010/main" val="3553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Pornography | Coeur d'Alene Counseling, Inc.">
            <a:extLst>
              <a:ext uri="{FF2B5EF4-FFF2-40B4-BE49-F238E27FC236}">
                <a16:creationId xmlns:a16="http://schemas.microsoft.com/office/drawing/2014/main" id="{24B384FF-2CCB-E103-9591-5056993847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5" b="13661"/>
          <a:stretch/>
        </p:blipFill>
        <p:spPr bwMode="auto">
          <a:xfrm>
            <a:off x="20" y="-378974"/>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1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5C43-C0F9-F508-E6C4-3073B190ECDE}"/>
              </a:ext>
            </a:extLst>
          </p:cNvPr>
          <p:cNvSpPr>
            <a:spLocks noGrp="1"/>
          </p:cNvSpPr>
          <p:nvPr>
            <p:ph type="title"/>
          </p:nvPr>
        </p:nvSpPr>
        <p:spPr/>
        <p:txBody>
          <a:bodyPr/>
          <a:lstStyle/>
          <a:p>
            <a:r>
              <a:rPr lang="en-US" dirty="0"/>
              <a:t>Let the Bible Speak</a:t>
            </a:r>
          </a:p>
        </p:txBody>
      </p:sp>
      <p:sp>
        <p:nvSpPr>
          <p:cNvPr id="3" name="Content Placeholder 2">
            <a:extLst>
              <a:ext uri="{FF2B5EF4-FFF2-40B4-BE49-F238E27FC236}">
                <a16:creationId xmlns:a16="http://schemas.microsoft.com/office/drawing/2014/main" id="{D5333309-305C-E4D2-028F-C08F09629201}"/>
              </a:ext>
            </a:extLst>
          </p:cNvPr>
          <p:cNvSpPr>
            <a:spLocks noGrp="1"/>
          </p:cNvSpPr>
          <p:nvPr>
            <p:ph idx="1"/>
          </p:nvPr>
        </p:nvSpPr>
        <p:spPr/>
        <p:txBody>
          <a:bodyPr>
            <a:normAutofit/>
          </a:bodyPr>
          <a:lstStyle/>
          <a:p>
            <a:r>
              <a:rPr lang="en-US" dirty="0"/>
              <a:t>“I have made a covenant with my eyes; Why then should I look upon a young woman?” (Job 31:1-2).</a:t>
            </a:r>
          </a:p>
          <a:p>
            <a:r>
              <a:rPr lang="en-US" dirty="0"/>
              <a:t>“But I say to you that whoever looks at a woman to lust for her has already committed adultery with her in his heart. If your right eye causes you to sin, pluck it out and cast it from you; for it is more profitable for you that one of your members perish, than for your whole body to be cast into hell” (Matt. 5:28-29).</a:t>
            </a:r>
          </a:p>
          <a:p>
            <a:r>
              <a:rPr lang="en-US" dirty="0"/>
              <a:t>“. . . having eyes full of adultery and that cannot cease from sin, enticing unstable souls. They have a heart trained in covetous practices, and are accursed children” (2 Pet. 2:14).</a:t>
            </a:r>
          </a:p>
        </p:txBody>
      </p:sp>
    </p:spTree>
    <p:extLst>
      <p:ext uri="{BB962C8B-B14F-4D97-AF65-F5344CB8AC3E}">
        <p14:creationId xmlns:p14="http://schemas.microsoft.com/office/powerpoint/2010/main" val="29012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A01F-8470-2AE9-31DF-3EB7501878D3}"/>
              </a:ext>
            </a:extLst>
          </p:cNvPr>
          <p:cNvSpPr>
            <a:spLocks noGrp="1"/>
          </p:cNvSpPr>
          <p:nvPr>
            <p:ph type="title"/>
          </p:nvPr>
        </p:nvSpPr>
        <p:spPr/>
        <p:txBody>
          <a:bodyPr/>
          <a:lstStyle/>
          <a:p>
            <a:r>
              <a:rPr lang="en-US" dirty="0"/>
              <a:t>Michael P. Green on 2 Peter 2:14</a:t>
            </a:r>
          </a:p>
        </p:txBody>
      </p:sp>
      <p:sp>
        <p:nvSpPr>
          <p:cNvPr id="3" name="Content Placeholder 2">
            <a:extLst>
              <a:ext uri="{FF2B5EF4-FFF2-40B4-BE49-F238E27FC236}">
                <a16:creationId xmlns:a16="http://schemas.microsoft.com/office/drawing/2014/main" id="{275C75B2-FAFB-6CD4-C3BC-1C0874BFAF4A}"/>
              </a:ext>
            </a:extLst>
          </p:cNvPr>
          <p:cNvSpPr>
            <a:spLocks noGrp="1"/>
          </p:cNvSpPr>
          <p:nvPr>
            <p:ph idx="1"/>
          </p:nvPr>
        </p:nvSpPr>
        <p:spPr/>
        <p:txBody>
          <a:bodyPr>
            <a:normAutofit fontScale="92500" lnSpcReduction="20000"/>
          </a:bodyPr>
          <a:lstStyle/>
          <a:p>
            <a:r>
              <a:rPr lang="en-US" dirty="0"/>
              <a:t> “</a:t>
            </a:r>
            <a:r>
              <a:rPr lang="en-US" dirty="0">
                <a:solidFill>
                  <a:srgbClr val="F05E30"/>
                </a:solidFill>
                <a:latin typeface="+mj-lt"/>
              </a:rPr>
              <a:t>They lust after every girl they see; they view every female as a potential adulteress. </a:t>
            </a:r>
            <a:r>
              <a:rPr lang="en-US" dirty="0"/>
              <a:t>Peter makes another shrewd psychological observation. Lascivious thoughts, if dwelt upon and acted upon, become dominant. It becomes impossible for them to look at any woman without reflecting on her likely sexual performance, and on the possibilities of persuading her to gratify their lusts.</a:t>
            </a:r>
          </a:p>
          <a:p>
            <a:r>
              <a:rPr lang="en-US" dirty="0"/>
              <a:t>“Not only does lust act as an irritant; </a:t>
            </a:r>
            <a:r>
              <a:rPr lang="en-US" dirty="0">
                <a:solidFill>
                  <a:srgbClr val="F05E30"/>
                </a:solidFill>
                <a:latin typeface="+mj-lt"/>
              </a:rPr>
              <a:t>it never satisfies. It always leaves a man restless, longing for more</a:t>
            </a:r>
            <a:r>
              <a:rPr lang="en-US" dirty="0"/>
              <a:t> (which in its turn, equally fails to satisfy). These libertines had such eyes that they never stop sinning (</a:t>
            </a:r>
            <a:r>
              <a:rPr lang="en-US" i="1" dirty="0" err="1"/>
              <a:t>akatapaustous</a:t>
            </a:r>
            <a:r>
              <a:rPr lang="en-US" dirty="0"/>
              <a:t> </a:t>
            </a:r>
            <a:r>
              <a:rPr lang="en-US" i="1" dirty="0" err="1"/>
              <a:t>hamartias</a:t>
            </a:r>
            <a:r>
              <a:rPr lang="en-US" dirty="0"/>
              <a:t>). It may be that this phrase should be translated, as in NEB, ‘never at rest from sin’, in which case </a:t>
            </a:r>
            <a:r>
              <a:rPr lang="en-US" dirty="0">
                <a:solidFill>
                  <a:srgbClr val="F05E30"/>
                </a:solidFill>
                <a:latin typeface="+mj-lt"/>
              </a:rPr>
              <a:t>Peter would be referring not to the unsatisfactory nature of lust, but to the bondage it brings with it</a:t>
            </a:r>
            <a:r>
              <a:rPr lang="en-US" dirty="0"/>
              <a:t>” (</a:t>
            </a:r>
            <a:r>
              <a:rPr lang="en-US" i="1" dirty="0"/>
              <a:t>2 Peter and Jude: An Introduction and Commentary</a:t>
            </a:r>
            <a:r>
              <a:rPr lang="en-US" dirty="0"/>
              <a:t>, Tyndale New Testament Commentaries, 133–134.</a:t>
            </a:r>
          </a:p>
          <a:p>
            <a:endParaRPr lang="en-US" dirty="0"/>
          </a:p>
        </p:txBody>
      </p:sp>
    </p:spTree>
    <p:extLst>
      <p:ext uri="{BB962C8B-B14F-4D97-AF65-F5344CB8AC3E}">
        <p14:creationId xmlns:p14="http://schemas.microsoft.com/office/powerpoint/2010/main" val="42117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rite E-Mails That People Won't Ignore | Wadsam">
            <a:extLst>
              <a:ext uri="{FF2B5EF4-FFF2-40B4-BE49-F238E27FC236}">
                <a16:creationId xmlns:a16="http://schemas.microsoft.com/office/drawing/2014/main" id="{E5D9AADB-BFD4-DCEB-2357-62B2CB66E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945"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B1C3BD-619E-0C57-5A5A-4AAC596003FF}"/>
              </a:ext>
            </a:extLst>
          </p:cNvPr>
          <p:cNvSpPr txBox="1"/>
          <p:nvPr/>
        </p:nvSpPr>
        <p:spPr>
          <a:xfrm>
            <a:off x="598055" y="1265382"/>
            <a:ext cx="4454236" cy="1938992"/>
          </a:xfrm>
          <a:prstGeom prst="rect">
            <a:avLst/>
          </a:prstGeom>
          <a:noFill/>
        </p:spPr>
        <p:txBody>
          <a:bodyPr wrap="square" rtlCol="0">
            <a:spAutoFit/>
          </a:bodyPr>
          <a:lstStyle/>
          <a:p>
            <a:r>
              <a:rPr lang="en-US" sz="6000" dirty="0">
                <a:solidFill>
                  <a:srgbClr val="925C16"/>
                </a:solidFill>
                <a:latin typeface="+mj-lt"/>
              </a:rPr>
              <a:t>“You’ve got mail!”</a:t>
            </a:r>
          </a:p>
        </p:txBody>
      </p:sp>
    </p:spTree>
    <p:extLst>
      <p:ext uri="{BB962C8B-B14F-4D97-AF65-F5344CB8AC3E}">
        <p14:creationId xmlns:p14="http://schemas.microsoft.com/office/powerpoint/2010/main" val="101813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appy Father's Day Messages | A Day to Honor Dad">
            <a:extLst>
              <a:ext uri="{FF2B5EF4-FFF2-40B4-BE49-F238E27FC236}">
                <a16:creationId xmlns:a16="http://schemas.microsoft.com/office/drawing/2014/main" id="{BCCF99BA-6A50-B632-7612-A95CA58C5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E6CF6D-96D1-8FA6-F93D-36CE8621D879}"/>
              </a:ext>
            </a:extLst>
          </p:cNvPr>
          <p:cNvSpPr txBox="1"/>
          <p:nvPr/>
        </p:nvSpPr>
        <p:spPr>
          <a:xfrm>
            <a:off x="516047" y="869132"/>
            <a:ext cx="4725909" cy="5509200"/>
          </a:xfrm>
          <a:prstGeom prst="rect">
            <a:avLst/>
          </a:prstGeom>
          <a:noFill/>
        </p:spPr>
        <p:txBody>
          <a:bodyPr wrap="square" rtlCol="0">
            <a:spAutoFit/>
          </a:bodyPr>
          <a:lstStyle/>
          <a:p>
            <a:r>
              <a:rPr lang="en-US" sz="4400" dirty="0">
                <a:solidFill>
                  <a:srgbClr val="1674A8"/>
                </a:solidFill>
                <a:latin typeface="+mj-lt"/>
              </a:rPr>
              <a:t>Probably not the Father’s Day Message you wanted, but hope that it is a message that will make us better fathers!</a:t>
            </a:r>
          </a:p>
        </p:txBody>
      </p:sp>
    </p:spTree>
    <p:extLst>
      <p:ext uri="{BB962C8B-B14F-4D97-AF65-F5344CB8AC3E}">
        <p14:creationId xmlns:p14="http://schemas.microsoft.com/office/powerpoint/2010/main" val="324001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2058-F5B9-A7E5-8EF2-649A2A1DD9A5}"/>
              </a:ext>
            </a:extLst>
          </p:cNvPr>
          <p:cNvSpPr>
            <a:spLocks noGrp="1"/>
          </p:cNvSpPr>
          <p:nvPr>
            <p:ph type="title"/>
          </p:nvPr>
        </p:nvSpPr>
        <p:spPr>
          <a:solidFill>
            <a:schemeClr val="accent2">
              <a:lumMod val="20000"/>
              <a:lumOff val="80000"/>
            </a:schemeClr>
          </a:solidFill>
          <a:ln>
            <a:solidFill>
              <a:srgbClr val="F05E30"/>
            </a:solidFill>
          </a:ln>
        </p:spPr>
        <p:txBody>
          <a:bodyPr/>
          <a:lstStyle/>
          <a:p>
            <a:r>
              <a:rPr lang="en-US" dirty="0">
                <a:solidFill>
                  <a:schemeClr val="tx1"/>
                </a:solidFill>
              </a:rPr>
              <a:t>Conclusion</a:t>
            </a:r>
            <a:endParaRPr lang="en-US" dirty="0"/>
          </a:p>
        </p:txBody>
      </p:sp>
      <p:sp>
        <p:nvSpPr>
          <p:cNvPr id="3" name="Text Placeholder 2">
            <a:extLst>
              <a:ext uri="{FF2B5EF4-FFF2-40B4-BE49-F238E27FC236}">
                <a16:creationId xmlns:a16="http://schemas.microsoft.com/office/drawing/2014/main" id="{81C923F7-9270-4B73-6BC4-EC93C6552371}"/>
              </a:ext>
            </a:extLst>
          </p:cNvPr>
          <p:cNvSpPr>
            <a:spLocks noGrp="1"/>
          </p:cNvSpPr>
          <p:nvPr>
            <p:ph type="body" idx="1"/>
          </p:nvPr>
        </p:nvSpPr>
        <p:spPr>
          <a:solidFill>
            <a:srgbClr val="F05E30"/>
          </a:solidFill>
          <a:ln>
            <a:solidFill>
              <a:srgbClr val="F05E30"/>
            </a:solidFill>
          </a:ln>
        </p:spPr>
        <p:txBody>
          <a:bodyPr/>
          <a:lstStyle/>
          <a:p>
            <a:endParaRPr lang="en-US" dirty="0"/>
          </a:p>
        </p:txBody>
      </p:sp>
    </p:spTree>
    <p:extLst>
      <p:ext uri="{BB962C8B-B14F-4D97-AF65-F5344CB8AC3E}">
        <p14:creationId xmlns:p14="http://schemas.microsoft.com/office/powerpoint/2010/main" val="32124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2287-E726-D8E4-7DFB-F35B2135E0D1}"/>
              </a:ext>
            </a:extLst>
          </p:cNvPr>
          <p:cNvSpPr>
            <a:spLocks noGrp="1"/>
          </p:cNvSpPr>
          <p:nvPr>
            <p:ph type="title"/>
          </p:nvPr>
        </p:nvSpPr>
        <p:spPr/>
        <p:txBody>
          <a:bodyPr/>
          <a:lstStyle/>
          <a:p>
            <a:r>
              <a:rPr lang="en-US" dirty="0"/>
              <a:t>As the Journey Nears Its End</a:t>
            </a:r>
          </a:p>
        </p:txBody>
      </p:sp>
      <p:sp>
        <p:nvSpPr>
          <p:cNvPr id="3" name="Content Placeholder 2">
            <a:extLst>
              <a:ext uri="{FF2B5EF4-FFF2-40B4-BE49-F238E27FC236}">
                <a16:creationId xmlns:a16="http://schemas.microsoft.com/office/drawing/2014/main" id="{108BDA84-13E5-CEA4-63BE-1F84B03C48E7}"/>
              </a:ext>
            </a:extLst>
          </p:cNvPr>
          <p:cNvSpPr>
            <a:spLocks noGrp="1"/>
          </p:cNvSpPr>
          <p:nvPr>
            <p:ph idx="1"/>
          </p:nvPr>
        </p:nvSpPr>
        <p:spPr/>
        <p:txBody>
          <a:bodyPr>
            <a:normAutofit fontScale="92500" lnSpcReduction="10000"/>
          </a:bodyPr>
          <a:lstStyle/>
          <a:p>
            <a:r>
              <a:rPr lang="en-US" dirty="0"/>
              <a:t>As I come to the latter years of my life, the most satisfying accomplishments of my life are Jenny and Corey, their faithful Christian marriage companions (Robbie and Meagan) and my four Christian grandchildren: Corbin, Ian, Raven and Tori. Nothing compares to this.</a:t>
            </a:r>
          </a:p>
          <a:p>
            <a:r>
              <a:rPr lang="en-US" dirty="0"/>
              <a:t>I reflect on attending my Mother and Dad’s sixtieth anniversary. We had speeches from different family memories which I do not recall. I can’t even recall whether or not I spoke. However, I do remember what my Mother said. She looked out at the room filled with her children, grandchildren, and great-grandchildren, most of whom were Christians. By the accounting methods used by financial advisors, they were poor. But my Mother said, with tears dripping down her cheeks as she spoke, “I am the richest woman alive!”</a:t>
            </a:r>
          </a:p>
          <a:p>
            <a:endParaRPr lang="en-US" dirty="0"/>
          </a:p>
        </p:txBody>
      </p:sp>
    </p:spTree>
    <p:extLst>
      <p:ext uri="{BB962C8B-B14F-4D97-AF65-F5344CB8AC3E}">
        <p14:creationId xmlns:p14="http://schemas.microsoft.com/office/powerpoint/2010/main" val="21457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D518-0691-F8F9-250A-D05976C101F3}"/>
              </a:ext>
            </a:extLst>
          </p:cNvPr>
          <p:cNvSpPr>
            <a:spLocks noGrp="1"/>
          </p:cNvSpPr>
          <p:nvPr>
            <p:ph type="title"/>
          </p:nvPr>
        </p:nvSpPr>
        <p:spPr/>
        <p:txBody>
          <a:bodyPr>
            <a:normAutofit/>
          </a:bodyPr>
          <a:lstStyle/>
          <a:p>
            <a:r>
              <a:rPr lang="en-US" sz="6000" dirty="0"/>
              <a:t>Step Up</a:t>
            </a:r>
          </a:p>
        </p:txBody>
      </p:sp>
      <p:sp>
        <p:nvSpPr>
          <p:cNvPr id="3" name="Content Placeholder 2">
            <a:extLst>
              <a:ext uri="{FF2B5EF4-FFF2-40B4-BE49-F238E27FC236}">
                <a16:creationId xmlns:a16="http://schemas.microsoft.com/office/drawing/2014/main" id="{AB99E04D-2439-6EA1-268F-9E2CD835B490}"/>
              </a:ext>
            </a:extLst>
          </p:cNvPr>
          <p:cNvSpPr>
            <a:spLocks noGrp="1"/>
          </p:cNvSpPr>
          <p:nvPr>
            <p:ph idx="1"/>
          </p:nvPr>
        </p:nvSpPr>
        <p:spPr/>
        <p:txBody>
          <a:bodyPr>
            <a:normAutofit/>
          </a:bodyPr>
          <a:lstStyle/>
          <a:p>
            <a:r>
              <a:rPr lang="en-US" dirty="0"/>
              <a:t>Fathers, I am calling upon you to step up and accept your responsibilities which God will hold you accountable for fulfilling: Be a man of God!</a:t>
            </a:r>
          </a:p>
          <a:p>
            <a:pPr lvl="1"/>
            <a:r>
              <a:rPr lang="en-US" dirty="0"/>
              <a:t>A man of God is not made in the magazine image of “the sexiest man alive.”</a:t>
            </a:r>
          </a:p>
          <a:p>
            <a:pPr lvl="1"/>
            <a:r>
              <a:rPr lang="en-US" dirty="0"/>
              <a:t>A man of God is not likely to be the most decorated soldier from an important military campaign.</a:t>
            </a:r>
          </a:p>
          <a:p>
            <a:pPr lvl="1"/>
            <a:r>
              <a:rPr lang="en-US" dirty="0"/>
              <a:t>A man of God is not likely to be a political leader, such as ______________ (I will leave it to you to fill in the blank of most admired politician). </a:t>
            </a:r>
          </a:p>
          <a:p>
            <a:pPr lvl="1"/>
            <a:r>
              <a:rPr lang="en-US" dirty="0">
                <a:solidFill>
                  <a:srgbClr val="F05E30"/>
                </a:solidFill>
                <a:latin typeface="+mj-lt"/>
              </a:rPr>
              <a:t>I am challenging you to be a man of God who accepts his roles as husband to his wife and father to his children!</a:t>
            </a:r>
          </a:p>
        </p:txBody>
      </p:sp>
    </p:spTree>
    <p:extLst>
      <p:ext uri="{BB962C8B-B14F-4D97-AF65-F5344CB8AC3E}">
        <p14:creationId xmlns:p14="http://schemas.microsoft.com/office/powerpoint/2010/main" val="424011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42CD-99CB-F070-CA21-678B2FAD564A}"/>
              </a:ext>
            </a:extLst>
          </p:cNvPr>
          <p:cNvSpPr>
            <a:spLocks noGrp="1"/>
          </p:cNvSpPr>
          <p:nvPr>
            <p:ph type="title"/>
          </p:nvPr>
        </p:nvSpPr>
        <p:spPr/>
        <p:txBody>
          <a:bodyPr/>
          <a:lstStyle/>
          <a:p>
            <a:r>
              <a:rPr lang="en-US" dirty="0"/>
              <a:t>America’s Crisis Is a Lack of Fathers</a:t>
            </a:r>
          </a:p>
        </p:txBody>
      </p:sp>
      <p:sp>
        <p:nvSpPr>
          <p:cNvPr id="3" name="Content Placeholder 2">
            <a:extLst>
              <a:ext uri="{FF2B5EF4-FFF2-40B4-BE49-F238E27FC236}">
                <a16:creationId xmlns:a16="http://schemas.microsoft.com/office/drawing/2014/main" id="{8AAA2A5A-4B24-C819-2F03-51AF474E64F2}"/>
              </a:ext>
            </a:extLst>
          </p:cNvPr>
          <p:cNvSpPr>
            <a:spLocks noGrp="1"/>
          </p:cNvSpPr>
          <p:nvPr>
            <p:ph idx="1"/>
          </p:nvPr>
        </p:nvSpPr>
        <p:spPr/>
        <p:txBody>
          <a:bodyPr>
            <a:normAutofit fontScale="92500" lnSpcReduction="10000"/>
          </a:bodyPr>
          <a:lstStyle/>
          <a:p>
            <a:r>
              <a:rPr lang="en-US" dirty="0"/>
              <a:t>“As our country commemorates Father’s Day this weekend, it is important that we recognize the millions of children throughout our nation who are growing up without their fathers. </a:t>
            </a:r>
            <a:r>
              <a:rPr lang="en-US" dirty="0">
                <a:latin typeface="+mj-lt"/>
              </a:rPr>
              <a:t>Data from the United States Census Bureau shows that nearly 18.5 million children grow up without their fathers, which has in return led to the United States owning the title of the world’s leader in fatherlessness.</a:t>
            </a:r>
            <a:r>
              <a:rPr lang="en-US" dirty="0"/>
              <a:t>”</a:t>
            </a:r>
          </a:p>
          <a:p>
            <a:r>
              <a:rPr lang="en-US" dirty="0"/>
              <a:t>“This staggering statistic has not only destroyed the nuclear family but has devastated communities across the nation. For example, </a:t>
            </a:r>
            <a:r>
              <a:rPr lang="en-US" dirty="0">
                <a:latin typeface="+mj-lt"/>
              </a:rPr>
              <a:t>85% of children and teens with behavioral disorders come from fatherless homes, and over 70% of all adolescent patients in drug and alcohol treatment centers originate from homes without fathers</a:t>
            </a:r>
            <a:r>
              <a:rPr lang="en-US" dirty="0"/>
              <a:t>”  (“America’s Crisis Is a Lack of Fathers,” Fox News, June 17, 2022).</a:t>
            </a:r>
          </a:p>
        </p:txBody>
      </p:sp>
    </p:spTree>
    <p:extLst>
      <p:ext uri="{BB962C8B-B14F-4D97-AF65-F5344CB8AC3E}">
        <p14:creationId xmlns:p14="http://schemas.microsoft.com/office/powerpoint/2010/main" val="1467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houtFactoryTV : Watch full episodes of Father Knows Best">
            <a:extLst>
              <a:ext uri="{FF2B5EF4-FFF2-40B4-BE49-F238E27FC236}">
                <a16:creationId xmlns:a16="http://schemas.microsoft.com/office/drawing/2014/main" id="{951933DC-2130-BC7B-DE92-55921F5D5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15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A32C5-9130-1ABB-D2AD-F7FBD3992D34}"/>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352313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08E7-AB9C-0BA0-D327-4D1F14C47102}"/>
              </a:ext>
            </a:extLst>
          </p:cNvPr>
          <p:cNvSpPr>
            <a:spLocks noGrp="1"/>
          </p:cNvSpPr>
          <p:nvPr>
            <p:ph type="title"/>
          </p:nvPr>
        </p:nvSpPr>
        <p:spPr/>
        <p:txBody>
          <a:bodyPr/>
          <a:lstStyle/>
          <a:p>
            <a:r>
              <a:rPr lang="en-US" dirty="0"/>
              <a:t>Modern Image of Manhood</a:t>
            </a:r>
          </a:p>
        </p:txBody>
      </p:sp>
      <p:sp>
        <p:nvSpPr>
          <p:cNvPr id="3" name="Content Placeholder 2">
            <a:extLst>
              <a:ext uri="{FF2B5EF4-FFF2-40B4-BE49-F238E27FC236}">
                <a16:creationId xmlns:a16="http://schemas.microsoft.com/office/drawing/2014/main" id="{DD1B8DD2-D5CA-394E-F47F-404646AC0C61}"/>
              </a:ext>
            </a:extLst>
          </p:cNvPr>
          <p:cNvSpPr>
            <a:spLocks noGrp="1"/>
          </p:cNvSpPr>
          <p:nvPr>
            <p:ph idx="1"/>
          </p:nvPr>
        </p:nvSpPr>
        <p:spPr/>
        <p:txBody>
          <a:bodyPr/>
          <a:lstStyle/>
          <a:p>
            <a:r>
              <a:rPr lang="en-US" dirty="0"/>
              <a:t>Fr. Bryan Owen wrote, “Most men do not know the critical role that they have in the lives of their children. And they don’t know the first thing about how to engage their children in important matters like this. Why? </a:t>
            </a:r>
            <a:r>
              <a:rPr lang="en-US" dirty="0">
                <a:solidFill>
                  <a:srgbClr val="F05E30"/>
                </a:solidFill>
                <a:latin typeface="+mj-lt"/>
              </a:rPr>
              <a:t>Because the culture and Hollywood have teamed up to declare that men are stupid.</a:t>
            </a:r>
            <a:r>
              <a:rPr lang="en-US" dirty="0"/>
              <a:t> Just think of the last few sitcoms or family-style shows that you have seen. What role does the father have? More than likely, he is the hapless idiot who is the ‘extra child’ that the mom needs to deal with. Many men are portrayed on television as </a:t>
            </a:r>
            <a:r>
              <a:rPr lang="en-US" dirty="0">
                <a:solidFill>
                  <a:srgbClr val="F05E30"/>
                </a:solidFill>
                <a:latin typeface="+mj-lt"/>
              </a:rPr>
              <a:t>some version of Homer Simpson</a:t>
            </a:r>
            <a:r>
              <a:rPr lang="en-US" dirty="0"/>
              <a:t>” (https://anglicancompass.com/should-you-preach-a-fathers-day-sermon-on-fathers-day</a:t>
            </a:r>
          </a:p>
        </p:txBody>
      </p:sp>
    </p:spTree>
    <p:extLst>
      <p:ext uri="{BB962C8B-B14F-4D97-AF65-F5344CB8AC3E}">
        <p14:creationId xmlns:p14="http://schemas.microsoft.com/office/powerpoint/2010/main" val="377604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impsons Homer Number 1 Dad Sticker - Sticker Mania">
            <a:extLst>
              <a:ext uri="{FF2B5EF4-FFF2-40B4-BE49-F238E27FC236}">
                <a16:creationId xmlns:a16="http://schemas.microsoft.com/office/drawing/2014/main" id="{2C2823EC-559E-72FF-CFCE-E10FB460A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472" y="0"/>
            <a:ext cx="6733310" cy="67333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B4135B-525F-0615-DCAD-C9ADA95C437A}"/>
              </a:ext>
            </a:extLst>
          </p:cNvPr>
          <p:cNvSpPr txBox="1"/>
          <p:nvPr/>
        </p:nvSpPr>
        <p:spPr>
          <a:xfrm>
            <a:off x="857756" y="1553671"/>
            <a:ext cx="4620552" cy="2585323"/>
          </a:xfrm>
          <a:prstGeom prst="rect">
            <a:avLst/>
          </a:prstGeom>
          <a:noFill/>
        </p:spPr>
        <p:txBody>
          <a:bodyPr wrap="square" rtlCol="0">
            <a:spAutoFit/>
          </a:bodyPr>
          <a:lstStyle/>
          <a:p>
            <a:r>
              <a:rPr lang="en-US" sz="5400" dirty="0">
                <a:solidFill>
                  <a:srgbClr val="68ADDE"/>
                </a:solidFill>
              </a:rPr>
              <a:t>What Is Your Image of Fatherhood?</a:t>
            </a:r>
          </a:p>
        </p:txBody>
      </p:sp>
    </p:spTree>
    <p:extLst>
      <p:ext uri="{BB962C8B-B14F-4D97-AF65-F5344CB8AC3E}">
        <p14:creationId xmlns:p14="http://schemas.microsoft.com/office/powerpoint/2010/main" val="294613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70EC883-3DE4-515D-61DA-F095B9110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242"/>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388E8-06B4-B49A-2136-6B4495764CBB}"/>
              </a:ext>
            </a:extLst>
          </p:cNvPr>
          <p:cNvSpPr txBox="1"/>
          <p:nvPr/>
        </p:nvSpPr>
        <p:spPr>
          <a:xfrm>
            <a:off x="701964" y="1727200"/>
            <a:ext cx="3943927" cy="3046988"/>
          </a:xfrm>
          <a:prstGeom prst="rect">
            <a:avLst/>
          </a:prstGeom>
          <a:noFill/>
        </p:spPr>
        <p:txBody>
          <a:bodyPr wrap="square" rtlCol="0">
            <a:spAutoFit/>
          </a:bodyPr>
          <a:lstStyle/>
          <a:p>
            <a:r>
              <a:rPr lang="en-US" sz="4800" dirty="0">
                <a:solidFill>
                  <a:srgbClr val="3F5D73"/>
                </a:solidFill>
              </a:rPr>
              <a:t>Fathers’ Influence on the Faith of Their Children</a:t>
            </a:r>
          </a:p>
        </p:txBody>
      </p:sp>
    </p:spTree>
    <p:extLst>
      <p:ext uri="{BB962C8B-B14F-4D97-AF65-F5344CB8AC3E}">
        <p14:creationId xmlns:p14="http://schemas.microsoft.com/office/powerpoint/2010/main" val="65930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86F3-F40E-D1B7-2E5C-7066874EF983}"/>
              </a:ext>
            </a:extLst>
          </p:cNvPr>
          <p:cNvSpPr>
            <a:spLocks noGrp="1"/>
          </p:cNvSpPr>
          <p:nvPr>
            <p:ph type="title"/>
          </p:nvPr>
        </p:nvSpPr>
        <p:spPr/>
        <p:txBody>
          <a:bodyPr/>
          <a:lstStyle/>
          <a:p>
            <a:r>
              <a:rPr lang="en-US" dirty="0"/>
              <a:t>The Father’s Awesome Role in the Family</a:t>
            </a:r>
          </a:p>
        </p:txBody>
      </p:sp>
      <p:sp>
        <p:nvSpPr>
          <p:cNvPr id="3" name="Content Placeholder 2">
            <a:extLst>
              <a:ext uri="{FF2B5EF4-FFF2-40B4-BE49-F238E27FC236}">
                <a16:creationId xmlns:a16="http://schemas.microsoft.com/office/drawing/2014/main" id="{87E056BC-AFBB-0409-ADA2-B5028FF3176E}"/>
              </a:ext>
            </a:extLst>
          </p:cNvPr>
          <p:cNvSpPr>
            <a:spLocks noGrp="1"/>
          </p:cNvSpPr>
          <p:nvPr>
            <p:ph idx="1"/>
          </p:nvPr>
        </p:nvSpPr>
        <p:spPr/>
        <p:txBody>
          <a:bodyPr>
            <a:normAutofit fontScale="92500" lnSpcReduction="20000"/>
          </a:bodyPr>
          <a:lstStyle/>
          <a:p>
            <a:r>
              <a:rPr lang="en-US" dirty="0"/>
              <a:t>Owen also wrote about the significant influence fathers have on whether or not their children will go up to go to church. Here is what he wrote:</a:t>
            </a:r>
          </a:p>
          <a:p>
            <a:pPr lvl="1"/>
            <a:r>
              <a:rPr lang="en-US" dirty="0"/>
              <a:t>“After 35 years of marital counseling and coffee conversations, I have come to see that many men simply do not understand the role that they have in the life of their children and family. The findings that I have read suggest what every pastor knows through experience: Fathers shape their children’s faith. Period. There is no escaping that.</a:t>
            </a:r>
          </a:p>
          <a:p>
            <a:pPr lvl="1"/>
            <a:r>
              <a:rPr lang="en-US" dirty="0"/>
              <a:t>“Consider this: If a father does NOT go to church regularly, only </a:t>
            </a:r>
            <a:r>
              <a:rPr lang="en-US" dirty="0">
                <a:solidFill>
                  <a:srgbClr val="F05E30"/>
                </a:solidFill>
                <a:latin typeface="+mj-lt"/>
              </a:rPr>
              <a:t>1 child in 50</a:t>
            </a:r>
            <a:r>
              <a:rPr lang="en-US" dirty="0">
                <a:solidFill>
                  <a:srgbClr val="F05E30"/>
                </a:solidFill>
              </a:rPr>
              <a:t> </a:t>
            </a:r>
            <a:r>
              <a:rPr lang="en-US" dirty="0"/>
              <a:t>will grow up as a regular worshipper. That is staggering.</a:t>
            </a:r>
          </a:p>
          <a:p>
            <a:pPr lvl="1"/>
            <a:r>
              <a:rPr lang="en-US" dirty="0"/>
              <a:t>“But, if the father DOES attend church regularly, nearly </a:t>
            </a:r>
            <a:r>
              <a:rPr lang="en-US" dirty="0">
                <a:solidFill>
                  <a:srgbClr val="F05E30"/>
                </a:solidFill>
                <a:latin typeface="+mj-lt"/>
              </a:rPr>
              <a:t>35 children out of 50 </a:t>
            </a:r>
            <a:r>
              <a:rPr lang="en-US" dirty="0"/>
              <a:t>will make worship and church a part of their adult life.</a:t>
            </a:r>
          </a:p>
          <a:p>
            <a:pPr lvl="1"/>
            <a:r>
              <a:rPr lang="en-US" dirty="0"/>
              <a:t>“Other research findings might tweak the numbers here and there, but they do not substantially change the point: Fathers are the most effective discipleship leaders for their children” (ibid.)</a:t>
            </a:r>
          </a:p>
        </p:txBody>
      </p:sp>
    </p:spTree>
    <p:extLst>
      <p:ext uri="{BB962C8B-B14F-4D97-AF65-F5344CB8AC3E}">
        <p14:creationId xmlns:p14="http://schemas.microsoft.com/office/powerpoint/2010/main" val="39998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C16971-5B14-47FB-BC30-27C63FA0FBAE}" vid="{24EEB675-5D88-496C-A807-28CE93F72424}"/>
    </a:ext>
  </a:extLst>
</a:theme>
</file>

<file path=docProps/app.xml><?xml version="1.0" encoding="utf-8"?>
<Properties xmlns="http://schemas.openxmlformats.org/officeDocument/2006/extended-properties" xmlns:vt="http://schemas.openxmlformats.org/officeDocument/2006/docPropsVTypes">
  <Template/>
  <TotalTime>716</TotalTime>
  <Words>2411</Words>
  <Application>Microsoft Office PowerPoint</Application>
  <PresentationFormat>Widescreen</PresentationFormat>
  <Paragraphs>68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Source Sans Pro Black</vt:lpstr>
      <vt:lpstr>Source Sans Pro Semibold</vt:lpstr>
      <vt:lpstr>Office Theme</vt:lpstr>
      <vt:lpstr>PowerPoint Presentation</vt:lpstr>
      <vt:lpstr>PowerPoint Presentation</vt:lpstr>
      <vt:lpstr>America’s Crisis Is a Lack of Fathers</vt:lpstr>
      <vt:lpstr>PowerPoint Presentation</vt:lpstr>
      <vt:lpstr>PowerPoint Presentation</vt:lpstr>
      <vt:lpstr>Modern Image of Manhood</vt:lpstr>
      <vt:lpstr>PowerPoint Presentation</vt:lpstr>
      <vt:lpstr>PowerPoint Presentation</vt:lpstr>
      <vt:lpstr>The Father’s Awesome Role in the Family</vt:lpstr>
      <vt:lpstr>God Said It First!</vt:lpstr>
      <vt:lpstr>God Said It First</vt:lpstr>
      <vt:lpstr>Psalm 78:1-8</vt:lpstr>
      <vt:lpstr>PowerPoint Presentation</vt:lpstr>
      <vt:lpstr>What God Has Entrusted to Fathers</vt:lpstr>
      <vt:lpstr>PowerPoint Presentation</vt:lpstr>
      <vt:lpstr>Fortunate to Have Been Loved</vt:lpstr>
      <vt:lpstr>God Used A Father’s Discipline to Instruct</vt:lpstr>
      <vt:lpstr>PowerPoint Presentation</vt:lpstr>
      <vt:lpstr>Robbie Low, Anglican Bishop</vt:lpstr>
      <vt:lpstr>Raising the Bar</vt:lpstr>
      <vt:lpstr>PowerPoint Presentation</vt:lpstr>
      <vt:lpstr>Let the Bible Speak</vt:lpstr>
      <vt:lpstr>Michael P. Green on 2 Peter 2:14</vt:lpstr>
      <vt:lpstr>PowerPoint Presentation</vt:lpstr>
      <vt:lpstr>PowerPoint Presentation</vt:lpstr>
      <vt:lpstr>Conclusion</vt:lpstr>
      <vt:lpstr>As the Journey Nears Its End</vt:lpstr>
      <vt:lpstr>Step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36</cp:revision>
  <dcterms:created xsi:type="dcterms:W3CDTF">2022-05-27T13:44:17Z</dcterms:created>
  <dcterms:modified xsi:type="dcterms:W3CDTF">2022-06-19T11:03:20Z</dcterms:modified>
</cp:coreProperties>
</file>