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103"/>
    <a:srgbClr val="85500A"/>
    <a:srgbClr val="C28125"/>
    <a:srgbClr val="462F29"/>
    <a:srgbClr val="EFD0BC"/>
    <a:srgbClr val="FBFCFE"/>
    <a:srgbClr val="D9D7E2"/>
    <a:srgbClr val="282E1F"/>
    <a:srgbClr val="303227"/>
    <a:srgbClr val="8A8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6/19/22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a:gsLst>
              <a:gs pos="0">
                <a:srgbClr val="C28125"/>
              </a:gs>
              <a:gs pos="33000">
                <a:schemeClr val="bg1"/>
              </a:gs>
              <a:gs pos="83000">
                <a:schemeClr val="bg1"/>
              </a:gs>
              <a:gs pos="100000">
                <a:srgbClr val="C28125"/>
              </a:gs>
            </a:gsLst>
            <a:lin ang="5400000" scaled="1"/>
          </a:gradFill>
          <a:ln w="28575">
            <a:solidFill>
              <a:srgbClr val="5B2103"/>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6/19/22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5B2103"/>
          </a:solidFill>
          <a:latin typeface="Work Sans ExtraBold" panose="00000900000000000000" pitchFamily="2"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11DE-CD70-E881-4D40-FC3239822F8B}"/>
              </a:ext>
            </a:extLst>
          </p:cNvPr>
          <p:cNvSpPr>
            <a:spLocks noGrp="1"/>
          </p:cNvSpPr>
          <p:nvPr>
            <p:ph type="title"/>
          </p:nvPr>
        </p:nvSpPr>
        <p:spPr/>
        <p:txBody>
          <a:bodyPr/>
          <a:lstStyle/>
          <a:p>
            <a:r>
              <a:rPr lang="en-US" dirty="0"/>
              <a:t>Facing the Storms of Life</a:t>
            </a:r>
          </a:p>
        </p:txBody>
      </p:sp>
      <p:sp>
        <p:nvSpPr>
          <p:cNvPr id="3" name="Content Placeholder 2">
            <a:extLst>
              <a:ext uri="{FF2B5EF4-FFF2-40B4-BE49-F238E27FC236}">
                <a16:creationId xmlns:a16="http://schemas.microsoft.com/office/drawing/2014/main" id="{E64BB688-790A-1C02-8108-F4A9A21E3D0D}"/>
              </a:ext>
            </a:extLst>
          </p:cNvPr>
          <p:cNvSpPr>
            <a:spLocks noGrp="1"/>
          </p:cNvSpPr>
          <p:nvPr>
            <p:ph idx="1"/>
          </p:nvPr>
        </p:nvSpPr>
        <p:spPr/>
        <p:txBody>
          <a:bodyPr>
            <a:normAutofit lnSpcReduction="10000"/>
          </a:bodyPr>
          <a:lstStyle/>
          <a:p>
            <a:r>
              <a:rPr lang="en-US" dirty="0"/>
              <a:t>The metaphor of fleeing somewhere for safety in the midst of bad weather is compared to the storms of life.</a:t>
            </a:r>
          </a:p>
          <a:p>
            <a:pPr lvl="1"/>
            <a:r>
              <a:rPr lang="en-US" dirty="0"/>
              <a:t>The word </a:t>
            </a:r>
            <a:r>
              <a:rPr lang="en-US" i="1" dirty="0" err="1"/>
              <a:t>hawwāh</a:t>
            </a:r>
            <a:r>
              <a:rPr lang="en-US" dirty="0"/>
              <a:t> is “destruction” or “threats.”</a:t>
            </a:r>
          </a:p>
          <a:p>
            <a:pPr lvl="1"/>
            <a:r>
              <a:rPr lang="en-US" dirty="0"/>
              <a:t>Various things can threaten a person (storms, sickness, enemies, etc.).</a:t>
            </a:r>
          </a:p>
          <a:p>
            <a:r>
              <a:rPr lang="en-US" dirty="0"/>
              <a:t>Every person will face storms and calamities in his life. The message of this psalm is to show us how to handle them when they come. </a:t>
            </a:r>
          </a:p>
          <a:p>
            <a:pPr lvl="1"/>
            <a:r>
              <a:rPr lang="en-US" dirty="0"/>
              <a:t>Some men see the storms in their life and curse God for allowing them to come upon them.</a:t>
            </a:r>
          </a:p>
          <a:p>
            <a:pPr lvl="1"/>
            <a:r>
              <a:rPr lang="en-US" dirty="0"/>
              <a:t>Others run toward God when the storms come, like a child runs to its parents when a sudden thunderbolt crashes.</a:t>
            </a:r>
          </a:p>
          <a:p>
            <a:endParaRPr lang="en-US" dirty="0"/>
          </a:p>
        </p:txBody>
      </p:sp>
    </p:spTree>
    <p:extLst>
      <p:ext uri="{BB962C8B-B14F-4D97-AF65-F5344CB8AC3E}">
        <p14:creationId xmlns:p14="http://schemas.microsoft.com/office/powerpoint/2010/main" val="19332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torm clouds | | billingsgazette.com">
            <a:extLst>
              <a:ext uri="{FF2B5EF4-FFF2-40B4-BE49-F238E27FC236}">
                <a16:creationId xmlns:a16="http://schemas.microsoft.com/office/drawing/2014/main" id="{0CE4310A-8D77-0C8B-1018-4120BD85ABF2}"/>
              </a:ext>
            </a:extLst>
          </p:cNvPr>
          <p:cNvPicPr>
            <a:picLocks noChangeAspect="1" noChangeArrowheads="1"/>
          </p:cNvPicPr>
          <p:nvPr/>
        </p:nvPicPr>
        <p:blipFill>
          <a:blip r:embed="rId2">
            <a:alphaModFix amt="38000"/>
            <a:extLst>
              <a:ext uri="{28A0092B-C50C-407E-A947-70E740481C1C}">
                <a14:useLocalDpi xmlns:a14="http://schemas.microsoft.com/office/drawing/2010/main" val="0"/>
              </a:ext>
            </a:extLst>
          </a:blip>
          <a:srcRect/>
          <a:stretch>
            <a:fillRect/>
          </a:stretch>
        </p:blipFill>
        <p:spPr bwMode="auto">
          <a:xfrm>
            <a:off x="0" y="-14604"/>
            <a:ext cx="12192000" cy="6872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DF840-F379-D67D-2BCC-334D38ED6A48}"/>
              </a:ext>
            </a:extLst>
          </p:cNvPr>
          <p:cNvSpPr txBox="1"/>
          <p:nvPr/>
        </p:nvSpPr>
        <p:spPr>
          <a:xfrm>
            <a:off x="350982" y="1154541"/>
            <a:ext cx="5745018" cy="5170646"/>
          </a:xfrm>
          <a:prstGeom prst="rect">
            <a:avLst/>
          </a:prstGeom>
          <a:noFill/>
        </p:spPr>
        <p:txBody>
          <a:bodyPr wrap="square" rtlCol="0">
            <a:spAutoFit/>
          </a:bodyPr>
          <a:lstStyle/>
          <a:p>
            <a:r>
              <a:rPr lang="en-US" sz="2200" b="0" i="0" dirty="0">
                <a:solidFill>
                  <a:srgbClr val="5B2103"/>
                </a:solidFill>
                <a:effectLst/>
                <a:latin typeface="+mj-lt"/>
              </a:rPr>
              <a:t>In the dark of the midnight, </a:t>
            </a:r>
          </a:p>
          <a:p>
            <a:r>
              <a:rPr lang="en-US" sz="2200" b="0" i="0" dirty="0">
                <a:solidFill>
                  <a:srgbClr val="5B2103"/>
                </a:solidFill>
                <a:effectLst/>
                <a:latin typeface="+mj-lt"/>
              </a:rPr>
              <a:t>I have oft hid my face, </a:t>
            </a:r>
          </a:p>
          <a:p>
            <a:r>
              <a:rPr lang="en-US" sz="2200" b="0" i="0" dirty="0">
                <a:solidFill>
                  <a:srgbClr val="5B2103"/>
                </a:solidFill>
                <a:effectLst/>
                <a:latin typeface="+mj-lt"/>
              </a:rPr>
              <a:t>While the storm howls above me, </a:t>
            </a:r>
          </a:p>
          <a:p>
            <a:r>
              <a:rPr lang="en-US" sz="2200" dirty="0">
                <a:solidFill>
                  <a:srgbClr val="5B2103"/>
                </a:solidFill>
                <a:latin typeface="+mj-lt"/>
              </a:rPr>
              <a:t>A</a:t>
            </a:r>
            <a:r>
              <a:rPr lang="en-US" sz="2200" b="0" i="0" dirty="0">
                <a:solidFill>
                  <a:srgbClr val="5B2103"/>
                </a:solidFill>
                <a:effectLst/>
                <a:latin typeface="+mj-lt"/>
              </a:rPr>
              <a:t>nd there’s no hiding place. </a:t>
            </a:r>
          </a:p>
          <a:p>
            <a:r>
              <a:rPr lang="en-US" sz="2200" b="0" i="0" dirty="0">
                <a:solidFill>
                  <a:srgbClr val="5B2103"/>
                </a:solidFill>
                <a:effectLst/>
                <a:latin typeface="+mj-lt"/>
              </a:rPr>
              <a:t>‘Mid the crash of the thunder, </a:t>
            </a:r>
          </a:p>
          <a:p>
            <a:r>
              <a:rPr lang="en-US" sz="2200" b="0" i="0" dirty="0">
                <a:solidFill>
                  <a:srgbClr val="5B2103"/>
                </a:solidFill>
                <a:effectLst/>
                <a:latin typeface="+mj-lt"/>
              </a:rPr>
              <a:t>Precious Lord, hear my cry;</a:t>
            </a:r>
          </a:p>
          <a:p>
            <a:r>
              <a:rPr lang="en-US" sz="2200" b="0" i="0" dirty="0">
                <a:solidFill>
                  <a:srgbClr val="5B2103"/>
                </a:solidFill>
                <a:effectLst/>
                <a:latin typeface="+mj-lt"/>
              </a:rPr>
              <a:t>Keep me safe till the storm passes by.</a:t>
            </a:r>
            <a:br>
              <a:rPr lang="en-US" sz="2200" dirty="0">
                <a:solidFill>
                  <a:srgbClr val="5B2103"/>
                </a:solidFill>
                <a:latin typeface="+mj-lt"/>
              </a:rPr>
            </a:br>
            <a:endParaRPr lang="en-US" sz="2200" dirty="0">
              <a:solidFill>
                <a:srgbClr val="5B2103"/>
              </a:solidFill>
              <a:latin typeface="+mj-lt"/>
            </a:endParaRPr>
          </a:p>
          <a:p>
            <a:r>
              <a:rPr lang="en-US" sz="2200" b="0" i="0" dirty="0">
                <a:solidFill>
                  <a:srgbClr val="5B2103"/>
                </a:solidFill>
                <a:effectLst/>
                <a:latin typeface="+mj-lt"/>
              </a:rPr>
              <a:t>Many times Satan whispered, </a:t>
            </a:r>
          </a:p>
          <a:p>
            <a:r>
              <a:rPr lang="en-US" sz="2200" dirty="0">
                <a:solidFill>
                  <a:srgbClr val="5B2103"/>
                </a:solidFill>
                <a:latin typeface="+mj-lt"/>
              </a:rPr>
              <a:t>“</a:t>
            </a:r>
            <a:r>
              <a:rPr lang="en-US" sz="2200" b="0" i="0" dirty="0">
                <a:solidFill>
                  <a:srgbClr val="5B2103"/>
                </a:solidFill>
                <a:effectLst/>
                <a:latin typeface="+mj-lt"/>
              </a:rPr>
              <a:t>There is no need to try, </a:t>
            </a:r>
          </a:p>
          <a:p>
            <a:r>
              <a:rPr lang="en-US" sz="2200" b="0" i="0" dirty="0">
                <a:solidFill>
                  <a:srgbClr val="5B2103"/>
                </a:solidFill>
                <a:effectLst/>
                <a:latin typeface="+mj-lt"/>
              </a:rPr>
              <a:t>For there’s no end of sorrow, </a:t>
            </a:r>
          </a:p>
          <a:p>
            <a:r>
              <a:rPr lang="en-US" sz="2200" b="0" i="0" dirty="0">
                <a:solidFill>
                  <a:srgbClr val="5B2103"/>
                </a:solidFill>
                <a:effectLst/>
                <a:latin typeface="+mj-lt"/>
              </a:rPr>
              <a:t>There’s no hope by and by.” </a:t>
            </a:r>
          </a:p>
          <a:p>
            <a:r>
              <a:rPr lang="en-US" sz="2200" b="0" i="0" dirty="0">
                <a:solidFill>
                  <a:srgbClr val="5B2103"/>
                </a:solidFill>
                <a:effectLst/>
                <a:latin typeface="+mj-lt"/>
              </a:rPr>
              <a:t>But I know Thou art with me, </a:t>
            </a:r>
          </a:p>
          <a:p>
            <a:r>
              <a:rPr lang="en-US" sz="2200" dirty="0">
                <a:solidFill>
                  <a:srgbClr val="5B2103"/>
                </a:solidFill>
                <a:latin typeface="+mj-lt"/>
              </a:rPr>
              <a:t>A</a:t>
            </a:r>
            <a:r>
              <a:rPr lang="en-US" sz="2200" b="0" i="0" dirty="0">
                <a:solidFill>
                  <a:srgbClr val="5B2103"/>
                </a:solidFill>
                <a:effectLst/>
                <a:latin typeface="+mj-lt"/>
              </a:rPr>
              <a:t>nd tomorrow I’ll rise </a:t>
            </a:r>
          </a:p>
          <a:p>
            <a:r>
              <a:rPr lang="en-US" sz="2200" b="0" i="0" dirty="0">
                <a:solidFill>
                  <a:srgbClr val="5B2103"/>
                </a:solidFill>
                <a:effectLst/>
                <a:latin typeface="+mj-lt"/>
              </a:rPr>
              <a:t>Where the storm never darkens the skies.</a:t>
            </a:r>
            <a:endParaRPr lang="en-US" sz="2400" dirty="0">
              <a:solidFill>
                <a:srgbClr val="5B2103"/>
              </a:solidFill>
              <a:latin typeface="+mj-lt"/>
            </a:endParaRPr>
          </a:p>
        </p:txBody>
      </p:sp>
      <p:sp>
        <p:nvSpPr>
          <p:cNvPr id="5" name="TextBox 4">
            <a:extLst>
              <a:ext uri="{FF2B5EF4-FFF2-40B4-BE49-F238E27FC236}">
                <a16:creationId xmlns:a16="http://schemas.microsoft.com/office/drawing/2014/main" id="{6BE9443C-6EE7-0EAC-E338-49BC0F117DDF}"/>
              </a:ext>
            </a:extLst>
          </p:cNvPr>
          <p:cNvSpPr txBox="1"/>
          <p:nvPr/>
        </p:nvSpPr>
        <p:spPr>
          <a:xfrm>
            <a:off x="6096000" y="1154541"/>
            <a:ext cx="5902036" cy="5170646"/>
          </a:xfrm>
          <a:prstGeom prst="rect">
            <a:avLst/>
          </a:prstGeom>
          <a:noFill/>
        </p:spPr>
        <p:txBody>
          <a:bodyPr wrap="square" rtlCol="0">
            <a:spAutoFit/>
          </a:bodyPr>
          <a:lstStyle/>
          <a:p>
            <a:r>
              <a:rPr lang="en-US" sz="2200" b="0" i="0" dirty="0">
                <a:solidFill>
                  <a:srgbClr val="5B2103"/>
                </a:solidFill>
                <a:effectLst/>
                <a:latin typeface="+mj-lt"/>
              </a:rPr>
              <a:t>When the long night has ended </a:t>
            </a:r>
          </a:p>
          <a:p>
            <a:r>
              <a:rPr lang="en-US" sz="2200" b="0" i="0" dirty="0">
                <a:solidFill>
                  <a:srgbClr val="5B2103"/>
                </a:solidFill>
                <a:effectLst/>
                <a:latin typeface="+mj-lt"/>
              </a:rPr>
              <a:t>And the storms come no more, </a:t>
            </a:r>
          </a:p>
          <a:p>
            <a:r>
              <a:rPr lang="en-US" sz="2200" b="0" i="0" dirty="0">
                <a:solidFill>
                  <a:srgbClr val="5B2103"/>
                </a:solidFill>
                <a:effectLst/>
                <a:latin typeface="+mj-lt"/>
              </a:rPr>
              <a:t>Let me stand in Thy presence </a:t>
            </a:r>
          </a:p>
          <a:p>
            <a:r>
              <a:rPr lang="en-US" sz="2200" b="0" i="0" dirty="0">
                <a:solidFill>
                  <a:srgbClr val="5B2103"/>
                </a:solidFill>
                <a:effectLst/>
                <a:latin typeface="+mj-lt"/>
              </a:rPr>
              <a:t>On that bright, peaceful shore. </a:t>
            </a:r>
          </a:p>
          <a:p>
            <a:r>
              <a:rPr lang="en-US" sz="2200" b="0" i="0" dirty="0">
                <a:solidFill>
                  <a:srgbClr val="5B2103"/>
                </a:solidFill>
                <a:effectLst/>
                <a:latin typeface="+mj-lt"/>
              </a:rPr>
              <a:t>In that land where the tempest </a:t>
            </a:r>
          </a:p>
          <a:p>
            <a:r>
              <a:rPr lang="en-US" sz="2200" b="0" i="0" dirty="0">
                <a:solidFill>
                  <a:srgbClr val="5B2103"/>
                </a:solidFill>
                <a:effectLst/>
                <a:latin typeface="+mj-lt"/>
              </a:rPr>
              <a:t>Never comes, Lord, may I </a:t>
            </a:r>
          </a:p>
          <a:p>
            <a:r>
              <a:rPr lang="en-US" sz="2200" dirty="0">
                <a:solidFill>
                  <a:srgbClr val="5B2103"/>
                </a:solidFill>
                <a:latin typeface="+mj-lt"/>
              </a:rPr>
              <a:t>D</a:t>
            </a:r>
            <a:r>
              <a:rPr lang="en-US" sz="2200" b="0" i="0" dirty="0">
                <a:solidFill>
                  <a:srgbClr val="5B2103"/>
                </a:solidFill>
                <a:effectLst/>
                <a:latin typeface="+mj-lt"/>
              </a:rPr>
              <a:t>well with Thee when the storm passes by.</a:t>
            </a:r>
            <a:br>
              <a:rPr lang="en-US" sz="2200" dirty="0">
                <a:solidFill>
                  <a:srgbClr val="5B2103"/>
                </a:solidFill>
                <a:latin typeface="+mj-lt"/>
              </a:rPr>
            </a:br>
            <a:endParaRPr lang="en-US" sz="2200" dirty="0">
              <a:solidFill>
                <a:srgbClr val="5B2103"/>
              </a:solidFill>
              <a:latin typeface="+mj-lt"/>
            </a:endParaRPr>
          </a:p>
          <a:p>
            <a:r>
              <a:rPr lang="en-US" sz="2200" b="0" i="0" dirty="0">
                <a:effectLst/>
                <a:latin typeface="+mj-lt"/>
              </a:rPr>
              <a:t>Chorus: </a:t>
            </a:r>
          </a:p>
          <a:p>
            <a:r>
              <a:rPr lang="en-US" sz="2200" b="0" i="0" dirty="0">
                <a:solidFill>
                  <a:srgbClr val="5B2103"/>
                </a:solidFill>
                <a:effectLst/>
                <a:latin typeface="+mj-lt"/>
              </a:rPr>
              <a:t>Till the storm passes over, </a:t>
            </a:r>
          </a:p>
          <a:p>
            <a:r>
              <a:rPr lang="en-US" sz="2200" dirty="0">
                <a:solidFill>
                  <a:srgbClr val="5B2103"/>
                </a:solidFill>
                <a:latin typeface="+mj-lt"/>
              </a:rPr>
              <a:t>T</a:t>
            </a:r>
            <a:r>
              <a:rPr lang="en-US" sz="2200" b="0" i="0" dirty="0">
                <a:solidFill>
                  <a:srgbClr val="5B2103"/>
                </a:solidFill>
                <a:effectLst/>
                <a:latin typeface="+mj-lt"/>
              </a:rPr>
              <a:t>ill the thunder sounds no more, </a:t>
            </a:r>
          </a:p>
          <a:p>
            <a:r>
              <a:rPr lang="en-US" sz="2200" dirty="0">
                <a:solidFill>
                  <a:srgbClr val="5B2103"/>
                </a:solidFill>
                <a:latin typeface="+mj-lt"/>
              </a:rPr>
              <a:t>Til</a:t>
            </a:r>
            <a:r>
              <a:rPr lang="en-US" sz="2200" b="0" i="0" dirty="0">
                <a:solidFill>
                  <a:srgbClr val="5B2103"/>
                </a:solidFill>
                <a:effectLst/>
                <a:latin typeface="+mj-lt"/>
              </a:rPr>
              <a:t>l the clouds roll forever from the sky, </a:t>
            </a:r>
          </a:p>
          <a:p>
            <a:r>
              <a:rPr lang="en-US" sz="2200" b="0" i="0" dirty="0">
                <a:solidFill>
                  <a:srgbClr val="5B2103"/>
                </a:solidFill>
                <a:effectLst/>
                <a:latin typeface="+mj-lt"/>
              </a:rPr>
              <a:t>Hold me fast, let me stand </a:t>
            </a:r>
          </a:p>
          <a:p>
            <a:r>
              <a:rPr lang="en-US" sz="2200" dirty="0">
                <a:solidFill>
                  <a:srgbClr val="5B2103"/>
                </a:solidFill>
                <a:latin typeface="+mj-lt"/>
              </a:rPr>
              <a:t>I</a:t>
            </a:r>
            <a:r>
              <a:rPr lang="en-US" sz="2200" b="0" i="0" dirty="0">
                <a:solidFill>
                  <a:srgbClr val="5B2103"/>
                </a:solidFill>
                <a:effectLst/>
                <a:latin typeface="+mj-lt"/>
              </a:rPr>
              <a:t>n the hollow of Thy hand, </a:t>
            </a:r>
          </a:p>
          <a:p>
            <a:r>
              <a:rPr lang="en-US" sz="2200" b="0" i="0" dirty="0">
                <a:solidFill>
                  <a:srgbClr val="5B2103"/>
                </a:solidFill>
                <a:effectLst/>
                <a:latin typeface="+mj-lt"/>
              </a:rPr>
              <a:t>Keep me safe till the storm passes by.</a:t>
            </a:r>
            <a:endParaRPr lang="en-US" sz="2200" dirty="0">
              <a:solidFill>
                <a:srgbClr val="5B2103"/>
              </a:solidFill>
              <a:latin typeface="+mj-lt"/>
            </a:endParaRPr>
          </a:p>
        </p:txBody>
      </p:sp>
      <p:sp>
        <p:nvSpPr>
          <p:cNvPr id="6" name="TextBox 5">
            <a:extLst>
              <a:ext uri="{FF2B5EF4-FFF2-40B4-BE49-F238E27FC236}">
                <a16:creationId xmlns:a16="http://schemas.microsoft.com/office/drawing/2014/main" id="{5E30CD07-0E91-B01E-6A6F-4F03A10E6B12}"/>
              </a:ext>
            </a:extLst>
          </p:cNvPr>
          <p:cNvSpPr txBox="1"/>
          <p:nvPr/>
        </p:nvSpPr>
        <p:spPr>
          <a:xfrm>
            <a:off x="341745" y="240145"/>
            <a:ext cx="11656291" cy="830997"/>
          </a:xfrm>
          <a:prstGeom prst="rect">
            <a:avLst/>
          </a:prstGeom>
          <a:noFill/>
        </p:spPr>
        <p:txBody>
          <a:bodyPr wrap="square" rtlCol="0">
            <a:spAutoFit/>
          </a:bodyPr>
          <a:lstStyle/>
          <a:p>
            <a:pPr algn="ctr"/>
            <a:r>
              <a:rPr lang="en-US" sz="2800" dirty="0">
                <a:solidFill>
                  <a:srgbClr val="5B2103"/>
                </a:solidFill>
                <a:latin typeface="+mj-lt"/>
              </a:rPr>
              <a:t>Till the Storm Passes By</a:t>
            </a:r>
          </a:p>
          <a:p>
            <a:pPr algn="ctr"/>
            <a:r>
              <a:rPr lang="en-US" sz="2000" dirty="0" err="1">
                <a:solidFill>
                  <a:srgbClr val="5B2103"/>
                </a:solidFill>
              </a:rPr>
              <a:t>Mosie</a:t>
            </a:r>
            <a:r>
              <a:rPr lang="en-US" sz="2000" dirty="0">
                <a:solidFill>
                  <a:srgbClr val="5B2103"/>
                </a:solidFill>
              </a:rPr>
              <a:t> Lister</a:t>
            </a:r>
          </a:p>
        </p:txBody>
      </p:sp>
    </p:spTree>
    <p:extLst>
      <p:ext uri="{BB962C8B-B14F-4D97-AF65-F5344CB8AC3E}">
        <p14:creationId xmlns:p14="http://schemas.microsoft.com/office/powerpoint/2010/main" val="285477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6F68-D89F-30D6-23E9-3EAD32AEDBDC}"/>
              </a:ext>
            </a:extLst>
          </p:cNvPr>
          <p:cNvSpPr>
            <a:spLocks noGrp="1"/>
          </p:cNvSpPr>
          <p:nvPr>
            <p:ph type="title"/>
          </p:nvPr>
        </p:nvSpPr>
        <p:spPr/>
        <p:txBody>
          <a:bodyPr/>
          <a:lstStyle/>
          <a:p>
            <a:r>
              <a:rPr lang="en-US" dirty="0"/>
              <a:t>Psalm 57:2</a:t>
            </a:r>
          </a:p>
        </p:txBody>
      </p:sp>
      <p:sp>
        <p:nvSpPr>
          <p:cNvPr id="3" name="Content Placeholder 2">
            <a:extLst>
              <a:ext uri="{FF2B5EF4-FFF2-40B4-BE49-F238E27FC236}">
                <a16:creationId xmlns:a16="http://schemas.microsoft.com/office/drawing/2014/main" id="{3A6F2B97-3A8C-5010-92BD-A158370DC878}"/>
              </a:ext>
            </a:extLst>
          </p:cNvPr>
          <p:cNvSpPr>
            <a:spLocks noGrp="1"/>
          </p:cNvSpPr>
          <p:nvPr>
            <p:ph idx="1"/>
          </p:nvPr>
        </p:nvSpPr>
        <p:spPr/>
        <p:txBody>
          <a:bodyPr/>
          <a:lstStyle/>
          <a:p>
            <a:r>
              <a:rPr lang="en-US" dirty="0">
                <a:latin typeface="+mj-lt"/>
              </a:rPr>
              <a:t>“I will cry out to God Most High, To God who performs all things for me.”</a:t>
            </a:r>
          </a:p>
          <a:p>
            <a:pPr lvl="1"/>
            <a:r>
              <a:rPr lang="en-US" dirty="0"/>
              <a:t>The justification for running to God is based on who He is. David describes Him in two ways:</a:t>
            </a:r>
          </a:p>
          <a:p>
            <a:pPr lvl="2"/>
            <a:r>
              <a:rPr lang="en-US" i="1" dirty="0"/>
              <a:t>‘</a:t>
            </a:r>
            <a:r>
              <a:rPr lang="en-US" i="1" dirty="0" err="1"/>
              <a:t>Ēlyôn</a:t>
            </a:r>
            <a:r>
              <a:rPr lang="en-US" i="1" dirty="0"/>
              <a:t>: </a:t>
            </a:r>
            <a:r>
              <a:rPr lang="en-US" dirty="0"/>
              <a:t>“something that is higher, upper” and then of Yahweh where it is used as “a divine epithet, which occurs either by itself or as an attribute” of God, meaning God Most High.</a:t>
            </a:r>
          </a:p>
          <a:p>
            <a:pPr lvl="2"/>
            <a:r>
              <a:rPr lang="en-US" dirty="0"/>
              <a:t>Pagan ideas of God was that of a pantheon of Gods, some higher than the others.</a:t>
            </a:r>
          </a:p>
          <a:p>
            <a:pPr lvl="2"/>
            <a:r>
              <a:rPr lang="en-US" dirty="0"/>
              <a:t>But, there is none higher than Yahweh.</a:t>
            </a:r>
          </a:p>
        </p:txBody>
      </p:sp>
    </p:spTree>
    <p:extLst>
      <p:ext uri="{BB962C8B-B14F-4D97-AF65-F5344CB8AC3E}">
        <p14:creationId xmlns:p14="http://schemas.microsoft.com/office/powerpoint/2010/main" val="24494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AC24-44CB-DD8F-B2E5-D4DF52B96710}"/>
              </a:ext>
            </a:extLst>
          </p:cNvPr>
          <p:cNvSpPr>
            <a:spLocks noGrp="1"/>
          </p:cNvSpPr>
          <p:nvPr>
            <p:ph type="title"/>
          </p:nvPr>
        </p:nvSpPr>
        <p:spPr/>
        <p:txBody>
          <a:bodyPr/>
          <a:lstStyle/>
          <a:p>
            <a:r>
              <a:rPr lang="en-US" dirty="0"/>
              <a:t>“To God Who Performs All Things for Me”</a:t>
            </a:r>
          </a:p>
        </p:txBody>
      </p:sp>
      <p:sp>
        <p:nvSpPr>
          <p:cNvPr id="3" name="Content Placeholder 2">
            <a:extLst>
              <a:ext uri="{FF2B5EF4-FFF2-40B4-BE49-F238E27FC236}">
                <a16:creationId xmlns:a16="http://schemas.microsoft.com/office/drawing/2014/main" id="{A8156D99-66DC-0908-BF36-F9C948A9AD5E}"/>
              </a:ext>
            </a:extLst>
          </p:cNvPr>
          <p:cNvSpPr>
            <a:spLocks noGrp="1"/>
          </p:cNvSpPr>
          <p:nvPr>
            <p:ph idx="1"/>
          </p:nvPr>
        </p:nvSpPr>
        <p:spPr/>
        <p:txBody>
          <a:bodyPr>
            <a:normAutofit fontScale="92500" lnSpcReduction="20000"/>
          </a:bodyPr>
          <a:lstStyle/>
          <a:p>
            <a:r>
              <a:rPr lang="en-US" dirty="0"/>
              <a:t>The conciseness of the Hebrew language condenses into two words what the NKJV renders as “to God who performs all things for me.”</a:t>
            </a:r>
          </a:p>
          <a:p>
            <a:r>
              <a:rPr lang="en-US" dirty="0"/>
              <a:t>The word </a:t>
            </a:r>
            <a:r>
              <a:rPr lang="en-US" i="1" dirty="0" err="1"/>
              <a:t>gāmar</a:t>
            </a:r>
            <a:r>
              <a:rPr lang="en-US" dirty="0"/>
              <a:t> means “end, come to an end, complete” and then with the sense of “God that </a:t>
            </a:r>
            <a:r>
              <a:rPr lang="en-US" dirty="0" err="1"/>
              <a:t>completeth</a:t>
            </a:r>
            <a:r>
              <a:rPr lang="en-US" dirty="0"/>
              <a:t>, </a:t>
            </a:r>
            <a:r>
              <a:rPr lang="en-US" dirty="0" err="1"/>
              <a:t>accomplisheth</a:t>
            </a:r>
            <a:r>
              <a:rPr lang="en-US" dirty="0"/>
              <a:t>, for me” (HALOT, 170).</a:t>
            </a:r>
          </a:p>
          <a:p>
            <a:pPr lvl="1"/>
            <a:r>
              <a:rPr lang="en-US" dirty="0"/>
              <a:t>The word is used in a </a:t>
            </a:r>
            <a:r>
              <a:rPr lang="en-US" dirty="0">
                <a:latin typeface="+mj-lt"/>
              </a:rPr>
              <a:t>negative sense </a:t>
            </a:r>
            <a:r>
              <a:rPr lang="en-US" dirty="0"/>
              <a:t>to refer “to the abrupt and seemingly permanent termination of that which previously existed.”</a:t>
            </a:r>
          </a:p>
          <a:p>
            <a:pPr lvl="1"/>
            <a:r>
              <a:rPr lang="en-US" dirty="0"/>
              <a:t>It is used in a </a:t>
            </a:r>
            <a:r>
              <a:rPr lang="en-US" dirty="0">
                <a:latin typeface="+mj-lt"/>
              </a:rPr>
              <a:t>positive sense </a:t>
            </a:r>
            <a:r>
              <a:rPr lang="en-US" dirty="0"/>
              <a:t>to refer “to how the Lord finishes or accomplishes in the life of his saints all that he undertakes” (TWOT, I:168).</a:t>
            </a:r>
          </a:p>
          <a:p>
            <a:r>
              <a:rPr lang="en-US" dirty="0"/>
              <a:t>The NIV and ESV translates the phrase to mean “who fulfils his purpose for me.” </a:t>
            </a:r>
          </a:p>
          <a:p>
            <a:pPr lvl="1"/>
            <a:r>
              <a:rPr lang="en-US" dirty="0"/>
              <a:t>The idea is that God has a purpose for the life of everyone of us and allows and providentially oversees the events in our lives to accomplish God’s purpose for our lives.</a:t>
            </a:r>
          </a:p>
        </p:txBody>
      </p:sp>
    </p:spTree>
    <p:extLst>
      <p:ext uri="{BB962C8B-B14F-4D97-AF65-F5344CB8AC3E}">
        <p14:creationId xmlns:p14="http://schemas.microsoft.com/office/powerpoint/2010/main" val="30544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A095-A52D-DF6A-A568-D4E61625EAB7}"/>
              </a:ext>
            </a:extLst>
          </p:cNvPr>
          <p:cNvSpPr>
            <a:spLocks noGrp="1"/>
          </p:cNvSpPr>
          <p:nvPr>
            <p:ph type="title"/>
          </p:nvPr>
        </p:nvSpPr>
        <p:spPr/>
        <p:txBody>
          <a:bodyPr/>
          <a:lstStyle/>
          <a:p>
            <a:r>
              <a:rPr lang="en-US" dirty="0"/>
              <a:t>Other Verses</a:t>
            </a:r>
          </a:p>
        </p:txBody>
      </p:sp>
      <p:sp>
        <p:nvSpPr>
          <p:cNvPr id="3" name="Content Placeholder 2">
            <a:extLst>
              <a:ext uri="{FF2B5EF4-FFF2-40B4-BE49-F238E27FC236}">
                <a16:creationId xmlns:a16="http://schemas.microsoft.com/office/drawing/2014/main" id="{6FE46D21-2DFC-C38C-D6C5-9DF0D77C600A}"/>
              </a:ext>
            </a:extLst>
          </p:cNvPr>
          <p:cNvSpPr>
            <a:spLocks noGrp="1"/>
          </p:cNvSpPr>
          <p:nvPr>
            <p:ph idx="1"/>
          </p:nvPr>
        </p:nvSpPr>
        <p:spPr/>
        <p:txBody>
          <a:bodyPr/>
          <a:lstStyle/>
          <a:p>
            <a:r>
              <a:rPr lang="en-US" dirty="0">
                <a:solidFill>
                  <a:srgbClr val="5B2103"/>
                </a:solidFill>
                <a:latin typeface="+mj-lt"/>
              </a:rPr>
              <a:t>“The Lord will perfect that which concerns me; </a:t>
            </a:r>
            <a:r>
              <a:rPr lang="en-US" dirty="0"/>
              <a:t>Your mercy, O Lord, endures forever; Do not forsake the works of Your hands” (Psa. 138:8).</a:t>
            </a:r>
          </a:p>
          <a:p>
            <a:r>
              <a:rPr lang="en-US" dirty="0"/>
              <a:t>“. . . being confident of this very thing, </a:t>
            </a:r>
            <a:r>
              <a:rPr lang="en-US" dirty="0">
                <a:solidFill>
                  <a:srgbClr val="5B2103"/>
                </a:solidFill>
                <a:latin typeface="+mj-lt"/>
              </a:rPr>
              <a:t>that He who has begun a good work in you will complete it until the day of Jesus Christ” </a:t>
            </a:r>
            <a:r>
              <a:rPr lang="en-US" dirty="0"/>
              <a:t>(Phil. 1:6).</a:t>
            </a:r>
          </a:p>
        </p:txBody>
      </p:sp>
    </p:spTree>
    <p:extLst>
      <p:ext uri="{BB962C8B-B14F-4D97-AF65-F5344CB8AC3E}">
        <p14:creationId xmlns:p14="http://schemas.microsoft.com/office/powerpoint/2010/main" val="242369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21D6-F6F7-CEFF-534C-F33FB4138035}"/>
              </a:ext>
            </a:extLst>
          </p:cNvPr>
          <p:cNvSpPr>
            <a:spLocks noGrp="1"/>
          </p:cNvSpPr>
          <p:nvPr>
            <p:ph type="title"/>
          </p:nvPr>
        </p:nvSpPr>
        <p:spPr/>
        <p:txBody>
          <a:bodyPr/>
          <a:lstStyle/>
          <a:p>
            <a:r>
              <a:rPr lang="en-US" dirty="0"/>
              <a:t>Psalm 57:3</a:t>
            </a:r>
          </a:p>
        </p:txBody>
      </p:sp>
      <p:sp>
        <p:nvSpPr>
          <p:cNvPr id="3" name="Content Placeholder 2">
            <a:extLst>
              <a:ext uri="{FF2B5EF4-FFF2-40B4-BE49-F238E27FC236}">
                <a16:creationId xmlns:a16="http://schemas.microsoft.com/office/drawing/2014/main" id="{8997BED9-8565-28C6-A972-3965CD68A0A4}"/>
              </a:ext>
            </a:extLst>
          </p:cNvPr>
          <p:cNvSpPr>
            <a:spLocks noGrp="1"/>
          </p:cNvSpPr>
          <p:nvPr>
            <p:ph idx="1"/>
          </p:nvPr>
        </p:nvSpPr>
        <p:spPr/>
        <p:txBody>
          <a:bodyPr>
            <a:normAutofit lnSpcReduction="10000"/>
          </a:bodyPr>
          <a:lstStyle/>
          <a:p>
            <a:r>
              <a:rPr lang="en-US" dirty="0">
                <a:latin typeface="+mj-lt"/>
              </a:rPr>
              <a:t>“He shall send from heaven and save me; He reproaches the one who would swallow me up. Selah God shall send forth His mercy and His truth.”</a:t>
            </a:r>
          </a:p>
          <a:p>
            <a:pPr lvl="1"/>
            <a:r>
              <a:rPr lang="en-US" dirty="0"/>
              <a:t>David was confident in what God would do in his life:</a:t>
            </a:r>
          </a:p>
          <a:p>
            <a:pPr lvl="2"/>
            <a:r>
              <a:rPr lang="en-US" dirty="0"/>
              <a:t>“He shall send from heaven and save me” is not speaking of “forgiveness of sins” but deliverance from the situation described elsewhere as a calamity.</a:t>
            </a:r>
          </a:p>
          <a:p>
            <a:pPr lvl="2"/>
            <a:r>
              <a:rPr lang="en-US" dirty="0"/>
              <a:t>God will act from heaven to bring the deliverance for David just as He acted from heaven to save Israel at the Red Sea.</a:t>
            </a:r>
          </a:p>
          <a:p>
            <a:pPr lvl="1"/>
            <a:r>
              <a:rPr lang="en-US" dirty="0"/>
              <a:t>“He reproaches the one who would swallow me up.”</a:t>
            </a:r>
          </a:p>
          <a:p>
            <a:pPr lvl="2"/>
            <a:r>
              <a:rPr lang="en-US" dirty="0"/>
              <a:t>“Reproach” (</a:t>
            </a:r>
            <a:r>
              <a:rPr lang="en-US" i="1" dirty="0" err="1"/>
              <a:t>chārap</a:t>
            </a:r>
            <a:r>
              <a:rPr lang="en-US" dirty="0"/>
              <a:t>) is sometimes defined as “to confuse, to disillusion” (HALOT, 356). In this sense, God reproaches those attacking David.</a:t>
            </a:r>
          </a:p>
          <a:p>
            <a:pPr lvl="2"/>
            <a:r>
              <a:rPr lang="en-US" dirty="0"/>
              <a:t>Blackmore follows the NKJV rather than the KJV (“and save me [from] the reproach of him that would swallow me up.”</a:t>
            </a:r>
          </a:p>
        </p:txBody>
      </p:sp>
    </p:spTree>
    <p:extLst>
      <p:ext uri="{BB962C8B-B14F-4D97-AF65-F5344CB8AC3E}">
        <p14:creationId xmlns:p14="http://schemas.microsoft.com/office/powerpoint/2010/main" val="16436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DFF5-12B7-B24F-A6CB-8714D436E32C}"/>
              </a:ext>
            </a:extLst>
          </p:cNvPr>
          <p:cNvSpPr>
            <a:spLocks noGrp="1"/>
          </p:cNvSpPr>
          <p:nvPr>
            <p:ph type="title"/>
          </p:nvPr>
        </p:nvSpPr>
        <p:spPr/>
        <p:txBody>
          <a:bodyPr/>
          <a:lstStyle/>
          <a:p>
            <a:r>
              <a:rPr lang="en-US" dirty="0"/>
              <a:t>God’s Mercy and Truth</a:t>
            </a:r>
          </a:p>
        </p:txBody>
      </p:sp>
      <p:sp>
        <p:nvSpPr>
          <p:cNvPr id="3" name="Content Placeholder 2">
            <a:extLst>
              <a:ext uri="{FF2B5EF4-FFF2-40B4-BE49-F238E27FC236}">
                <a16:creationId xmlns:a16="http://schemas.microsoft.com/office/drawing/2014/main" id="{DEBF2372-37CB-8F48-252C-3C4E3C441C34}"/>
              </a:ext>
            </a:extLst>
          </p:cNvPr>
          <p:cNvSpPr>
            <a:spLocks noGrp="1"/>
          </p:cNvSpPr>
          <p:nvPr>
            <p:ph idx="1"/>
          </p:nvPr>
        </p:nvSpPr>
        <p:spPr/>
        <p:txBody>
          <a:bodyPr/>
          <a:lstStyle/>
          <a:p>
            <a:r>
              <a:rPr lang="en-US" dirty="0"/>
              <a:t>God shall send from heaven His mercy and truth.</a:t>
            </a:r>
          </a:p>
          <a:p>
            <a:pPr lvl="1"/>
            <a:r>
              <a:rPr lang="en-US" dirty="0">
                <a:latin typeface="+mj-lt"/>
              </a:rPr>
              <a:t>Mercy</a:t>
            </a:r>
            <a:r>
              <a:rPr lang="en-US" dirty="0"/>
              <a:t> (</a:t>
            </a:r>
            <a:r>
              <a:rPr lang="en-US" i="1" dirty="0" err="1"/>
              <a:t>chesed</a:t>
            </a:r>
            <a:r>
              <a:rPr lang="en-US" dirty="0"/>
              <a:t>): steadfast love, covenant loyalty.</a:t>
            </a:r>
          </a:p>
          <a:p>
            <a:pPr lvl="1"/>
            <a:r>
              <a:rPr lang="en-US" dirty="0">
                <a:latin typeface="+mj-lt"/>
              </a:rPr>
              <a:t>Truth</a:t>
            </a:r>
            <a:r>
              <a:rPr lang="en-US" dirty="0"/>
              <a:t> (</a:t>
            </a:r>
            <a:r>
              <a:rPr lang="en-US" i="1" dirty="0"/>
              <a:t>’</a:t>
            </a:r>
            <a:r>
              <a:rPr lang="en-US" i="1" dirty="0" err="1"/>
              <a:t>ĕmet</a:t>
            </a:r>
            <a:r>
              <a:rPr lang="en-US" dirty="0"/>
              <a:t>): faithfulness of God. He will never leave or forsake us.</a:t>
            </a:r>
          </a:p>
          <a:p>
            <a:endParaRPr lang="en-US" dirty="0"/>
          </a:p>
        </p:txBody>
      </p:sp>
    </p:spTree>
    <p:extLst>
      <p:ext uri="{BB962C8B-B14F-4D97-AF65-F5344CB8AC3E}">
        <p14:creationId xmlns:p14="http://schemas.microsoft.com/office/powerpoint/2010/main" val="335178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E49E-C55C-8E10-2BE1-24F712382F16}"/>
              </a:ext>
            </a:extLst>
          </p:cNvPr>
          <p:cNvSpPr>
            <a:spLocks noGrp="1"/>
          </p:cNvSpPr>
          <p:nvPr>
            <p:ph type="title"/>
          </p:nvPr>
        </p:nvSpPr>
        <p:spPr/>
        <p:txBody>
          <a:bodyPr/>
          <a:lstStyle/>
          <a:p>
            <a:r>
              <a:rPr lang="en-US" dirty="0"/>
              <a:t>Psalm 57:4</a:t>
            </a:r>
          </a:p>
        </p:txBody>
      </p:sp>
      <p:sp>
        <p:nvSpPr>
          <p:cNvPr id="3" name="Content Placeholder 2">
            <a:extLst>
              <a:ext uri="{FF2B5EF4-FFF2-40B4-BE49-F238E27FC236}">
                <a16:creationId xmlns:a16="http://schemas.microsoft.com/office/drawing/2014/main" id="{8C4C26B6-735C-E114-842B-924C0F2E66A0}"/>
              </a:ext>
            </a:extLst>
          </p:cNvPr>
          <p:cNvSpPr>
            <a:spLocks noGrp="1"/>
          </p:cNvSpPr>
          <p:nvPr>
            <p:ph idx="1"/>
          </p:nvPr>
        </p:nvSpPr>
        <p:spPr/>
        <p:txBody>
          <a:bodyPr>
            <a:normAutofit/>
          </a:bodyPr>
          <a:lstStyle/>
          <a:p>
            <a:r>
              <a:rPr lang="en-US" dirty="0">
                <a:latin typeface="+mj-lt"/>
              </a:rPr>
              <a:t>“My soul is among lions; I lie among the sons of men Who are set on fire, Whose teeth are spears and arrows, And their tongue a sharp sword.”</a:t>
            </a:r>
          </a:p>
          <a:p>
            <a:pPr lvl="1"/>
            <a:r>
              <a:rPr lang="en-US" dirty="0"/>
              <a:t>David describes his dangerous circumstances moving him to plead for God’s mercy. His enemies are compared to:</a:t>
            </a:r>
          </a:p>
          <a:p>
            <a:pPr lvl="2"/>
            <a:r>
              <a:rPr lang="en-US" dirty="0">
                <a:latin typeface="+mj-lt"/>
              </a:rPr>
              <a:t>Lions. </a:t>
            </a:r>
            <a:r>
              <a:rPr lang="en-US" dirty="0"/>
              <a:t>David was in a situation figuratively such as Daniel was literally (Dan. 6).</a:t>
            </a:r>
          </a:p>
          <a:p>
            <a:pPr lvl="2"/>
            <a:r>
              <a:rPr lang="en-US" dirty="0">
                <a:latin typeface="+mj-lt"/>
              </a:rPr>
              <a:t>Men who are set on fire. </a:t>
            </a:r>
            <a:r>
              <a:rPr lang="en-US" dirty="0"/>
              <a:t>The verb </a:t>
            </a:r>
            <a:r>
              <a:rPr lang="en-US" i="1" dirty="0" err="1"/>
              <a:t>lāhat</a:t>
            </a:r>
            <a:r>
              <a:rPr lang="en-US" dirty="0"/>
              <a:t> means “to blaze up, flame” and is used here of enemies trying to destroy David, as arsonists might.</a:t>
            </a:r>
          </a:p>
          <a:p>
            <a:pPr lvl="2"/>
            <a:r>
              <a:rPr lang="en-US" dirty="0">
                <a:latin typeface="+mj-lt"/>
              </a:rPr>
              <a:t>Their teeth are spears and arrows. </a:t>
            </a:r>
          </a:p>
          <a:p>
            <a:pPr lvl="2"/>
            <a:r>
              <a:rPr lang="en-US" dirty="0">
                <a:latin typeface="+mj-lt"/>
              </a:rPr>
              <a:t>Their tongue a sharp sword. </a:t>
            </a:r>
            <a:r>
              <a:rPr lang="en-US" dirty="0"/>
              <a:t>The last two describe the vicious verbal attacks of David’s enemies.</a:t>
            </a:r>
          </a:p>
        </p:txBody>
      </p:sp>
    </p:spTree>
    <p:extLst>
      <p:ext uri="{BB962C8B-B14F-4D97-AF65-F5344CB8AC3E}">
        <p14:creationId xmlns:p14="http://schemas.microsoft.com/office/powerpoint/2010/main" val="40681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Overcoming Obstacles Together: Facing the Storms of Life in Community |  Tacoma Christian Counseling">
            <a:extLst>
              <a:ext uri="{FF2B5EF4-FFF2-40B4-BE49-F238E27FC236}">
                <a16:creationId xmlns:a16="http://schemas.microsoft.com/office/drawing/2014/main" id="{C6B45F00-D10F-BCA2-6EF0-E137DEB4E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72922D-A281-ADB0-5900-390FCC8BADB6}"/>
              </a:ext>
            </a:extLst>
          </p:cNvPr>
          <p:cNvSpPr txBox="1"/>
          <p:nvPr/>
        </p:nvSpPr>
        <p:spPr>
          <a:xfrm>
            <a:off x="487051" y="330314"/>
            <a:ext cx="11217897" cy="2246769"/>
          </a:xfrm>
          <a:prstGeom prst="rect">
            <a:avLst/>
          </a:prstGeom>
          <a:noFill/>
        </p:spPr>
        <p:txBody>
          <a:bodyPr wrap="square" rtlCol="0">
            <a:spAutoFit/>
          </a:bodyPr>
          <a:lstStyle/>
          <a:p>
            <a:r>
              <a:rPr lang="en-US" sz="2800" dirty="0">
                <a:solidFill>
                  <a:schemeClr val="bg1"/>
                </a:solidFill>
                <a:latin typeface="+mj-lt"/>
              </a:rPr>
              <a:t>Nevertheless, David says, “I lie among the sons of men.” </a:t>
            </a:r>
          </a:p>
          <a:p>
            <a:pPr marL="914400" lvl="1" indent="-457200">
              <a:buFont typeface="Arial" panose="020B0604020202020204" pitchFamily="34" charset="0"/>
              <a:buChar char="•"/>
            </a:pPr>
            <a:r>
              <a:rPr lang="en-US" sz="2800" dirty="0">
                <a:solidFill>
                  <a:schemeClr val="bg1"/>
                </a:solidFill>
                <a:latin typeface="+mj-lt"/>
              </a:rPr>
              <a:t>The sense of </a:t>
            </a:r>
            <a:r>
              <a:rPr lang="en-US" sz="2800" i="1" dirty="0" err="1">
                <a:solidFill>
                  <a:schemeClr val="bg1"/>
                </a:solidFill>
                <a:latin typeface="+mj-lt"/>
              </a:rPr>
              <a:t>šākab</a:t>
            </a:r>
            <a:r>
              <a:rPr lang="en-US" sz="2800" dirty="0">
                <a:solidFill>
                  <a:schemeClr val="bg1"/>
                </a:solidFill>
                <a:latin typeface="+mj-lt"/>
              </a:rPr>
              <a:t> is “to lie down to sleep” (HALOT, 1487).</a:t>
            </a:r>
          </a:p>
          <a:p>
            <a:pPr marL="914400" lvl="1" indent="-457200">
              <a:buFont typeface="Arial" panose="020B0604020202020204" pitchFamily="34" charset="0"/>
              <a:buChar char="•"/>
            </a:pPr>
            <a:r>
              <a:rPr lang="en-US" sz="2800" dirty="0">
                <a:solidFill>
                  <a:schemeClr val="bg1"/>
                </a:solidFill>
                <a:latin typeface="+mj-lt"/>
              </a:rPr>
              <a:t>The meaning of the Hebrew construction is “a more or less emphatic statement of a fixed determination”—“I will lie down to sleep,” for the Lord is His protector.</a:t>
            </a:r>
          </a:p>
        </p:txBody>
      </p:sp>
    </p:spTree>
    <p:extLst>
      <p:ext uri="{BB962C8B-B14F-4D97-AF65-F5344CB8AC3E}">
        <p14:creationId xmlns:p14="http://schemas.microsoft.com/office/powerpoint/2010/main" val="393112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4732-818D-E293-2755-A5F9CB482C44}"/>
              </a:ext>
            </a:extLst>
          </p:cNvPr>
          <p:cNvSpPr>
            <a:spLocks noGrp="1"/>
          </p:cNvSpPr>
          <p:nvPr>
            <p:ph type="title"/>
          </p:nvPr>
        </p:nvSpPr>
        <p:spPr/>
        <p:txBody>
          <a:bodyPr/>
          <a:lstStyle/>
          <a:p>
            <a:r>
              <a:rPr lang="en-US" dirty="0"/>
              <a:t>First Refrain: Psalm 57:5</a:t>
            </a:r>
          </a:p>
        </p:txBody>
      </p:sp>
      <p:sp>
        <p:nvSpPr>
          <p:cNvPr id="3" name="Content Placeholder 2">
            <a:extLst>
              <a:ext uri="{FF2B5EF4-FFF2-40B4-BE49-F238E27FC236}">
                <a16:creationId xmlns:a16="http://schemas.microsoft.com/office/drawing/2014/main" id="{144ABB11-025F-5C75-C272-ED06E2A53750}"/>
              </a:ext>
            </a:extLst>
          </p:cNvPr>
          <p:cNvSpPr>
            <a:spLocks noGrp="1"/>
          </p:cNvSpPr>
          <p:nvPr>
            <p:ph idx="1"/>
          </p:nvPr>
        </p:nvSpPr>
        <p:spPr/>
        <p:txBody>
          <a:bodyPr>
            <a:normAutofit fontScale="92500" lnSpcReduction="10000"/>
          </a:bodyPr>
          <a:lstStyle/>
          <a:p>
            <a:r>
              <a:rPr lang="en-US" dirty="0">
                <a:latin typeface="+mj-lt"/>
              </a:rPr>
              <a:t>“Be exalted, O God, above the heavens; Let Your glory be above all the earth.”</a:t>
            </a:r>
          </a:p>
          <a:p>
            <a:pPr lvl="1"/>
            <a:r>
              <a:rPr lang="en-US" dirty="0"/>
              <a:t>This is the first of two refrains in the psalm (see v. 11 for the other).</a:t>
            </a:r>
          </a:p>
          <a:p>
            <a:pPr lvl="1"/>
            <a:r>
              <a:rPr lang="en-US" dirty="0"/>
              <a:t>It is a prayer that God’s will be exalted above the heavens and His glory above all the earth, with heavens and earth represented all creation.</a:t>
            </a:r>
          </a:p>
          <a:p>
            <a:pPr lvl="1"/>
            <a:r>
              <a:rPr lang="en-US" dirty="0"/>
              <a:t>The significance of this statement should not be missed. The significance that Yahweh is the Most High God is not only that He is the most powerful being, but that He also is most important. How do my lowly self interests compare to the interests of God Most High: God’s will should be exalted above my own.</a:t>
            </a:r>
          </a:p>
          <a:p>
            <a:pPr lvl="1"/>
            <a:r>
              <a:rPr lang="en-US" dirty="0"/>
              <a:t>Derek </a:t>
            </a:r>
            <a:r>
              <a:rPr lang="en-US" dirty="0" err="1"/>
              <a:t>Kidner</a:t>
            </a:r>
            <a:r>
              <a:rPr lang="en-US" dirty="0"/>
              <a:t>: “David, wonderfully, looks up from his own urgent interests to his overriding concern: that God should be exalted. In such a crisis, this equivalent to ‘hallowed be Thy name’ was both a victory in itself (cf. John 12:27f.) and a weapon against the enemy” (</a:t>
            </a:r>
            <a:r>
              <a:rPr lang="en-US" i="1" dirty="0"/>
              <a:t>Psalms 1–72: An Introduction and Commentary</a:t>
            </a:r>
            <a:r>
              <a:rPr lang="en-US" dirty="0"/>
              <a:t>, Tyndale Old Testament Commentaries, 224).</a:t>
            </a:r>
          </a:p>
        </p:txBody>
      </p:sp>
    </p:spTree>
    <p:extLst>
      <p:ext uri="{BB962C8B-B14F-4D97-AF65-F5344CB8AC3E}">
        <p14:creationId xmlns:p14="http://schemas.microsoft.com/office/powerpoint/2010/main" val="3101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avid and Goliath—The Battle Belongs to God">
            <a:extLst>
              <a:ext uri="{FF2B5EF4-FFF2-40B4-BE49-F238E27FC236}">
                <a16:creationId xmlns:a16="http://schemas.microsoft.com/office/drawing/2014/main" id="{FBE74FAA-C38A-2413-0A68-B04F0652D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096"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FAE3EA-EDDF-1169-1B41-10999C768357}"/>
              </a:ext>
            </a:extLst>
          </p:cNvPr>
          <p:cNvSpPr txBox="1"/>
          <p:nvPr/>
        </p:nvSpPr>
        <p:spPr>
          <a:xfrm>
            <a:off x="6317673" y="452582"/>
            <a:ext cx="5440218" cy="1354217"/>
          </a:xfrm>
          <a:prstGeom prst="rect">
            <a:avLst/>
          </a:prstGeom>
          <a:noFill/>
        </p:spPr>
        <p:txBody>
          <a:bodyPr wrap="square" rtlCol="0">
            <a:spAutoFit/>
          </a:bodyPr>
          <a:lstStyle/>
          <a:p>
            <a:pPr algn="ctr"/>
            <a:r>
              <a:rPr lang="en-US" sz="5400" dirty="0">
                <a:solidFill>
                  <a:srgbClr val="5B2103"/>
                </a:solidFill>
                <a:latin typeface="Work Sans SemiBold" panose="00000700000000000000" pitchFamily="2" charset="0"/>
              </a:rPr>
              <a:t>Saved to Sing</a:t>
            </a:r>
          </a:p>
          <a:p>
            <a:pPr algn="ctr"/>
            <a:r>
              <a:rPr lang="en-US" sz="2800" dirty="0">
                <a:solidFill>
                  <a:srgbClr val="5B2103"/>
                </a:solidFill>
                <a:latin typeface="Work Sans SemiBold" panose="00000700000000000000" pitchFamily="2" charset="0"/>
              </a:rPr>
              <a:t>Psalm 57</a:t>
            </a:r>
          </a:p>
        </p:txBody>
      </p:sp>
    </p:spTree>
    <p:extLst>
      <p:ext uri="{BB962C8B-B14F-4D97-AF65-F5344CB8AC3E}">
        <p14:creationId xmlns:p14="http://schemas.microsoft.com/office/powerpoint/2010/main" val="352313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99A8-271B-AE00-624A-1AB4AFAA44EF}"/>
              </a:ext>
            </a:extLst>
          </p:cNvPr>
          <p:cNvSpPr>
            <a:spLocks noGrp="1"/>
          </p:cNvSpPr>
          <p:nvPr>
            <p:ph type="title"/>
          </p:nvPr>
        </p:nvSpPr>
        <p:spPr/>
        <p:txBody>
          <a:bodyPr/>
          <a:lstStyle/>
          <a:p>
            <a:r>
              <a:rPr lang="en-US" dirty="0"/>
              <a:t>The Main Thing: God Will Be Glorified</a:t>
            </a:r>
          </a:p>
        </p:txBody>
      </p:sp>
      <p:sp>
        <p:nvSpPr>
          <p:cNvPr id="3" name="Content Placeholder 2">
            <a:extLst>
              <a:ext uri="{FF2B5EF4-FFF2-40B4-BE49-F238E27FC236}">
                <a16:creationId xmlns:a16="http://schemas.microsoft.com/office/drawing/2014/main" id="{BD2E6923-EBF4-3C1B-11FB-C1A6F60B8654}"/>
              </a:ext>
            </a:extLst>
          </p:cNvPr>
          <p:cNvSpPr>
            <a:spLocks noGrp="1"/>
          </p:cNvSpPr>
          <p:nvPr>
            <p:ph idx="1"/>
          </p:nvPr>
        </p:nvSpPr>
        <p:spPr/>
        <p:txBody>
          <a:bodyPr/>
          <a:lstStyle/>
          <a:p>
            <a:r>
              <a:rPr lang="en-US" dirty="0"/>
              <a:t>David is not concerned about his own situation being changed, but that God will be glorified. </a:t>
            </a:r>
          </a:p>
          <a:p>
            <a:r>
              <a:rPr lang="en-US" dirty="0"/>
              <a:t>In this, David foreshadowed the Savior who prayed, “Now My soul is troubled, and what shall I say? ‘Father, save Me from this hour’? But for this purpose I came to this hour. Father, glorify Your name” (John 12:27-28).</a:t>
            </a:r>
          </a:p>
          <a:p>
            <a:endParaRPr lang="en-US" dirty="0"/>
          </a:p>
        </p:txBody>
      </p:sp>
    </p:spTree>
    <p:extLst>
      <p:ext uri="{BB962C8B-B14F-4D97-AF65-F5344CB8AC3E}">
        <p14:creationId xmlns:p14="http://schemas.microsoft.com/office/powerpoint/2010/main" val="41764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A42E-0E6A-89EA-715D-E05FDCB051F0}"/>
              </a:ext>
            </a:extLst>
          </p:cNvPr>
          <p:cNvSpPr>
            <a:spLocks noGrp="1"/>
          </p:cNvSpPr>
          <p:nvPr>
            <p:ph type="title"/>
          </p:nvPr>
        </p:nvSpPr>
        <p:spPr/>
        <p:txBody>
          <a:bodyPr/>
          <a:lstStyle/>
          <a:p>
            <a:r>
              <a:rPr lang="en-US" dirty="0"/>
              <a:t>Psalm 57:6</a:t>
            </a:r>
          </a:p>
        </p:txBody>
      </p:sp>
      <p:sp>
        <p:nvSpPr>
          <p:cNvPr id="3" name="Content Placeholder 2">
            <a:extLst>
              <a:ext uri="{FF2B5EF4-FFF2-40B4-BE49-F238E27FC236}">
                <a16:creationId xmlns:a16="http://schemas.microsoft.com/office/drawing/2014/main" id="{A9C02A36-36F6-685A-3861-B1F1B8CEB86F}"/>
              </a:ext>
            </a:extLst>
          </p:cNvPr>
          <p:cNvSpPr>
            <a:spLocks noGrp="1"/>
          </p:cNvSpPr>
          <p:nvPr>
            <p:ph idx="1"/>
          </p:nvPr>
        </p:nvSpPr>
        <p:spPr/>
        <p:txBody>
          <a:bodyPr/>
          <a:lstStyle/>
          <a:p>
            <a:r>
              <a:rPr lang="en-US" dirty="0">
                <a:latin typeface="+mj-lt"/>
              </a:rPr>
              <a:t>“They have prepared a net for my steps; My soul is bowed down; They have dug a pit before me; Into the midst of it they themselves have fallen. Selah.”</a:t>
            </a:r>
          </a:p>
          <a:p>
            <a:pPr lvl="1"/>
            <a:r>
              <a:rPr lang="en-US" dirty="0">
                <a:latin typeface="+mj-lt"/>
              </a:rPr>
              <a:t>A net </a:t>
            </a:r>
            <a:r>
              <a:rPr lang="en-US" dirty="0"/>
              <a:t>(</a:t>
            </a:r>
            <a:r>
              <a:rPr lang="en-US" i="1" dirty="0" err="1"/>
              <a:t>rešet</a:t>
            </a:r>
            <a:r>
              <a:rPr lang="en-US" dirty="0"/>
              <a:t>) is used for trapping birds an wild animals (HALOT, 1298). The trap has been “prepared” (</a:t>
            </a:r>
            <a:r>
              <a:rPr lang="en-US" i="1" dirty="0" err="1"/>
              <a:t>kôn</a:t>
            </a:r>
            <a:r>
              <a:rPr lang="en-US" dirty="0"/>
              <a:t>) for his </a:t>
            </a:r>
            <a:r>
              <a:rPr lang="en-US" dirty="0">
                <a:latin typeface="+mj-lt"/>
              </a:rPr>
              <a:t>steps </a:t>
            </a:r>
            <a:r>
              <a:rPr lang="en-US" dirty="0"/>
              <a:t>(</a:t>
            </a:r>
            <a:r>
              <a:rPr lang="en-US" i="1" dirty="0" err="1"/>
              <a:t>pa‘am</a:t>
            </a:r>
            <a:r>
              <a:rPr lang="en-US" dirty="0"/>
              <a:t>) or foot.</a:t>
            </a:r>
          </a:p>
          <a:p>
            <a:pPr lvl="1"/>
            <a:r>
              <a:rPr lang="en-US" dirty="0"/>
              <a:t>The effect on David was that it was depressing to him. His soul (or spirit) was bowed down (</a:t>
            </a:r>
            <a:r>
              <a:rPr lang="en-US" i="1" dirty="0" err="1"/>
              <a:t>kāpap</a:t>
            </a:r>
            <a:r>
              <a:rPr lang="en-US" dirty="0"/>
              <a:t>, “to bend down [one’s head]”) or to “be depressed.” </a:t>
            </a:r>
          </a:p>
          <a:p>
            <a:pPr lvl="1"/>
            <a:r>
              <a:rPr lang="en-US" dirty="0"/>
              <a:t>David’s enemies’ intention was to entrap David, to destroy him, but David was confident that they themselves would fall into the </a:t>
            </a:r>
            <a:r>
              <a:rPr lang="en-US" dirty="0">
                <a:latin typeface="+mj-lt"/>
              </a:rPr>
              <a:t>trap</a:t>
            </a:r>
            <a:r>
              <a:rPr lang="en-US" dirty="0"/>
              <a:t> (</a:t>
            </a:r>
            <a:r>
              <a:rPr lang="en-US" i="1" dirty="0" err="1"/>
              <a:t>šîchāh</a:t>
            </a:r>
            <a:r>
              <a:rPr lang="en-US" dirty="0"/>
              <a:t>) which they had set for him.</a:t>
            </a:r>
          </a:p>
          <a:p>
            <a:pPr lvl="1"/>
            <a:endParaRPr lang="en-US" dirty="0"/>
          </a:p>
          <a:p>
            <a:endParaRPr lang="en-US" dirty="0"/>
          </a:p>
        </p:txBody>
      </p:sp>
    </p:spTree>
    <p:extLst>
      <p:ext uri="{BB962C8B-B14F-4D97-AF65-F5344CB8AC3E}">
        <p14:creationId xmlns:p14="http://schemas.microsoft.com/office/powerpoint/2010/main" val="302588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vid and Goliath—The Battle Belongs to God">
            <a:extLst>
              <a:ext uri="{FF2B5EF4-FFF2-40B4-BE49-F238E27FC236}">
                <a16:creationId xmlns:a16="http://schemas.microsoft.com/office/drawing/2014/main" id="{6D3C37D4-5FAC-0D1C-0464-91BF57586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096"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402436-F5E5-7483-722A-190C0C213474}"/>
              </a:ext>
            </a:extLst>
          </p:cNvPr>
          <p:cNvSpPr txBox="1"/>
          <p:nvPr/>
        </p:nvSpPr>
        <p:spPr>
          <a:xfrm>
            <a:off x="6516969" y="925636"/>
            <a:ext cx="5028485" cy="1077218"/>
          </a:xfrm>
          <a:prstGeom prst="rect">
            <a:avLst/>
          </a:prstGeom>
          <a:noFill/>
        </p:spPr>
        <p:txBody>
          <a:bodyPr wrap="square" rtlCol="0">
            <a:spAutoFit/>
          </a:bodyPr>
          <a:lstStyle/>
          <a:p>
            <a:r>
              <a:rPr lang="en-US" sz="3200" dirty="0">
                <a:solidFill>
                  <a:srgbClr val="5B2103"/>
                </a:solidFill>
                <a:latin typeface="+mj-lt"/>
              </a:rPr>
              <a:t>II. David’s Song of Praise </a:t>
            </a:r>
          </a:p>
          <a:p>
            <a:pPr algn="ctr"/>
            <a:r>
              <a:rPr lang="en-US" sz="3200" dirty="0">
                <a:solidFill>
                  <a:srgbClr val="5B2103"/>
                </a:solidFill>
                <a:latin typeface="+mj-lt"/>
              </a:rPr>
              <a:t>(57:7-11)</a:t>
            </a:r>
          </a:p>
        </p:txBody>
      </p:sp>
    </p:spTree>
    <p:extLst>
      <p:ext uri="{BB962C8B-B14F-4D97-AF65-F5344CB8AC3E}">
        <p14:creationId xmlns:p14="http://schemas.microsoft.com/office/powerpoint/2010/main" val="366033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9502-0BDF-26D2-2DE1-04A80A08DE7C}"/>
              </a:ext>
            </a:extLst>
          </p:cNvPr>
          <p:cNvSpPr>
            <a:spLocks noGrp="1"/>
          </p:cNvSpPr>
          <p:nvPr>
            <p:ph type="title"/>
          </p:nvPr>
        </p:nvSpPr>
        <p:spPr/>
        <p:txBody>
          <a:bodyPr/>
          <a:lstStyle/>
          <a:p>
            <a:r>
              <a:rPr lang="en-US" dirty="0"/>
              <a:t>Psalm 57:7</a:t>
            </a:r>
          </a:p>
        </p:txBody>
      </p:sp>
      <p:sp>
        <p:nvSpPr>
          <p:cNvPr id="3" name="Content Placeholder 2">
            <a:extLst>
              <a:ext uri="{FF2B5EF4-FFF2-40B4-BE49-F238E27FC236}">
                <a16:creationId xmlns:a16="http://schemas.microsoft.com/office/drawing/2014/main" id="{97DB3B55-1BA8-BBBB-0396-8838EEAB9E42}"/>
              </a:ext>
            </a:extLst>
          </p:cNvPr>
          <p:cNvSpPr>
            <a:spLocks noGrp="1"/>
          </p:cNvSpPr>
          <p:nvPr>
            <p:ph idx="1"/>
          </p:nvPr>
        </p:nvSpPr>
        <p:spPr/>
        <p:txBody>
          <a:bodyPr>
            <a:normAutofit/>
          </a:bodyPr>
          <a:lstStyle/>
          <a:p>
            <a:r>
              <a:rPr lang="en-US" dirty="0">
                <a:latin typeface="+mj-lt"/>
              </a:rPr>
              <a:t>“My heart is steadfast, O God, my heart is steadfast; I will sing and give praise.” </a:t>
            </a:r>
          </a:p>
          <a:p>
            <a:pPr lvl="1"/>
            <a:r>
              <a:rPr lang="en-US" dirty="0"/>
              <a:t>Whereas David’s enemies had “prepared” (</a:t>
            </a:r>
            <a:r>
              <a:rPr lang="en-US" i="1" dirty="0" err="1"/>
              <a:t>kôn</a:t>
            </a:r>
            <a:r>
              <a:rPr lang="en-US" dirty="0"/>
              <a:t>) a net to entrap David, the Lord’s anointed had set (</a:t>
            </a:r>
            <a:r>
              <a:rPr lang="en-US" i="1" dirty="0" err="1"/>
              <a:t>kôn</a:t>
            </a:r>
            <a:r>
              <a:rPr lang="en-US" dirty="0"/>
              <a:t>) his heart on singing praise to God. </a:t>
            </a:r>
          </a:p>
          <a:p>
            <a:pPr lvl="2"/>
            <a:r>
              <a:rPr lang="en-US" dirty="0"/>
              <a:t>The </a:t>
            </a:r>
            <a:r>
              <a:rPr lang="en-US" dirty="0" err="1"/>
              <a:t>Niphal</a:t>
            </a:r>
            <a:r>
              <a:rPr lang="en-US" dirty="0"/>
              <a:t> form of the same verb is used here in the sense of “be steadfast, be sure” (HALOT, 464). </a:t>
            </a:r>
          </a:p>
          <a:p>
            <a:pPr lvl="2"/>
            <a:r>
              <a:rPr lang="en-US" dirty="0"/>
              <a:t>He was determined what he would do, as shown by repeating the phrase.</a:t>
            </a:r>
          </a:p>
          <a:p>
            <a:pPr lvl="1"/>
            <a:r>
              <a:rPr lang="en-US" dirty="0"/>
              <a:t>He uses two verbs to express his intentions </a:t>
            </a:r>
            <a:r>
              <a:rPr lang="en-US" i="1" dirty="0" err="1"/>
              <a:t>šîr</a:t>
            </a:r>
            <a:r>
              <a:rPr lang="en-US" dirty="0"/>
              <a:t> and </a:t>
            </a:r>
            <a:r>
              <a:rPr lang="en-US" i="1" dirty="0" err="1"/>
              <a:t>zāmar</a:t>
            </a:r>
            <a:r>
              <a:rPr lang="en-US" dirty="0"/>
              <a:t>, both of which mean “to sing.” In the context of these verses, David intends to use the lute and harp in his offering of praise to God.</a:t>
            </a:r>
          </a:p>
          <a:p>
            <a:endParaRPr lang="en-US" dirty="0"/>
          </a:p>
        </p:txBody>
      </p:sp>
    </p:spTree>
    <p:extLst>
      <p:ext uri="{BB962C8B-B14F-4D97-AF65-F5344CB8AC3E}">
        <p14:creationId xmlns:p14="http://schemas.microsoft.com/office/powerpoint/2010/main" val="31460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9504-F4CF-7931-407E-17463BBD1F78}"/>
              </a:ext>
            </a:extLst>
          </p:cNvPr>
          <p:cNvSpPr>
            <a:spLocks noGrp="1"/>
          </p:cNvSpPr>
          <p:nvPr>
            <p:ph type="title"/>
          </p:nvPr>
        </p:nvSpPr>
        <p:spPr/>
        <p:txBody>
          <a:bodyPr/>
          <a:lstStyle/>
          <a:p>
            <a:r>
              <a:rPr lang="en-US" dirty="0"/>
              <a:t>Psalm 57:8</a:t>
            </a:r>
          </a:p>
        </p:txBody>
      </p:sp>
      <p:sp>
        <p:nvSpPr>
          <p:cNvPr id="3" name="Content Placeholder 2">
            <a:extLst>
              <a:ext uri="{FF2B5EF4-FFF2-40B4-BE49-F238E27FC236}">
                <a16:creationId xmlns:a16="http://schemas.microsoft.com/office/drawing/2014/main" id="{21DA57E7-0BED-AD14-7BCC-43B5E91B1C1F}"/>
              </a:ext>
            </a:extLst>
          </p:cNvPr>
          <p:cNvSpPr>
            <a:spLocks noGrp="1"/>
          </p:cNvSpPr>
          <p:nvPr>
            <p:ph idx="1"/>
          </p:nvPr>
        </p:nvSpPr>
        <p:spPr/>
        <p:txBody>
          <a:bodyPr/>
          <a:lstStyle/>
          <a:p>
            <a:r>
              <a:rPr lang="en-US" dirty="0">
                <a:latin typeface="+mj-lt"/>
              </a:rPr>
              <a:t>“Awake, my glory! Awake, lute and harp! I will awaken the dawn.”</a:t>
            </a:r>
          </a:p>
          <a:p>
            <a:pPr lvl="1"/>
            <a:r>
              <a:rPr lang="en-US" dirty="0"/>
              <a:t>The verb “to awake” (‘</a:t>
            </a:r>
            <a:r>
              <a:rPr lang="en-US" dirty="0" err="1"/>
              <a:t>ûr</a:t>
            </a:r>
            <a:r>
              <a:rPr lang="en-US" dirty="0"/>
              <a:t>) is repeated three times in this verse and applied to these three things:</a:t>
            </a:r>
          </a:p>
          <a:p>
            <a:pPr lvl="2"/>
            <a:r>
              <a:rPr lang="en-US" dirty="0"/>
              <a:t>My glory” is David’s own soul.</a:t>
            </a:r>
          </a:p>
          <a:p>
            <a:pPr lvl="2"/>
            <a:r>
              <a:rPr lang="en-US" dirty="0"/>
              <a:t>The lute and the harp.</a:t>
            </a:r>
          </a:p>
          <a:p>
            <a:pPr lvl="2"/>
            <a:r>
              <a:rPr lang="en-US" dirty="0"/>
              <a:t>The dawn.</a:t>
            </a:r>
          </a:p>
          <a:p>
            <a:pPr lvl="1"/>
            <a:r>
              <a:rPr lang="en-US" dirty="0"/>
              <a:t>David’s intention was to arise early in the morning, as the dawn occurs, to offer his praise to God.</a:t>
            </a:r>
          </a:p>
          <a:p>
            <a:endParaRPr lang="en-US" dirty="0"/>
          </a:p>
        </p:txBody>
      </p:sp>
    </p:spTree>
    <p:extLst>
      <p:ext uri="{BB962C8B-B14F-4D97-AF65-F5344CB8AC3E}">
        <p14:creationId xmlns:p14="http://schemas.microsoft.com/office/powerpoint/2010/main" val="112985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0BC-B967-58AD-A435-CD0E72DAB0DC}"/>
              </a:ext>
            </a:extLst>
          </p:cNvPr>
          <p:cNvSpPr>
            <a:spLocks noGrp="1"/>
          </p:cNvSpPr>
          <p:nvPr>
            <p:ph type="title"/>
          </p:nvPr>
        </p:nvSpPr>
        <p:spPr/>
        <p:txBody>
          <a:bodyPr/>
          <a:lstStyle/>
          <a:p>
            <a:r>
              <a:rPr lang="en-US" dirty="0"/>
              <a:t>Psalm 57:9</a:t>
            </a:r>
          </a:p>
        </p:txBody>
      </p:sp>
      <p:sp>
        <p:nvSpPr>
          <p:cNvPr id="3" name="Content Placeholder 2">
            <a:extLst>
              <a:ext uri="{FF2B5EF4-FFF2-40B4-BE49-F238E27FC236}">
                <a16:creationId xmlns:a16="http://schemas.microsoft.com/office/drawing/2014/main" id="{02E854A9-24CC-92A9-EF5B-E9F1D4D3F4C0}"/>
              </a:ext>
            </a:extLst>
          </p:cNvPr>
          <p:cNvSpPr>
            <a:spLocks noGrp="1"/>
          </p:cNvSpPr>
          <p:nvPr>
            <p:ph idx="1"/>
          </p:nvPr>
        </p:nvSpPr>
        <p:spPr/>
        <p:txBody>
          <a:bodyPr>
            <a:normAutofit/>
          </a:bodyPr>
          <a:lstStyle/>
          <a:p>
            <a:r>
              <a:rPr lang="en-US" dirty="0">
                <a:latin typeface="+mj-lt"/>
              </a:rPr>
              <a:t>“I will praise You, O Lord, among the peoples; I will sing to You among the nations.”</a:t>
            </a:r>
          </a:p>
          <a:p>
            <a:pPr lvl="1"/>
            <a:r>
              <a:rPr lang="en-US" dirty="0"/>
              <a:t>David resolved to praise (</a:t>
            </a:r>
            <a:r>
              <a:rPr lang="en-US" i="1" dirty="0" err="1"/>
              <a:t>yādāh</a:t>
            </a:r>
            <a:r>
              <a:rPr lang="en-US" dirty="0"/>
              <a:t>) and sing (</a:t>
            </a:r>
            <a:r>
              <a:rPr lang="en-US" dirty="0" err="1"/>
              <a:t>zāmar</a:t>
            </a:r>
            <a:r>
              <a:rPr lang="en-US" dirty="0"/>
              <a:t>) to God (</a:t>
            </a:r>
            <a:r>
              <a:rPr lang="en-US" i="1" dirty="0"/>
              <a:t>’</a:t>
            </a:r>
            <a:r>
              <a:rPr lang="en-US" i="1" dirty="0" err="1"/>
              <a:t>ādôn</a:t>
            </a:r>
            <a:r>
              <a:rPr lang="en-US" dirty="0"/>
              <a:t>).</a:t>
            </a:r>
          </a:p>
          <a:p>
            <a:pPr lvl="1"/>
            <a:r>
              <a:rPr lang="en-US" dirty="0"/>
              <a:t>Two groups of people are described as those before whom David will praise the Lord:</a:t>
            </a:r>
          </a:p>
          <a:p>
            <a:pPr lvl="2"/>
            <a:r>
              <a:rPr lang="en-US" dirty="0"/>
              <a:t>The peoples (</a:t>
            </a:r>
            <a:r>
              <a:rPr lang="en-US" i="1" dirty="0"/>
              <a:t>‘am</a:t>
            </a:r>
            <a:r>
              <a:rPr lang="en-US" dirty="0"/>
              <a:t>), used of those with family kinship, the clan, the Hebrew people.</a:t>
            </a:r>
          </a:p>
          <a:p>
            <a:pPr lvl="2"/>
            <a:r>
              <a:rPr lang="en-US" dirty="0"/>
              <a:t>The nations (</a:t>
            </a:r>
            <a:r>
              <a:rPr lang="en-US" i="1" dirty="0" err="1"/>
              <a:t>bal</a:t>
            </a:r>
            <a:r>
              <a:rPr lang="en-US" i="1" dirty="0"/>
              <a:t>-’</a:t>
            </a:r>
            <a:r>
              <a:rPr lang="en-US" i="1" dirty="0" err="1"/>
              <a:t>ummāh</a:t>
            </a:r>
            <a:r>
              <a:rPr lang="en-US" dirty="0"/>
              <a:t>), literally the “not peoples,” the nations. </a:t>
            </a:r>
          </a:p>
        </p:txBody>
      </p:sp>
    </p:spTree>
    <p:extLst>
      <p:ext uri="{BB962C8B-B14F-4D97-AF65-F5344CB8AC3E}">
        <p14:creationId xmlns:p14="http://schemas.microsoft.com/office/powerpoint/2010/main" val="4953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D23B-86D9-EB97-5722-5C434E462874}"/>
              </a:ext>
            </a:extLst>
          </p:cNvPr>
          <p:cNvSpPr>
            <a:spLocks noGrp="1"/>
          </p:cNvSpPr>
          <p:nvPr>
            <p:ph type="title"/>
          </p:nvPr>
        </p:nvSpPr>
        <p:spPr/>
        <p:txBody>
          <a:bodyPr/>
          <a:lstStyle/>
          <a:p>
            <a:r>
              <a:rPr lang="en-US" dirty="0"/>
              <a:t>Psalm 57:10-11</a:t>
            </a:r>
          </a:p>
        </p:txBody>
      </p:sp>
      <p:sp>
        <p:nvSpPr>
          <p:cNvPr id="3" name="Content Placeholder 2">
            <a:extLst>
              <a:ext uri="{FF2B5EF4-FFF2-40B4-BE49-F238E27FC236}">
                <a16:creationId xmlns:a16="http://schemas.microsoft.com/office/drawing/2014/main" id="{C5D0B2E4-969E-7170-F6C3-2DDD40BC167A}"/>
              </a:ext>
            </a:extLst>
          </p:cNvPr>
          <p:cNvSpPr>
            <a:spLocks noGrp="1"/>
          </p:cNvSpPr>
          <p:nvPr>
            <p:ph idx="1"/>
          </p:nvPr>
        </p:nvSpPr>
        <p:spPr/>
        <p:txBody>
          <a:bodyPr>
            <a:normAutofit/>
          </a:bodyPr>
          <a:lstStyle/>
          <a:p>
            <a:r>
              <a:rPr lang="en-US" dirty="0">
                <a:latin typeface="+mj-lt"/>
              </a:rPr>
              <a:t>“For Your mercy reaches unto the heavens, And Your truth unto the clouds”  (Psa. 57:10).</a:t>
            </a:r>
          </a:p>
          <a:p>
            <a:pPr lvl="1"/>
            <a:r>
              <a:rPr lang="en-US" dirty="0"/>
              <a:t>David praises God for His mercy which reaches as high as the heavens. </a:t>
            </a:r>
          </a:p>
          <a:p>
            <a:pPr lvl="1"/>
            <a:r>
              <a:rPr lang="en-US" dirty="0"/>
              <a:t>On the phrase “mercy and truth” see v. 3, where both attributes also appear.</a:t>
            </a:r>
          </a:p>
          <a:p>
            <a:r>
              <a:rPr lang="en-US" dirty="0">
                <a:latin typeface="+mj-lt"/>
              </a:rPr>
              <a:t>“Be exalted, O God, above the heavens; Let Your glory be above all the earth” (Psa. 57:11).</a:t>
            </a:r>
          </a:p>
          <a:p>
            <a:pPr lvl="1"/>
            <a:r>
              <a:rPr lang="en-US" dirty="0"/>
              <a:t>The refrain from v. 5 is repeated with the same meaning.</a:t>
            </a:r>
          </a:p>
          <a:p>
            <a:endParaRPr lang="en-US" dirty="0"/>
          </a:p>
        </p:txBody>
      </p:sp>
    </p:spTree>
    <p:extLst>
      <p:ext uri="{BB962C8B-B14F-4D97-AF65-F5344CB8AC3E}">
        <p14:creationId xmlns:p14="http://schemas.microsoft.com/office/powerpoint/2010/main" val="69279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E302-A26E-903A-3D00-5AF87D2A6E94}"/>
              </a:ext>
            </a:extLst>
          </p:cNvPr>
          <p:cNvSpPr>
            <a:spLocks noGrp="1"/>
          </p:cNvSpPr>
          <p:nvPr>
            <p:ph type="title"/>
          </p:nvPr>
        </p:nvSpPr>
        <p:spPr/>
        <p:txBody>
          <a:bodyPr/>
          <a:lstStyle/>
          <a:p>
            <a:r>
              <a:rPr lang="en-US" dirty="0"/>
              <a:t>Conclusion</a:t>
            </a:r>
            <a:br>
              <a:rPr lang="en-US" dirty="0"/>
            </a:br>
            <a:endParaRPr lang="en-US" dirty="0"/>
          </a:p>
        </p:txBody>
      </p:sp>
      <p:sp>
        <p:nvSpPr>
          <p:cNvPr id="3" name="Text Placeholder 2">
            <a:extLst>
              <a:ext uri="{FF2B5EF4-FFF2-40B4-BE49-F238E27FC236}">
                <a16:creationId xmlns:a16="http://schemas.microsoft.com/office/drawing/2014/main" id="{F209E3D4-6D4A-3EDA-E40A-41A917F91425}"/>
              </a:ext>
            </a:extLst>
          </p:cNvPr>
          <p:cNvSpPr>
            <a:spLocks noGrp="1"/>
          </p:cNvSpPr>
          <p:nvPr>
            <p:ph type="body" idx="1"/>
          </p:nvPr>
        </p:nvSpPr>
        <p:spPr>
          <a:solidFill>
            <a:srgbClr val="5B2103"/>
          </a:solidFill>
          <a:ln>
            <a:solidFill>
              <a:srgbClr val="5B2103"/>
            </a:solidFill>
          </a:ln>
        </p:spPr>
        <p:txBody>
          <a:bodyPr/>
          <a:lstStyle/>
          <a:p>
            <a:endParaRPr lang="en-US"/>
          </a:p>
        </p:txBody>
      </p:sp>
    </p:spTree>
    <p:extLst>
      <p:ext uri="{BB962C8B-B14F-4D97-AF65-F5344CB8AC3E}">
        <p14:creationId xmlns:p14="http://schemas.microsoft.com/office/powerpoint/2010/main" val="626110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2646-1F94-0F4D-1CF8-EADA6717D1CF}"/>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800B2380-783D-CE92-5AB7-4688BA2730AC}"/>
              </a:ext>
            </a:extLst>
          </p:cNvPr>
          <p:cNvSpPr>
            <a:spLocks noGrp="1"/>
          </p:cNvSpPr>
          <p:nvPr>
            <p:ph idx="1"/>
          </p:nvPr>
        </p:nvSpPr>
        <p:spPr/>
        <p:txBody>
          <a:bodyPr>
            <a:normAutofit fontScale="92500" lnSpcReduction="10000"/>
          </a:bodyPr>
          <a:lstStyle/>
          <a:p>
            <a:r>
              <a:rPr lang="en-US" dirty="0"/>
              <a:t>God is a merciful God.</a:t>
            </a:r>
          </a:p>
          <a:p>
            <a:r>
              <a:rPr lang="en-US" dirty="0"/>
              <a:t>God is our source of refuge, not outward circumstances (a physical cave), military strategy, strong weapons, or anything else.</a:t>
            </a:r>
          </a:p>
          <a:p>
            <a:r>
              <a:rPr lang="en-US" dirty="0"/>
              <a:t>When the storms of life come, each of us should learn to turn to the Lord, to find comfort under the shadow of His wings.</a:t>
            </a:r>
          </a:p>
          <a:p>
            <a:r>
              <a:rPr lang="en-US" dirty="0"/>
              <a:t>God has promised to complete His plan for our lives.</a:t>
            </a:r>
          </a:p>
          <a:p>
            <a:r>
              <a:rPr lang="en-US" dirty="0"/>
              <a:t>God will deliver His people from their enemies.</a:t>
            </a:r>
          </a:p>
          <a:p>
            <a:r>
              <a:rPr lang="en-US" dirty="0"/>
              <a:t>When great deliverances come in our lives, we should praise God for them and tell others about them, without leaving the impression that our deliverances come from secondary causes (chance, medical community, our own wisdom, etc.).</a:t>
            </a:r>
          </a:p>
        </p:txBody>
      </p:sp>
    </p:spTree>
    <p:extLst>
      <p:ext uri="{BB962C8B-B14F-4D97-AF65-F5344CB8AC3E}">
        <p14:creationId xmlns:p14="http://schemas.microsoft.com/office/powerpoint/2010/main" val="21769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D08A-A973-FE95-39BA-06CB08772691}"/>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1749C79C-84F7-9B1B-B562-29991EC9A4F8}"/>
              </a:ext>
            </a:extLst>
          </p:cNvPr>
          <p:cNvSpPr>
            <a:spLocks noGrp="1"/>
          </p:cNvSpPr>
          <p:nvPr>
            <p:ph idx="1"/>
          </p:nvPr>
        </p:nvSpPr>
        <p:spPr/>
        <p:txBody>
          <a:bodyPr>
            <a:normAutofit fontScale="92500" lnSpcReduction="20000"/>
          </a:bodyPr>
          <a:lstStyle/>
          <a:p>
            <a:r>
              <a:rPr lang="en-US" dirty="0"/>
              <a:t>The superscription indicates that this is a psalm of David when he was fleeing from Saul and was in a cave. </a:t>
            </a:r>
          </a:p>
          <a:p>
            <a:pPr lvl="1"/>
            <a:r>
              <a:rPr lang="en-US" dirty="0"/>
              <a:t>The narrative of David fleeing from Saul and entering a cave is found in 1 Samuel 24:1-15. </a:t>
            </a:r>
          </a:p>
          <a:p>
            <a:pPr lvl="1"/>
            <a:r>
              <a:rPr lang="en-US" dirty="0"/>
              <a:t>It is the narrative when David cut off a corner of the robe of Saul when he was relieving himself and soon regretted what he had done.</a:t>
            </a:r>
          </a:p>
          <a:p>
            <a:r>
              <a:rPr lang="en-US" dirty="0"/>
              <a:t>When danger comes, some people are cowed and others are spurred into action. David was obviously the latter, as shown by his fighting with a lion and bear, with Goliath, and his military accomplishments in the service of King Saul.</a:t>
            </a:r>
          </a:p>
          <a:p>
            <a:r>
              <a:rPr lang="en-US" dirty="0"/>
              <a:t>The psalm moves from a cry for help, invocation, and complaint (vv. 1-6) to confidence and praise (vv. 7-11).</a:t>
            </a:r>
          </a:p>
          <a:p>
            <a:pPr lvl="1"/>
            <a:r>
              <a:rPr lang="en-US" dirty="0"/>
              <a:t>We see David in a vulnerable situation turning to God as his refuge in the time of trouble.</a:t>
            </a:r>
          </a:p>
        </p:txBody>
      </p:sp>
    </p:spTree>
    <p:extLst>
      <p:ext uri="{BB962C8B-B14F-4D97-AF65-F5344CB8AC3E}">
        <p14:creationId xmlns:p14="http://schemas.microsoft.com/office/powerpoint/2010/main" val="2779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5420-0827-B4E2-3593-A070BB1882D5}"/>
              </a:ext>
            </a:extLst>
          </p:cNvPr>
          <p:cNvSpPr>
            <a:spLocks noGrp="1"/>
          </p:cNvSpPr>
          <p:nvPr>
            <p:ph type="title"/>
          </p:nvPr>
        </p:nvSpPr>
        <p:spPr/>
        <p:txBody>
          <a:bodyPr/>
          <a:lstStyle/>
          <a:p>
            <a:r>
              <a:rPr lang="en-US" dirty="0"/>
              <a:t>Superscription</a:t>
            </a:r>
          </a:p>
        </p:txBody>
      </p:sp>
      <p:sp>
        <p:nvSpPr>
          <p:cNvPr id="3" name="Content Placeholder 2">
            <a:extLst>
              <a:ext uri="{FF2B5EF4-FFF2-40B4-BE49-F238E27FC236}">
                <a16:creationId xmlns:a16="http://schemas.microsoft.com/office/drawing/2014/main" id="{CBA140CB-0A98-26DA-4585-7D289344127F}"/>
              </a:ext>
            </a:extLst>
          </p:cNvPr>
          <p:cNvSpPr>
            <a:spLocks noGrp="1"/>
          </p:cNvSpPr>
          <p:nvPr>
            <p:ph idx="1"/>
          </p:nvPr>
        </p:nvSpPr>
        <p:spPr/>
        <p:txBody>
          <a:bodyPr/>
          <a:lstStyle/>
          <a:p>
            <a:r>
              <a:rPr lang="en-US" dirty="0"/>
              <a:t>The word </a:t>
            </a:r>
            <a:r>
              <a:rPr lang="en-US" i="1" dirty="0" err="1"/>
              <a:t>michtam</a:t>
            </a:r>
            <a:r>
              <a:rPr lang="en-US" dirty="0"/>
              <a:t> is understood by Blackmore to be “a writing” (729) and “do not destroy” (</a:t>
            </a:r>
            <a:r>
              <a:rPr lang="en-US" i="1" dirty="0"/>
              <a:t>al-</a:t>
            </a:r>
            <a:r>
              <a:rPr lang="en-US" i="1" dirty="0" err="1"/>
              <a:t>taschith</a:t>
            </a:r>
            <a:r>
              <a:rPr lang="en-US" dirty="0"/>
              <a:t>) may be a tune to which the writing is sung or instructions that the psalm not be destroyed (Blackmore, 727-728).</a:t>
            </a:r>
          </a:p>
          <a:p>
            <a:r>
              <a:rPr lang="en-US" dirty="0"/>
              <a:t>The psalm contains a refrain (vv. 5, 11) which binds the psalm together.</a:t>
            </a:r>
          </a:p>
        </p:txBody>
      </p:sp>
    </p:spTree>
    <p:extLst>
      <p:ext uri="{BB962C8B-B14F-4D97-AF65-F5344CB8AC3E}">
        <p14:creationId xmlns:p14="http://schemas.microsoft.com/office/powerpoint/2010/main" val="127748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Prayer From the Cave – The Park Forum">
            <a:extLst>
              <a:ext uri="{FF2B5EF4-FFF2-40B4-BE49-F238E27FC236}">
                <a16:creationId xmlns:a16="http://schemas.microsoft.com/office/drawing/2014/main" id="{E11519D1-CA4E-CB8B-8C7C-E60A0C7BF0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03" r="2290" b="-1"/>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5DB42E-55EB-0CAF-319D-E504D64E86FE}"/>
              </a:ext>
            </a:extLst>
          </p:cNvPr>
          <p:cNvSpPr txBox="1"/>
          <p:nvPr/>
        </p:nvSpPr>
        <p:spPr>
          <a:xfrm>
            <a:off x="433632" y="641023"/>
            <a:ext cx="5467547" cy="1138773"/>
          </a:xfrm>
          <a:prstGeom prst="rect">
            <a:avLst/>
          </a:prstGeom>
          <a:noFill/>
        </p:spPr>
        <p:txBody>
          <a:bodyPr wrap="square" rtlCol="0">
            <a:spAutoFit/>
          </a:bodyPr>
          <a:lstStyle/>
          <a:p>
            <a:r>
              <a:rPr lang="en-US" sz="4400" dirty="0">
                <a:solidFill>
                  <a:srgbClr val="C28125"/>
                </a:solidFill>
              </a:rPr>
              <a:t>I. David’s Cry for Help </a:t>
            </a:r>
          </a:p>
          <a:p>
            <a:pPr algn="ctr"/>
            <a:r>
              <a:rPr lang="en-US" sz="2400" dirty="0">
                <a:solidFill>
                  <a:srgbClr val="C28125"/>
                </a:solidFill>
              </a:rPr>
              <a:t>(57:1-6)</a:t>
            </a:r>
          </a:p>
        </p:txBody>
      </p:sp>
    </p:spTree>
    <p:extLst>
      <p:ext uri="{BB962C8B-B14F-4D97-AF65-F5344CB8AC3E}">
        <p14:creationId xmlns:p14="http://schemas.microsoft.com/office/powerpoint/2010/main" val="118650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0C6A-D055-45E3-2B2C-DF6BED106FBE}"/>
              </a:ext>
            </a:extLst>
          </p:cNvPr>
          <p:cNvSpPr>
            <a:spLocks noGrp="1"/>
          </p:cNvSpPr>
          <p:nvPr>
            <p:ph type="title"/>
          </p:nvPr>
        </p:nvSpPr>
        <p:spPr/>
        <p:txBody>
          <a:bodyPr/>
          <a:lstStyle/>
          <a:p>
            <a:r>
              <a:rPr lang="en-US" dirty="0"/>
              <a:t>Psalm 57:1</a:t>
            </a:r>
          </a:p>
        </p:txBody>
      </p:sp>
      <p:sp>
        <p:nvSpPr>
          <p:cNvPr id="3" name="Content Placeholder 2">
            <a:extLst>
              <a:ext uri="{FF2B5EF4-FFF2-40B4-BE49-F238E27FC236}">
                <a16:creationId xmlns:a16="http://schemas.microsoft.com/office/drawing/2014/main" id="{3564DDE6-97C9-6731-911B-88E5AD108106}"/>
              </a:ext>
            </a:extLst>
          </p:cNvPr>
          <p:cNvSpPr>
            <a:spLocks noGrp="1"/>
          </p:cNvSpPr>
          <p:nvPr>
            <p:ph idx="1"/>
          </p:nvPr>
        </p:nvSpPr>
        <p:spPr/>
        <p:txBody>
          <a:bodyPr/>
          <a:lstStyle/>
          <a:p>
            <a:r>
              <a:rPr lang="en-US" dirty="0">
                <a:latin typeface="+mj-lt"/>
              </a:rPr>
              <a:t>“Be merciful to me, O God, be merciful to me! For my soul trusts in You; And in the shadow of Your wings I will make my refuge, Until these calamities have passed by.”</a:t>
            </a:r>
          </a:p>
          <a:p>
            <a:pPr lvl="1"/>
            <a:r>
              <a:rPr lang="en-US" dirty="0"/>
              <a:t>David had fled from Saul into a cave, but a cave can be a refuge in a storm or it could become a walled in prison house where one is left to starve to death. So David’s refuge is not the cave but in God.</a:t>
            </a:r>
          </a:p>
          <a:p>
            <a:pPr lvl="1"/>
            <a:r>
              <a:rPr lang="en-US" dirty="0"/>
              <a:t>He pleads for God’s “mercy” (</a:t>
            </a:r>
            <a:r>
              <a:rPr lang="en-US" i="1" dirty="0" err="1"/>
              <a:t>chānan</a:t>
            </a:r>
            <a:r>
              <a:rPr lang="en-US" dirty="0"/>
              <a:t>), “to feely sympathy, have pity” and then “to </a:t>
            </a:r>
            <a:r>
              <a:rPr lang="en-US" dirty="0" err="1"/>
              <a:t>favour</a:t>
            </a:r>
            <a:r>
              <a:rPr lang="en-US" dirty="0"/>
              <a:t> someone” (HALOT, 334).</a:t>
            </a:r>
          </a:p>
          <a:p>
            <a:pPr lvl="1"/>
            <a:r>
              <a:rPr lang="en-US" dirty="0"/>
              <a:t>The word “trusts” (</a:t>
            </a:r>
            <a:r>
              <a:rPr lang="en-US" i="1" dirty="0" err="1"/>
              <a:t>chāsāh</a:t>
            </a:r>
            <a:r>
              <a:rPr lang="en-US" dirty="0"/>
              <a:t>) means “to take refuge in”; the word is used two times (“trusts” and “I will make my refuge”).</a:t>
            </a:r>
          </a:p>
        </p:txBody>
      </p:sp>
    </p:spTree>
    <p:extLst>
      <p:ext uri="{BB962C8B-B14F-4D97-AF65-F5344CB8AC3E}">
        <p14:creationId xmlns:p14="http://schemas.microsoft.com/office/powerpoint/2010/main" val="34644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6B20-B4AB-4517-9E8D-8F64DEDAFB57}"/>
              </a:ext>
            </a:extLst>
          </p:cNvPr>
          <p:cNvSpPr>
            <a:spLocks noGrp="1"/>
          </p:cNvSpPr>
          <p:nvPr>
            <p:ph type="title"/>
          </p:nvPr>
        </p:nvSpPr>
        <p:spPr/>
        <p:txBody>
          <a:bodyPr/>
          <a:lstStyle/>
          <a:p>
            <a:r>
              <a:rPr lang="en-US" dirty="0"/>
              <a:t>What Is My Refuge?</a:t>
            </a:r>
          </a:p>
        </p:txBody>
      </p:sp>
      <p:sp>
        <p:nvSpPr>
          <p:cNvPr id="3" name="Content Placeholder 2">
            <a:extLst>
              <a:ext uri="{FF2B5EF4-FFF2-40B4-BE49-F238E27FC236}">
                <a16:creationId xmlns:a16="http://schemas.microsoft.com/office/drawing/2014/main" id="{C2BE0D83-4C48-5F33-9D86-B5CE7809B827}"/>
              </a:ext>
            </a:extLst>
          </p:cNvPr>
          <p:cNvSpPr>
            <a:spLocks noGrp="1"/>
          </p:cNvSpPr>
          <p:nvPr>
            <p:ph idx="1"/>
          </p:nvPr>
        </p:nvSpPr>
        <p:spPr/>
        <p:txBody>
          <a:bodyPr/>
          <a:lstStyle/>
          <a:p>
            <a:r>
              <a:rPr lang="en-US" dirty="0"/>
              <a:t>Sometimes one might take refuge in people (among the Philistines), but that had most recently failed when David fled to </a:t>
            </a:r>
            <a:r>
              <a:rPr lang="en-US" dirty="0" err="1"/>
              <a:t>Achish</a:t>
            </a:r>
            <a:r>
              <a:rPr lang="en-US" dirty="0"/>
              <a:t>, king of Gath. </a:t>
            </a:r>
          </a:p>
          <a:p>
            <a:r>
              <a:rPr lang="en-US" dirty="0"/>
              <a:t>In this verse David affirms that he will take refuge in God.</a:t>
            </a:r>
          </a:p>
          <a:p>
            <a:r>
              <a:rPr lang="en-US" dirty="0"/>
              <a:t>He was resolved not to trust in his own military tactics to escape King Saul or the weapons he would use for self-defense, but in God.</a:t>
            </a:r>
          </a:p>
        </p:txBody>
      </p:sp>
    </p:spTree>
    <p:extLst>
      <p:ext uri="{BB962C8B-B14F-4D97-AF65-F5344CB8AC3E}">
        <p14:creationId xmlns:p14="http://schemas.microsoft.com/office/powerpoint/2010/main" val="40029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rd with two chicks under its wings. | Animals beautiful, Beautiful birds,  Pet birds">
            <a:extLst>
              <a:ext uri="{FF2B5EF4-FFF2-40B4-BE49-F238E27FC236}">
                <a16:creationId xmlns:a16="http://schemas.microsoft.com/office/drawing/2014/main" id="{10BE8FCA-EA48-D032-5279-177FC34B9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552"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650DB4-88F6-FA66-156B-08F6FC25F629}"/>
              </a:ext>
            </a:extLst>
          </p:cNvPr>
          <p:cNvSpPr txBox="1"/>
          <p:nvPr/>
        </p:nvSpPr>
        <p:spPr>
          <a:xfrm>
            <a:off x="921470" y="1690062"/>
            <a:ext cx="4147794" cy="3477875"/>
          </a:xfrm>
          <a:prstGeom prst="rect">
            <a:avLst/>
          </a:prstGeom>
          <a:noFill/>
        </p:spPr>
        <p:txBody>
          <a:bodyPr wrap="square" rtlCol="0">
            <a:spAutoFit/>
          </a:bodyPr>
          <a:lstStyle/>
          <a:p>
            <a:pPr algn="r"/>
            <a:r>
              <a:rPr lang="en-US" sz="4400" b="0" i="0" u="none" strike="noStrike" baseline="0" dirty="0">
                <a:solidFill>
                  <a:srgbClr val="85500A"/>
                </a:solidFill>
              </a:rPr>
              <a:t>“And in the shadow of Your wings I will make my refuge.”</a:t>
            </a:r>
            <a:endParaRPr lang="en-US" sz="4400" dirty="0">
              <a:solidFill>
                <a:srgbClr val="85500A"/>
              </a:solidFill>
            </a:endParaRPr>
          </a:p>
        </p:txBody>
      </p:sp>
    </p:spTree>
    <p:extLst>
      <p:ext uri="{BB962C8B-B14F-4D97-AF65-F5344CB8AC3E}">
        <p14:creationId xmlns:p14="http://schemas.microsoft.com/office/powerpoint/2010/main" val="32505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9721-F922-1BDD-CED4-4A592400E7AC}"/>
              </a:ext>
            </a:extLst>
          </p:cNvPr>
          <p:cNvSpPr>
            <a:spLocks noGrp="1"/>
          </p:cNvSpPr>
          <p:nvPr>
            <p:ph type="title"/>
          </p:nvPr>
        </p:nvSpPr>
        <p:spPr/>
        <p:txBody>
          <a:bodyPr/>
          <a:lstStyle/>
          <a:p>
            <a:r>
              <a:rPr lang="en-US" dirty="0"/>
              <a:t>Other Passages</a:t>
            </a:r>
          </a:p>
        </p:txBody>
      </p:sp>
      <p:sp>
        <p:nvSpPr>
          <p:cNvPr id="3" name="Content Placeholder 2">
            <a:extLst>
              <a:ext uri="{FF2B5EF4-FFF2-40B4-BE49-F238E27FC236}">
                <a16:creationId xmlns:a16="http://schemas.microsoft.com/office/drawing/2014/main" id="{EDE7283B-1DCE-358B-3D97-1D458C7B0FD5}"/>
              </a:ext>
            </a:extLst>
          </p:cNvPr>
          <p:cNvSpPr>
            <a:spLocks noGrp="1"/>
          </p:cNvSpPr>
          <p:nvPr>
            <p:ph idx="1"/>
          </p:nvPr>
        </p:nvSpPr>
        <p:spPr/>
        <p:txBody>
          <a:bodyPr/>
          <a:lstStyle/>
          <a:p>
            <a:r>
              <a:rPr lang="en-US" dirty="0"/>
              <a:t>“I will abide in Your tabernacle forever; </a:t>
            </a:r>
            <a:r>
              <a:rPr lang="en-US" dirty="0">
                <a:solidFill>
                  <a:srgbClr val="85500A"/>
                </a:solidFill>
                <a:latin typeface="+mj-lt"/>
              </a:rPr>
              <a:t>I will trust in the shelter of Your wings</a:t>
            </a:r>
            <a:r>
              <a:rPr lang="en-US" dirty="0"/>
              <a:t>. Selah” (Psa. 61:4).</a:t>
            </a:r>
          </a:p>
          <a:p>
            <a:r>
              <a:rPr lang="en-US" dirty="0"/>
              <a:t>“The Lord repay your work, and a full reward be given you by the Lord God of Israel, </a:t>
            </a:r>
            <a:r>
              <a:rPr lang="en-US" dirty="0">
                <a:solidFill>
                  <a:srgbClr val="85500A"/>
                </a:solidFill>
                <a:latin typeface="+mj-lt"/>
              </a:rPr>
              <a:t>under whose wings you have come for refuge</a:t>
            </a:r>
            <a:r>
              <a:rPr lang="en-US" dirty="0"/>
              <a:t>” (Ruth 2:12).</a:t>
            </a:r>
          </a:p>
          <a:p>
            <a:r>
              <a:rPr lang="en-US" dirty="0"/>
              <a:t>“O Jerusalem, Jerusalem, the one who kills the prophets and stones those who are sent to her! </a:t>
            </a:r>
            <a:r>
              <a:rPr lang="en-US" dirty="0">
                <a:solidFill>
                  <a:srgbClr val="85500A"/>
                </a:solidFill>
                <a:latin typeface="+mj-lt"/>
              </a:rPr>
              <a:t>How often I wanted to gather your children together, as a hen gathers her chicks under her wings</a:t>
            </a:r>
            <a:r>
              <a:rPr lang="en-US" dirty="0"/>
              <a:t>, but you were not willing!” (Matt. 23:37).</a:t>
            </a:r>
          </a:p>
        </p:txBody>
      </p:sp>
    </p:spTree>
    <p:extLst>
      <p:ext uri="{BB962C8B-B14F-4D97-AF65-F5344CB8AC3E}">
        <p14:creationId xmlns:p14="http://schemas.microsoft.com/office/powerpoint/2010/main" val="34174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C16971-5B14-47FB-BC30-27C63FA0FBAE}" vid="{24EEB675-5D88-496C-A807-28CE93F72424}"/>
    </a:ext>
  </a:extLst>
</a:theme>
</file>

<file path=docProps/app.xml><?xml version="1.0" encoding="utf-8"?>
<Properties xmlns="http://schemas.openxmlformats.org/officeDocument/2006/extended-properties" xmlns:vt="http://schemas.openxmlformats.org/officeDocument/2006/docPropsVTypes">
  <Template/>
  <TotalTime>105</TotalTime>
  <Words>2661</Words>
  <Application>Microsoft Macintosh PowerPoint</Application>
  <PresentationFormat>Widescreen</PresentationFormat>
  <Paragraphs>152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Source Sans Pro Black</vt:lpstr>
      <vt:lpstr>Source Sans Pro Semibold</vt:lpstr>
      <vt:lpstr>Work Sans ExtraBold</vt:lpstr>
      <vt:lpstr>Work Sans SemiBold</vt:lpstr>
      <vt:lpstr>Office Theme</vt:lpstr>
      <vt:lpstr>PowerPoint Presentation</vt:lpstr>
      <vt:lpstr>PowerPoint Presentation</vt:lpstr>
      <vt:lpstr>Background Information</vt:lpstr>
      <vt:lpstr>Superscription</vt:lpstr>
      <vt:lpstr>PowerPoint Presentation</vt:lpstr>
      <vt:lpstr>Psalm 57:1</vt:lpstr>
      <vt:lpstr>What Is My Refuge?</vt:lpstr>
      <vt:lpstr>PowerPoint Presentation</vt:lpstr>
      <vt:lpstr>Other Passages</vt:lpstr>
      <vt:lpstr>Facing the Storms of Life</vt:lpstr>
      <vt:lpstr>PowerPoint Presentation</vt:lpstr>
      <vt:lpstr>Psalm 57:2</vt:lpstr>
      <vt:lpstr>“To God Who Performs All Things for Me”</vt:lpstr>
      <vt:lpstr>Other Verses</vt:lpstr>
      <vt:lpstr>Psalm 57:3</vt:lpstr>
      <vt:lpstr>God’s Mercy and Truth</vt:lpstr>
      <vt:lpstr>Psalm 57:4</vt:lpstr>
      <vt:lpstr>PowerPoint Presentation</vt:lpstr>
      <vt:lpstr>First Refrain: Psalm 57:5</vt:lpstr>
      <vt:lpstr>The Main Thing: God Will Be Glorified</vt:lpstr>
      <vt:lpstr>Psalm 57:6</vt:lpstr>
      <vt:lpstr>PowerPoint Presentation</vt:lpstr>
      <vt:lpstr>Psalm 57:7</vt:lpstr>
      <vt:lpstr>Psalm 57:8</vt:lpstr>
      <vt:lpstr>Psalm 57:9</vt:lpstr>
      <vt:lpstr>Psalm 57:10-11</vt:lpstr>
      <vt:lpstr>Conclusion </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Andrew Scott Willis</cp:lastModifiedBy>
  <cp:revision>48</cp:revision>
  <dcterms:created xsi:type="dcterms:W3CDTF">2022-05-27T13:44:17Z</dcterms:created>
  <dcterms:modified xsi:type="dcterms:W3CDTF">2022-06-20T00:03:43Z</dcterms:modified>
</cp:coreProperties>
</file>