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9" r:id="rId2"/>
    <p:sldId id="357" r:id="rId3"/>
    <p:sldId id="358" r:id="rId4"/>
    <p:sldId id="356" r:id="rId5"/>
    <p:sldId id="359" r:id="rId6"/>
    <p:sldId id="361" r:id="rId7"/>
    <p:sldId id="362" r:id="rId8"/>
    <p:sldId id="363" r:id="rId9"/>
    <p:sldId id="364" r:id="rId10"/>
    <p:sldId id="365" r:id="rId11"/>
    <p:sldId id="366" r:id="rId12"/>
    <p:sldId id="367" r:id="rId13"/>
    <p:sldId id="368" r:id="rId14"/>
    <p:sldId id="370" r:id="rId15"/>
    <p:sldId id="371" r:id="rId16"/>
    <p:sldId id="372" r:id="rId17"/>
    <p:sldId id="373" r:id="rId18"/>
    <p:sldId id="374" r:id="rId19"/>
    <p:sldId id="375" r:id="rId20"/>
    <p:sldId id="376" r:id="rId21"/>
    <p:sldId id="377" r:id="rId22"/>
    <p:sldId id="378" r:id="rId23"/>
    <p:sldId id="379" r:id="rId24"/>
    <p:sldId id="380" r:id="rId25"/>
    <p:sldId id="381" r:id="rId26"/>
    <p:sldId id="382" r:id="rId27"/>
    <p:sldId id="38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A3339"/>
    <a:srgbClr val="4D3D3E"/>
    <a:srgbClr val="E8C585"/>
    <a:srgbClr val="723736"/>
    <a:srgbClr val="A23C30"/>
    <a:srgbClr val="D5684B"/>
    <a:srgbClr val="1D3D81"/>
    <a:srgbClr val="788945"/>
    <a:srgbClr val="CF4B5E"/>
    <a:srgbClr val="462F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554DEE-5647-468D-83A3-F8302A8B8A09}" v="69" dt="2022-07-03T18:13:12.3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8684C-0C55-45E8-80E2-B6E8564480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959AFD-3D78-4A01-8925-1D85824F08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0670F8-311E-4B49-BC74-E855B9164244}"/>
              </a:ext>
            </a:extLst>
          </p:cNvPr>
          <p:cNvSpPr>
            <a:spLocks noGrp="1"/>
          </p:cNvSpPr>
          <p:nvPr>
            <p:ph type="dt" sz="half" idx="10"/>
          </p:nvPr>
        </p:nvSpPr>
        <p:spPr/>
        <p:txBody>
          <a:bodyPr/>
          <a:lstStyle/>
          <a:p>
            <a:fld id="{B2D8B8F1-9098-4AF8-9193-4142E79ED368}" type="datetimeFigureOut">
              <a:rPr lang="en-US" smtClean="0"/>
              <a:t>7/3/2022</a:t>
            </a:fld>
            <a:endParaRPr lang="en-US"/>
          </a:p>
        </p:txBody>
      </p:sp>
      <p:sp>
        <p:nvSpPr>
          <p:cNvPr id="5" name="Footer Placeholder 4">
            <a:extLst>
              <a:ext uri="{FF2B5EF4-FFF2-40B4-BE49-F238E27FC236}">
                <a16:creationId xmlns:a16="http://schemas.microsoft.com/office/drawing/2014/main" id="{D43EDB2F-2BCC-4AFA-9AA9-1052518987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D2967A-33EB-44A1-9AED-0D0E10EC6426}"/>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199407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A3C18-130F-42B0-859F-70F981A259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CF9B8B-D46E-485F-8D04-72EEB896FF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3405FC-81DF-4CA2-B648-F2209D03D50C}"/>
              </a:ext>
            </a:extLst>
          </p:cNvPr>
          <p:cNvSpPr>
            <a:spLocks noGrp="1"/>
          </p:cNvSpPr>
          <p:nvPr>
            <p:ph type="dt" sz="half" idx="10"/>
          </p:nvPr>
        </p:nvSpPr>
        <p:spPr/>
        <p:txBody>
          <a:bodyPr/>
          <a:lstStyle/>
          <a:p>
            <a:fld id="{B2D8B8F1-9098-4AF8-9193-4142E79ED368}" type="datetimeFigureOut">
              <a:rPr lang="en-US" smtClean="0"/>
              <a:t>7/3/2022</a:t>
            </a:fld>
            <a:endParaRPr lang="en-US"/>
          </a:p>
        </p:txBody>
      </p:sp>
      <p:sp>
        <p:nvSpPr>
          <p:cNvPr id="5" name="Footer Placeholder 4">
            <a:extLst>
              <a:ext uri="{FF2B5EF4-FFF2-40B4-BE49-F238E27FC236}">
                <a16:creationId xmlns:a16="http://schemas.microsoft.com/office/drawing/2014/main" id="{120DCF02-BBFD-4F34-B66C-A8561920F2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AFAF25-6F7C-474E-A97D-8BA644BD32DC}"/>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542148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D04279-96E9-4F51-B1C5-9A0BA52C18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C7D03E-60BE-43EB-B18C-EB0839287F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783B66-F024-4F26-879F-DC5959A934F1}"/>
              </a:ext>
            </a:extLst>
          </p:cNvPr>
          <p:cNvSpPr>
            <a:spLocks noGrp="1"/>
          </p:cNvSpPr>
          <p:nvPr>
            <p:ph type="dt" sz="half" idx="10"/>
          </p:nvPr>
        </p:nvSpPr>
        <p:spPr/>
        <p:txBody>
          <a:bodyPr/>
          <a:lstStyle/>
          <a:p>
            <a:fld id="{B2D8B8F1-9098-4AF8-9193-4142E79ED368}" type="datetimeFigureOut">
              <a:rPr lang="en-US" smtClean="0"/>
              <a:t>7/3/2022</a:t>
            </a:fld>
            <a:endParaRPr lang="en-US"/>
          </a:p>
        </p:txBody>
      </p:sp>
      <p:sp>
        <p:nvSpPr>
          <p:cNvPr id="5" name="Footer Placeholder 4">
            <a:extLst>
              <a:ext uri="{FF2B5EF4-FFF2-40B4-BE49-F238E27FC236}">
                <a16:creationId xmlns:a16="http://schemas.microsoft.com/office/drawing/2014/main" id="{C2777EBA-E220-4A6D-9711-2260C64B23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709902-918D-4B5A-BE0B-8747C9F9858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064583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469F0-209E-4DAF-95E0-C9D6667C734B}"/>
              </a:ext>
            </a:extLst>
          </p:cNvPr>
          <p:cNvSpPr>
            <a:spLocks noGrp="1"/>
          </p:cNvSpPr>
          <p:nvPr>
            <p:ph type="title"/>
          </p:nvPr>
        </p:nvSpPr>
        <p:spPr/>
        <p:txBody>
          <a:bodyPr/>
          <a:lstStyle>
            <a:lvl1pPr>
              <a:defRPr>
                <a:latin typeface="+mj-lt"/>
              </a:defRPr>
            </a:lvl1pPr>
          </a:lstStyle>
          <a:p>
            <a:r>
              <a:rPr lang="en-US" dirty="0"/>
              <a:t>Click to edit Master title style</a:t>
            </a:r>
          </a:p>
        </p:txBody>
      </p:sp>
      <p:sp>
        <p:nvSpPr>
          <p:cNvPr id="3" name="Content Placeholder 2">
            <a:extLst>
              <a:ext uri="{FF2B5EF4-FFF2-40B4-BE49-F238E27FC236}">
                <a16:creationId xmlns:a16="http://schemas.microsoft.com/office/drawing/2014/main" id="{D0CAE664-B815-4EBC-B42F-138ADE9F57E2}"/>
              </a:ext>
            </a:extLst>
          </p:cNvPr>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290E768-88F0-40D9-B264-E740B0C81F27}"/>
              </a:ext>
            </a:extLst>
          </p:cNvPr>
          <p:cNvSpPr>
            <a:spLocks noGrp="1"/>
          </p:cNvSpPr>
          <p:nvPr>
            <p:ph type="dt" sz="half" idx="10"/>
          </p:nvPr>
        </p:nvSpPr>
        <p:spPr/>
        <p:txBody>
          <a:bodyPr/>
          <a:lstStyle/>
          <a:p>
            <a:fld id="{B2D8B8F1-9098-4AF8-9193-4142E79ED368}" type="datetimeFigureOut">
              <a:rPr lang="en-US" smtClean="0"/>
              <a:t>7/3/2022</a:t>
            </a:fld>
            <a:endParaRPr lang="en-US"/>
          </a:p>
        </p:txBody>
      </p:sp>
      <p:sp>
        <p:nvSpPr>
          <p:cNvPr id="5" name="Footer Placeholder 4">
            <a:extLst>
              <a:ext uri="{FF2B5EF4-FFF2-40B4-BE49-F238E27FC236}">
                <a16:creationId xmlns:a16="http://schemas.microsoft.com/office/drawing/2014/main" id="{4859A2B6-8DA0-478E-95BF-615F2D6C9A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F6EA12-FA3D-4A6F-AC50-7CB6CEE8F80B}"/>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569117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0FB5F-9710-42EB-9CAC-E9F83C6E97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32C872-3CFA-4E36-92E7-7103490E36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45EBD4-3AC9-45CB-9C63-502DEAE85469}"/>
              </a:ext>
            </a:extLst>
          </p:cNvPr>
          <p:cNvSpPr>
            <a:spLocks noGrp="1"/>
          </p:cNvSpPr>
          <p:nvPr>
            <p:ph type="dt" sz="half" idx="10"/>
          </p:nvPr>
        </p:nvSpPr>
        <p:spPr/>
        <p:txBody>
          <a:bodyPr/>
          <a:lstStyle/>
          <a:p>
            <a:fld id="{B2D8B8F1-9098-4AF8-9193-4142E79ED368}" type="datetimeFigureOut">
              <a:rPr lang="en-US" smtClean="0"/>
              <a:t>7/3/2022</a:t>
            </a:fld>
            <a:endParaRPr lang="en-US"/>
          </a:p>
        </p:txBody>
      </p:sp>
      <p:sp>
        <p:nvSpPr>
          <p:cNvPr id="5" name="Footer Placeholder 4">
            <a:extLst>
              <a:ext uri="{FF2B5EF4-FFF2-40B4-BE49-F238E27FC236}">
                <a16:creationId xmlns:a16="http://schemas.microsoft.com/office/drawing/2014/main" id="{4E4164B2-4293-4C8B-992F-5CC36C5B13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DE91A7-7B35-4C93-B316-FC3DE1EAFE83}"/>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370845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9AE7B-27D2-4C44-B204-4D5B25CB69D0}"/>
              </a:ext>
            </a:extLst>
          </p:cNvPr>
          <p:cNvSpPr>
            <a:spLocks noGrp="1"/>
          </p:cNvSpPr>
          <p:nvPr>
            <p:ph type="title"/>
          </p:nvPr>
        </p:nvSpPr>
        <p:spPr/>
        <p:txBody>
          <a:bodyPr/>
          <a:lstStyle>
            <a:lvl1pPr algn="ctr">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E1AA215-F25E-451D-9524-30FFDDC306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9D64EB-3A19-4D96-8E04-FEF33A31E9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CF5120-129F-4DDD-9119-C8F6B35B8439}"/>
              </a:ext>
            </a:extLst>
          </p:cNvPr>
          <p:cNvSpPr>
            <a:spLocks noGrp="1"/>
          </p:cNvSpPr>
          <p:nvPr>
            <p:ph type="dt" sz="half" idx="10"/>
          </p:nvPr>
        </p:nvSpPr>
        <p:spPr/>
        <p:txBody>
          <a:bodyPr/>
          <a:lstStyle/>
          <a:p>
            <a:fld id="{B2D8B8F1-9098-4AF8-9193-4142E79ED368}" type="datetimeFigureOut">
              <a:rPr lang="en-US" smtClean="0"/>
              <a:t>7/3/2022</a:t>
            </a:fld>
            <a:endParaRPr lang="en-US"/>
          </a:p>
        </p:txBody>
      </p:sp>
      <p:sp>
        <p:nvSpPr>
          <p:cNvPr id="6" name="Footer Placeholder 5">
            <a:extLst>
              <a:ext uri="{FF2B5EF4-FFF2-40B4-BE49-F238E27FC236}">
                <a16:creationId xmlns:a16="http://schemas.microsoft.com/office/drawing/2014/main" id="{BB26E8A7-376D-42EF-89A1-E1B3B11122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117E5E-12E5-41D3-BF0C-E8C6F23C329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612143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EF9CF-694E-46EB-8D5D-6443C24BCE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D5EAC9-8E87-4B30-800B-A09A95C500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F14CE9-9C06-4FC6-AF2D-8050426EA9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8D84BD-3244-4ACC-8880-C2B9263ECA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5E0583-3A54-4438-8037-35B81C41EC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02BAE4-1B6F-492E-92EE-B06404D7BD29}"/>
              </a:ext>
            </a:extLst>
          </p:cNvPr>
          <p:cNvSpPr>
            <a:spLocks noGrp="1"/>
          </p:cNvSpPr>
          <p:nvPr>
            <p:ph type="dt" sz="half" idx="10"/>
          </p:nvPr>
        </p:nvSpPr>
        <p:spPr/>
        <p:txBody>
          <a:bodyPr/>
          <a:lstStyle/>
          <a:p>
            <a:fld id="{B2D8B8F1-9098-4AF8-9193-4142E79ED368}" type="datetimeFigureOut">
              <a:rPr lang="en-US" smtClean="0"/>
              <a:t>7/3/2022</a:t>
            </a:fld>
            <a:endParaRPr lang="en-US"/>
          </a:p>
        </p:txBody>
      </p:sp>
      <p:sp>
        <p:nvSpPr>
          <p:cNvPr id="8" name="Footer Placeholder 7">
            <a:extLst>
              <a:ext uri="{FF2B5EF4-FFF2-40B4-BE49-F238E27FC236}">
                <a16:creationId xmlns:a16="http://schemas.microsoft.com/office/drawing/2014/main" id="{4DA55760-865F-4EC1-B3E9-21F6A7B8C6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BA8295-4E33-48F2-9183-FDC0A9D4A2B4}"/>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334637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1D2E7-6BE1-4C3C-BB32-C8E3FB40E8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0FB3EF-D215-48C0-BFA3-BB904CB1D683}"/>
              </a:ext>
            </a:extLst>
          </p:cNvPr>
          <p:cNvSpPr>
            <a:spLocks noGrp="1"/>
          </p:cNvSpPr>
          <p:nvPr>
            <p:ph type="dt" sz="half" idx="10"/>
          </p:nvPr>
        </p:nvSpPr>
        <p:spPr/>
        <p:txBody>
          <a:bodyPr/>
          <a:lstStyle/>
          <a:p>
            <a:fld id="{B2D8B8F1-9098-4AF8-9193-4142E79ED368}" type="datetimeFigureOut">
              <a:rPr lang="en-US" smtClean="0"/>
              <a:t>7/3/2022</a:t>
            </a:fld>
            <a:endParaRPr lang="en-US"/>
          </a:p>
        </p:txBody>
      </p:sp>
      <p:sp>
        <p:nvSpPr>
          <p:cNvPr id="4" name="Footer Placeholder 3">
            <a:extLst>
              <a:ext uri="{FF2B5EF4-FFF2-40B4-BE49-F238E27FC236}">
                <a16:creationId xmlns:a16="http://schemas.microsoft.com/office/drawing/2014/main" id="{85FDC419-E590-4127-AE7E-78533AABC7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CFBF6F-B2E0-4A83-99AF-203A79EEA2B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779243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3801F5-3691-4936-A9DB-3B50E7F4E24E}"/>
              </a:ext>
            </a:extLst>
          </p:cNvPr>
          <p:cNvSpPr>
            <a:spLocks noGrp="1"/>
          </p:cNvSpPr>
          <p:nvPr>
            <p:ph type="dt" sz="half" idx="10"/>
          </p:nvPr>
        </p:nvSpPr>
        <p:spPr/>
        <p:txBody>
          <a:bodyPr/>
          <a:lstStyle/>
          <a:p>
            <a:fld id="{B2D8B8F1-9098-4AF8-9193-4142E79ED368}" type="datetimeFigureOut">
              <a:rPr lang="en-US" smtClean="0"/>
              <a:t>7/3/2022</a:t>
            </a:fld>
            <a:endParaRPr lang="en-US"/>
          </a:p>
        </p:txBody>
      </p:sp>
      <p:sp>
        <p:nvSpPr>
          <p:cNvPr id="3" name="Footer Placeholder 2">
            <a:extLst>
              <a:ext uri="{FF2B5EF4-FFF2-40B4-BE49-F238E27FC236}">
                <a16:creationId xmlns:a16="http://schemas.microsoft.com/office/drawing/2014/main" id="{9416DA89-FBDB-48E3-8464-9BF43DE73B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4D0653-BF4F-4E4A-AF27-531149A4A6E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45777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101B-8707-4105-A773-F19C64E26A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EA59C5-B0F8-4415-9030-83C6AEBA1F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42D337-B170-409B-8D9D-FB9510EAF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C0C73C-A2AB-443F-AC03-DEC8F794930D}"/>
              </a:ext>
            </a:extLst>
          </p:cNvPr>
          <p:cNvSpPr>
            <a:spLocks noGrp="1"/>
          </p:cNvSpPr>
          <p:nvPr>
            <p:ph type="dt" sz="half" idx="10"/>
          </p:nvPr>
        </p:nvSpPr>
        <p:spPr/>
        <p:txBody>
          <a:bodyPr/>
          <a:lstStyle/>
          <a:p>
            <a:fld id="{B2D8B8F1-9098-4AF8-9193-4142E79ED368}" type="datetimeFigureOut">
              <a:rPr lang="en-US" smtClean="0"/>
              <a:t>7/3/2022</a:t>
            </a:fld>
            <a:endParaRPr lang="en-US"/>
          </a:p>
        </p:txBody>
      </p:sp>
      <p:sp>
        <p:nvSpPr>
          <p:cNvPr id="6" name="Footer Placeholder 5">
            <a:extLst>
              <a:ext uri="{FF2B5EF4-FFF2-40B4-BE49-F238E27FC236}">
                <a16:creationId xmlns:a16="http://schemas.microsoft.com/office/drawing/2014/main" id="{1A971F78-3166-4B8A-9502-EC07C5783B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1B8C20-7918-45E9-AB23-66137F7066C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359010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0EC0A-47F3-4B4B-B12C-C092935CD6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4359DC-1BF9-41CE-88C8-17CAC99835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7B6E05-E329-4A53-8A7F-8E5328B972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3F0B44-24FB-40EC-B34A-5520714F50FF}"/>
              </a:ext>
            </a:extLst>
          </p:cNvPr>
          <p:cNvSpPr>
            <a:spLocks noGrp="1"/>
          </p:cNvSpPr>
          <p:nvPr>
            <p:ph type="dt" sz="half" idx="10"/>
          </p:nvPr>
        </p:nvSpPr>
        <p:spPr/>
        <p:txBody>
          <a:bodyPr/>
          <a:lstStyle/>
          <a:p>
            <a:fld id="{B2D8B8F1-9098-4AF8-9193-4142E79ED368}" type="datetimeFigureOut">
              <a:rPr lang="en-US" smtClean="0"/>
              <a:t>7/3/2022</a:t>
            </a:fld>
            <a:endParaRPr lang="en-US"/>
          </a:p>
        </p:txBody>
      </p:sp>
      <p:sp>
        <p:nvSpPr>
          <p:cNvPr id="6" name="Footer Placeholder 5">
            <a:extLst>
              <a:ext uri="{FF2B5EF4-FFF2-40B4-BE49-F238E27FC236}">
                <a16:creationId xmlns:a16="http://schemas.microsoft.com/office/drawing/2014/main" id="{F987F805-D3E1-4103-9466-7B651037C0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E47A20-271C-4FA0-963C-6D8BF93005D5}"/>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878753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795B85-C0D8-4DE0-AD78-DA04317DE646}"/>
              </a:ext>
            </a:extLst>
          </p:cNvPr>
          <p:cNvSpPr>
            <a:spLocks noGrp="1"/>
          </p:cNvSpPr>
          <p:nvPr>
            <p:ph type="title"/>
          </p:nvPr>
        </p:nvSpPr>
        <p:spPr>
          <a:xfrm>
            <a:off x="838200" y="365125"/>
            <a:ext cx="10515600" cy="1325563"/>
          </a:xfrm>
          <a:prstGeom prst="rect">
            <a:avLst/>
          </a:prstGeom>
          <a:gradFill flip="none" rotWithShape="1">
            <a:gsLst>
              <a:gs pos="0">
                <a:srgbClr val="E8C585">
                  <a:tint val="66000"/>
                  <a:satMod val="160000"/>
                </a:srgbClr>
              </a:gs>
              <a:gs pos="50000">
                <a:srgbClr val="E8C585">
                  <a:tint val="44500"/>
                  <a:satMod val="160000"/>
                </a:srgbClr>
              </a:gs>
              <a:gs pos="100000">
                <a:srgbClr val="E8C585">
                  <a:tint val="23500"/>
                  <a:satMod val="160000"/>
                </a:srgbClr>
              </a:gs>
            </a:gsLst>
            <a:path path="circle">
              <a:fillToRect l="100000" t="100000"/>
            </a:path>
            <a:tileRect r="-100000" b="-100000"/>
          </a:gradFill>
          <a:ln w="28575">
            <a:solidFill>
              <a:schemeClr val="tx1"/>
            </a:solidFill>
          </a:ln>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1DE59A7-94E0-4AFA-9372-F02AFA91D8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0B32D40-1B6B-4889-9BE1-148ECADB96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D8B8F1-9098-4AF8-9193-4142E79ED368}" type="datetimeFigureOut">
              <a:rPr lang="en-US" smtClean="0"/>
              <a:t>7/3/2022</a:t>
            </a:fld>
            <a:endParaRPr lang="en-US"/>
          </a:p>
        </p:txBody>
      </p:sp>
      <p:sp>
        <p:nvSpPr>
          <p:cNvPr id="5" name="Footer Placeholder 4">
            <a:extLst>
              <a:ext uri="{FF2B5EF4-FFF2-40B4-BE49-F238E27FC236}">
                <a16:creationId xmlns:a16="http://schemas.microsoft.com/office/drawing/2014/main" id="{11FC3B06-BBB1-43B0-85D4-3FB95F92CC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202870-6B3E-49DE-99E0-B40A1DE336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ACE13-1B56-4700-A513-8157BAA78198}" type="slidenum">
              <a:rPr lang="en-US" smtClean="0"/>
              <a:t>‹#›</a:t>
            </a:fld>
            <a:endParaRPr lang="en-US"/>
          </a:p>
        </p:txBody>
      </p:sp>
    </p:spTree>
    <p:extLst>
      <p:ext uri="{BB962C8B-B14F-4D97-AF65-F5344CB8AC3E}">
        <p14:creationId xmlns:p14="http://schemas.microsoft.com/office/powerpoint/2010/main" val="2231010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000" b="1" kern="1200">
          <a:solidFill>
            <a:srgbClr val="4D3D3E"/>
          </a:solidFill>
          <a:effectLst>
            <a:outerShdw blurRad="38100" dist="38100" dir="2700000" algn="tl">
              <a:srgbClr val="000000">
                <a:alpha val="43137"/>
              </a:srgbClr>
            </a:outerShdw>
          </a:effectLst>
          <a:latin typeface="+mj-lt"/>
          <a:ea typeface="Adobe Gothic Std B" panose="020B0800000000000000" pitchFamily="34"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Adobe Gothic Std B" panose="020B0800000000000000"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Adobe Gothic Std B" panose="020B0800000000000000"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Adobe Gothic Std B" panose="020B0800000000000000"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5791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B996C-EB26-47FC-7E30-712395004721}"/>
              </a:ext>
            </a:extLst>
          </p:cNvPr>
          <p:cNvSpPr>
            <a:spLocks noGrp="1"/>
          </p:cNvSpPr>
          <p:nvPr>
            <p:ph type="title"/>
          </p:nvPr>
        </p:nvSpPr>
        <p:spPr/>
        <p:txBody>
          <a:bodyPr/>
          <a:lstStyle/>
          <a:p>
            <a:r>
              <a:rPr lang="en-US" dirty="0"/>
              <a:t>Hatred of Jesus’s Disciples </a:t>
            </a:r>
          </a:p>
        </p:txBody>
      </p:sp>
      <p:pic>
        <p:nvPicPr>
          <p:cNvPr id="5122" name="Picture 2" descr="Stephen Is Stoned to Death | Bible Story">
            <a:extLst>
              <a:ext uri="{FF2B5EF4-FFF2-40B4-BE49-F238E27FC236}">
                <a16:creationId xmlns:a16="http://schemas.microsoft.com/office/drawing/2014/main" id="{F68C16B5-9EF1-7474-5B01-77CA3639C1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8653" y="1935599"/>
            <a:ext cx="8674693" cy="4337347"/>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8804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D951E-D791-0704-3E55-33669F8D3277}"/>
              </a:ext>
            </a:extLst>
          </p:cNvPr>
          <p:cNvSpPr>
            <a:spLocks noGrp="1"/>
          </p:cNvSpPr>
          <p:nvPr>
            <p:ph type="title"/>
          </p:nvPr>
        </p:nvSpPr>
        <p:spPr/>
        <p:txBody>
          <a:bodyPr/>
          <a:lstStyle/>
          <a:p>
            <a:r>
              <a:rPr lang="en-US" dirty="0"/>
              <a:t>Persecution Will Come</a:t>
            </a:r>
          </a:p>
        </p:txBody>
      </p:sp>
      <p:sp>
        <p:nvSpPr>
          <p:cNvPr id="3" name="Content Placeholder 2">
            <a:extLst>
              <a:ext uri="{FF2B5EF4-FFF2-40B4-BE49-F238E27FC236}">
                <a16:creationId xmlns:a16="http://schemas.microsoft.com/office/drawing/2014/main" id="{23490029-BD65-CFA6-DB5C-ED4D55573D99}"/>
              </a:ext>
            </a:extLst>
          </p:cNvPr>
          <p:cNvSpPr>
            <a:spLocks noGrp="1"/>
          </p:cNvSpPr>
          <p:nvPr>
            <p:ph idx="1"/>
          </p:nvPr>
        </p:nvSpPr>
        <p:spPr/>
        <p:txBody>
          <a:bodyPr/>
          <a:lstStyle/>
          <a:p>
            <a:r>
              <a:rPr lang="en-US" dirty="0"/>
              <a:t>Jesus foretold that persecution would come:</a:t>
            </a:r>
          </a:p>
          <a:p>
            <a:pPr lvl="1"/>
            <a:r>
              <a:rPr lang="en-US" dirty="0"/>
              <a:t>“And you will be hated by all for My name’s sake. But he who endures to the end will be saved” (Matt. 10:22).  </a:t>
            </a:r>
          </a:p>
          <a:p>
            <a:r>
              <a:rPr lang="en-US" dirty="0"/>
              <a:t>The disciple cannot expect that the world will treat him better than it treated his master:</a:t>
            </a:r>
          </a:p>
          <a:p>
            <a:pPr lvl="1"/>
            <a:r>
              <a:rPr lang="en-US" dirty="0"/>
              <a:t>“Remember the word that I said to you, ‘A servant is not greater than his master.’ If they persecuted Me, they will also persecute you. If they kept My word, they will keep yours also” (John 15:20).</a:t>
            </a:r>
          </a:p>
        </p:txBody>
      </p:sp>
    </p:spTree>
    <p:extLst>
      <p:ext uri="{BB962C8B-B14F-4D97-AF65-F5344CB8AC3E}">
        <p14:creationId xmlns:p14="http://schemas.microsoft.com/office/powerpoint/2010/main" val="3234625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46606-1546-F68B-AC46-FDC434535FE0}"/>
              </a:ext>
            </a:extLst>
          </p:cNvPr>
          <p:cNvSpPr>
            <a:spLocks noGrp="1"/>
          </p:cNvSpPr>
          <p:nvPr>
            <p:ph type="title"/>
          </p:nvPr>
        </p:nvSpPr>
        <p:spPr>
          <a:xfrm>
            <a:off x="838200" y="365125"/>
            <a:ext cx="10515600" cy="976565"/>
          </a:xfrm>
        </p:spPr>
        <p:txBody>
          <a:bodyPr/>
          <a:lstStyle/>
          <a:p>
            <a:r>
              <a:rPr lang="en-US" dirty="0"/>
              <a:t>Disciples Were Persecuted</a:t>
            </a:r>
          </a:p>
        </p:txBody>
      </p:sp>
      <p:sp>
        <p:nvSpPr>
          <p:cNvPr id="3" name="Content Placeholder 2">
            <a:extLst>
              <a:ext uri="{FF2B5EF4-FFF2-40B4-BE49-F238E27FC236}">
                <a16:creationId xmlns:a16="http://schemas.microsoft.com/office/drawing/2014/main" id="{A917141E-DBAC-B313-D262-BA790F75C6AD}"/>
              </a:ext>
            </a:extLst>
          </p:cNvPr>
          <p:cNvSpPr>
            <a:spLocks noGrp="1"/>
          </p:cNvSpPr>
          <p:nvPr>
            <p:ph idx="1"/>
          </p:nvPr>
        </p:nvSpPr>
        <p:spPr>
          <a:xfrm>
            <a:off x="838200" y="1572426"/>
            <a:ext cx="10515600" cy="4920449"/>
          </a:xfrm>
        </p:spPr>
        <p:txBody>
          <a:bodyPr>
            <a:normAutofit fontScale="85000" lnSpcReduction="10000"/>
          </a:bodyPr>
          <a:lstStyle/>
          <a:p>
            <a:r>
              <a:rPr lang="en-US" dirty="0"/>
              <a:t>John was writing his gospel at a time when Roman persecution was budding.  Already several of the apostles and other Christians had been put to death:</a:t>
            </a:r>
          </a:p>
          <a:p>
            <a:pPr lvl="1"/>
            <a:r>
              <a:rPr lang="en-US" dirty="0"/>
              <a:t>Stephen (Acts 7:54-8:1)</a:t>
            </a:r>
          </a:p>
          <a:p>
            <a:pPr lvl="1"/>
            <a:r>
              <a:rPr lang="en-US" dirty="0"/>
              <a:t>James (Acts 12:1-3)</a:t>
            </a:r>
          </a:p>
          <a:p>
            <a:pPr lvl="1"/>
            <a:r>
              <a:rPr lang="en-US" dirty="0"/>
              <a:t>Paul (2 Tim. 4:6-8)</a:t>
            </a:r>
          </a:p>
          <a:p>
            <a:r>
              <a:rPr lang="en-US" dirty="0"/>
              <a:t>Soon John was exiled (Rev. 1:9).</a:t>
            </a:r>
          </a:p>
          <a:p>
            <a:r>
              <a:rPr lang="en-US" dirty="0"/>
              <a:t>The world’s hatred toward Christians was shown:</a:t>
            </a:r>
          </a:p>
          <a:p>
            <a:pPr lvl="1"/>
            <a:r>
              <a:rPr lang="en-US" dirty="0"/>
              <a:t>By exclusion.  Some could not be part of the labor unions and other activities of society because they refused to confess “Caesar is Lord.”</a:t>
            </a:r>
          </a:p>
          <a:p>
            <a:pPr lvl="1"/>
            <a:r>
              <a:rPr lang="en-US" dirty="0"/>
              <a:t>Malicious words and hatred</a:t>
            </a:r>
          </a:p>
          <a:p>
            <a:pPr lvl="1"/>
            <a:r>
              <a:rPr lang="en-US" dirty="0"/>
              <a:t>Physical torture and death</a:t>
            </a:r>
          </a:p>
          <a:p>
            <a:r>
              <a:rPr lang="en-US" dirty="0"/>
              <a:t>“Do not fear any of those things which you are about to suffer. Indeed, the devil is about to throw some of you into prison, that you may be tested, and you will have tribulation ten days. Be faithful until death, and I will give you the crown of life” (cf. Rev. 2:10).</a:t>
            </a:r>
          </a:p>
          <a:p>
            <a:endParaRPr lang="en-US" dirty="0"/>
          </a:p>
        </p:txBody>
      </p:sp>
    </p:spTree>
    <p:extLst>
      <p:ext uri="{BB962C8B-B14F-4D97-AF65-F5344CB8AC3E}">
        <p14:creationId xmlns:p14="http://schemas.microsoft.com/office/powerpoint/2010/main" val="1217226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arn(inVertical)">
                                      <p:cBhvr>
                                        <p:cTn id="25" dur="500"/>
                                        <p:tgtEl>
                                          <p:spTgt spid="3">
                                            <p:txEl>
                                              <p:pRg st="6" end="6"/>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arn(inVertical)">
                                      <p:cBhvr>
                                        <p:cTn id="28" dur="500"/>
                                        <p:tgtEl>
                                          <p:spTgt spid="3">
                                            <p:txEl>
                                              <p:pRg st="7" end="7"/>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barn(inVertical)">
                                      <p:cBhvr>
                                        <p:cTn id="31" dur="500"/>
                                        <p:tgtEl>
                                          <p:spTgt spid="3">
                                            <p:txEl>
                                              <p:pRg st="8" end="8"/>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barn(inVertical)">
                                      <p:cBhvr>
                                        <p:cTn id="3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D7702-7FB1-045A-8555-3A5039B4FABD}"/>
              </a:ext>
            </a:extLst>
          </p:cNvPr>
          <p:cNvSpPr>
            <a:spLocks noGrp="1"/>
          </p:cNvSpPr>
          <p:nvPr>
            <p:ph type="title"/>
          </p:nvPr>
        </p:nvSpPr>
        <p:spPr/>
        <p:txBody>
          <a:bodyPr/>
          <a:lstStyle/>
          <a:p>
            <a:r>
              <a:rPr lang="en-US" dirty="0"/>
              <a:t>Why the World Hates Jesus’s Disciples</a:t>
            </a:r>
          </a:p>
        </p:txBody>
      </p:sp>
      <p:pic>
        <p:nvPicPr>
          <p:cNvPr id="6146" name="Picture 2" descr="Jesus: The Way, The Truth, &amp; The Life: John 15:18-27 - Why the World Hates  Christians">
            <a:extLst>
              <a:ext uri="{FF2B5EF4-FFF2-40B4-BE49-F238E27FC236}">
                <a16:creationId xmlns:a16="http://schemas.microsoft.com/office/drawing/2014/main" id="{9D436388-3889-20CA-2F83-55868EAFA6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5310" y="1982354"/>
            <a:ext cx="7521380" cy="39473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4064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9E701-3CAA-5D42-1E6A-ED059D0879BB}"/>
              </a:ext>
            </a:extLst>
          </p:cNvPr>
          <p:cNvSpPr>
            <a:spLocks noGrp="1"/>
          </p:cNvSpPr>
          <p:nvPr>
            <p:ph type="title"/>
          </p:nvPr>
        </p:nvSpPr>
        <p:spPr/>
        <p:txBody>
          <a:bodyPr/>
          <a:lstStyle/>
          <a:p>
            <a:r>
              <a:rPr lang="en-US" dirty="0"/>
              <a:t>The World Does Hate Jesus’s Disciples</a:t>
            </a:r>
          </a:p>
        </p:txBody>
      </p:sp>
      <p:sp>
        <p:nvSpPr>
          <p:cNvPr id="3" name="Content Placeholder 2">
            <a:extLst>
              <a:ext uri="{FF2B5EF4-FFF2-40B4-BE49-F238E27FC236}">
                <a16:creationId xmlns:a16="http://schemas.microsoft.com/office/drawing/2014/main" id="{81D796EE-D99B-39DC-9868-D3BCFDCD791E}"/>
              </a:ext>
            </a:extLst>
          </p:cNvPr>
          <p:cNvSpPr>
            <a:spLocks noGrp="1"/>
          </p:cNvSpPr>
          <p:nvPr>
            <p:ph idx="1"/>
          </p:nvPr>
        </p:nvSpPr>
        <p:spPr/>
        <p:txBody>
          <a:bodyPr/>
          <a:lstStyle/>
          <a:p>
            <a:r>
              <a:rPr lang="en-US" dirty="0"/>
              <a:t>“Behold what manner of love the Father has bestowed on us, that we should be called children of God! Therefore the world does not know us, because it did not know Him” (1 John 3:1).</a:t>
            </a:r>
          </a:p>
          <a:p>
            <a:r>
              <a:rPr lang="en-US" dirty="0"/>
              <a:t>“Do not marvel, my brethren, if the world hates you” (1 John 3:13).</a:t>
            </a:r>
          </a:p>
          <a:p>
            <a:endParaRPr lang="en-US" dirty="0"/>
          </a:p>
        </p:txBody>
      </p:sp>
    </p:spTree>
    <p:extLst>
      <p:ext uri="{BB962C8B-B14F-4D97-AF65-F5344CB8AC3E}">
        <p14:creationId xmlns:p14="http://schemas.microsoft.com/office/powerpoint/2010/main" val="1242556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1BFC3-CDB2-FDF9-1BBA-5BD9BDDAF4CB}"/>
              </a:ext>
            </a:extLst>
          </p:cNvPr>
          <p:cNvSpPr>
            <a:spLocks noGrp="1"/>
          </p:cNvSpPr>
          <p:nvPr>
            <p:ph type="title"/>
          </p:nvPr>
        </p:nvSpPr>
        <p:spPr/>
        <p:txBody>
          <a:bodyPr/>
          <a:lstStyle/>
          <a:p>
            <a:r>
              <a:rPr lang="en-US" dirty="0"/>
              <a:t>1. Because we are not “of the world”</a:t>
            </a:r>
          </a:p>
        </p:txBody>
      </p:sp>
      <p:sp>
        <p:nvSpPr>
          <p:cNvPr id="3" name="Content Placeholder 2">
            <a:extLst>
              <a:ext uri="{FF2B5EF4-FFF2-40B4-BE49-F238E27FC236}">
                <a16:creationId xmlns:a16="http://schemas.microsoft.com/office/drawing/2014/main" id="{9D1AC94C-8410-12DA-AFF4-78BA4340478F}"/>
              </a:ext>
            </a:extLst>
          </p:cNvPr>
          <p:cNvSpPr>
            <a:spLocks noGrp="1"/>
          </p:cNvSpPr>
          <p:nvPr>
            <p:ph idx="1"/>
          </p:nvPr>
        </p:nvSpPr>
        <p:spPr/>
        <p:txBody>
          <a:bodyPr>
            <a:normAutofit/>
          </a:bodyPr>
          <a:lstStyle/>
          <a:p>
            <a:r>
              <a:rPr lang="en-US" dirty="0"/>
              <a:t>“If you were of the world, the world would love its own. Yet because you are not of the world, but I chose you out of the world, therefore the world hates you” (John 15:19).</a:t>
            </a:r>
          </a:p>
          <a:p>
            <a:r>
              <a:rPr lang="en-US" dirty="0"/>
              <a:t>“An unjust man is an abomination to the righteous, And he who is upright in the way is an abomination to the wicked” (Prov. 29:27).</a:t>
            </a:r>
          </a:p>
          <a:p>
            <a:r>
              <a:rPr lang="en-US" dirty="0"/>
              <a:t>“In regard to these, they think it strange that you do not run with them in the same flood of dissipation, speaking evil of you” (1 Pet. 4:4).</a:t>
            </a:r>
          </a:p>
          <a:p>
            <a:endParaRPr lang="en-US" dirty="0"/>
          </a:p>
          <a:p>
            <a:endParaRPr lang="en-US" dirty="0"/>
          </a:p>
        </p:txBody>
      </p:sp>
    </p:spTree>
    <p:extLst>
      <p:ext uri="{BB962C8B-B14F-4D97-AF65-F5344CB8AC3E}">
        <p14:creationId xmlns:p14="http://schemas.microsoft.com/office/powerpoint/2010/main" val="3035524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78970-E821-1419-C93B-F4D1A711FE67}"/>
              </a:ext>
            </a:extLst>
          </p:cNvPr>
          <p:cNvSpPr>
            <a:spLocks noGrp="1"/>
          </p:cNvSpPr>
          <p:nvPr>
            <p:ph type="title"/>
          </p:nvPr>
        </p:nvSpPr>
        <p:spPr/>
        <p:txBody>
          <a:bodyPr/>
          <a:lstStyle/>
          <a:p>
            <a:r>
              <a:rPr lang="en-US" dirty="0"/>
              <a:t>2. Because Christians expose their sins</a:t>
            </a:r>
          </a:p>
        </p:txBody>
      </p:sp>
      <p:sp>
        <p:nvSpPr>
          <p:cNvPr id="3" name="Content Placeholder 2">
            <a:extLst>
              <a:ext uri="{FF2B5EF4-FFF2-40B4-BE49-F238E27FC236}">
                <a16:creationId xmlns:a16="http://schemas.microsoft.com/office/drawing/2014/main" id="{3B1EC1F8-5B0D-0C7C-CDA1-84E5E88DCFD0}"/>
              </a:ext>
            </a:extLst>
          </p:cNvPr>
          <p:cNvSpPr>
            <a:spLocks noGrp="1"/>
          </p:cNvSpPr>
          <p:nvPr>
            <p:ph idx="1"/>
          </p:nvPr>
        </p:nvSpPr>
        <p:spPr/>
        <p:txBody>
          <a:bodyPr/>
          <a:lstStyle/>
          <a:p>
            <a:r>
              <a:rPr lang="en-US" dirty="0"/>
              <a:t>“And have no fellowship with the unfruitful works of darkness, but rather expose them” (Eph. 5:11).</a:t>
            </a:r>
          </a:p>
          <a:p>
            <a:r>
              <a:rPr lang="en-US" dirty="0"/>
              <a:t>“For everyone practicing evil hates the light and does not come to the light, lest his deeds should be exposed” (John 3:20).</a:t>
            </a:r>
          </a:p>
          <a:p>
            <a:endParaRPr lang="en-US" dirty="0"/>
          </a:p>
          <a:p>
            <a:endParaRPr lang="en-US" dirty="0"/>
          </a:p>
        </p:txBody>
      </p:sp>
    </p:spTree>
    <p:extLst>
      <p:ext uri="{BB962C8B-B14F-4D97-AF65-F5344CB8AC3E}">
        <p14:creationId xmlns:p14="http://schemas.microsoft.com/office/powerpoint/2010/main" val="3454684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849A5-7911-66EE-3B9E-CFDB10532E3E}"/>
              </a:ext>
            </a:extLst>
          </p:cNvPr>
          <p:cNvSpPr>
            <a:spLocks noGrp="1"/>
          </p:cNvSpPr>
          <p:nvPr>
            <p:ph type="title"/>
          </p:nvPr>
        </p:nvSpPr>
        <p:spPr/>
        <p:txBody>
          <a:bodyPr/>
          <a:lstStyle/>
          <a:p>
            <a:r>
              <a:rPr lang="en-US" dirty="0"/>
              <a:t>3. We are in a life &amp; death struggle</a:t>
            </a:r>
          </a:p>
        </p:txBody>
      </p:sp>
      <p:sp>
        <p:nvSpPr>
          <p:cNvPr id="3" name="Content Placeholder 2">
            <a:extLst>
              <a:ext uri="{FF2B5EF4-FFF2-40B4-BE49-F238E27FC236}">
                <a16:creationId xmlns:a16="http://schemas.microsoft.com/office/drawing/2014/main" id="{EEFAAE19-BD9B-4D86-7A82-F03AC19F2319}"/>
              </a:ext>
            </a:extLst>
          </p:cNvPr>
          <p:cNvSpPr>
            <a:spLocks noGrp="1"/>
          </p:cNvSpPr>
          <p:nvPr>
            <p:ph idx="1"/>
          </p:nvPr>
        </p:nvSpPr>
        <p:spPr/>
        <p:txBody>
          <a:bodyPr>
            <a:normAutofit fontScale="92500" lnSpcReduction="10000"/>
          </a:bodyPr>
          <a:lstStyle/>
          <a:p>
            <a:r>
              <a:rPr lang="en-US" dirty="0"/>
              <a:t>“Now when the dragon saw that he had been cast to the earth, he persecuted the woman who gave birth to the male Child. But the woman was given two wings of a great eagle, that she might fly into the wilderness to her place, where she is nourished for a time and times and half a time, from the presence of the serpent. So the serpent spewed water out of his mouth like a flood after the woman, that he might cause her to be carried away by the flood. But the earth helped the woman, and the earth opened its mouth and swallowed up the flood which the dragon had spewed out of his mouth. And the dragon was enraged with the woman, </a:t>
            </a:r>
            <a:r>
              <a:rPr lang="en-US" dirty="0">
                <a:solidFill>
                  <a:srgbClr val="4A3339"/>
                </a:solidFill>
                <a:latin typeface="+mj-lt"/>
              </a:rPr>
              <a:t>and he went to make war with the rest of her offspring, who keep the commandments of God and have the testimony of Jesus Christ</a:t>
            </a:r>
            <a:r>
              <a:rPr lang="en-US" dirty="0"/>
              <a:t>”(Rev. 12:13-17).</a:t>
            </a:r>
          </a:p>
          <a:p>
            <a:endParaRPr lang="en-US" dirty="0"/>
          </a:p>
          <a:p>
            <a:endParaRPr lang="en-US" dirty="0"/>
          </a:p>
          <a:p>
            <a:endParaRPr lang="en-US" dirty="0"/>
          </a:p>
        </p:txBody>
      </p:sp>
    </p:spTree>
    <p:extLst>
      <p:ext uri="{BB962C8B-B14F-4D97-AF65-F5344CB8AC3E}">
        <p14:creationId xmlns:p14="http://schemas.microsoft.com/office/powerpoint/2010/main" val="8240495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136F2-34BD-4124-2B63-26E04F178AAE}"/>
              </a:ext>
            </a:extLst>
          </p:cNvPr>
          <p:cNvSpPr>
            <a:spLocks noGrp="1"/>
          </p:cNvSpPr>
          <p:nvPr>
            <p:ph type="title"/>
          </p:nvPr>
        </p:nvSpPr>
        <p:spPr/>
        <p:txBody>
          <a:bodyPr>
            <a:normAutofit/>
          </a:bodyPr>
          <a:lstStyle/>
          <a:p>
            <a:r>
              <a:rPr lang="en-US" sz="3600" dirty="0"/>
              <a:t>4. Christians threaten their financial interests</a:t>
            </a:r>
          </a:p>
        </p:txBody>
      </p:sp>
      <p:sp>
        <p:nvSpPr>
          <p:cNvPr id="3" name="Content Placeholder 2">
            <a:extLst>
              <a:ext uri="{FF2B5EF4-FFF2-40B4-BE49-F238E27FC236}">
                <a16:creationId xmlns:a16="http://schemas.microsoft.com/office/drawing/2014/main" id="{DBED0A90-E692-EC38-999A-2AEA06FAC825}"/>
              </a:ext>
            </a:extLst>
          </p:cNvPr>
          <p:cNvSpPr>
            <a:spLocks noGrp="1"/>
          </p:cNvSpPr>
          <p:nvPr>
            <p:ph idx="1"/>
          </p:nvPr>
        </p:nvSpPr>
        <p:spPr/>
        <p:txBody>
          <a:bodyPr/>
          <a:lstStyle/>
          <a:p>
            <a:r>
              <a:rPr lang="en-US" dirty="0"/>
              <a:t>“For a certain man named Demetrius, a silversmith, who made silver shrines of Diana, brought no small profit to the craftsmen. He called them together with the workers of similar occupation, and said: </a:t>
            </a:r>
            <a:r>
              <a:rPr lang="en-US" dirty="0">
                <a:solidFill>
                  <a:srgbClr val="4A3339"/>
                </a:solidFill>
                <a:latin typeface="+mj-lt"/>
              </a:rPr>
              <a:t>‘Men, you know that we have our prosperity by this trade. Moreover you see and hear that not only at Ephesus, but throughout almost all Asia, this Paul has persuaded and turned away many people, saying that they are not gods which are made with hands. So not only is this trade of ours in danger of falling into disrepute</a:t>
            </a:r>
            <a:r>
              <a:rPr lang="en-US" dirty="0"/>
              <a:t>, but also the temple of the great goddess Diana may be despised and her magnificence destroyed, whom all Asia and the world worship’” (Acts 19:24-27).</a:t>
            </a:r>
          </a:p>
          <a:p>
            <a:endParaRPr lang="en-US" dirty="0"/>
          </a:p>
          <a:p>
            <a:endParaRPr lang="en-US" dirty="0"/>
          </a:p>
        </p:txBody>
      </p:sp>
    </p:spTree>
    <p:extLst>
      <p:ext uri="{BB962C8B-B14F-4D97-AF65-F5344CB8AC3E}">
        <p14:creationId xmlns:p14="http://schemas.microsoft.com/office/powerpoint/2010/main" val="10990041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E68F6-1F55-DFEF-6400-802846CFC3BC}"/>
              </a:ext>
            </a:extLst>
          </p:cNvPr>
          <p:cNvSpPr>
            <a:spLocks noGrp="1"/>
          </p:cNvSpPr>
          <p:nvPr>
            <p:ph type="title"/>
          </p:nvPr>
        </p:nvSpPr>
        <p:spPr/>
        <p:txBody>
          <a:bodyPr/>
          <a:lstStyle/>
          <a:p>
            <a:r>
              <a:rPr lang="en-US" dirty="0"/>
              <a:t>Financial Interests</a:t>
            </a:r>
          </a:p>
        </p:txBody>
      </p:sp>
      <p:sp>
        <p:nvSpPr>
          <p:cNvPr id="3" name="Content Placeholder 2">
            <a:extLst>
              <a:ext uri="{FF2B5EF4-FFF2-40B4-BE49-F238E27FC236}">
                <a16:creationId xmlns:a16="http://schemas.microsoft.com/office/drawing/2014/main" id="{B890FD58-EA4E-C4B2-9D05-5E2D14F78820}"/>
              </a:ext>
            </a:extLst>
          </p:cNvPr>
          <p:cNvSpPr>
            <a:spLocks noGrp="1"/>
          </p:cNvSpPr>
          <p:nvPr>
            <p:ph idx="1"/>
          </p:nvPr>
        </p:nvSpPr>
        <p:spPr/>
        <p:txBody>
          <a:bodyPr/>
          <a:lstStyle/>
          <a:p>
            <a:r>
              <a:rPr lang="en-US" dirty="0"/>
              <a:t>Pornography</a:t>
            </a:r>
          </a:p>
          <a:p>
            <a:r>
              <a:rPr lang="en-US" dirty="0"/>
              <a:t>Prostitution</a:t>
            </a:r>
          </a:p>
          <a:p>
            <a:r>
              <a:rPr lang="en-US" dirty="0"/>
              <a:t>Abortion</a:t>
            </a:r>
          </a:p>
          <a:p>
            <a:r>
              <a:rPr lang="en-US" dirty="0"/>
              <a:t>Gambling</a:t>
            </a:r>
          </a:p>
          <a:p>
            <a:r>
              <a:rPr lang="en-US" dirty="0"/>
              <a:t>Smoking</a:t>
            </a:r>
          </a:p>
          <a:p>
            <a:r>
              <a:rPr lang="en-US" dirty="0"/>
              <a:t>Drugs</a:t>
            </a:r>
          </a:p>
          <a:p>
            <a:r>
              <a:rPr lang="en-US" dirty="0"/>
              <a:t>Alcohol</a:t>
            </a:r>
          </a:p>
          <a:p>
            <a:r>
              <a:rPr lang="en-US" dirty="0"/>
              <a:t>Filthy movies and TV</a:t>
            </a:r>
          </a:p>
          <a:p>
            <a:endParaRPr lang="en-US" dirty="0"/>
          </a:p>
        </p:txBody>
      </p:sp>
    </p:spTree>
    <p:extLst>
      <p:ext uri="{BB962C8B-B14F-4D97-AF65-F5344CB8AC3E}">
        <p14:creationId xmlns:p14="http://schemas.microsoft.com/office/powerpoint/2010/main" val="2640765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2FAD2-F6C4-9D83-4AC6-8119FF3A0B47}"/>
              </a:ext>
            </a:extLst>
          </p:cNvPr>
          <p:cNvSpPr>
            <a:spLocks noGrp="1"/>
          </p:cNvSpPr>
          <p:nvPr>
            <p:ph type="title"/>
          </p:nvPr>
        </p:nvSpPr>
        <p:spPr/>
        <p:txBody>
          <a:bodyPr/>
          <a:lstStyle/>
          <a:p>
            <a:r>
              <a:rPr lang="en-US" dirty="0">
                <a:solidFill>
                  <a:srgbClr val="4A3339"/>
                </a:solidFill>
              </a:rPr>
              <a:t>What Christianity Brings to the World</a:t>
            </a:r>
          </a:p>
        </p:txBody>
      </p:sp>
      <p:sp>
        <p:nvSpPr>
          <p:cNvPr id="3" name="Content Placeholder 2">
            <a:extLst>
              <a:ext uri="{FF2B5EF4-FFF2-40B4-BE49-F238E27FC236}">
                <a16:creationId xmlns:a16="http://schemas.microsoft.com/office/drawing/2014/main" id="{538BD4E4-A75D-0AEE-9A10-3A3B5B1D32B5}"/>
              </a:ext>
            </a:extLst>
          </p:cNvPr>
          <p:cNvSpPr>
            <a:spLocks noGrp="1"/>
          </p:cNvSpPr>
          <p:nvPr>
            <p:ph idx="1"/>
          </p:nvPr>
        </p:nvSpPr>
        <p:spPr/>
        <p:txBody>
          <a:bodyPr/>
          <a:lstStyle/>
          <a:p>
            <a:r>
              <a:rPr lang="en-US" dirty="0"/>
              <a:t>The world’s hatred for the gospel and its preachers defies logic.  Look at the good the gospel does:</a:t>
            </a:r>
          </a:p>
          <a:p>
            <a:pPr lvl="1"/>
            <a:r>
              <a:rPr lang="en-US" dirty="0"/>
              <a:t>It makes men good citizens. They pay their taxes, abide by the laws of the land (even when they might dislike them), etc.</a:t>
            </a:r>
          </a:p>
          <a:p>
            <a:pPr lvl="1"/>
            <a:r>
              <a:rPr lang="en-US" dirty="0"/>
              <a:t>It strengthens the family unit. Typically, Christian families are strong, close-knit units.</a:t>
            </a:r>
          </a:p>
          <a:p>
            <a:pPr lvl="1"/>
            <a:r>
              <a:rPr lang="en-US" dirty="0"/>
              <a:t>It encourages men to relieve the suffering of the needy.</a:t>
            </a:r>
          </a:p>
          <a:p>
            <a:endParaRPr lang="en-US" dirty="0"/>
          </a:p>
        </p:txBody>
      </p:sp>
    </p:spTree>
    <p:extLst>
      <p:ext uri="{BB962C8B-B14F-4D97-AF65-F5344CB8AC3E}">
        <p14:creationId xmlns:p14="http://schemas.microsoft.com/office/powerpoint/2010/main" val="3161430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5D69C-40BE-158F-FCA7-57BB34188C49}"/>
              </a:ext>
            </a:extLst>
          </p:cNvPr>
          <p:cNvSpPr>
            <a:spLocks noGrp="1"/>
          </p:cNvSpPr>
          <p:nvPr>
            <p:ph type="title"/>
          </p:nvPr>
        </p:nvSpPr>
        <p:spPr/>
        <p:txBody>
          <a:bodyPr/>
          <a:lstStyle/>
          <a:p>
            <a:r>
              <a:rPr lang="en-US" dirty="0"/>
              <a:t>False Accusations of First Century Saints</a:t>
            </a:r>
          </a:p>
        </p:txBody>
      </p:sp>
      <p:sp>
        <p:nvSpPr>
          <p:cNvPr id="3" name="Content Placeholder 2">
            <a:extLst>
              <a:ext uri="{FF2B5EF4-FFF2-40B4-BE49-F238E27FC236}">
                <a16:creationId xmlns:a16="http://schemas.microsoft.com/office/drawing/2014/main" id="{D5AD21B8-2631-B218-25C8-B748352037BC}"/>
              </a:ext>
            </a:extLst>
          </p:cNvPr>
          <p:cNvSpPr>
            <a:spLocks noGrp="1"/>
          </p:cNvSpPr>
          <p:nvPr>
            <p:ph idx="1"/>
          </p:nvPr>
        </p:nvSpPr>
        <p:spPr/>
        <p:txBody>
          <a:bodyPr/>
          <a:lstStyle/>
          <a:p>
            <a:r>
              <a:rPr lang="en-US" dirty="0"/>
              <a:t>Cannibals because they ate the Lord’s supper</a:t>
            </a:r>
          </a:p>
          <a:p>
            <a:r>
              <a:rPr lang="en-US" dirty="0"/>
              <a:t>Atheists because they would not worship idols</a:t>
            </a:r>
          </a:p>
          <a:p>
            <a:r>
              <a:rPr lang="en-US" dirty="0"/>
              <a:t>Insurrectionists because they would not confess “Caesar is Lord”</a:t>
            </a:r>
          </a:p>
          <a:p>
            <a:r>
              <a:rPr lang="en-US" dirty="0"/>
              <a:t>Destroying the family because Christianity separated members of the family one from another</a:t>
            </a:r>
          </a:p>
        </p:txBody>
      </p:sp>
    </p:spTree>
    <p:extLst>
      <p:ext uri="{BB962C8B-B14F-4D97-AF65-F5344CB8AC3E}">
        <p14:creationId xmlns:p14="http://schemas.microsoft.com/office/powerpoint/2010/main" val="18176184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FAC39-E94A-921E-F29F-0044451C869D}"/>
              </a:ext>
            </a:extLst>
          </p:cNvPr>
          <p:cNvSpPr>
            <a:spLocks noGrp="1"/>
          </p:cNvSpPr>
          <p:nvPr>
            <p:ph type="title"/>
          </p:nvPr>
        </p:nvSpPr>
        <p:spPr/>
        <p:txBody>
          <a:bodyPr/>
          <a:lstStyle/>
          <a:p>
            <a:r>
              <a:rPr lang="en-US" dirty="0"/>
              <a:t>Contemporary Accusations</a:t>
            </a:r>
          </a:p>
        </p:txBody>
      </p:sp>
      <p:sp>
        <p:nvSpPr>
          <p:cNvPr id="3" name="Content Placeholder 2">
            <a:extLst>
              <a:ext uri="{FF2B5EF4-FFF2-40B4-BE49-F238E27FC236}">
                <a16:creationId xmlns:a16="http://schemas.microsoft.com/office/drawing/2014/main" id="{70DD753D-9EDB-A4E6-FC28-1940C730A453}"/>
              </a:ext>
            </a:extLst>
          </p:cNvPr>
          <p:cNvSpPr>
            <a:spLocks noGrp="1"/>
          </p:cNvSpPr>
          <p:nvPr>
            <p:ph idx="1"/>
          </p:nvPr>
        </p:nvSpPr>
        <p:spPr/>
        <p:txBody>
          <a:bodyPr>
            <a:normAutofit fontScale="92500" lnSpcReduction="10000"/>
          </a:bodyPr>
          <a:lstStyle/>
          <a:p>
            <a:r>
              <a:rPr lang="en-US" dirty="0"/>
              <a:t>Christians hate homosexuals</a:t>
            </a:r>
          </a:p>
          <a:p>
            <a:r>
              <a:rPr lang="en-US" dirty="0"/>
              <a:t>Christians are unlearned bigots who oppose </a:t>
            </a:r>
            <a:r>
              <a:rPr lang="en-US" dirty="0" err="1"/>
              <a:t>transgendering</a:t>
            </a:r>
            <a:r>
              <a:rPr lang="en-US" dirty="0"/>
              <a:t> teens</a:t>
            </a:r>
          </a:p>
          <a:p>
            <a:r>
              <a:rPr lang="en-US" dirty="0"/>
              <a:t>Christians hate women because we oppose a woman’s right to an abortion</a:t>
            </a:r>
          </a:p>
          <a:p>
            <a:r>
              <a:rPr lang="en-US" dirty="0"/>
              <a:t>Christians are censors because we oppose pornography</a:t>
            </a:r>
          </a:p>
          <a:p>
            <a:r>
              <a:rPr lang="en-US" dirty="0"/>
              <a:t>Christians are described as right-wing radicals who would bring all the world in bondage to our radical ideas</a:t>
            </a:r>
          </a:p>
          <a:p>
            <a:r>
              <a:rPr lang="en-US" dirty="0"/>
              <a:t>Christians are called bigots because we believe there is only one way to be saved</a:t>
            </a:r>
          </a:p>
          <a:p>
            <a:r>
              <a:rPr lang="en-US" dirty="0"/>
              <a:t>The world’s hatred is its reluctant testimony that we are Christians!</a:t>
            </a:r>
          </a:p>
        </p:txBody>
      </p:sp>
    </p:spTree>
    <p:extLst>
      <p:ext uri="{BB962C8B-B14F-4D97-AF65-F5344CB8AC3E}">
        <p14:creationId xmlns:p14="http://schemas.microsoft.com/office/powerpoint/2010/main" val="17423021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57331-4328-D668-2D32-E07FB92C2EAA}"/>
              </a:ext>
            </a:extLst>
          </p:cNvPr>
          <p:cNvSpPr>
            <a:spLocks noGrp="1"/>
          </p:cNvSpPr>
          <p:nvPr>
            <p:ph type="title"/>
          </p:nvPr>
        </p:nvSpPr>
        <p:spPr/>
        <p:txBody>
          <a:bodyPr/>
          <a:lstStyle/>
          <a:p>
            <a:r>
              <a:rPr lang="en-US" dirty="0"/>
              <a:t>Don’t Compromise with Satan</a:t>
            </a:r>
          </a:p>
        </p:txBody>
      </p:sp>
      <p:sp>
        <p:nvSpPr>
          <p:cNvPr id="3" name="TextBox 2">
            <a:extLst>
              <a:ext uri="{FF2B5EF4-FFF2-40B4-BE49-F238E27FC236}">
                <a16:creationId xmlns:a16="http://schemas.microsoft.com/office/drawing/2014/main" id="{99A15CE0-2453-8133-2A78-0F25BDA4B081}"/>
              </a:ext>
            </a:extLst>
          </p:cNvPr>
          <p:cNvSpPr txBox="1"/>
          <p:nvPr/>
        </p:nvSpPr>
        <p:spPr>
          <a:xfrm>
            <a:off x="838201" y="2238998"/>
            <a:ext cx="10578980" cy="1446550"/>
          </a:xfrm>
          <a:prstGeom prst="rect">
            <a:avLst/>
          </a:prstGeom>
          <a:noFill/>
        </p:spPr>
        <p:txBody>
          <a:bodyPr wrap="square" rtlCol="0">
            <a:spAutoFit/>
          </a:bodyPr>
          <a:lstStyle/>
          <a:p>
            <a:pPr algn="ctr"/>
            <a:r>
              <a:rPr lang="en-US" sz="4400" dirty="0">
                <a:solidFill>
                  <a:srgbClr val="C00000"/>
                </a:solidFill>
              </a:rPr>
              <a:t>“Woke Christianity” is “Broke Christianity”!</a:t>
            </a:r>
          </a:p>
        </p:txBody>
      </p:sp>
    </p:spTree>
    <p:extLst>
      <p:ext uri="{BB962C8B-B14F-4D97-AF65-F5344CB8AC3E}">
        <p14:creationId xmlns:p14="http://schemas.microsoft.com/office/powerpoint/2010/main" val="41164185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FBB5-91E8-C3D6-FD02-B8FE5EF619B4}"/>
              </a:ext>
            </a:extLst>
          </p:cNvPr>
          <p:cNvSpPr>
            <a:spLocks noGrp="1"/>
          </p:cNvSpPr>
          <p:nvPr>
            <p:ph type="title"/>
          </p:nvPr>
        </p:nvSpPr>
        <p:spPr/>
        <p:txBody>
          <a:bodyPr/>
          <a:lstStyle/>
          <a:p>
            <a:r>
              <a:rPr lang="en-US" dirty="0"/>
              <a:t>Don’t Quit Exposing Sin</a:t>
            </a:r>
          </a:p>
        </p:txBody>
      </p:sp>
      <p:sp>
        <p:nvSpPr>
          <p:cNvPr id="3" name="Content Placeholder 2">
            <a:extLst>
              <a:ext uri="{FF2B5EF4-FFF2-40B4-BE49-F238E27FC236}">
                <a16:creationId xmlns:a16="http://schemas.microsoft.com/office/drawing/2014/main" id="{9D967DE9-57C8-E9D0-A775-AFED2BB7DB85}"/>
              </a:ext>
            </a:extLst>
          </p:cNvPr>
          <p:cNvSpPr>
            <a:spLocks noGrp="1"/>
          </p:cNvSpPr>
          <p:nvPr>
            <p:ph idx="1"/>
          </p:nvPr>
        </p:nvSpPr>
        <p:spPr/>
        <p:txBody>
          <a:bodyPr/>
          <a:lstStyle/>
          <a:p>
            <a:r>
              <a:rPr lang="en-US" dirty="0"/>
              <a:t>Recognizing that exposing the sins of the world brings hatred, some do not want the sins of the world exposed from the pulpit.</a:t>
            </a:r>
          </a:p>
          <a:p>
            <a:r>
              <a:rPr lang="en-US" dirty="0"/>
              <a:t>They do not want these things preached against from the pulpit:  sex outside of marriage, sinful divorce and remarriage, homosexuality, </a:t>
            </a:r>
            <a:r>
              <a:rPr lang="en-US" dirty="0" err="1"/>
              <a:t>transgendering</a:t>
            </a:r>
            <a:r>
              <a:rPr lang="en-US" dirty="0"/>
              <a:t>, drinking intoxicating beverages, using recreational drugs, dancing, smoking, mixed swimming, etc.</a:t>
            </a:r>
          </a:p>
          <a:p>
            <a:r>
              <a:rPr lang="en-US" dirty="0"/>
              <a:t>They do not want denominational doctrines to be exposed.</a:t>
            </a:r>
          </a:p>
          <a:p>
            <a:r>
              <a:rPr lang="en-US" dirty="0"/>
              <a:t>Some object to these topics being preached in the pulpit because they run off visitors.</a:t>
            </a:r>
          </a:p>
          <a:p>
            <a:endParaRPr lang="en-US" dirty="0"/>
          </a:p>
        </p:txBody>
      </p:sp>
    </p:spTree>
    <p:extLst>
      <p:ext uri="{BB962C8B-B14F-4D97-AF65-F5344CB8AC3E}">
        <p14:creationId xmlns:p14="http://schemas.microsoft.com/office/powerpoint/2010/main" val="1459770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F32B0-E6D2-659D-0242-2E240511E258}"/>
              </a:ext>
            </a:extLst>
          </p:cNvPr>
          <p:cNvSpPr>
            <a:spLocks noGrp="1"/>
          </p:cNvSpPr>
          <p:nvPr>
            <p:ph type="title"/>
          </p:nvPr>
        </p:nvSpPr>
        <p:spPr/>
        <p:txBody>
          <a:bodyPr/>
          <a:lstStyle/>
          <a:p>
            <a:r>
              <a:rPr lang="en-US" dirty="0"/>
              <a:t>Come As You Are, Stay As Your Are</a:t>
            </a:r>
          </a:p>
        </p:txBody>
      </p:sp>
      <p:sp>
        <p:nvSpPr>
          <p:cNvPr id="3" name="Content Placeholder 2">
            <a:extLst>
              <a:ext uri="{FF2B5EF4-FFF2-40B4-BE49-F238E27FC236}">
                <a16:creationId xmlns:a16="http://schemas.microsoft.com/office/drawing/2014/main" id="{32EDF1F1-928B-CDEC-F9D0-E760421C6E8E}"/>
              </a:ext>
            </a:extLst>
          </p:cNvPr>
          <p:cNvSpPr>
            <a:spLocks noGrp="1"/>
          </p:cNvSpPr>
          <p:nvPr>
            <p:ph idx="1"/>
          </p:nvPr>
        </p:nvSpPr>
        <p:spPr/>
        <p:txBody>
          <a:bodyPr/>
          <a:lstStyle/>
          <a:p>
            <a:r>
              <a:rPr lang="en-US" dirty="0"/>
              <a:t>Quit preaching on hell fire!</a:t>
            </a:r>
          </a:p>
          <a:p>
            <a:r>
              <a:rPr lang="en-US" dirty="0"/>
              <a:t>Put out the fires of hell!</a:t>
            </a:r>
          </a:p>
          <a:p>
            <a:r>
              <a:rPr lang="en-US" dirty="0"/>
              <a:t>Accept universal salvation for everyone.</a:t>
            </a:r>
          </a:p>
          <a:p>
            <a:r>
              <a:rPr lang="en-US" dirty="0"/>
              <a:t>It will avoid the world’s persecution because it has become a part of the world!</a:t>
            </a:r>
          </a:p>
        </p:txBody>
      </p:sp>
    </p:spTree>
    <p:extLst>
      <p:ext uri="{BB962C8B-B14F-4D97-AF65-F5344CB8AC3E}">
        <p14:creationId xmlns:p14="http://schemas.microsoft.com/office/powerpoint/2010/main" val="40000817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8AB94-CEDC-49DD-CEBB-1CB7AC472228}"/>
              </a:ext>
            </a:extLst>
          </p:cNvPr>
          <p:cNvSpPr>
            <a:spLocks noGrp="1"/>
          </p:cNvSpPr>
          <p:nvPr>
            <p:ph type="title"/>
          </p:nvPr>
        </p:nvSpPr>
        <p:spPr/>
        <p:txBody>
          <a:bodyPr/>
          <a:lstStyle/>
          <a:p>
            <a:r>
              <a:rPr lang="en-US" dirty="0"/>
              <a:t>Conclusion</a:t>
            </a:r>
          </a:p>
        </p:txBody>
      </p:sp>
      <p:sp>
        <p:nvSpPr>
          <p:cNvPr id="3" name="Text Placeholder 2">
            <a:extLst>
              <a:ext uri="{FF2B5EF4-FFF2-40B4-BE49-F238E27FC236}">
                <a16:creationId xmlns:a16="http://schemas.microsoft.com/office/drawing/2014/main" id="{603534E2-B9C5-F8F0-FE33-CD522FE602E5}"/>
              </a:ext>
            </a:extLst>
          </p:cNvPr>
          <p:cNvSpPr>
            <a:spLocks noGrp="1"/>
          </p:cNvSpPr>
          <p:nvPr>
            <p:ph type="body" idx="1"/>
          </p:nvPr>
        </p:nvSpPr>
        <p:spPr>
          <a:solidFill>
            <a:srgbClr val="4A3339"/>
          </a:solidFill>
        </p:spPr>
        <p:txBody>
          <a:bodyPr/>
          <a:lstStyle/>
          <a:p>
            <a:endParaRPr lang="en-US"/>
          </a:p>
        </p:txBody>
      </p:sp>
    </p:spTree>
    <p:extLst>
      <p:ext uri="{BB962C8B-B14F-4D97-AF65-F5344CB8AC3E}">
        <p14:creationId xmlns:p14="http://schemas.microsoft.com/office/powerpoint/2010/main" val="19081486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02903-BCD8-F587-AAC2-EDC7616F5294}"/>
              </a:ext>
            </a:extLst>
          </p:cNvPr>
          <p:cNvSpPr>
            <a:spLocks noGrp="1"/>
          </p:cNvSpPr>
          <p:nvPr>
            <p:ph type="title"/>
          </p:nvPr>
        </p:nvSpPr>
        <p:spPr/>
        <p:txBody>
          <a:bodyPr/>
          <a:lstStyle/>
          <a:p>
            <a:r>
              <a:rPr lang="en-US" dirty="0"/>
              <a:t>Matthew 5:10-12</a:t>
            </a:r>
          </a:p>
        </p:txBody>
      </p:sp>
      <p:sp>
        <p:nvSpPr>
          <p:cNvPr id="3" name="Content Placeholder 2">
            <a:extLst>
              <a:ext uri="{FF2B5EF4-FFF2-40B4-BE49-F238E27FC236}">
                <a16:creationId xmlns:a16="http://schemas.microsoft.com/office/drawing/2014/main" id="{7B60C97E-00F2-DA90-0A09-B2711EF851E1}"/>
              </a:ext>
            </a:extLst>
          </p:cNvPr>
          <p:cNvSpPr>
            <a:spLocks noGrp="1"/>
          </p:cNvSpPr>
          <p:nvPr>
            <p:ph idx="1"/>
          </p:nvPr>
        </p:nvSpPr>
        <p:spPr/>
        <p:txBody>
          <a:bodyPr/>
          <a:lstStyle/>
          <a:p>
            <a:r>
              <a:rPr lang="en-US" dirty="0"/>
              <a:t>“Blessed are those who are persecuted for righteousness’ sake, For theirs is the kingdom of heaven. Blessed are you when they revile and persecute you, and say all kinds of evil against you falsely for My sake. Rejoice and be exceedingly glad, for great is your reward in heaven, for so they persecuted the prophets who were before you.”</a:t>
            </a:r>
          </a:p>
          <a:p>
            <a:r>
              <a:rPr lang="en-US" dirty="0"/>
              <a:t>Accept the Lord’s blessings by willingly accepting the world’s persecution. It is the world’s testimony that you are a Christian!</a:t>
            </a:r>
          </a:p>
        </p:txBody>
      </p:sp>
    </p:spTree>
    <p:extLst>
      <p:ext uri="{BB962C8B-B14F-4D97-AF65-F5344CB8AC3E}">
        <p14:creationId xmlns:p14="http://schemas.microsoft.com/office/powerpoint/2010/main" val="33957363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03436-C9E6-8755-B7F4-77830FFE0B10}"/>
              </a:ext>
            </a:extLst>
          </p:cNvPr>
          <p:cNvSpPr>
            <a:spLocks noGrp="1"/>
          </p:cNvSpPr>
          <p:nvPr>
            <p:ph type="title"/>
          </p:nvPr>
        </p:nvSpPr>
        <p:spPr/>
        <p:txBody>
          <a:bodyPr/>
          <a:lstStyle/>
          <a:p>
            <a:r>
              <a:rPr lang="en-US" dirty="0"/>
              <a:t>Focus on Christ’s Blessings</a:t>
            </a:r>
          </a:p>
        </p:txBody>
      </p:sp>
      <p:sp>
        <p:nvSpPr>
          <p:cNvPr id="3" name="Content Placeholder 2">
            <a:extLst>
              <a:ext uri="{FF2B5EF4-FFF2-40B4-BE49-F238E27FC236}">
                <a16:creationId xmlns:a16="http://schemas.microsoft.com/office/drawing/2014/main" id="{2365FF80-3873-3329-435F-D45700B30B80}"/>
              </a:ext>
            </a:extLst>
          </p:cNvPr>
          <p:cNvSpPr>
            <a:spLocks noGrp="1"/>
          </p:cNvSpPr>
          <p:nvPr>
            <p:ph idx="1"/>
          </p:nvPr>
        </p:nvSpPr>
        <p:spPr/>
        <p:txBody>
          <a:bodyPr/>
          <a:lstStyle/>
          <a:p>
            <a:r>
              <a:rPr lang="en-US" dirty="0"/>
              <a:t>Eternal life in heaven</a:t>
            </a:r>
          </a:p>
          <a:p>
            <a:r>
              <a:rPr lang="en-US" dirty="0"/>
              <a:t>Forgiveness of sins</a:t>
            </a:r>
          </a:p>
          <a:p>
            <a:r>
              <a:rPr lang="en-US" dirty="0"/>
              <a:t>Prayer</a:t>
            </a:r>
          </a:p>
          <a:p>
            <a:r>
              <a:rPr lang="en-US" dirty="0"/>
              <a:t>The Father’s providential care and blessings</a:t>
            </a:r>
          </a:p>
        </p:txBody>
      </p:sp>
    </p:spTree>
    <p:extLst>
      <p:ext uri="{BB962C8B-B14F-4D97-AF65-F5344CB8AC3E}">
        <p14:creationId xmlns:p14="http://schemas.microsoft.com/office/powerpoint/2010/main" val="3672944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C837C-90F9-1383-9E0D-01223CA02FEA}"/>
              </a:ext>
            </a:extLst>
          </p:cNvPr>
          <p:cNvSpPr>
            <a:spLocks noGrp="1"/>
          </p:cNvSpPr>
          <p:nvPr>
            <p:ph type="title"/>
          </p:nvPr>
        </p:nvSpPr>
        <p:spPr/>
        <p:txBody>
          <a:bodyPr/>
          <a:lstStyle/>
          <a:p>
            <a:r>
              <a:rPr lang="en-US" dirty="0"/>
              <a:t>2 Timothy 3:12</a:t>
            </a:r>
          </a:p>
        </p:txBody>
      </p:sp>
      <p:sp>
        <p:nvSpPr>
          <p:cNvPr id="3" name="Content Placeholder 2">
            <a:extLst>
              <a:ext uri="{FF2B5EF4-FFF2-40B4-BE49-F238E27FC236}">
                <a16:creationId xmlns:a16="http://schemas.microsoft.com/office/drawing/2014/main" id="{F014A0E4-31BF-DAC3-6D95-954B67E6F358}"/>
              </a:ext>
            </a:extLst>
          </p:cNvPr>
          <p:cNvSpPr>
            <a:spLocks noGrp="1"/>
          </p:cNvSpPr>
          <p:nvPr>
            <p:ph idx="1"/>
          </p:nvPr>
        </p:nvSpPr>
        <p:spPr/>
        <p:txBody>
          <a:bodyPr>
            <a:normAutofit lnSpcReduction="10000"/>
          </a:bodyPr>
          <a:lstStyle/>
          <a:p>
            <a:r>
              <a:rPr lang="en-US" dirty="0"/>
              <a:t>“Yes, and all who desire to live godly in Christ Jesus will suffer persecution” (2 Tim. 3:12).</a:t>
            </a:r>
          </a:p>
          <a:p>
            <a:r>
              <a:rPr lang="en-US" dirty="0"/>
              <a:t>Paul wrote, “We are hard pressed on every side, yet not crushed; we are perplexed, but not in despair; persecuted, but not forsaken; struck down, but not destroyed—always carrying about in the body the dying of the Lord Jesus, that the life of Jesus also may be manifested in our body” (2 Cor. 4:8-10).</a:t>
            </a:r>
          </a:p>
          <a:p>
            <a:r>
              <a:rPr lang="en-US" dirty="0"/>
              <a:t>The recent court decision on abortion has unleashed a fury against the Supreme Court, the Republican Party, the Catholic Church, pro-life organizations, etc.—anyone who is opposed to abortion.</a:t>
            </a:r>
          </a:p>
          <a:p>
            <a:endParaRPr lang="en-US" dirty="0"/>
          </a:p>
          <a:p>
            <a:endParaRPr lang="en-US" dirty="0"/>
          </a:p>
        </p:txBody>
      </p:sp>
    </p:spTree>
    <p:extLst>
      <p:ext uri="{BB962C8B-B14F-4D97-AF65-F5344CB8AC3E}">
        <p14:creationId xmlns:p14="http://schemas.microsoft.com/office/powerpoint/2010/main" val="871607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2" name="Picture 2" descr="Startling number of Christians are persecuted around the world -  Yellowhammer News">
            <a:extLst>
              <a:ext uri="{FF2B5EF4-FFF2-40B4-BE49-F238E27FC236}">
                <a16:creationId xmlns:a16="http://schemas.microsoft.com/office/drawing/2014/main" id="{1C9D1F48-CF8C-39A4-5E88-D32D1DBD6D4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095" r="1" b="1"/>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B8E6C561-23D5-359D-B3D5-04986B29E62C}"/>
              </a:ext>
            </a:extLst>
          </p:cNvPr>
          <p:cNvSpPr txBox="1"/>
          <p:nvPr/>
        </p:nvSpPr>
        <p:spPr>
          <a:xfrm>
            <a:off x="3121891" y="4553527"/>
            <a:ext cx="8321964" cy="1938992"/>
          </a:xfrm>
          <a:prstGeom prst="rect">
            <a:avLst/>
          </a:prstGeom>
          <a:noFill/>
        </p:spPr>
        <p:txBody>
          <a:bodyPr wrap="square" rtlCol="0">
            <a:spAutoFit/>
          </a:bodyPr>
          <a:lstStyle/>
          <a:p>
            <a:pPr algn="r"/>
            <a:r>
              <a:rPr lang="en-US" sz="4000" dirty="0">
                <a:solidFill>
                  <a:srgbClr val="4A3339"/>
                </a:solidFill>
                <a:latin typeface="+mj-lt"/>
              </a:rPr>
              <a:t>“If the world hates you, you know that it hated Me before it hated you” (John 15:18).</a:t>
            </a:r>
          </a:p>
        </p:txBody>
      </p:sp>
    </p:spTree>
    <p:extLst>
      <p:ext uri="{BB962C8B-B14F-4D97-AF65-F5344CB8AC3E}">
        <p14:creationId xmlns:p14="http://schemas.microsoft.com/office/powerpoint/2010/main" val="3467316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E04ED-4DA9-4AC2-B400-16291C23C4E2}"/>
              </a:ext>
            </a:extLst>
          </p:cNvPr>
          <p:cNvSpPr>
            <a:spLocks noGrp="1"/>
          </p:cNvSpPr>
          <p:nvPr>
            <p:ph type="title"/>
          </p:nvPr>
        </p:nvSpPr>
        <p:spPr/>
        <p:txBody>
          <a:bodyPr/>
          <a:lstStyle/>
          <a:p>
            <a:r>
              <a:rPr lang="en-US" dirty="0"/>
              <a:t>Can We Be a Christian Without Being Hated?</a:t>
            </a:r>
          </a:p>
        </p:txBody>
      </p:sp>
      <p:pic>
        <p:nvPicPr>
          <p:cNvPr id="2050" name="Picture 2" descr="Turning hate speech into 'hope speech' | The Lutheran World Federation">
            <a:extLst>
              <a:ext uri="{FF2B5EF4-FFF2-40B4-BE49-F238E27FC236}">
                <a16:creationId xmlns:a16="http://schemas.microsoft.com/office/drawing/2014/main" id="{12E78FE9-76E4-57FE-990A-73484FFC16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9013" y="1905000"/>
            <a:ext cx="7193973" cy="479598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2247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A7461-5DD2-05D9-C0A0-B531270B7C24}"/>
              </a:ext>
            </a:extLst>
          </p:cNvPr>
          <p:cNvSpPr>
            <a:spLocks noGrp="1"/>
          </p:cNvSpPr>
          <p:nvPr>
            <p:ph type="title"/>
          </p:nvPr>
        </p:nvSpPr>
        <p:spPr/>
        <p:txBody>
          <a:bodyPr/>
          <a:lstStyle/>
          <a:p>
            <a:r>
              <a:rPr lang="en-US" dirty="0"/>
              <a:t>Matthew 10:16-18</a:t>
            </a:r>
          </a:p>
        </p:txBody>
      </p:sp>
      <p:sp>
        <p:nvSpPr>
          <p:cNvPr id="3" name="Content Placeholder 2">
            <a:extLst>
              <a:ext uri="{FF2B5EF4-FFF2-40B4-BE49-F238E27FC236}">
                <a16:creationId xmlns:a16="http://schemas.microsoft.com/office/drawing/2014/main" id="{81C222E6-55C4-45A5-214B-9F30D31E7E33}"/>
              </a:ext>
            </a:extLst>
          </p:cNvPr>
          <p:cNvSpPr>
            <a:spLocks noGrp="1"/>
          </p:cNvSpPr>
          <p:nvPr>
            <p:ph idx="1"/>
          </p:nvPr>
        </p:nvSpPr>
        <p:spPr/>
        <p:txBody>
          <a:bodyPr/>
          <a:lstStyle/>
          <a:p>
            <a:r>
              <a:rPr lang="en-US" dirty="0"/>
              <a:t>“Behold, I send you out as sheep in the midst of wolves. Therefore be wise as serpents and harmless as doves. </a:t>
            </a:r>
            <a:r>
              <a:rPr lang="en-US" dirty="0">
                <a:solidFill>
                  <a:srgbClr val="4A3339"/>
                </a:solidFill>
                <a:latin typeface="+mj-lt"/>
              </a:rPr>
              <a:t>But beware of men, for they will deliver you up to councils and scourge you in their synagogues. You will be brought before governors and kings for My sake, as a testimony to them and to the Gentiles</a:t>
            </a:r>
            <a:r>
              <a:rPr lang="en-US" dirty="0"/>
              <a:t>.”</a:t>
            </a:r>
          </a:p>
          <a:p>
            <a:endParaRPr lang="en-US" dirty="0"/>
          </a:p>
          <a:p>
            <a:endParaRPr lang="en-US" dirty="0"/>
          </a:p>
        </p:txBody>
      </p:sp>
    </p:spTree>
    <p:extLst>
      <p:ext uri="{BB962C8B-B14F-4D97-AF65-F5344CB8AC3E}">
        <p14:creationId xmlns:p14="http://schemas.microsoft.com/office/powerpoint/2010/main" val="3469936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0EA81-A8FE-5E39-6F00-0007B0DFB60E}"/>
              </a:ext>
            </a:extLst>
          </p:cNvPr>
          <p:cNvSpPr>
            <a:spLocks noGrp="1"/>
          </p:cNvSpPr>
          <p:nvPr>
            <p:ph type="title"/>
          </p:nvPr>
        </p:nvSpPr>
        <p:spPr/>
        <p:txBody>
          <a:bodyPr/>
          <a:lstStyle/>
          <a:p>
            <a:r>
              <a:rPr lang="en-US" dirty="0"/>
              <a:t>The World Hated Jesus</a:t>
            </a:r>
          </a:p>
        </p:txBody>
      </p:sp>
      <p:pic>
        <p:nvPicPr>
          <p:cNvPr id="4098" name="Picture 2" descr="Crucifixion Details of the Resurrection of Christ - Josh.org">
            <a:extLst>
              <a:ext uri="{FF2B5EF4-FFF2-40B4-BE49-F238E27FC236}">
                <a16:creationId xmlns:a16="http://schemas.microsoft.com/office/drawing/2014/main" id="{7E85F92F-38FF-3889-5DF1-7BE3E577B7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0682" y="1880103"/>
            <a:ext cx="7053118" cy="4690323"/>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4169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BC289-DE81-F4A1-8541-685095FD5A17}"/>
              </a:ext>
            </a:extLst>
          </p:cNvPr>
          <p:cNvSpPr>
            <a:spLocks noGrp="1"/>
          </p:cNvSpPr>
          <p:nvPr>
            <p:ph type="title"/>
          </p:nvPr>
        </p:nvSpPr>
        <p:spPr/>
        <p:txBody>
          <a:bodyPr/>
          <a:lstStyle/>
          <a:p>
            <a:r>
              <a:rPr lang="en-US" dirty="0"/>
              <a:t>John’s Gospel</a:t>
            </a:r>
          </a:p>
        </p:txBody>
      </p:sp>
      <p:sp>
        <p:nvSpPr>
          <p:cNvPr id="3" name="Content Placeholder 2">
            <a:extLst>
              <a:ext uri="{FF2B5EF4-FFF2-40B4-BE49-F238E27FC236}">
                <a16:creationId xmlns:a16="http://schemas.microsoft.com/office/drawing/2014/main" id="{BCA5BB4A-D3C2-59A3-AF4F-57E1C3ABDDD8}"/>
              </a:ext>
            </a:extLst>
          </p:cNvPr>
          <p:cNvSpPr>
            <a:spLocks noGrp="1"/>
          </p:cNvSpPr>
          <p:nvPr>
            <p:ph idx="1"/>
          </p:nvPr>
        </p:nvSpPr>
        <p:spPr/>
        <p:txBody>
          <a:bodyPr/>
          <a:lstStyle/>
          <a:p>
            <a:r>
              <a:rPr lang="en-US" dirty="0"/>
              <a:t>“If the world hates you, you know that it hated Me before it hated you” (John 15:18).</a:t>
            </a:r>
          </a:p>
          <a:p>
            <a:r>
              <a:rPr lang="en-US" dirty="0"/>
              <a:t>“He who hates Me hates My Father also” (John 15:23).</a:t>
            </a:r>
          </a:p>
          <a:p>
            <a:r>
              <a:rPr lang="en-US" dirty="0"/>
              <a:t>“But this happened that the word might be fulfilled which is written in their law, ‘They hated Me without a cause’” (John 15:25).</a:t>
            </a:r>
          </a:p>
          <a:p>
            <a:endParaRPr lang="en-US" dirty="0"/>
          </a:p>
          <a:p>
            <a:endParaRPr lang="en-US" dirty="0"/>
          </a:p>
        </p:txBody>
      </p:sp>
    </p:spTree>
    <p:extLst>
      <p:ext uri="{BB962C8B-B14F-4D97-AF65-F5344CB8AC3E}">
        <p14:creationId xmlns:p14="http://schemas.microsoft.com/office/powerpoint/2010/main" val="3010765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7F023-3822-306C-A25B-48F966962C46}"/>
              </a:ext>
            </a:extLst>
          </p:cNvPr>
          <p:cNvSpPr>
            <a:spLocks noGrp="1"/>
          </p:cNvSpPr>
          <p:nvPr>
            <p:ph type="title"/>
          </p:nvPr>
        </p:nvSpPr>
        <p:spPr/>
        <p:txBody>
          <a:bodyPr/>
          <a:lstStyle/>
          <a:p>
            <a:r>
              <a:rPr lang="en-US" dirty="0"/>
              <a:t>Hatred of Jesus</a:t>
            </a:r>
          </a:p>
        </p:txBody>
      </p:sp>
      <p:sp>
        <p:nvSpPr>
          <p:cNvPr id="3" name="Content Placeholder 2">
            <a:extLst>
              <a:ext uri="{FF2B5EF4-FFF2-40B4-BE49-F238E27FC236}">
                <a16:creationId xmlns:a16="http://schemas.microsoft.com/office/drawing/2014/main" id="{DF9A3FE3-3351-DD4F-F621-8E3AC55E79F6}"/>
              </a:ext>
            </a:extLst>
          </p:cNvPr>
          <p:cNvSpPr>
            <a:spLocks noGrp="1"/>
          </p:cNvSpPr>
          <p:nvPr>
            <p:ph idx="1"/>
          </p:nvPr>
        </p:nvSpPr>
        <p:spPr/>
        <p:txBody>
          <a:bodyPr>
            <a:normAutofit fontScale="92500" lnSpcReduction="10000"/>
          </a:bodyPr>
          <a:lstStyle/>
          <a:p>
            <a:r>
              <a:rPr lang="en-US" dirty="0"/>
              <a:t>The “world” must not be understood to mean “all men.”  Rather, the “world” refers to those men who have imbibed the spirit of the world, with all of its values, goals, and ideals, and have therefore hated the Lord.</a:t>
            </a:r>
          </a:p>
          <a:p>
            <a:r>
              <a:rPr lang="en-US" dirty="0"/>
              <a:t>The world’s hatred for Jesus was culminating that night, even as Jesus spoke. Judas had gone to the Jewish leaders to arrange for Jesus’s arrest; the next day He was crucified, at the insistence of the mob who was orchestrated by the Jewish leaders. The world hated Jesus for these reasons:</a:t>
            </a:r>
          </a:p>
          <a:p>
            <a:pPr lvl="1"/>
            <a:r>
              <a:rPr lang="en-US" dirty="0"/>
              <a:t>He exposed its works as evil (Jn. 7:7).  As wicked men, they loved and preferred the darkness to the light.</a:t>
            </a:r>
          </a:p>
          <a:p>
            <a:pPr lvl="1"/>
            <a:r>
              <a:rPr lang="en-US" dirty="0"/>
              <a:t>This was in fulfillment of divine prophecy (“he was despised,” Isa. 53:3).</a:t>
            </a:r>
          </a:p>
        </p:txBody>
      </p:sp>
    </p:spTree>
    <p:extLst>
      <p:ext uri="{BB962C8B-B14F-4D97-AF65-F5344CB8AC3E}">
        <p14:creationId xmlns:p14="http://schemas.microsoft.com/office/powerpoint/2010/main" val="423383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4">
      <a:majorFont>
        <a:latin typeface="Source Sans Pro Black"/>
        <a:ea typeface=""/>
        <a:cs typeface=""/>
      </a:majorFont>
      <a:minorFont>
        <a:latin typeface="Source Sans Pro Semi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1 Sermon Template.potx" id="{9F8BB918-1107-48D3-96E4-77FA465A84F5}" vid="{0921F662-AD09-437E-A944-0B87D886F094}"/>
    </a:ext>
  </a:extLst>
</a:theme>
</file>

<file path=docProps/app.xml><?xml version="1.0" encoding="utf-8"?>
<Properties xmlns="http://schemas.openxmlformats.org/officeDocument/2006/extended-properties" xmlns:vt="http://schemas.openxmlformats.org/officeDocument/2006/docPropsVTypes">
  <Template/>
  <TotalTime>703</TotalTime>
  <Words>1778</Words>
  <Application>Microsoft Office PowerPoint</Application>
  <PresentationFormat>Widescreen</PresentationFormat>
  <Paragraphs>99</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Source Sans Pro Black</vt:lpstr>
      <vt:lpstr>Source Sans Pro Semibold</vt:lpstr>
      <vt:lpstr>Office Theme</vt:lpstr>
      <vt:lpstr>PowerPoint Presentation</vt:lpstr>
      <vt:lpstr>What Christianity Brings to the World</vt:lpstr>
      <vt:lpstr>2 Timothy 3:12</vt:lpstr>
      <vt:lpstr>PowerPoint Presentation</vt:lpstr>
      <vt:lpstr>Can We Be a Christian Without Being Hated?</vt:lpstr>
      <vt:lpstr>Matthew 10:16-18</vt:lpstr>
      <vt:lpstr>The World Hated Jesus</vt:lpstr>
      <vt:lpstr>John’s Gospel</vt:lpstr>
      <vt:lpstr>Hatred of Jesus</vt:lpstr>
      <vt:lpstr>Hatred of Jesus’s Disciples </vt:lpstr>
      <vt:lpstr>Persecution Will Come</vt:lpstr>
      <vt:lpstr>Disciples Were Persecuted</vt:lpstr>
      <vt:lpstr>Why the World Hates Jesus’s Disciples</vt:lpstr>
      <vt:lpstr>The World Does Hate Jesus’s Disciples</vt:lpstr>
      <vt:lpstr>1. Because we are not “of the world”</vt:lpstr>
      <vt:lpstr>2. Because Christians expose their sins</vt:lpstr>
      <vt:lpstr>3. We are in a life &amp; death struggle</vt:lpstr>
      <vt:lpstr>4. Christians threaten their financial interests</vt:lpstr>
      <vt:lpstr>Financial Interests</vt:lpstr>
      <vt:lpstr>False Accusations of First Century Saints</vt:lpstr>
      <vt:lpstr>Contemporary Accusations</vt:lpstr>
      <vt:lpstr>Don’t Compromise with Satan</vt:lpstr>
      <vt:lpstr>Don’t Quit Exposing Sin</vt:lpstr>
      <vt:lpstr>Come As You Are, Stay As Your Are</vt:lpstr>
      <vt:lpstr>Conclusion</vt:lpstr>
      <vt:lpstr>Matthew 5:10-12</vt:lpstr>
      <vt:lpstr>Focus on Christ’s Blessings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Willis</dc:creator>
  <cp:lastModifiedBy>Mike Willis</cp:lastModifiedBy>
  <cp:revision>80</cp:revision>
  <dcterms:created xsi:type="dcterms:W3CDTF">2022-05-27T13:44:17Z</dcterms:created>
  <dcterms:modified xsi:type="dcterms:W3CDTF">2022-07-03T18:14:04Z</dcterms:modified>
</cp:coreProperties>
</file>