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1" r:id="rId2"/>
    <p:sldId id="260" r:id="rId3"/>
    <p:sldId id="262" r:id="rId4"/>
    <p:sldId id="263" r:id="rId5"/>
    <p:sldId id="264" r:id="rId6"/>
    <p:sldId id="265" r:id="rId7"/>
    <p:sldId id="266" r:id="rId8"/>
    <p:sldId id="267" r:id="rId9"/>
    <p:sldId id="268" r:id="rId10"/>
    <p:sldId id="269" r:id="rId11"/>
    <p:sldId id="270" r:id="rId12"/>
    <p:sldId id="271" r:id="rId13"/>
    <p:sldId id="331" r:id="rId14"/>
    <p:sldId id="332" r:id="rId15"/>
    <p:sldId id="330" r:id="rId16"/>
    <p:sldId id="272" r:id="rId17"/>
    <p:sldId id="273" r:id="rId18"/>
    <p:sldId id="274" r:id="rId19"/>
    <p:sldId id="275" r:id="rId20"/>
    <p:sldId id="276" r:id="rId21"/>
    <p:sldId id="277" r:id="rId22"/>
    <p:sldId id="278" r:id="rId23"/>
    <p:sldId id="280" r:id="rId24"/>
    <p:sldId id="279" r:id="rId25"/>
    <p:sldId id="281" r:id="rId26"/>
    <p:sldId id="282" r:id="rId27"/>
    <p:sldId id="283" r:id="rId28"/>
    <p:sldId id="286" r:id="rId29"/>
    <p:sldId id="288" r:id="rId30"/>
    <p:sldId id="287" r:id="rId31"/>
    <p:sldId id="285" r:id="rId32"/>
    <p:sldId id="292" r:id="rId33"/>
    <p:sldId id="284" r:id="rId34"/>
    <p:sldId id="289" r:id="rId35"/>
    <p:sldId id="294" r:id="rId36"/>
    <p:sldId id="290" r:id="rId37"/>
    <p:sldId id="293" r:id="rId38"/>
    <p:sldId id="295" r:id="rId39"/>
    <p:sldId id="296" r:id="rId40"/>
    <p:sldId id="297" r:id="rId41"/>
    <p:sldId id="298" r:id="rId42"/>
    <p:sldId id="312" r:id="rId43"/>
    <p:sldId id="299" r:id="rId44"/>
    <p:sldId id="300" r:id="rId45"/>
    <p:sldId id="301" r:id="rId46"/>
    <p:sldId id="302" r:id="rId47"/>
    <p:sldId id="305" r:id="rId48"/>
    <p:sldId id="306" r:id="rId49"/>
    <p:sldId id="303" r:id="rId50"/>
    <p:sldId id="313" r:id="rId51"/>
    <p:sldId id="304" r:id="rId52"/>
    <p:sldId id="307" r:id="rId53"/>
    <p:sldId id="308" r:id="rId54"/>
    <p:sldId id="314" r:id="rId55"/>
    <p:sldId id="310" r:id="rId56"/>
    <p:sldId id="309" r:id="rId57"/>
    <p:sldId id="311" r:id="rId58"/>
    <p:sldId id="315" r:id="rId59"/>
    <p:sldId id="327" r:id="rId60"/>
    <p:sldId id="328" r:id="rId61"/>
    <p:sldId id="316" r:id="rId62"/>
    <p:sldId id="318" r:id="rId63"/>
    <p:sldId id="317" r:id="rId64"/>
    <p:sldId id="319" r:id="rId65"/>
    <p:sldId id="325" r:id="rId66"/>
    <p:sldId id="320" r:id="rId67"/>
    <p:sldId id="321" r:id="rId68"/>
    <p:sldId id="322" r:id="rId69"/>
    <p:sldId id="326" r:id="rId70"/>
    <p:sldId id="323" r:id="rId71"/>
    <p:sldId id="324" r:id="rId72"/>
    <p:sldId id="329"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8F52551-3A41-4D05-AB1F-555A0E8C60D9}">
          <p14:sldIdLst>
            <p14:sldId id="261"/>
            <p14:sldId id="260"/>
            <p14:sldId id="262"/>
            <p14:sldId id="263"/>
            <p14:sldId id="264"/>
            <p14:sldId id="265"/>
            <p14:sldId id="266"/>
            <p14:sldId id="267"/>
            <p14:sldId id="268"/>
            <p14:sldId id="269"/>
            <p14:sldId id="270"/>
            <p14:sldId id="271"/>
            <p14:sldId id="331"/>
            <p14:sldId id="332"/>
            <p14:sldId id="330"/>
            <p14:sldId id="272"/>
            <p14:sldId id="273"/>
            <p14:sldId id="274"/>
            <p14:sldId id="275"/>
            <p14:sldId id="276"/>
            <p14:sldId id="277"/>
            <p14:sldId id="278"/>
            <p14:sldId id="280"/>
            <p14:sldId id="279"/>
            <p14:sldId id="281"/>
            <p14:sldId id="282"/>
            <p14:sldId id="283"/>
            <p14:sldId id="286"/>
            <p14:sldId id="288"/>
            <p14:sldId id="287"/>
            <p14:sldId id="285"/>
            <p14:sldId id="292"/>
            <p14:sldId id="284"/>
            <p14:sldId id="289"/>
            <p14:sldId id="294"/>
            <p14:sldId id="290"/>
            <p14:sldId id="293"/>
            <p14:sldId id="295"/>
            <p14:sldId id="296"/>
            <p14:sldId id="297"/>
            <p14:sldId id="298"/>
            <p14:sldId id="312"/>
            <p14:sldId id="299"/>
            <p14:sldId id="300"/>
            <p14:sldId id="301"/>
            <p14:sldId id="302"/>
            <p14:sldId id="305"/>
            <p14:sldId id="306"/>
            <p14:sldId id="303"/>
            <p14:sldId id="313"/>
            <p14:sldId id="304"/>
            <p14:sldId id="307"/>
            <p14:sldId id="308"/>
            <p14:sldId id="314"/>
            <p14:sldId id="310"/>
            <p14:sldId id="309"/>
            <p14:sldId id="311"/>
            <p14:sldId id="315"/>
            <p14:sldId id="327"/>
            <p14:sldId id="328"/>
            <p14:sldId id="316"/>
            <p14:sldId id="318"/>
            <p14:sldId id="317"/>
            <p14:sldId id="319"/>
            <p14:sldId id="325"/>
            <p14:sldId id="320"/>
            <p14:sldId id="321"/>
            <p14:sldId id="322"/>
            <p14:sldId id="326"/>
            <p14:sldId id="323"/>
            <p14:sldId id="324"/>
            <p14:sldId id="32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F9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2" d="100"/>
          <a:sy n="112" d="100"/>
        </p:scale>
        <p:origin x="55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8684C-0C55-45E8-80E2-B6E8564480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B959AFD-3D78-4A01-8925-1D85824F08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70670F8-311E-4B49-BC74-E855B9164244}"/>
              </a:ext>
            </a:extLst>
          </p:cNvPr>
          <p:cNvSpPr>
            <a:spLocks noGrp="1"/>
          </p:cNvSpPr>
          <p:nvPr>
            <p:ph type="dt" sz="half" idx="10"/>
          </p:nvPr>
        </p:nvSpPr>
        <p:spPr/>
        <p:txBody>
          <a:bodyPr/>
          <a:lstStyle/>
          <a:p>
            <a:fld id="{B2D8B8F1-9098-4AF8-9193-4142E79ED368}" type="datetimeFigureOut">
              <a:rPr lang="en-US" smtClean="0"/>
              <a:t>8/3/2022</a:t>
            </a:fld>
            <a:endParaRPr lang="en-US"/>
          </a:p>
        </p:txBody>
      </p:sp>
      <p:sp>
        <p:nvSpPr>
          <p:cNvPr id="5" name="Footer Placeholder 4">
            <a:extLst>
              <a:ext uri="{FF2B5EF4-FFF2-40B4-BE49-F238E27FC236}">
                <a16:creationId xmlns:a16="http://schemas.microsoft.com/office/drawing/2014/main" id="{D43EDB2F-2BCC-4AFA-9AA9-1052518987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D2967A-33EB-44A1-9AED-0D0E10EC6426}"/>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3199407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A3C18-130F-42B0-859F-70F981A259D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CF9B8B-D46E-485F-8D04-72EEB896FF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3405FC-81DF-4CA2-B648-F2209D03D50C}"/>
              </a:ext>
            </a:extLst>
          </p:cNvPr>
          <p:cNvSpPr>
            <a:spLocks noGrp="1"/>
          </p:cNvSpPr>
          <p:nvPr>
            <p:ph type="dt" sz="half" idx="10"/>
          </p:nvPr>
        </p:nvSpPr>
        <p:spPr/>
        <p:txBody>
          <a:bodyPr/>
          <a:lstStyle/>
          <a:p>
            <a:fld id="{B2D8B8F1-9098-4AF8-9193-4142E79ED368}" type="datetimeFigureOut">
              <a:rPr lang="en-US" smtClean="0"/>
              <a:t>8/3/2022</a:t>
            </a:fld>
            <a:endParaRPr lang="en-US"/>
          </a:p>
        </p:txBody>
      </p:sp>
      <p:sp>
        <p:nvSpPr>
          <p:cNvPr id="5" name="Footer Placeholder 4">
            <a:extLst>
              <a:ext uri="{FF2B5EF4-FFF2-40B4-BE49-F238E27FC236}">
                <a16:creationId xmlns:a16="http://schemas.microsoft.com/office/drawing/2014/main" id="{120DCF02-BBFD-4F34-B66C-A8561920F2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AFAF25-6F7C-474E-A97D-8BA644BD32DC}"/>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3542148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D04279-96E9-4F51-B1C5-9A0BA52C18B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C7D03E-60BE-43EB-B18C-EB0839287F2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83B66-F024-4F26-879F-DC5959A934F1}"/>
              </a:ext>
            </a:extLst>
          </p:cNvPr>
          <p:cNvSpPr>
            <a:spLocks noGrp="1"/>
          </p:cNvSpPr>
          <p:nvPr>
            <p:ph type="dt" sz="half" idx="10"/>
          </p:nvPr>
        </p:nvSpPr>
        <p:spPr/>
        <p:txBody>
          <a:bodyPr/>
          <a:lstStyle/>
          <a:p>
            <a:fld id="{B2D8B8F1-9098-4AF8-9193-4142E79ED368}" type="datetimeFigureOut">
              <a:rPr lang="en-US" smtClean="0"/>
              <a:t>8/3/2022</a:t>
            </a:fld>
            <a:endParaRPr lang="en-US"/>
          </a:p>
        </p:txBody>
      </p:sp>
      <p:sp>
        <p:nvSpPr>
          <p:cNvPr id="5" name="Footer Placeholder 4">
            <a:extLst>
              <a:ext uri="{FF2B5EF4-FFF2-40B4-BE49-F238E27FC236}">
                <a16:creationId xmlns:a16="http://schemas.microsoft.com/office/drawing/2014/main" id="{C2777EBA-E220-4A6D-9711-2260C64B23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709902-918D-4B5A-BE0B-8747C9F9858E}"/>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3064583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469F0-209E-4DAF-95E0-C9D6667C734B}"/>
              </a:ext>
            </a:extLst>
          </p:cNvPr>
          <p:cNvSpPr>
            <a:spLocks noGrp="1"/>
          </p:cNvSpPr>
          <p:nvPr>
            <p:ph type="title"/>
          </p:nvPr>
        </p:nvSpPr>
        <p:spPr/>
        <p:txBody>
          <a:bodyPr/>
          <a:lstStyle>
            <a:lvl1pPr algn="ctr">
              <a:defRPr>
                <a:latin typeface="Source Sans Pro Black" panose="020B0803030403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0CAE664-B815-4EBC-B42F-138ADE9F57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90E768-88F0-40D9-B264-E740B0C81F27}"/>
              </a:ext>
            </a:extLst>
          </p:cNvPr>
          <p:cNvSpPr>
            <a:spLocks noGrp="1"/>
          </p:cNvSpPr>
          <p:nvPr>
            <p:ph type="dt" sz="half" idx="10"/>
          </p:nvPr>
        </p:nvSpPr>
        <p:spPr/>
        <p:txBody>
          <a:bodyPr/>
          <a:lstStyle/>
          <a:p>
            <a:fld id="{B2D8B8F1-9098-4AF8-9193-4142E79ED368}" type="datetimeFigureOut">
              <a:rPr lang="en-US" smtClean="0"/>
              <a:t>8/3/2022</a:t>
            </a:fld>
            <a:endParaRPr lang="en-US"/>
          </a:p>
        </p:txBody>
      </p:sp>
      <p:sp>
        <p:nvSpPr>
          <p:cNvPr id="5" name="Footer Placeholder 4">
            <a:extLst>
              <a:ext uri="{FF2B5EF4-FFF2-40B4-BE49-F238E27FC236}">
                <a16:creationId xmlns:a16="http://schemas.microsoft.com/office/drawing/2014/main" id="{4859A2B6-8DA0-478E-95BF-615F2D6C9A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F6EA12-FA3D-4A6F-AC50-7CB6CEE8F80B}"/>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1569117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0FB5F-9710-42EB-9CAC-E9F83C6E97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32C872-3CFA-4E36-92E7-7103490E36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45EBD4-3AC9-45CB-9C63-502DEAE85469}"/>
              </a:ext>
            </a:extLst>
          </p:cNvPr>
          <p:cNvSpPr>
            <a:spLocks noGrp="1"/>
          </p:cNvSpPr>
          <p:nvPr>
            <p:ph type="dt" sz="half" idx="10"/>
          </p:nvPr>
        </p:nvSpPr>
        <p:spPr/>
        <p:txBody>
          <a:bodyPr/>
          <a:lstStyle/>
          <a:p>
            <a:fld id="{B2D8B8F1-9098-4AF8-9193-4142E79ED368}" type="datetimeFigureOut">
              <a:rPr lang="en-US" smtClean="0"/>
              <a:t>8/3/2022</a:t>
            </a:fld>
            <a:endParaRPr lang="en-US"/>
          </a:p>
        </p:txBody>
      </p:sp>
      <p:sp>
        <p:nvSpPr>
          <p:cNvPr id="5" name="Footer Placeholder 4">
            <a:extLst>
              <a:ext uri="{FF2B5EF4-FFF2-40B4-BE49-F238E27FC236}">
                <a16:creationId xmlns:a16="http://schemas.microsoft.com/office/drawing/2014/main" id="{4E4164B2-4293-4C8B-992F-5CC36C5B13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DE91A7-7B35-4C93-B316-FC3DE1EAFE83}"/>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3370845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9AE7B-27D2-4C44-B204-4D5B25CB69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1AA215-F25E-451D-9524-30FFDDC306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9D64EB-3A19-4D96-8E04-FEF33A31E9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CF5120-129F-4DDD-9119-C8F6B35B8439}"/>
              </a:ext>
            </a:extLst>
          </p:cNvPr>
          <p:cNvSpPr>
            <a:spLocks noGrp="1"/>
          </p:cNvSpPr>
          <p:nvPr>
            <p:ph type="dt" sz="half" idx="10"/>
          </p:nvPr>
        </p:nvSpPr>
        <p:spPr/>
        <p:txBody>
          <a:bodyPr/>
          <a:lstStyle/>
          <a:p>
            <a:fld id="{B2D8B8F1-9098-4AF8-9193-4142E79ED368}" type="datetimeFigureOut">
              <a:rPr lang="en-US" smtClean="0"/>
              <a:t>8/3/2022</a:t>
            </a:fld>
            <a:endParaRPr lang="en-US"/>
          </a:p>
        </p:txBody>
      </p:sp>
      <p:sp>
        <p:nvSpPr>
          <p:cNvPr id="6" name="Footer Placeholder 5">
            <a:extLst>
              <a:ext uri="{FF2B5EF4-FFF2-40B4-BE49-F238E27FC236}">
                <a16:creationId xmlns:a16="http://schemas.microsoft.com/office/drawing/2014/main" id="{BB26E8A7-376D-42EF-89A1-E1B3B11122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117E5E-12E5-41D3-BF0C-E8C6F23C329E}"/>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3612143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EF9CF-694E-46EB-8D5D-6443C24BCEC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5D5EAC9-8E87-4B30-800B-A09A95C500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F14CE9-9C06-4FC6-AF2D-8050426EA9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8D84BD-3244-4ACC-8880-C2B9263ECA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5E0583-3A54-4438-8037-35B81C41EC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02BAE4-1B6F-492E-92EE-B06404D7BD29}"/>
              </a:ext>
            </a:extLst>
          </p:cNvPr>
          <p:cNvSpPr>
            <a:spLocks noGrp="1"/>
          </p:cNvSpPr>
          <p:nvPr>
            <p:ph type="dt" sz="half" idx="10"/>
          </p:nvPr>
        </p:nvSpPr>
        <p:spPr/>
        <p:txBody>
          <a:bodyPr/>
          <a:lstStyle/>
          <a:p>
            <a:fld id="{B2D8B8F1-9098-4AF8-9193-4142E79ED368}" type="datetimeFigureOut">
              <a:rPr lang="en-US" smtClean="0"/>
              <a:t>8/3/2022</a:t>
            </a:fld>
            <a:endParaRPr lang="en-US"/>
          </a:p>
        </p:txBody>
      </p:sp>
      <p:sp>
        <p:nvSpPr>
          <p:cNvPr id="8" name="Footer Placeholder 7">
            <a:extLst>
              <a:ext uri="{FF2B5EF4-FFF2-40B4-BE49-F238E27FC236}">
                <a16:creationId xmlns:a16="http://schemas.microsoft.com/office/drawing/2014/main" id="{4DA55760-865F-4EC1-B3E9-21F6A7B8C6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8BA8295-4E33-48F2-9183-FDC0A9D4A2B4}"/>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1334637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1D2E7-6BE1-4C3C-BB32-C8E3FB40E85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0FB3EF-D215-48C0-BFA3-BB904CB1D683}"/>
              </a:ext>
            </a:extLst>
          </p:cNvPr>
          <p:cNvSpPr>
            <a:spLocks noGrp="1"/>
          </p:cNvSpPr>
          <p:nvPr>
            <p:ph type="dt" sz="half" idx="10"/>
          </p:nvPr>
        </p:nvSpPr>
        <p:spPr/>
        <p:txBody>
          <a:bodyPr/>
          <a:lstStyle/>
          <a:p>
            <a:fld id="{B2D8B8F1-9098-4AF8-9193-4142E79ED368}" type="datetimeFigureOut">
              <a:rPr lang="en-US" smtClean="0"/>
              <a:t>8/3/2022</a:t>
            </a:fld>
            <a:endParaRPr lang="en-US"/>
          </a:p>
        </p:txBody>
      </p:sp>
      <p:sp>
        <p:nvSpPr>
          <p:cNvPr id="4" name="Footer Placeholder 3">
            <a:extLst>
              <a:ext uri="{FF2B5EF4-FFF2-40B4-BE49-F238E27FC236}">
                <a16:creationId xmlns:a16="http://schemas.microsoft.com/office/drawing/2014/main" id="{85FDC419-E590-4127-AE7E-78533AABC72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ACFBF6F-B2E0-4A83-99AF-203A79EEA2BE}"/>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2779243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3801F5-3691-4936-A9DB-3B50E7F4E24E}"/>
              </a:ext>
            </a:extLst>
          </p:cNvPr>
          <p:cNvSpPr>
            <a:spLocks noGrp="1"/>
          </p:cNvSpPr>
          <p:nvPr>
            <p:ph type="dt" sz="half" idx="10"/>
          </p:nvPr>
        </p:nvSpPr>
        <p:spPr/>
        <p:txBody>
          <a:bodyPr/>
          <a:lstStyle/>
          <a:p>
            <a:fld id="{B2D8B8F1-9098-4AF8-9193-4142E79ED368}" type="datetimeFigureOut">
              <a:rPr lang="en-US" smtClean="0"/>
              <a:t>8/3/2022</a:t>
            </a:fld>
            <a:endParaRPr lang="en-US"/>
          </a:p>
        </p:txBody>
      </p:sp>
      <p:sp>
        <p:nvSpPr>
          <p:cNvPr id="3" name="Footer Placeholder 2">
            <a:extLst>
              <a:ext uri="{FF2B5EF4-FFF2-40B4-BE49-F238E27FC236}">
                <a16:creationId xmlns:a16="http://schemas.microsoft.com/office/drawing/2014/main" id="{9416DA89-FBDB-48E3-8464-9BF43DE73B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94D0653-BF4F-4E4A-AF27-531149A4A6E2}"/>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2457772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C101B-8707-4105-A773-F19C64E26A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EA59C5-B0F8-4415-9030-83C6AEBA1F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42D337-B170-409B-8D9D-FB9510EAF7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C0C73C-A2AB-443F-AC03-DEC8F794930D}"/>
              </a:ext>
            </a:extLst>
          </p:cNvPr>
          <p:cNvSpPr>
            <a:spLocks noGrp="1"/>
          </p:cNvSpPr>
          <p:nvPr>
            <p:ph type="dt" sz="half" idx="10"/>
          </p:nvPr>
        </p:nvSpPr>
        <p:spPr/>
        <p:txBody>
          <a:bodyPr/>
          <a:lstStyle/>
          <a:p>
            <a:fld id="{B2D8B8F1-9098-4AF8-9193-4142E79ED368}" type="datetimeFigureOut">
              <a:rPr lang="en-US" smtClean="0"/>
              <a:t>8/3/2022</a:t>
            </a:fld>
            <a:endParaRPr lang="en-US"/>
          </a:p>
        </p:txBody>
      </p:sp>
      <p:sp>
        <p:nvSpPr>
          <p:cNvPr id="6" name="Footer Placeholder 5">
            <a:extLst>
              <a:ext uri="{FF2B5EF4-FFF2-40B4-BE49-F238E27FC236}">
                <a16:creationId xmlns:a16="http://schemas.microsoft.com/office/drawing/2014/main" id="{1A971F78-3166-4B8A-9502-EC07C5783B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1B8C20-7918-45E9-AB23-66137F7066C2}"/>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2359010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0EC0A-47F3-4B4B-B12C-C092935CD6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4359DC-1BF9-41CE-88C8-17CAC99835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D7B6E05-E329-4A53-8A7F-8E5328B972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3F0B44-24FB-40EC-B34A-5520714F50FF}"/>
              </a:ext>
            </a:extLst>
          </p:cNvPr>
          <p:cNvSpPr>
            <a:spLocks noGrp="1"/>
          </p:cNvSpPr>
          <p:nvPr>
            <p:ph type="dt" sz="half" idx="10"/>
          </p:nvPr>
        </p:nvSpPr>
        <p:spPr/>
        <p:txBody>
          <a:bodyPr/>
          <a:lstStyle/>
          <a:p>
            <a:fld id="{B2D8B8F1-9098-4AF8-9193-4142E79ED368}" type="datetimeFigureOut">
              <a:rPr lang="en-US" smtClean="0"/>
              <a:t>8/3/2022</a:t>
            </a:fld>
            <a:endParaRPr lang="en-US"/>
          </a:p>
        </p:txBody>
      </p:sp>
      <p:sp>
        <p:nvSpPr>
          <p:cNvPr id="6" name="Footer Placeholder 5">
            <a:extLst>
              <a:ext uri="{FF2B5EF4-FFF2-40B4-BE49-F238E27FC236}">
                <a16:creationId xmlns:a16="http://schemas.microsoft.com/office/drawing/2014/main" id="{F987F805-D3E1-4103-9466-7B651037C0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E47A20-271C-4FA0-963C-6D8BF93005D5}"/>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878753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795B85-C0D8-4DE0-AD78-DA04317DE646}"/>
              </a:ext>
            </a:extLst>
          </p:cNvPr>
          <p:cNvSpPr>
            <a:spLocks noGrp="1"/>
          </p:cNvSpPr>
          <p:nvPr>
            <p:ph type="title"/>
          </p:nvPr>
        </p:nvSpPr>
        <p:spPr>
          <a:xfrm>
            <a:off x="838200" y="365125"/>
            <a:ext cx="10515600" cy="1325563"/>
          </a:xfrm>
          <a:prstGeom prst="rect">
            <a:avLst/>
          </a:prstGeom>
          <a:solidFill>
            <a:schemeClr val="tx1"/>
          </a:solidFill>
          <a:ln>
            <a:solidFill>
              <a:schemeClr val="tx1"/>
            </a:solidFill>
          </a:ln>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1DE59A7-94E0-4AFA-9372-F02AFA91D8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32D40-1B6B-4889-9BE1-148ECADB96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D8B8F1-9098-4AF8-9193-4142E79ED368}" type="datetimeFigureOut">
              <a:rPr lang="en-US" smtClean="0"/>
              <a:t>8/3/2022</a:t>
            </a:fld>
            <a:endParaRPr lang="en-US"/>
          </a:p>
        </p:txBody>
      </p:sp>
      <p:sp>
        <p:nvSpPr>
          <p:cNvPr id="5" name="Footer Placeholder 4">
            <a:extLst>
              <a:ext uri="{FF2B5EF4-FFF2-40B4-BE49-F238E27FC236}">
                <a16:creationId xmlns:a16="http://schemas.microsoft.com/office/drawing/2014/main" id="{11FC3B06-BBB1-43B0-85D4-3FB95F92CC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F202870-6B3E-49DE-99E0-B40A1DE336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9ACE13-1B56-4700-A513-8157BAA78198}" type="slidenum">
              <a:rPr lang="en-US" smtClean="0"/>
              <a:t>‹#›</a:t>
            </a:fld>
            <a:endParaRPr lang="en-US"/>
          </a:p>
        </p:txBody>
      </p:sp>
    </p:spTree>
    <p:extLst>
      <p:ext uri="{BB962C8B-B14F-4D97-AF65-F5344CB8AC3E}">
        <p14:creationId xmlns:p14="http://schemas.microsoft.com/office/powerpoint/2010/main" val="22310105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90000"/>
        </a:lnSpc>
        <a:spcBef>
          <a:spcPct val="0"/>
        </a:spcBef>
        <a:buNone/>
        <a:defRPr sz="4400" kern="1200">
          <a:solidFill>
            <a:schemeClr val="accent4">
              <a:lumMod val="75000"/>
            </a:schemeClr>
          </a:solidFill>
          <a:latin typeface="Source Sans Pro Black" panose="020B0803030403020204" pitchFamily="34" charset="0"/>
          <a:ea typeface="Adobe Gothic Std B" panose="020B0800000000000000" pitchFamily="34"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Semibold" panose="020B0603030403020204" pitchFamily="34" charset="0"/>
          <a:ea typeface="Adobe Gothic Std B" panose="020B08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Semibold" panose="020B0603030403020204" pitchFamily="34" charset="0"/>
          <a:ea typeface="Adobe Gothic Std B" panose="020B08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Source Sans Pro Semibold" panose="020B0603030403020204" pitchFamily="34" charset="0"/>
          <a:ea typeface="Adobe Gothic Std B" panose="020B08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Source Sans Pro Semibold" panose="020B0603030403020204" pitchFamily="34" charset="0"/>
          <a:ea typeface="Adobe Gothic Std B" panose="020B08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Semibold" panose="020B0603030403020204" pitchFamily="34" charset="0"/>
          <a:ea typeface="Adobe Gothic Std B" panose="020B08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71224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DCFC1-D3D0-84C5-EC3E-7463B2509394}"/>
              </a:ext>
            </a:extLst>
          </p:cNvPr>
          <p:cNvSpPr>
            <a:spLocks noGrp="1"/>
          </p:cNvSpPr>
          <p:nvPr>
            <p:ph type="title"/>
          </p:nvPr>
        </p:nvSpPr>
        <p:spPr/>
        <p:txBody>
          <a:bodyPr/>
          <a:lstStyle/>
          <a:p>
            <a:r>
              <a:rPr lang="en-US" dirty="0"/>
              <a:t>Matthew 8:4</a:t>
            </a:r>
          </a:p>
        </p:txBody>
      </p:sp>
      <p:sp>
        <p:nvSpPr>
          <p:cNvPr id="3" name="Content Placeholder 2">
            <a:extLst>
              <a:ext uri="{FF2B5EF4-FFF2-40B4-BE49-F238E27FC236}">
                <a16:creationId xmlns:a16="http://schemas.microsoft.com/office/drawing/2014/main" id="{31571A14-8B46-4EA3-CD1C-0BBE9097B213}"/>
              </a:ext>
            </a:extLst>
          </p:cNvPr>
          <p:cNvSpPr>
            <a:spLocks noGrp="1"/>
          </p:cNvSpPr>
          <p:nvPr>
            <p:ph idx="1"/>
          </p:nvPr>
        </p:nvSpPr>
        <p:spPr/>
        <p:txBody>
          <a:bodyPr>
            <a:normAutofit lnSpcReduction="10000"/>
          </a:bodyPr>
          <a:lstStyle/>
          <a:p>
            <a:r>
              <a:rPr lang="en-US" dirty="0">
                <a:latin typeface="Source Sans Pro Black" panose="020B0803030403020204" pitchFamily="34" charset="0"/>
              </a:rPr>
              <a:t>“And Jesus said to him, ‘See that you tell no one; but go your way, show yourself to the priest, and offer the gift that Moses commanded, as a testimony to them.’”</a:t>
            </a:r>
          </a:p>
          <a:p>
            <a:pPr lvl="1"/>
            <a:r>
              <a:rPr lang="en-US" dirty="0">
                <a:latin typeface="Source Sans Pro Black" panose="020B0803030403020204" pitchFamily="34" charset="0"/>
              </a:rPr>
              <a:t>R.T. France: </a:t>
            </a:r>
            <a:r>
              <a:rPr lang="en-US" dirty="0"/>
              <a:t>“This motif of secrecy, which is often regarded as an apologetic device of Mark to explain why so few responded to Jesus during his ministry, </a:t>
            </a:r>
            <a:r>
              <a:rPr lang="en-US" dirty="0">
                <a:latin typeface="Source Sans Pro Black" panose="020B0803030403020204" pitchFamily="34" charset="0"/>
              </a:rPr>
              <a:t>is better understood as reflecting a real danger that Jesus could achieve unwanted popularity merely as a wonderworker, or worse still as a nationalistic liberator, and so foster a serious misunderstanding of the true nature of his mission</a:t>
            </a:r>
            <a:r>
              <a:rPr lang="en-US" dirty="0"/>
              <a:t>” (</a:t>
            </a:r>
            <a:r>
              <a:rPr lang="en-US" i="1" dirty="0"/>
              <a:t>Matthew: An Introduction and Commentary</a:t>
            </a:r>
            <a:r>
              <a:rPr lang="en-US" dirty="0"/>
              <a:t>, 157).</a:t>
            </a:r>
          </a:p>
          <a:p>
            <a:pPr lvl="1"/>
            <a:r>
              <a:rPr lang="en-US" dirty="0"/>
              <a:t>What is the significance of having a priest examine the leper and offering a gift at the Temple (Lev. 14:10, 21-22)?</a:t>
            </a:r>
          </a:p>
          <a:p>
            <a:pPr lvl="1"/>
            <a:r>
              <a:rPr lang="en-US" dirty="0"/>
              <a:t>In what way would doing this be a “testimony” to them?</a:t>
            </a:r>
          </a:p>
        </p:txBody>
      </p:sp>
    </p:spTree>
    <p:extLst>
      <p:ext uri="{BB962C8B-B14F-4D97-AF65-F5344CB8AC3E}">
        <p14:creationId xmlns:p14="http://schemas.microsoft.com/office/powerpoint/2010/main" val="1574723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10858-DCE1-365A-F779-E175E63F7C5E}"/>
              </a:ext>
            </a:extLst>
          </p:cNvPr>
          <p:cNvSpPr>
            <a:spLocks noGrp="1"/>
          </p:cNvSpPr>
          <p:nvPr>
            <p:ph type="title"/>
          </p:nvPr>
        </p:nvSpPr>
        <p:spPr/>
        <p:txBody>
          <a:bodyPr/>
          <a:lstStyle/>
          <a:p>
            <a:r>
              <a:rPr lang="en-US" dirty="0"/>
              <a:t>Jesus Heals a Centurion’s Servant</a:t>
            </a:r>
            <a:br>
              <a:rPr lang="en-US" dirty="0"/>
            </a:br>
            <a:r>
              <a:rPr lang="en-US" sz="2400" dirty="0"/>
              <a:t>First Group: Second Miracle (8:5-13)</a:t>
            </a:r>
          </a:p>
        </p:txBody>
      </p:sp>
      <p:sp>
        <p:nvSpPr>
          <p:cNvPr id="3" name="Content Placeholder 2">
            <a:extLst>
              <a:ext uri="{FF2B5EF4-FFF2-40B4-BE49-F238E27FC236}">
                <a16:creationId xmlns:a16="http://schemas.microsoft.com/office/drawing/2014/main" id="{BE6BEDA6-F4F7-62C7-D3C8-77741FF7EBEA}"/>
              </a:ext>
            </a:extLst>
          </p:cNvPr>
          <p:cNvSpPr>
            <a:spLocks noGrp="1"/>
          </p:cNvSpPr>
          <p:nvPr>
            <p:ph idx="1"/>
          </p:nvPr>
        </p:nvSpPr>
        <p:spPr>
          <a:xfrm>
            <a:off x="838200" y="1825625"/>
            <a:ext cx="10515600" cy="4667250"/>
          </a:xfrm>
        </p:spPr>
        <p:txBody>
          <a:bodyPr>
            <a:normAutofit fontScale="92500" lnSpcReduction="20000"/>
          </a:bodyPr>
          <a:lstStyle/>
          <a:p>
            <a:r>
              <a:rPr lang="en-US" dirty="0"/>
              <a:t>“Now when Jesus had entered Capernaum, a centurion came to Him, pleading with Him, saying, ‘Lord, my servant is lying at home paralyzed, dreadfully tormented.’ And Jesus said to him, ‘I will come and heal him.’ The centurion answered and said, ‘Lord, I am not worthy that You should come under my roof. But only speak a word, and my servant will be healed. For I also am a man under authority, having soldiers under me. And I say to this one, “Go,” and he goes; and to another, “Come,” and he comes; and to my servant, “Do this,” and he does it.’ When Jesus heard it, He marveled, and said to those who followed, ‘Assuredly, I say to you, I have not found such great faith, not even in Israel! And I say to you that many will come from east and west, and sit down with Abraham, Isaac, and Jacob in the kingdom of heaven. But the sons of the kingdom will be cast out into outer darkness. There will be weeping and gnashing of teeth.’ Then Jesus said to the centurion, ‘Go your way; and as you have believed, so let it be done for you.’ And his servant was healed that same hour.”</a:t>
            </a:r>
          </a:p>
        </p:txBody>
      </p:sp>
    </p:spTree>
    <p:extLst>
      <p:ext uri="{BB962C8B-B14F-4D97-AF65-F5344CB8AC3E}">
        <p14:creationId xmlns:p14="http://schemas.microsoft.com/office/powerpoint/2010/main" val="27900186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88E7F-E4F8-60C3-9023-F2EE6FE257C7}"/>
              </a:ext>
            </a:extLst>
          </p:cNvPr>
          <p:cNvSpPr>
            <a:spLocks noGrp="1"/>
          </p:cNvSpPr>
          <p:nvPr>
            <p:ph type="title"/>
          </p:nvPr>
        </p:nvSpPr>
        <p:spPr/>
        <p:txBody>
          <a:bodyPr/>
          <a:lstStyle/>
          <a:p>
            <a:r>
              <a:rPr lang="en-US" dirty="0"/>
              <a:t>General Comments</a:t>
            </a:r>
          </a:p>
        </p:txBody>
      </p:sp>
      <p:sp>
        <p:nvSpPr>
          <p:cNvPr id="3" name="Content Placeholder 2">
            <a:extLst>
              <a:ext uri="{FF2B5EF4-FFF2-40B4-BE49-F238E27FC236}">
                <a16:creationId xmlns:a16="http://schemas.microsoft.com/office/drawing/2014/main" id="{F3DB3C73-9199-6034-3F87-4391526CCA5B}"/>
              </a:ext>
            </a:extLst>
          </p:cNvPr>
          <p:cNvSpPr>
            <a:spLocks noGrp="1"/>
          </p:cNvSpPr>
          <p:nvPr>
            <p:ph idx="1"/>
          </p:nvPr>
        </p:nvSpPr>
        <p:spPr/>
        <p:txBody>
          <a:bodyPr>
            <a:normAutofit/>
          </a:bodyPr>
          <a:lstStyle/>
          <a:p>
            <a:r>
              <a:rPr lang="en-US" dirty="0"/>
              <a:t>Luke 7:1-10 records the same event.</a:t>
            </a:r>
          </a:p>
          <a:p>
            <a:pPr lvl="1"/>
            <a:r>
              <a:rPr lang="en-US" dirty="0"/>
              <a:t>In Luke’s account the conversation with Jesus occurs through intermediaries.</a:t>
            </a:r>
          </a:p>
          <a:p>
            <a:pPr lvl="1"/>
            <a:r>
              <a:rPr lang="en-US" dirty="0"/>
              <a:t>Matthew gives the narrative without mentioning the intermediaries.</a:t>
            </a:r>
          </a:p>
          <a:p>
            <a:pPr lvl="1"/>
            <a:r>
              <a:rPr lang="en-US" dirty="0"/>
              <a:t>What does Luke 7:5 tell us about this centurion?</a:t>
            </a:r>
          </a:p>
        </p:txBody>
      </p:sp>
    </p:spTree>
    <p:extLst>
      <p:ext uri="{BB962C8B-B14F-4D97-AF65-F5344CB8AC3E}">
        <p14:creationId xmlns:p14="http://schemas.microsoft.com/office/powerpoint/2010/main" val="14228651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rawing of a building&#10;&#10;Description automatically generated with medium confidence">
            <a:extLst>
              <a:ext uri="{FF2B5EF4-FFF2-40B4-BE49-F238E27FC236}">
                <a16:creationId xmlns:a16="http://schemas.microsoft.com/office/drawing/2014/main" id="{3888B57D-1CEB-2CAD-C1EA-C1B08BB77C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720" y="0"/>
            <a:ext cx="11546560" cy="6858000"/>
          </a:xfrm>
          <a:prstGeom prst="rect">
            <a:avLst/>
          </a:prstGeom>
        </p:spPr>
      </p:pic>
    </p:spTree>
    <p:extLst>
      <p:ext uri="{BB962C8B-B14F-4D97-AF65-F5344CB8AC3E}">
        <p14:creationId xmlns:p14="http://schemas.microsoft.com/office/powerpoint/2010/main" val="29264374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outdoor, sky, building, tree&#10;&#10;Description automatically generated">
            <a:extLst>
              <a:ext uri="{FF2B5EF4-FFF2-40B4-BE49-F238E27FC236}">
                <a16:creationId xmlns:a16="http://schemas.microsoft.com/office/drawing/2014/main" id="{FBF736C3-609B-9DEE-1311-677EA9C2A22C}"/>
              </a:ext>
            </a:extLst>
          </p:cNvPr>
          <p:cNvPicPr>
            <a:picLocks noChangeAspect="1"/>
          </p:cNvPicPr>
          <p:nvPr/>
        </p:nvPicPr>
        <p:blipFill rotWithShape="1">
          <a:blip r:embed="rId2">
            <a:extLst>
              <a:ext uri="{28A0092B-C50C-407E-A947-70E740481C1C}">
                <a14:useLocalDpi xmlns:a14="http://schemas.microsoft.com/office/drawing/2010/main" val="0"/>
              </a:ext>
            </a:extLst>
          </a:blip>
          <a:srcRect t="20585" b="442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CE5A81E0-AD64-F11F-D7C4-0D38707D97D0}"/>
              </a:ext>
            </a:extLst>
          </p:cNvPr>
          <p:cNvSpPr txBox="1"/>
          <p:nvPr/>
        </p:nvSpPr>
        <p:spPr>
          <a:xfrm>
            <a:off x="6640082" y="5320146"/>
            <a:ext cx="4571999" cy="1015663"/>
          </a:xfrm>
          <a:prstGeom prst="rect">
            <a:avLst/>
          </a:prstGeom>
          <a:noFill/>
        </p:spPr>
        <p:txBody>
          <a:bodyPr wrap="square" rtlCol="0">
            <a:spAutoFit/>
          </a:bodyPr>
          <a:lstStyle/>
          <a:p>
            <a:r>
              <a:rPr lang="en-US" sz="2000" dirty="0">
                <a:solidFill>
                  <a:schemeClr val="bg1"/>
                </a:solidFill>
                <a:latin typeface="Source Sans Pro Semibold" panose="020B0603030403020204" pitchFamily="34" charset="0"/>
              </a:rPr>
              <a:t>Fourth Century Synagogue Remains at Capernaum, built on foundation of first century synagogue.</a:t>
            </a:r>
          </a:p>
        </p:txBody>
      </p:sp>
    </p:spTree>
    <p:extLst>
      <p:ext uri="{BB962C8B-B14F-4D97-AF65-F5344CB8AC3E}">
        <p14:creationId xmlns:p14="http://schemas.microsoft.com/office/powerpoint/2010/main" val="10989223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88E7F-E4F8-60C3-9023-F2EE6FE257C7}"/>
              </a:ext>
            </a:extLst>
          </p:cNvPr>
          <p:cNvSpPr>
            <a:spLocks noGrp="1"/>
          </p:cNvSpPr>
          <p:nvPr>
            <p:ph type="title"/>
          </p:nvPr>
        </p:nvSpPr>
        <p:spPr/>
        <p:txBody>
          <a:bodyPr/>
          <a:lstStyle/>
          <a:p>
            <a:r>
              <a:rPr lang="en-US" dirty="0"/>
              <a:t>General Comments</a:t>
            </a:r>
          </a:p>
        </p:txBody>
      </p:sp>
      <p:sp>
        <p:nvSpPr>
          <p:cNvPr id="3" name="Content Placeholder 2">
            <a:extLst>
              <a:ext uri="{FF2B5EF4-FFF2-40B4-BE49-F238E27FC236}">
                <a16:creationId xmlns:a16="http://schemas.microsoft.com/office/drawing/2014/main" id="{F3DB3C73-9199-6034-3F87-4391526CCA5B}"/>
              </a:ext>
            </a:extLst>
          </p:cNvPr>
          <p:cNvSpPr>
            <a:spLocks noGrp="1"/>
          </p:cNvSpPr>
          <p:nvPr>
            <p:ph idx="1"/>
          </p:nvPr>
        </p:nvSpPr>
        <p:spPr/>
        <p:txBody>
          <a:bodyPr>
            <a:normAutofit fontScale="92500" lnSpcReduction="20000"/>
          </a:bodyPr>
          <a:lstStyle/>
          <a:p>
            <a:r>
              <a:rPr lang="en-US" dirty="0">
                <a:solidFill>
                  <a:schemeClr val="bg2">
                    <a:lumMod val="50000"/>
                  </a:schemeClr>
                </a:solidFill>
              </a:rPr>
              <a:t>Luke 7:1-10 records the same event.</a:t>
            </a:r>
          </a:p>
          <a:p>
            <a:pPr lvl="1"/>
            <a:r>
              <a:rPr lang="en-US" dirty="0">
                <a:solidFill>
                  <a:schemeClr val="bg2">
                    <a:lumMod val="50000"/>
                  </a:schemeClr>
                </a:solidFill>
              </a:rPr>
              <a:t>In Luke’s account the conversation with Jesus occurs through intermediaries.</a:t>
            </a:r>
          </a:p>
          <a:p>
            <a:pPr lvl="1"/>
            <a:r>
              <a:rPr lang="en-US" dirty="0">
                <a:solidFill>
                  <a:schemeClr val="bg2">
                    <a:lumMod val="50000"/>
                  </a:schemeClr>
                </a:solidFill>
              </a:rPr>
              <a:t>Matthew gives the narrative without mentioning the intermediaries.</a:t>
            </a:r>
          </a:p>
          <a:p>
            <a:pPr lvl="1"/>
            <a:r>
              <a:rPr lang="en-US" dirty="0">
                <a:solidFill>
                  <a:schemeClr val="bg2">
                    <a:lumMod val="50000"/>
                  </a:schemeClr>
                </a:solidFill>
              </a:rPr>
              <a:t>What does Luke 7:5 tell us about this centurion?</a:t>
            </a:r>
          </a:p>
          <a:p>
            <a:r>
              <a:rPr lang="en-US" dirty="0"/>
              <a:t>John 4:46-54 has enough similarities that some believe it records the same event; others affirm they are separate events based on where Jesus was (Cana) when the miracle occurred.</a:t>
            </a:r>
          </a:p>
          <a:p>
            <a:r>
              <a:rPr lang="en-US" dirty="0"/>
              <a:t>The first two miracles have a common tie: uncleanness.</a:t>
            </a:r>
          </a:p>
          <a:p>
            <a:pPr lvl="1"/>
            <a:r>
              <a:rPr lang="en-US" dirty="0"/>
              <a:t>The leper was unclean because of his disease.</a:t>
            </a:r>
          </a:p>
          <a:p>
            <a:pPr lvl="1"/>
            <a:r>
              <a:rPr lang="en-US" dirty="0"/>
              <a:t>The centurion is unclean and excluded because he is a Gentile.</a:t>
            </a:r>
          </a:p>
          <a:p>
            <a:r>
              <a:rPr lang="en-US" dirty="0"/>
              <a:t>This miracle highlights another Matthean theme: the gospel should be preached to Gentiles.</a:t>
            </a:r>
          </a:p>
        </p:txBody>
      </p:sp>
    </p:spTree>
    <p:extLst>
      <p:ext uri="{BB962C8B-B14F-4D97-AF65-F5344CB8AC3E}">
        <p14:creationId xmlns:p14="http://schemas.microsoft.com/office/powerpoint/2010/main" val="3771584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circle(in)">
                                      <p:cBhvr>
                                        <p:cTn id="7" dur="2000"/>
                                        <p:tgtEl>
                                          <p:spTgt spid="3">
                                            <p:txEl>
                                              <p:pRg st="5" end="5"/>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circle(in)">
                                      <p:cBhvr>
                                        <p:cTn id="10" dur="2000"/>
                                        <p:tgtEl>
                                          <p:spTgt spid="3">
                                            <p:txEl>
                                              <p:pRg st="6" end="6"/>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Effect transition="in" filter="circle(in)">
                                      <p:cBhvr>
                                        <p:cTn id="13" dur="2000"/>
                                        <p:tgtEl>
                                          <p:spTgt spid="3">
                                            <p:txEl>
                                              <p:pRg st="7" end="7"/>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3">
                                            <p:txEl>
                                              <p:pRg st="8" end="8"/>
                                            </p:txEl>
                                          </p:spTgt>
                                        </p:tgtEl>
                                        <p:attrNameLst>
                                          <p:attrName>style.visibility</p:attrName>
                                        </p:attrNameLst>
                                      </p:cBhvr>
                                      <p:to>
                                        <p:strVal val="visible"/>
                                      </p:to>
                                    </p:set>
                                    <p:animEffect transition="in" filter="circle(in)">
                                      <p:cBhvr>
                                        <p:cTn id="18"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40FDB-054F-7206-F00F-8D483CCE85B9}"/>
              </a:ext>
            </a:extLst>
          </p:cNvPr>
          <p:cNvSpPr>
            <a:spLocks noGrp="1"/>
          </p:cNvSpPr>
          <p:nvPr>
            <p:ph type="title"/>
          </p:nvPr>
        </p:nvSpPr>
        <p:spPr/>
        <p:txBody>
          <a:bodyPr/>
          <a:lstStyle/>
          <a:p>
            <a:r>
              <a:rPr lang="en-US" dirty="0"/>
              <a:t>Matthew 8:5</a:t>
            </a:r>
          </a:p>
        </p:txBody>
      </p:sp>
      <p:sp>
        <p:nvSpPr>
          <p:cNvPr id="3" name="Content Placeholder 2">
            <a:extLst>
              <a:ext uri="{FF2B5EF4-FFF2-40B4-BE49-F238E27FC236}">
                <a16:creationId xmlns:a16="http://schemas.microsoft.com/office/drawing/2014/main" id="{205F9244-112F-DBB6-C1AA-BCCF963A4C21}"/>
              </a:ext>
            </a:extLst>
          </p:cNvPr>
          <p:cNvSpPr>
            <a:spLocks noGrp="1"/>
          </p:cNvSpPr>
          <p:nvPr>
            <p:ph idx="1"/>
          </p:nvPr>
        </p:nvSpPr>
        <p:spPr/>
        <p:txBody>
          <a:bodyPr/>
          <a:lstStyle/>
          <a:p>
            <a:r>
              <a:rPr lang="en-US" dirty="0">
                <a:latin typeface="Source Sans Pro Black" panose="020B0803030403020204" pitchFamily="34" charset="0"/>
              </a:rPr>
              <a:t>“Now when Jesus had entered Capernaum, a centurion came to Him, pleading with Him, . . .”</a:t>
            </a:r>
          </a:p>
          <a:p>
            <a:pPr lvl="1"/>
            <a:r>
              <a:rPr lang="en-US" dirty="0"/>
              <a:t>The event happened in </a:t>
            </a:r>
            <a:r>
              <a:rPr lang="en-US" dirty="0">
                <a:latin typeface="Source Sans Pro Black" panose="020B0803030403020204" pitchFamily="34" charset="0"/>
              </a:rPr>
              <a:t>Capernaum</a:t>
            </a:r>
            <a:r>
              <a:rPr lang="en-US" dirty="0"/>
              <a:t>.</a:t>
            </a:r>
          </a:p>
          <a:p>
            <a:pPr lvl="1"/>
            <a:r>
              <a:rPr lang="en-US" dirty="0"/>
              <a:t>The man was a </a:t>
            </a:r>
            <a:r>
              <a:rPr lang="en-US" dirty="0">
                <a:latin typeface="Source Sans Pro Black" panose="020B0803030403020204" pitchFamily="34" charset="0"/>
              </a:rPr>
              <a:t>centurion</a:t>
            </a:r>
            <a:r>
              <a:rPr lang="en-US" dirty="0"/>
              <a:t> (</a:t>
            </a:r>
            <a:r>
              <a:rPr lang="en-US" i="1" dirty="0" err="1"/>
              <a:t>hekatontarchēs</a:t>
            </a:r>
            <a:r>
              <a:rPr lang="en-US" dirty="0"/>
              <a:t>), “a Roman officer commanding about a hundred men (subordinate to a tribute), </a:t>
            </a:r>
            <a:r>
              <a:rPr lang="en-US" i="1" dirty="0"/>
              <a:t>centurion, captain</a:t>
            </a:r>
            <a:r>
              <a:rPr lang="en-US" dirty="0"/>
              <a:t>” (BDAG, 299).</a:t>
            </a:r>
          </a:p>
          <a:p>
            <a:pPr lvl="1"/>
            <a:r>
              <a:rPr lang="en-US" dirty="0">
                <a:latin typeface="Source Sans Pro Black" panose="020B0803030403020204" pitchFamily="34" charset="0"/>
              </a:rPr>
              <a:t>Pleading</a:t>
            </a:r>
            <a:r>
              <a:rPr lang="en-US" dirty="0"/>
              <a:t> (</a:t>
            </a:r>
            <a:r>
              <a:rPr lang="en-US" i="1" dirty="0" err="1"/>
              <a:t>parakaleo</a:t>
            </a:r>
            <a:r>
              <a:rPr lang="en-US" dirty="0"/>
              <a:t>: “to make a strong request for something, </a:t>
            </a:r>
            <a:r>
              <a:rPr lang="en-US" i="1" dirty="0"/>
              <a:t>request, implore, entreat,</a:t>
            </a:r>
            <a:r>
              <a:rPr lang="en-US" dirty="0"/>
              <a:t>” BDAG, 765).</a:t>
            </a:r>
          </a:p>
          <a:p>
            <a:pPr lvl="2"/>
            <a:r>
              <a:rPr lang="en-US" dirty="0"/>
              <a:t>A Roman officer did not normally plead with Jewish men.</a:t>
            </a:r>
          </a:p>
        </p:txBody>
      </p:sp>
    </p:spTree>
    <p:extLst>
      <p:ext uri="{BB962C8B-B14F-4D97-AF65-F5344CB8AC3E}">
        <p14:creationId xmlns:p14="http://schemas.microsoft.com/office/powerpoint/2010/main" val="1645643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97B69-5B72-AAF0-4649-F36E1D59F53D}"/>
              </a:ext>
            </a:extLst>
          </p:cNvPr>
          <p:cNvSpPr>
            <a:spLocks noGrp="1"/>
          </p:cNvSpPr>
          <p:nvPr>
            <p:ph type="title"/>
          </p:nvPr>
        </p:nvSpPr>
        <p:spPr>
          <a:xfrm>
            <a:off x="838200" y="365126"/>
            <a:ext cx="10515600" cy="927344"/>
          </a:xfrm>
        </p:spPr>
        <p:txBody>
          <a:bodyPr/>
          <a:lstStyle/>
          <a:p>
            <a:r>
              <a:rPr lang="en-US" dirty="0"/>
              <a:t>Matthew 8:6</a:t>
            </a:r>
          </a:p>
        </p:txBody>
      </p:sp>
      <p:sp>
        <p:nvSpPr>
          <p:cNvPr id="3" name="Content Placeholder 2">
            <a:extLst>
              <a:ext uri="{FF2B5EF4-FFF2-40B4-BE49-F238E27FC236}">
                <a16:creationId xmlns:a16="http://schemas.microsoft.com/office/drawing/2014/main" id="{EF75AB0B-07B0-FF1D-838D-3BD765EF41F5}"/>
              </a:ext>
            </a:extLst>
          </p:cNvPr>
          <p:cNvSpPr>
            <a:spLocks noGrp="1"/>
          </p:cNvSpPr>
          <p:nvPr>
            <p:ph idx="1"/>
          </p:nvPr>
        </p:nvSpPr>
        <p:spPr>
          <a:xfrm>
            <a:off x="838200" y="1441938"/>
            <a:ext cx="10515600" cy="4735025"/>
          </a:xfrm>
        </p:spPr>
        <p:txBody>
          <a:bodyPr>
            <a:normAutofit fontScale="92500" lnSpcReduction="10000"/>
          </a:bodyPr>
          <a:lstStyle/>
          <a:p>
            <a:r>
              <a:rPr lang="en-US" dirty="0">
                <a:latin typeface="Source Sans Pro Black" panose="020B0803030403020204" pitchFamily="34" charset="0"/>
              </a:rPr>
              <a:t>. . . saying, “Lord, my servant is lying at home paralyzed, dreadfully tormented.”</a:t>
            </a:r>
          </a:p>
          <a:p>
            <a:pPr lvl="1"/>
            <a:r>
              <a:rPr lang="en-US" dirty="0"/>
              <a:t>The centurion addressed Jesus as </a:t>
            </a:r>
            <a:r>
              <a:rPr lang="en-US" dirty="0">
                <a:latin typeface="Source Sans Pro Black" panose="020B0803030403020204" pitchFamily="34" charset="0"/>
              </a:rPr>
              <a:t>Lord</a:t>
            </a:r>
            <a:r>
              <a:rPr lang="en-US" dirty="0"/>
              <a:t>. The word can mean a polite “sir” or “master,” or it may reflect a perception of the deity of Jesus.</a:t>
            </a:r>
          </a:p>
          <a:p>
            <a:pPr lvl="1"/>
            <a:r>
              <a:rPr lang="en-US" dirty="0"/>
              <a:t>In Matthew’s account, the sick person is designated a </a:t>
            </a:r>
            <a:r>
              <a:rPr lang="en-US" i="1" dirty="0" err="1"/>
              <a:t>pais</a:t>
            </a:r>
            <a:r>
              <a:rPr lang="en-US" dirty="0"/>
              <a:t>, which can be a “boy, youth,” a child, or a slave or servant (BDAG, 750). In Luke’s account, he is designated a </a:t>
            </a:r>
            <a:r>
              <a:rPr lang="en-US" i="1" dirty="0" err="1"/>
              <a:t>doulos</a:t>
            </a:r>
            <a:r>
              <a:rPr lang="en-US" dirty="0"/>
              <a:t>, a servant (Luke 7:2). </a:t>
            </a:r>
          </a:p>
          <a:p>
            <a:pPr lvl="2"/>
            <a:r>
              <a:rPr lang="en-US" dirty="0"/>
              <a:t>By contrast, the sick person in John 4:46-54 is designated a </a:t>
            </a:r>
            <a:r>
              <a:rPr lang="en-US" i="1" dirty="0" err="1"/>
              <a:t>huios</a:t>
            </a:r>
            <a:r>
              <a:rPr lang="en-US" dirty="0"/>
              <a:t>, a son.</a:t>
            </a:r>
          </a:p>
          <a:p>
            <a:pPr lvl="2"/>
            <a:r>
              <a:rPr lang="en-US" dirty="0"/>
              <a:t>One can sense the affection the centurion has for his servant.</a:t>
            </a:r>
          </a:p>
          <a:p>
            <a:pPr lvl="1"/>
            <a:r>
              <a:rPr lang="en-US" dirty="0">
                <a:latin typeface="Source Sans Pro Black" panose="020B0803030403020204" pitchFamily="34" charset="0"/>
              </a:rPr>
              <a:t>Paralyzed</a:t>
            </a:r>
            <a:r>
              <a:rPr lang="en-US" dirty="0"/>
              <a:t> (</a:t>
            </a:r>
            <a:r>
              <a:rPr lang="en-US" i="1" dirty="0" err="1"/>
              <a:t>paralutikos</a:t>
            </a:r>
            <a:r>
              <a:rPr lang="en-US" dirty="0"/>
              <a:t>): “lame person, paralytic” (BDAG, 768).</a:t>
            </a:r>
          </a:p>
          <a:p>
            <a:pPr lvl="1"/>
            <a:r>
              <a:rPr lang="en-US" dirty="0">
                <a:latin typeface="Source Sans Pro Black" panose="020B0803030403020204" pitchFamily="34" charset="0"/>
              </a:rPr>
              <a:t>Tormented </a:t>
            </a:r>
            <a:r>
              <a:rPr lang="en-US" dirty="0"/>
              <a:t>(</a:t>
            </a:r>
            <a:r>
              <a:rPr lang="en-US" i="1" dirty="0" err="1"/>
              <a:t>basanizō</a:t>
            </a:r>
            <a:r>
              <a:rPr lang="en-US" dirty="0"/>
              <a:t>): the word is used of suffering brought on by diseases (BDAG, 168).</a:t>
            </a:r>
          </a:p>
          <a:p>
            <a:pPr lvl="2"/>
            <a:r>
              <a:rPr lang="en-US" dirty="0"/>
              <a:t>It is modified by the adverb </a:t>
            </a:r>
            <a:r>
              <a:rPr lang="en-US" dirty="0">
                <a:latin typeface="Source Sans Pro Black" panose="020B0803030403020204" pitchFamily="34" charset="0"/>
              </a:rPr>
              <a:t>dreadfully</a:t>
            </a:r>
            <a:r>
              <a:rPr lang="en-US" dirty="0"/>
              <a:t> (</a:t>
            </a:r>
            <a:r>
              <a:rPr lang="en-US" i="1" dirty="0" err="1"/>
              <a:t>deniōs</a:t>
            </a:r>
            <a:r>
              <a:rPr lang="en-US" dirty="0"/>
              <a:t>), “an extreme negative point on a scale relating to values, </a:t>
            </a:r>
            <a:r>
              <a:rPr lang="en-US" i="1" dirty="0"/>
              <a:t>terribly</a:t>
            </a:r>
            <a:r>
              <a:rPr lang="en-US" dirty="0"/>
              <a:t>” (BDAG, 215).</a:t>
            </a:r>
          </a:p>
          <a:p>
            <a:pPr lvl="2"/>
            <a:r>
              <a:rPr lang="en-US" dirty="0"/>
              <a:t>Luke adds that he was “ready to die” (7:2).</a:t>
            </a:r>
          </a:p>
        </p:txBody>
      </p:sp>
    </p:spTree>
    <p:extLst>
      <p:ext uri="{BB962C8B-B14F-4D97-AF65-F5344CB8AC3E}">
        <p14:creationId xmlns:p14="http://schemas.microsoft.com/office/powerpoint/2010/main" val="3928710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circle(in)">
                                      <p:cBhvr>
                                        <p:cTn id="15" dur="2000"/>
                                        <p:tgtEl>
                                          <p:spTgt spid="3">
                                            <p:txEl>
                                              <p:pRg st="3" end="3"/>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circle(in)">
                                      <p:cBhvr>
                                        <p:cTn id="18" dur="20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circle(in)">
                                      <p:cBhvr>
                                        <p:cTn id="23" dur="2000"/>
                                        <p:tgtEl>
                                          <p:spTgt spid="3">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circle(in)">
                                      <p:cBhvr>
                                        <p:cTn id="28" dur="2000"/>
                                        <p:tgtEl>
                                          <p:spTgt spid="3">
                                            <p:txEl>
                                              <p:pRg st="6" end="6"/>
                                            </p:txEl>
                                          </p:spTgt>
                                        </p:tgtEl>
                                      </p:cBhvr>
                                    </p:animEffect>
                                  </p:childTnLst>
                                </p:cTn>
                              </p:par>
                              <p:par>
                                <p:cTn id="29" presetID="6" presetClass="entr" presetSubtype="16"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circle(in)">
                                      <p:cBhvr>
                                        <p:cTn id="31" dur="2000"/>
                                        <p:tgtEl>
                                          <p:spTgt spid="3">
                                            <p:txEl>
                                              <p:pRg st="7" end="7"/>
                                            </p:txEl>
                                          </p:spTgt>
                                        </p:tgtEl>
                                      </p:cBhvr>
                                    </p:animEffect>
                                  </p:childTnLst>
                                </p:cTn>
                              </p:par>
                              <p:par>
                                <p:cTn id="32" presetID="6" presetClass="entr" presetSubtype="16" fill="hold" nodeType="with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animEffect transition="in" filter="circle(in)">
                                      <p:cBhvr>
                                        <p:cTn id="34"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BED77-655A-4771-4D26-15A561071FB0}"/>
              </a:ext>
            </a:extLst>
          </p:cNvPr>
          <p:cNvSpPr>
            <a:spLocks noGrp="1"/>
          </p:cNvSpPr>
          <p:nvPr>
            <p:ph type="title"/>
          </p:nvPr>
        </p:nvSpPr>
        <p:spPr/>
        <p:txBody>
          <a:bodyPr/>
          <a:lstStyle/>
          <a:p>
            <a:r>
              <a:rPr lang="en-US" dirty="0"/>
              <a:t>Matthew 8:7</a:t>
            </a:r>
          </a:p>
        </p:txBody>
      </p:sp>
      <p:sp>
        <p:nvSpPr>
          <p:cNvPr id="3" name="Content Placeholder 2">
            <a:extLst>
              <a:ext uri="{FF2B5EF4-FFF2-40B4-BE49-F238E27FC236}">
                <a16:creationId xmlns:a16="http://schemas.microsoft.com/office/drawing/2014/main" id="{BFB98039-0FFA-36BA-550A-BCAAD11FC365}"/>
              </a:ext>
            </a:extLst>
          </p:cNvPr>
          <p:cNvSpPr>
            <a:spLocks noGrp="1"/>
          </p:cNvSpPr>
          <p:nvPr>
            <p:ph idx="1"/>
          </p:nvPr>
        </p:nvSpPr>
        <p:spPr/>
        <p:txBody>
          <a:bodyPr/>
          <a:lstStyle/>
          <a:p>
            <a:r>
              <a:rPr lang="en-US" dirty="0">
                <a:latin typeface="Source Sans Pro Black" panose="020B0803030403020204" pitchFamily="34" charset="0"/>
              </a:rPr>
              <a:t>“And Jesus said to him, ‘I will come and heal him.’”</a:t>
            </a:r>
          </a:p>
          <a:p>
            <a:pPr lvl="1"/>
            <a:r>
              <a:rPr lang="en-US" dirty="0"/>
              <a:t>“</a:t>
            </a:r>
            <a:r>
              <a:rPr lang="en-US" dirty="0">
                <a:latin typeface="Source Sans Pro Black" panose="020B0803030403020204" pitchFamily="34" charset="0"/>
              </a:rPr>
              <a:t>I will come</a:t>
            </a:r>
            <a:r>
              <a:rPr lang="en-US" dirty="0"/>
              <a:t>” has an emphatic “</a:t>
            </a:r>
            <a:r>
              <a:rPr lang="en-US" dirty="0">
                <a:latin typeface="Source Sans Pro Black" panose="020B0803030403020204" pitchFamily="34" charset="0"/>
              </a:rPr>
              <a:t>I</a:t>
            </a:r>
            <a:r>
              <a:rPr lang="en-US" dirty="0"/>
              <a:t>.” It may be an allusion to the intermediaries through whom the request was made. Instead of sending a word through intermediaries, Jesus said that He would go directly to the Gentile’s house.</a:t>
            </a:r>
          </a:p>
          <a:p>
            <a:pPr lvl="2"/>
            <a:r>
              <a:rPr lang="en-US" dirty="0"/>
              <a:t>However, the NIV makes Jesus’s response a question: “Shall I come and heal him?”</a:t>
            </a:r>
          </a:p>
          <a:p>
            <a:pPr lvl="2"/>
            <a:r>
              <a:rPr lang="en-US" dirty="0"/>
              <a:t>The Jews thought that intermingling with Gentiles made one unclean. In treating this sentence as a question, the NIV translation is this: “Was the centurion asking Jesus to make himself unclean by coming to heal the lad?”</a:t>
            </a:r>
          </a:p>
          <a:p>
            <a:pPr lvl="1"/>
            <a:r>
              <a:rPr lang="en-US" dirty="0">
                <a:latin typeface="Source Sans Pro Black" panose="020B0803030403020204" pitchFamily="34" charset="0"/>
              </a:rPr>
              <a:t>Heal</a:t>
            </a:r>
            <a:r>
              <a:rPr lang="en-US" dirty="0"/>
              <a:t> (</a:t>
            </a:r>
            <a:r>
              <a:rPr lang="en-US" i="1" dirty="0" err="1"/>
              <a:t>therapeuō</a:t>
            </a:r>
            <a:r>
              <a:rPr lang="en-US" dirty="0"/>
              <a:t>): “heal, restore” (BDAG, 453).</a:t>
            </a:r>
          </a:p>
          <a:p>
            <a:pPr lvl="1"/>
            <a:endParaRPr lang="en-US" dirty="0"/>
          </a:p>
          <a:p>
            <a:endParaRPr lang="en-US" dirty="0"/>
          </a:p>
        </p:txBody>
      </p:sp>
    </p:spTree>
    <p:extLst>
      <p:ext uri="{BB962C8B-B14F-4D97-AF65-F5344CB8AC3E}">
        <p14:creationId xmlns:p14="http://schemas.microsoft.com/office/powerpoint/2010/main" val="2570497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ircle(in)">
                                      <p:cBhvr>
                                        <p:cTn id="1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D5233-7FBE-380D-FB0D-BADED80F7021}"/>
              </a:ext>
            </a:extLst>
          </p:cNvPr>
          <p:cNvSpPr>
            <a:spLocks noGrp="1"/>
          </p:cNvSpPr>
          <p:nvPr>
            <p:ph type="title"/>
          </p:nvPr>
        </p:nvSpPr>
        <p:spPr/>
        <p:txBody>
          <a:bodyPr/>
          <a:lstStyle/>
          <a:p>
            <a:r>
              <a:rPr lang="en-US" dirty="0"/>
              <a:t>Matthew 8:8</a:t>
            </a:r>
          </a:p>
        </p:txBody>
      </p:sp>
      <p:sp>
        <p:nvSpPr>
          <p:cNvPr id="3" name="Content Placeholder 2">
            <a:extLst>
              <a:ext uri="{FF2B5EF4-FFF2-40B4-BE49-F238E27FC236}">
                <a16:creationId xmlns:a16="http://schemas.microsoft.com/office/drawing/2014/main" id="{01AC741A-B2B2-5BD8-A89E-F7390B29ED97}"/>
              </a:ext>
            </a:extLst>
          </p:cNvPr>
          <p:cNvSpPr>
            <a:spLocks noGrp="1"/>
          </p:cNvSpPr>
          <p:nvPr>
            <p:ph idx="1"/>
          </p:nvPr>
        </p:nvSpPr>
        <p:spPr/>
        <p:txBody>
          <a:bodyPr>
            <a:normAutofit/>
          </a:bodyPr>
          <a:lstStyle/>
          <a:p>
            <a:r>
              <a:rPr lang="en-US" dirty="0">
                <a:latin typeface="Source Sans Pro Black" panose="020B0803030403020204" pitchFamily="34" charset="0"/>
              </a:rPr>
              <a:t>“The centurion answered and said, ‘Lord, I am not worthy that You should come under my roof. But only speak a word, and my servant will be healed.’”</a:t>
            </a:r>
          </a:p>
          <a:p>
            <a:pPr lvl="1"/>
            <a:r>
              <a:rPr lang="en-US" dirty="0"/>
              <a:t>The use of “</a:t>
            </a:r>
            <a:r>
              <a:rPr lang="en-US" dirty="0">
                <a:latin typeface="Source Sans Pro Black" panose="020B0803030403020204" pitchFamily="34" charset="0"/>
              </a:rPr>
              <a:t>Lord</a:t>
            </a:r>
            <a:r>
              <a:rPr lang="en-US" dirty="0"/>
              <a:t>” again.</a:t>
            </a:r>
          </a:p>
          <a:p>
            <a:pPr lvl="1"/>
            <a:r>
              <a:rPr lang="en-US" dirty="0">
                <a:latin typeface="Source Sans Pro Black" panose="020B0803030403020204" pitchFamily="34" charset="0"/>
              </a:rPr>
              <a:t>Worthy</a:t>
            </a:r>
            <a:r>
              <a:rPr lang="en-US" dirty="0"/>
              <a:t> (</a:t>
            </a:r>
            <a:r>
              <a:rPr lang="en-US" i="1" dirty="0" err="1"/>
              <a:t>hikanos</a:t>
            </a:r>
            <a:r>
              <a:rPr lang="en-US" dirty="0"/>
              <a:t>): “pertaining to meeting a standard, </a:t>
            </a:r>
            <a:r>
              <a:rPr lang="en-US" i="1" dirty="0"/>
              <a:t>fit, appropriate, competent, qualified, able, </a:t>
            </a:r>
            <a:r>
              <a:rPr lang="en-US" dirty="0"/>
              <a:t>with the connotation </a:t>
            </a:r>
            <a:r>
              <a:rPr lang="en-US" i="1" dirty="0"/>
              <a:t>worthy, good enough</a:t>
            </a:r>
            <a:r>
              <a:rPr lang="en-US" dirty="0"/>
              <a:t>” (BDAG, 472). The same word appears in 3:11 (“whose shoes I am not </a:t>
            </a:r>
            <a:r>
              <a:rPr lang="en-US" i="1" dirty="0"/>
              <a:t>worthy</a:t>
            </a:r>
            <a:r>
              <a:rPr lang="en-US" dirty="0"/>
              <a:t> to unloose”).</a:t>
            </a:r>
          </a:p>
          <a:p>
            <a:pPr lvl="2"/>
            <a:r>
              <a:rPr lang="en-US" dirty="0"/>
              <a:t>In what sense did the centurion consider himself unworthy?</a:t>
            </a:r>
          </a:p>
          <a:p>
            <a:pPr lvl="1"/>
            <a:r>
              <a:rPr lang="en-US" dirty="0"/>
              <a:t>What is implied about the faith of the centurion by his words, “But only speak a word, and my servant will be healed”?</a:t>
            </a:r>
          </a:p>
          <a:p>
            <a:endParaRPr lang="en-US" dirty="0"/>
          </a:p>
          <a:p>
            <a:endParaRPr lang="en-US" dirty="0"/>
          </a:p>
        </p:txBody>
      </p:sp>
    </p:spTree>
    <p:extLst>
      <p:ext uri="{BB962C8B-B14F-4D97-AF65-F5344CB8AC3E}">
        <p14:creationId xmlns:p14="http://schemas.microsoft.com/office/powerpoint/2010/main" val="3749398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ircle(in)">
                                      <p:cBhvr>
                                        <p:cTn id="1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7DF22C-9EF0-4CAA-BA27-DC3CAA0AC3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76" y="0"/>
            <a:ext cx="12108024" cy="6858000"/>
          </a:xfrm>
          <a:prstGeom prst="rect">
            <a:avLst/>
          </a:prstGeom>
        </p:spPr>
      </p:pic>
      <p:sp>
        <p:nvSpPr>
          <p:cNvPr id="4" name="TextBox 3">
            <a:extLst>
              <a:ext uri="{FF2B5EF4-FFF2-40B4-BE49-F238E27FC236}">
                <a16:creationId xmlns:a16="http://schemas.microsoft.com/office/drawing/2014/main" id="{BFEAB557-9151-4F3F-8617-1D8064E6F7ED}"/>
              </a:ext>
            </a:extLst>
          </p:cNvPr>
          <p:cNvSpPr txBox="1"/>
          <p:nvPr/>
        </p:nvSpPr>
        <p:spPr>
          <a:xfrm>
            <a:off x="981598" y="666496"/>
            <a:ext cx="4544008" cy="3170099"/>
          </a:xfrm>
          <a:prstGeom prst="rect">
            <a:avLst/>
          </a:prstGeom>
          <a:noFill/>
        </p:spPr>
        <p:txBody>
          <a:bodyPr wrap="square" rtlCol="0">
            <a:spAutoFit/>
          </a:bodyPr>
          <a:lstStyle/>
          <a:p>
            <a:pPr algn="ctr"/>
            <a:r>
              <a:rPr lang="en-US" sz="6000" dirty="0">
                <a:solidFill>
                  <a:schemeClr val="bg1"/>
                </a:solidFill>
                <a:latin typeface="Arial Rounded MT Bold" panose="020F0704030504030204" pitchFamily="34" charset="0"/>
                <a:ea typeface="Adobe Gothic Std B" panose="020B0800000000000000" pitchFamily="34" charset="-128"/>
              </a:rPr>
              <a:t>The Gospel of Matthew</a:t>
            </a:r>
          </a:p>
          <a:p>
            <a:pPr algn="ctr"/>
            <a:r>
              <a:rPr lang="en-US" sz="2000" dirty="0">
                <a:solidFill>
                  <a:schemeClr val="bg1"/>
                </a:solidFill>
                <a:latin typeface="Adobe Gothic Std B" panose="020B0800000000000000" pitchFamily="34" charset="-128"/>
                <a:ea typeface="Adobe Gothic Std B" panose="020B0800000000000000" pitchFamily="34" charset="-128"/>
              </a:rPr>
              <a:t>Chapter 8</a:t>
            </a:r>
          </a:p>
          <a:p>
            <a:pPr algn="ctr"/>
            <a:endParaRPr lang="en-US" sz="6000" dirty="0">
              <a:solidFill>
                <a:schemeClr val="bg1"/>
              </a:solidFill>
              <a:latin typeface="Arial Rounded MT Bold" panose="020F0704030504030204" pitchFamily="34" charset="0"/>
              <a:ea typeface="Adobe Gothic Std B" panose="020B0800000000000000" pitchFamily="34" charset="-128"/>
            </a:endParaRPr>
          </a:p>
        </p:txBody>
      </p:sp>
    </p:spTree>
    <p:extLst>
      <p:ext uri="{BB962C8B-B14F-4D97-AF65-F5344CB8AC3E}">
        <p14:creationId xmlns:p14="http://schemas.microsoft.com/office/powerpoint/2010/main" val="27685321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A9E7A-58C7-47D4-1E5E-A8DDB4A4D394}"/>
              </a:ext>
            </a:extLst>
          </p:cNvPr>
          <p:cNvSpPr>
            <a:spLocks noGrp="1"/>
          </p:cNvSpPr>
          <p:nvPr>
            <p:ph type="title"/>
          </p:nvPr>
        </p:nvSpPr>
        <p:spPr/>
        <p:txBody>
          <a:bodyPr/>
          <a:lstStyle/>
          <a:p>
            <a:r>
              <a:rPr lang="en-US" dirty="0"/>
              <a:t>Matthew 8:9</a:t>
            </a:r>
          </a:p>
        </p:txBody>
      </p:sp>
      <p:sp>
        <p:nvSpPr>
          <p:cNvPr id="3" name="Content Placeholder 2">
            <a:extLst>
              <a:ext uri="{FF2B5EF4-FFF2-40B4-BE49-F238E27FC236}">
                <a16:creationId xmlns:a16="http://schemas.microsoft.com/office/drawing/2014/main" id="{C3F68C6B-86EA-EE34-81FB-74334941C1C9}"/>
              </a:ext>
            </a:extLst>
          </p:cNvPr>
          <p:cNvSpPr>
            <a:spLocks noGrp="1"/>
          </p:cNvSpPr>
          <p:nvPr>
            <p:ph idx="1"/>
          </p:nvPr>
        </p:nvSpPr>
        <p:spPr/>
        <p:txBody>
          <a:bodyPr>
            <a:normAutofit fontScale="92500" lnSpcReduction="10000"/>
          </a:bodyPr>
          <a:lstStyle/>
          <a:p>
            <a:r>
              <a:rPr lang="en-US" dirty="0">
                <a:latin typeface="Source Sans Pro Black" panose="020B0803030403020204" pitchFamily="34" charset="0"/>
              </a:rPr>
              <a:t>“For I also am a man under authority, having soldiers under me. And I say to this one, ‘Go,’ and he goes; and to another, ‘Come,’ and he comes; and to my servant, ‘Do this,’ and he does it.”</a:t>
            </a:r>
          </a:p>
          <a:p>
            <a:pPr lvl="1"/>
            <a:r>
              <a:rPr lang="en-US" dirty="0"/>
              <a:t>The centurion considers Jesus’s authority to be similar to his own: “Just as he can command others to carry out the orders he himself has been given and can expect their instant and complete obedience, </a:t>
            </a:r>
            <a:r>
              <a:rPr lang="en-US" dirty="0">
                <a:latin typeface="Source Sans Pro Black" panose="020B0803030403020204" pitchFamily="34" charset="0"/>
              </a:rPr>
              <a:t>so also he believes that Jesus, under God’s authority, gives orders for illnesses to be cured instantaneously</a:t>
            </a:r>
            <a:r>
              <a:rPr lang="en-US" dirty="0"/>
              <a:t>” (Craig Blomberg, </a:t>
            </a:r>
            <a:r>
              <a:rPr lang="en-US" i="1" dirty="0"/>
              <a:t>Matthew</a:t>
            </a:r>
            <a:r>
              <a:rPr lang="en-US" dirty="0"/>
              <a:t>, 141).</a:t>
            </a:r>
          </a:p>
          <a:p>
            <a:pPr lvl="1"/>
            <a:r>
              <a:rPr lang="en-US" dirty="0"/>
              <a:t>The centurion is not being arrogant, for he himself is </a:t>
            </a:r>
            <a:r>
              <a:rPr lang="en-US" dirty="0">
                <a:latin typeface="Source Sans Pro Black" panose="020B0803030403020204" pitchFamily="34" charset="0"/>
              </a:rPr>
              <a:t>under authority</a:t>
            </a:r>
            <a:r>
              <a:rPr lang="en-US" dirty="0"/>
              <a:t>.</a:t>
            </a:r>
          </a:p>
          <a:p>
            <a:pPr lvl="1"/>
            <a:r>
              <a:rPr lang="en-US" dirty="0"/>
              <a:t>His idea was that there was no need for Jesus to come into contact with his house to make Himself unclean.</a:t>
            </a:r>
          </a:p>
          <a:p>
            <a:pPr lvl="1"/>
            <a:r>
              <a:rPr lang="en-US" dirty="0"/>
              <a:t>Jesus shows that He has the kind of authority the centurion describes when He speaks to the winds and waves and they obey Him.</a:t>
            </a:r>
          </a:p>
        </p:txBody>
      </p:sp>
    </p:spTree>
    <p:extLst>
      <p:ext uri="{BB962C8B-B14F-4D97-AF65-F5344CB8AC3E}">
        <p14:creationId xmlns:p14="http://schemas.microsoft.com/office/powerpoint/2010/main" val="4237575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4ABB1-F16E-E299-A814-08C98A70A094}"/>
              </a:ext>
            </a:extLst>
          </p:cNvPr>
          <p:cNvSpPr>
            <a:spLocks noGrp="1"/>
          </p:cNvSpPr>
          <p:nvPr>
            <p:ph type="title"/>
          </p:nvPr>
        </p:nvSpPr>
        <p:spPr/>
        <p:txBody>
          <a:bodyPr/>
          <a:lstStyle/>
          <a:p>
            <a:r>
              <a:rPr lang="en-US" dirty="0"/>
              <a:t>Matthew 8:10</a:t>
            </a:r>
          </a:p>
        </p:txBody>
      </p:sp>
      <p:sp>
        <p:nvSpPr>
          <p:cNvPr id="3" name="Content Placeholder 2">
            <a:extLst>
              <a:ext uri="{FF2B5EF4-FFF2-40B4-BE49-F238E27FC236}">
                <a16:creationId xmlns:a16="http://schemas.microsoft.com/office/drawing/2014/main" id="{9A3F83FF-FA12-B8C1-580A-384509F69F56}"/>
              </a:ext>
            </a:extLst>
          </p:cNvPr>
          <p:cNvSpPr>
            <a:spLocks noGrp="1"/>
          </p:cNvSpPr>
          <p:nvPr>
            <p:ph idx="1"/>
          </p:nvPr>
        </p:nvSpPr>
        <p:spPr/>
        <p:txBody>
          <a:bodyPr>
            <a:normAutofit lnSpcReduction="10000"/>
          </a:bodyPr>
          <a:lstStyle/>
          <a:p>
            <a:r>
              <a:rPr lang="en-US" dirty="0">
                <a:latin typeface="Source Sans Pro Black" panose="020B0803030403020204" pitchFamily="34" charset="0"/>
              </a:rPr>
              <a:t>“When Jesus heard it, He marveled, and said to those who followed, ‘Assuredly, I say to you, I have not found such great faith, not even in Israel!’”</a:t>
            </a:r>
          </a:p>
          <a:p>
            <a:pPr lvl="1"/>
            <a:r>
              <a:rPr lang="en-US" dirty="0"/>
              <a:t>Why was Jesus amazed at the centurion’s faith?</a:t>
            </a:r>
          </a:p>
          <a:p>
            <a:pPr lvl="1"/>
            <a:r>
              <a:rPr lang="en-US" dirty="0"/>
              <a:t>To whom does Jesus speak when He says, “O ye of little faith” (6:30; 8:26; 14:31; 16:8)?</a:t>
            </a:r>
          </a:p>
          <a:p>
            <a:pPr lvl="2"/>
            <a:r>
              <a:rPr lang="en-US" dirty="0"/>
              <a:t>How would you compare the centurion’s faith to a Jew’s faith in regard to its theological content?</a:t>
            </a:r>
          </a:p>
          <a:p>
            <a:pPr lvl="2"/>
            <a:r>
              <a:rPr lang="en-US" dirty="0">
                <a:latin typeface="Source Sans Pro Black" panose="020B0803030403020204" pitchFamily="34" charset="0"/>
              </a:rPr>
              <a:t>John </a:t>
            </a:r>
            <a:r>
              <a:rPr lang="en-US" dirty="0" err="1">
                <a:latin typeface="Source Sans Pro Black" panose="020B0803030403020204" pitchFamily="34" charset="0"/>
              </a:rPr>
              <a:t>Nolland</a:t>
            </a:r>
            <a:r>
              <a:rPr lang="en-US" dirty="0">
                <a:latin typeface="Source Sans Pro Black" panose="020B0803030403020204" pitchFamily="34" charset="0"/>
              </a:rPr>
              <a:t>: </a:t>
            </a:r>
            <a:r>
              <a:rPr lang="en-US" dirty="0"/>
              <a:t>“The kind of faith in view is one that </a:t>
            </a:r>
            <a:r>
              <a:rPr lang="en-US" dirty="0" err="1"/>
              <a:t>recognises</a:t>
            </a:r>
            <a:r>
              <a:rPr lang="en-US" dirty="0"/>
              <a:t> and responds to what God has now begun to do in Jesus. As in Luke, ‘Faith … is attributed to those who act decisively on the basis of the conviction that God’s help is to be found with Jesus and gratefully receive God’s action through him’” (</a:t>
            </a:r>
            <a:r>
              <a:rPr lang="en-US" i="1" dirty="0"/>
              <a:t>The Gospel of Matthew: A Commentary on the Greek Text</a:t>
            </a:r>
            <a:r>
              <a:rPr lang="en-US" dirty="0"/>
              <a:t>, 356).</a:t>
            </a:r>
          </a:p>
          <a:p>
            <a:pPr lvl="1"/>
            <a:endParaRPr lang="en-US" dirty="0"/>
          </a:p>
        </p:txBody>
      </p:sp>
    </p:spTree>
    <p:extLst>
      <p:ext uri="{BB962C8B-B14F-4D97-AF65-F5344CB8AC3E}">
        <p14:creationId xmlns:p14="http://schemas.microsoft.com/office/powerpoint/2010/main" val="3865006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25328-65D9-545B-2905-945FF79DCB06}"/>
              </a:ext>
            </a:extLst>
          </p:cNvPr>
          <p:cNvSpPr>
            <a:spLocks noGrp="1"/>
          </p:cNvSpPr>
          <p:nvPr>
            <p:ph type="title"/>
          </p:nvPr>
        </p:nvSpPr>
        <p:spPr/>
        <p:txBody>
          <a:bodyPr/>
          <a:lstStyle/>
          <a:p>
            <a:r>
              <a:rPr lang="en-US" dirty="0"/>
              <a:t>Matthew 8:11</a:t>
            </a:r>
          </a:p>
        </p:txBody>
      </p:sp>
      <p:sp>
        <p:nvSpPr>
          <p:cNvPr id="3" name="Content Placeholder 2">
            <a:extLst>
              <a:ext uri="{FF2B5EF4-FFF2-40B4-BE49-F238E27FC236}">
                <a16:creationId xmlns:a16="http://schemas.microsoft.com/office/drawing/2014/main" id="{58D67825-B348-9FE2-4A5E-3A10444D02FD}"/>
              </a:ext>
            </a:extLst>
          </p:cNvPr>
          <p:cNvSpPr>
            <a:spLocks noGrp="1"/>
          </p:cNvSpPr>
          <p:nvPr>
            <p:ph idx="1"/>
          </p:nvPr>
        </p:nvSpPr>
        <p:spPr/>
        <p:txBody>
          <a:bodyPr>
            <a:normAutofit lnSpcReduction="10000"/>
          </a:bodyPr>
          <a:lstStyle/>
          <a:p>
            <a:r>
              <a:rPr lang="en-US" dirty="0">
                <a:latin typeface="Source Sans Pro Black" panose="020B0803030403020204" pitchFamily="34" charset="0"/>
              </a:rPr>
              <a:t>“And I say to you that many will come from east and west, and sit down with Abraham, Isaac, and Jacob in the kingdom of heaven.”</a:t>
            </a:r>
          </a:p>
          <a:p>
            <a:pPr lvl="1"/>
            <a:r>
              <a:rPr lang="en-US" dirty="0">
                <a:latin typeface="Source Sans Pro Black" panose="020B0803030403020204" pitchFamily="34" charset="0"/>
              </a:rPr>
              <a:t>Sit down </a:t>
            </a:r>
            <a:r>
              <a:rPr lang="en-US" dirty="0"/>
              <a:t>(</a:t>
            </a:r>
            <a:r>
              <a:rPr lang="en-US" i="1" dirty="0" err="1"/>
              <a:t>anaklinō</a:t>
            </a:r>
            <a:r>
              <a:rPr lang="en-US" dirty="0"/>
              <a:t>) describes the Jewish practice of reclining at a table.</a:t>
            </a:r>
          </a:p>
          <a:p>
            <a:pPr lvl="1"/>
            <a:r>
              <a:rPr lang="en-US" dirty="0"/>
              <a:t>Who are those who come from the “east and west”?</a:t>
            </a:r>
          </a:p>
          <a:p>
            <a:pPr lvl="1"/>
            <a:r>
              <a:rPr lang="en-US" dirty="0"/>
              <a:t>What is the point of what Jesus said in this verse?</a:t>
            </a:r>
          </a:p>
          <a:p>
            <a:pPr lvl="1"/>
            <a:r>
              <a:rPr lang="en-US" dirty="0"/>
              <a:t>What is the significance of Abraham, Isaac, and Jacob?</a:t>
            </a:r>
          </a:p>
          <a:p>
            <a:pPr lvl="1"/>
            <a:r>
              <a:rPr lang="en-US" dirty="0"/>
              <a:t>What are some passages in the Old Testament which emphasize the Gentiles participating in the Messiah’s kingdom?</a:t>
            </a:r>
          </a:p>
          <a:p>
            <a:pPr lvl="2"/>
            <a:r>
              <a:rPr lang="en-US" dirty="0"/>
              <a:t>“In you all the families of the earth shall be blessed” (Gen. 12:8; 18:18; 22:18; 26:4; Gal. 3:8; Isa. 2:2; 56:3-7; Mal. 1:11).</a:t>
            </a:r>
          </a:p>
          <a:p>
            <a:pPr lvl="1"/>
            <a:r>
              <a:rPr lang="en-US" dirty="0"/>
              <a:t>How is “kingdom of heaven” used in this verse?</a:t>
            </a:r>
          </a:p>
          <a:p>
            <a:pPr lvl="1"/>
            <a:endParaRPr lang="en-US" dirty="0"/>
          </a:p>
          <a:p>
            <a:pPr lvl="1"/>
            <a:endParaRPr lang="en-US" dirty="0"/>
          </a:p>
          <a:p>
            <a:endParaRPr lang="en-US" dirty="0"/>
          </a:p>
          <a:p>
            <a:endParaRPr lang="en-US" dirty="0"/>
          </a:p>
        </p:txBody>
      </p:sp>
    </p:spTree>
    <p:extLst>
      <p:ext uri="{BB962C8B-B14F-4D97-AF65-F5344CB8AC3E}">
        <p14:creationId xmlns:p14="http://schemas.microsoft.com/office/powerpoint/2010/main" val="849122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ircle(in)">
                                      <p:cBhvr>
                                        <p:cTn id="17" dur="20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circle(in)">
                                      <p:cBhvr>
                                        <p:cTn id="22" dur="20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circle(in)">
                                      <p:cBhvr>
                                        <p:cTn id="27" dur="20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circle(in)">
                                      <p:cBhvr>
                                        <p:cTn id="32"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E85C1-EA22-6AC5-920E-5C564C75D581}"/>
              </a:ext>
            </a:extLst>
          </p:cNvPr>
          <p:cNvSpPr>
            <a:spLocks noGrp="1"/>
          </p:cNvSpPr>
          <p:nvPr>
            <p:ph type="title"/>
          </p:nvPr>
        </p:nvSpPr>
        <p:spPr>
          <a:xfrm>
            <a:off x="384561" y="365125"/>
            <a:ext cx="11391543" cy="959473"/>
          </a:xfrm>
        </p:spPr>
        <p:txBody>
          <a:bodyPr/>
          <a:lstStyle/>
          <a:p>
            <a:r>
              <a:rPr lang="en-US" dirty="0"/>
              <a:t>The Messianic Banquet</a:t>
            </a:r>
          </a:p>
        </p:txBody>
      </p:sp>
      <p:sp>
        <p:nvSpPr>
          <p:cNvPr id="3" name="Content Placeholder 2">
            <a:extLst>
              <a:ext uri="{FF2B5EF4-FFF2-40B4-BE49-F238E27FC236}">
                <a16:creationId xmlns:a16="http://schemas.microsoft.com/office/drawing/2014/main" id="{F1925D7C-EDCA-9069-DD88-FDD08671F9C4}"/>
              </a:ext>
            </a:extLst>
          </p:cNvPr>
          <p:cNvSpPr>
            <a:spLocks noGrp="1"/>
          </p:cNvSpPr>
          <p:nvPr>
            <p:ph idx="1"/>
          </p:nvPr>
        </p:nvSpPr>
        <p:spPr>
          <a:xfrm>
            <a:off x="384561" y="1478422"/>
            <a:ext cx="11391544" cy="5136023"/>
          </a:xfrm>
        </p:spPr>
        <p:txBody>
          <a:bodyPr>
            <a:normAutofit fontScale="92500" lnSpcReduction="20000"/>
          </a:bodyPr>
          <a:lstStyle/>
          <a:p>
            <a:r>
              <a:rPr lang="en-US" dirty="0"/>
              <a:t>“And in this mountain </a:t>
            </a:r>
            <a:r>
              <a:rPr lang="en-US" dirty="0">
                <a:latin typeface="Source Sans Pro Black" panose="020B0803030403020204" pitchFamily="34" charset="0"/>
              </a:rPr>
              <a:t>The </a:t>
            </a:r>
            <a:r>
              <a:rPr lang="en-US" cap="small" dirty="0">
                <a:latin typeface="Source Sans Pro Black" panose="020B0803030403020204" pitchFamily="34" charset="0"/>
              </a:rPr>
              <a:t>Lord</a:t>
            </a:r>
            <a:r>
              <a:rPr lang="en-US" dirty="0">
                <a:latin typeface="Source Sans Pro Black" panose="020B0803030403020204" pitchFamily="34" charset="0"/>
              </a:rPr>
              <a:t> of hosts will make for all people A feast of choice pieces, A feast of wines on the lees, Of fat things full of marrow, Of well-refined wines on the lees</a:t>
            </a:r>
            <a:r>
              <a:rPr lang="en-US" dirty="0"/>
              <a:t>. And He will destroy on this mountain The surface of the covering cast over all people, And the veil that is spread over all nations. He will swallow up death forever, And the Lord </a:t>
            </a:r>
            <a:r>
              <a:rPr lang="en-US" cap="small" dirty="0"/>
              <a:t>God</a:t>
            </a:r>
            <a:r>
              <a:rPr lang="en-US" dirty="0"/>
              <a:t> will wipe away tears from all faces; The rebuke of His people He will take away from all the earth; For the </a:t>
            </a:r>
            <a:r>
              <a:rPr lang="en-US" cap="small" dirty="0"/>
              <a:t>Lord</a:t>
            </a:r>
            <a:r>
              <a:rPr lang="en-US" dirty="0"/>
              <a:t> has spoken” (Isa. 25:6-8).</a:t>
            </a:r>
          </a:p>
          <a:p>
            <a:r>
              <a:rPr lang="en-US" dirty="0">
                <a:latin typeface="Source Sans Pro Black" panose="020B0803030403020204" pitchFamily="34" charset="0"/>
              </a:rPr>
              <a:t>Leon Morris: </a:t>
            </a:r>
            <a:r>
              <a:rPr lang="en-US" dirty="0"/>
              <a:t>“One way first-century Jews had of referring to the coming bliss was to speak of the messianic banquet, an occasion of festivity in the world to come. To recline with the patriarchs was to feast in leisurely manner in the very best company. The patriarchs would undoubtedly be the recipients of God’s blessing in the coming world; therefore, to be associated with them was to share the blessing. This is what Jesus speaks of here, as his mention of leisure with the patriarchs and the reference to the kingdom of heaven (see on 3:2) clearly show” (</a:t>
            </a:r>
            <a:r>
              <a:rPr lang="en-US" i="1" dirty="0"/>
              <a:t>The Gospel according to Matthew</a:t>
            </a:r>
            <a:r>
              <a:rPr lang="en-US" dirty="0"/>
              <a:t>, The Pillar New Testament Commentary, 195).</a:t>
            </a:r>
          </a:p>
          <a:p>
            <a:endParaRPr lang="en-US" dirty="0"/>
          </a:p>
          <a:p>
            <a:endParaRPr lang="en-US" dirty="0"/>
          </a:p>
        </p:txBody>
      </p:sp>
    </p:spTree>
    <p:extLst>
      <p:ext uri="{BB962C8B-B14F-4D97-AF65-F5344CB8AC3E}">
        <p14:creationId xmlns:p14="http://schemas.microsoft.com/office/powerpoint/2010/main" val="74795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271B4-1F4E-2464-31A2-C74AF4F8EB69}"/>
              </a:ext>
            </a:extLst>
          </p:cNvPr>
          <p:cNvSpPr>
            <a:spLocks noGrp="1"/>
          </p:cNvSpPr>
          <p:nvPr>
            <p:ph type="title"/>
          </p:nvPr>
        </p:nvSpPr>
        <p:spPr/>
        <p:txBody>
          <a:bodyPr/>
          <a:lstStyle/>
          <a:p>
            <a:r>
              <a:rPr lang="en-US" dirty="0"/>
              <a:t>Matthew 8:12</a:t>
            </a:r>
          </a:p>
        </p:txBody>
      </p:sp>
      <p:sp>
        <p:nvSpPr>
          <p:cNvPr id="3" name="Content Placeholder 2">
            <a:extLst>
              <a:ext uri="{FF2B5EF4-FFF2-40B4-BE49-F238E27FC236}">
                <a16:creationId xmlns:a16="http://schemas.microsoft.com/office/drawing/2014/main" id="{73402064-DF13-3DFA-0283-CFB0E2370743}"/>
              </a:ext>
            </a:extLst>
          </p:cNvPr>
          <p:cNvSpPr>
            <a:spLocks noGrp="1"/>
          </p:cNvSpPr>
          <p:nvPr>
            <p:ph idx="1"/>
          </p:nvPr>
        </p:nvSpPr>
        <p:spPr/>
        <p:txBody>
          <a:bodyPr>
            <a:normAutofit fontScale="92500" lnSpcReduction="10000"/>
          </a:bodyPr>
          <a:lstStyle/>
          <a:p>
            <a:r>
              <a:rPr lang="en-US" dirty="0">
                <a:latin typeface="Source Sans Pro Black" panose="020B0803030403020204" pitchFamily="34" charset="0"/>
              </a:rPr>
              <a:t>“But the sons of the kingdom will be cast out into outer darkness. There will be weeping and gnashing of teeth.”</a:t>
            </a:r>
          </a:p>
          <a:p>
            <a:pPr lvl="1"/>
            <a:r>
              <a:rPr lang="en-US" dirty="0"/>
              <a:t>Who are intended by “the sons of the kingdom”?</a:t>
            </a:r>
          </a:p>
          <a:p>
            <a:pPr lvl="2"/>
            <a:r>
              <a:rPr lang="en-US" dirty="0">
                <a:latin typeface="Source Sans Pro Black" panose="020B0803030403020204" pitchFamily="34" charset="0"/>
              </a:rPr>
              <a:t>R. T. France </a:t>
            </a:r>
            <a:r>
              <a:rPr lang="en-US" dirty="0"/>
              <a:t>quoted Joachim Jeremias as saying: “‘It was the current belief that no descendant of Abraham could be lost’” (</a:t>
            </a:r>
            <a:r>
              <a:rPr lang="en-US" i="1" dirty="0"/>
              <a:t>Matthew: An Introduction and Commentary</a:t>
            </a:r>
            <a:r>
              <a:rPr lang="en-US" dirty="0"/>
              <a:t>, 160).</a:t>
            </a:r>
          </a:p>
          <a:p>
            <a:pPr lvl="1"/>
            <a:r>
              <a:rPr lang="en-US" dirty="0"/>
              <a:t>What is meant by “outer darkness” and what does it mean?</a:t>
            </a:r>
          </a:p>
          <a:p>
            <a:pPr lvl="2"/>
            <a:r>
              <a:rPr lang="en-US" dirty="0"/>
              <a:t>The plague of darkness in Egypt excluded the Israelites and became a symbol of the lost condition of the Gentiles (Wisdom of Solomon 17:17, 21; Tob. 14:10; Psalms of Solomon 14:9).</a:t>
            </a:r>
          </a:p>
          <a:p>
            <a:pPr lvl="2"/>
            <a:r>
              <a:rPr lang="en-US" dirty="0"/>
              <a:t>The NT used darkness as a place of the lost (2 Pet. 2:17; Jude 13).</a:t>
            </a:r>
          </a:p>
          <a:p>
            <a:pPr lvl="2"/>
            <a:r>
              <a:rPr lang="en-US" dirty="0"/>
              <a:t>Those who are lost are forever separated from the Lord (2 Thess. 1:9), the Father of lights (Jas. 1:17).</a:t>
            </a:r>
          </a:p>
          <a:p>
            <a:pPr lvl="2"/>
            <a:r>
              <a:rPr lang="en-US" dirty="0">
                <a:latin typeface="Source Sans Pro Black" panose="020B0803030403020204" pitchFamily="34" charset="0"/>
              </a:rPr>
              <a:t>Outer</a:t>
            </a:r>
            <a:r>
              <a:rPr lang="en-US" dirty="0"/>
              <a:t> (</a:t>
            </a:r>
            <a:r>
              <a:rPr lang="en-US" i="1" dirty="0" err="1"/>
              <a:t>exōteros</a:t>
            </a:r>
            <a:r>
              <a:rPr lang="en-US" dirty="0"/>
              <a:t>): “farthest, extreme” (BDAG, 355).</a:t>
            </a:r>
          </a:p>
          <a:p>
            <a:pPr lvl="1"/>
            <a:endParaRPr lang="en-US" dirty="0"/>
          </a:p>
          <a:p>
            <a:endParaRPr lang="en-US" dirty="0"/>
          </a:p>
          <a:p>
            <a:endParaRPr lang="en-US" dirty="0"/>
          </a:p>
        </p:txBody>
      </p:sp>
    </p:spTree>
    <p:extLst>
      <p:ext uri="{BB962C8B-B14F-4D97-AF65-F5344CB8AC3E}">
        <p14:creationId xmlns:p14="http://schemas.microsoft.com/office/powerpoint/2010/main" val="4137788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ircle(in)">
                                      <p:cBhvr>
                                        <p:cTn id="17" dur="2000"/>
                                        <p:tgtEl>
                                          <p:spTgt spid="3">
                                            <p:txEl>
                                              <p:pRg st="4" end="4"/>
                                            </p:txEl>
                                          </p:spTgt>
                                        </p:tgtEl>
                                      </p:cBhvr>
                                    </p:animEffect>
                                  </p:childTnLst>
                                </p:cTn>
                              </p:par>
                              <p:par>
                                <p:cTn id="18" presetID="6" presetClass="entr" presetSubtype="16"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circle(in)">
                                      <p:cBhvr>
                                        <p:cTn id="20" dur="2000"/>
                                        <p:tgtEl>
                                          <p:spTgt spid="3">
                                            <p:txEl>
                                              <p:pRg st="5" end="5"/>
                                            </p:txEl>
                                          </p:spTgt>
                                        </p:tgtEl>
                                      </p:cBhvr>
                                    </p:animEffect>
                                  </p:childTnLst>
                                </p:cTn>
                              </p:par>
                              <p:par>
                                <p:cTn id="21" presetID="6" presetClass="entr" presetSubtype="16"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circle(in)">
                                      <p:cBhvr>
                                        <p:cTn id="23" dur="2000"/>
                                        <p:tgtEl>
                                          <p:spTgt spid="3">
                                            <p:txEl>
                                              <p:pRg st="6" end="6"/>
                                            </p:txEl>
                                          </p:spTgt>
                                        </p:tgtEl>
                                      </p:cBhvr>
                                    </p:animEffect>
                                  </p:childTnLst>
                                </p:cTn>
                              </p:par>
                              <p:par>
                                <p:cTn id="24" presetID="6" presetClass="entr" presetSubtype="16" fill="hold"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circle(in)">
                                      <p:cBhvr>
                                        <p:cTn id="26"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3248B-C940-99BB-71B1-D5E2792377EA}"/>
              </a:ext>
            </a:extLst>
          </p:cNvPr>
          <p:cNvSpPr>
            <a:spLocks noGrp="1"/>
          </p:cNvSpPr>
          <p:nvPr>
            <p:ph type="title"/>
          </p:nvPr>
        </p:nvSpPr>
        <p:spPr/>
        <p:txBody>
          <a:bodyPr/>
          <a:lstStyle/>
          <a:p>
            <a:r>
              <a:rPr lang="en-US" dirty="0"/>
              <a:t>Weeping and Gnashing of Teeth</a:t>
            </a:r>
          </a:p>
        </p:txBody>
      </p:sp>
      <p:sp>
        <p:nvSpPr>
          <p:cNvPr id="3" name="Content Placeholder 2">
            <a:extLst>
              <a:ext uri="{FF2B5EF4-FFF2-40B4-BE49-F238E27FC236}">
                <a16:creationId xmlns:a16="http://schemas.microsoft.com/office/drawing/2014/main" id="{D983532F-867E-FA1C-777E-9588EC16D45F}"/>
              </a:ext>
            </a:extLst>
          </p:cNvPr>
          <p:cNvSpPr>
            <a:spLocks noGrp="1"/>
          </p:cNvSpPr>
          <p:nvPr>
            <p:ph idx="1"/>
          </p:nvPr>
        </p:nvSpPr>
        <p:spPr/>
        <p:txBody>
          <a:bodyPr>
            <a:normAutofit lnSpcReduction="10000"/>
          </a:bodyPr>
          <a:lstStyle/>
          <a:p>
            <a:r>
              <a:rPr lang="en-US" dirty="0"/>
              <a:t>This phrase appears six times in Matthew (8:12; 13:42, 50; 22:13; 24:51; 25:30) and once in Luke (Luke 13:28).</a:t>
            </a:r>
          </a:p>
          <a:p>
            <a:pPr lvl="1"/>
            <a:r>
              <a:rPr lang="en-US" dirty="0">
                <a:latin typeface="Source Sans Pro Black" panose="020B0803030403020204" pitchFamily="34" charset="0"/>
              </a:rPr>
              <a:t>Weeping</a:t>
            </a:r>
            <a:r>
              <a:rPr lang="en-US" i="1" dirty="0"/>
              <a:t> </a:t>
            </a:r>
            <a:r>
              <a:rPr lang="en-US" dirty="0"/>
              <a:t>(</a:t>
            </a:r>
            <a:r>
              <a:rPr lang="en-US" i="1" dirty="0" err="1"/>
              <a:t>klauthmos</a:t>
            </a:r>
            <a:r>
              <a:rPr lang="en-US" dirty="0"/>
              <a:t>).</a:t>
            </a:r>
          </a:p>
          <a:p>
            <a:pPr lvl="1"/>
            <a:r>
              <a:rPr lang="en-US" dirty="0">
                <a:latin typeface="Source Sans Pro Black" panose="020B0803030403020204" pitchFamily="34" charset="0"/>
              </a:rPr>
              <a:t>Gnashing</a:t>
            </a:r>
            <a:r>
              <a:rPr lang="en-US" dirty="0"/>
              <a:t> (</a:t>
            </a:r>
            <a:r>
              <a:rPr lang="en-US" i="1" dirty="0" err="1"/>
              <a:t>brugmos</a:t>
            </a:r>
            <a:r>
              <a:rPr lang="en-US" dirty="0"/>
              <a:t>): “</a:t>
            </a:r>
            <a:r>
              <a:rPr lang="en-US" i="1" dirty="0"/>
              <a:t>gnashing</a:t>
            </a:r>
            <a:r>
              <a:rPr lang="en-US" dirty="0"/>
              <a:t> of teeth striking together. . . Grinding of teeth because of pain” (BDAG, 184).</a:t>
            </a:r>
          </a:p>
          <a:p>
            <a:pPr lvl="1"/>
            <a:r>
              <a:rPr lang="en-US" dirty="0">
                <a:latin typeface="Source Sans Pro Black" panose="020B0803030403020204" pitchFamily="34" charset="0"/>
              </a:rPr>
              <a:t>Leon Morris: </a:t>
            </a:r>
            <a:r>
              <a:rPr lang="en-US" dirty="0"/>
              <a:t>“</a:t>
            </a:r>
            <a:r>
              <a:rPr lang="en-US" i="1" dirty="0"/>
              <a:t>Wailing</a:t>
            </a:r>
            <a:r>
              <a:rPr lang="en-US" dirty="0"/>
              <a:t> signifies not only grief but grief loudly expressed, while the definite article ‘indicates the unique and extreme character of the action’ (BAGD); it is not any old wailing that is meant, but the wailing that is associated with final rejection. It will be accompanied by </a:t>
            </a:r>
            <a:r>
              <a:rPr lang="en-US" i="1" dirty="0"/>
              <a:t>the grinding of teeth</a:t>
            </a:r>
            <a:r>
              <a:rPr lang="en-US" dirty="0"/>
              <a:t>, another proverbial expression for distress and mostly used in the New Testament, as here, for grief (or possibly anger or vexation) at the final rejection” (</a:t>
            </a:r>
            <a:r>
              <a:rPr lang="en-US" i="1" dirty="0"/>
              <a:t>The Gospel according to Matthew</a:t>
            </a:r>
            <a:r>
              <a:rPr lang="en-US" dirty="0"/>
              <a:t>, The Pillar New Testament Commentary, 196).</a:t>
            </a:r>
          </a:p>
          <a:p>
            <a:pPr lvl="1"/>
            <a:endParaRPr lang="en-US" dirty="0"/>
          </a:p>
        </p:txBody>
      </p:sp>
    </p:spTree>
    <p:extLst>
      <p:ext uri="{BB962C8B-B14F-4D97-AF65-F5344CB8AC3E}">
        <p14:creationId xmlns:p14="http://schemas.microsoft.com/office/powerpoint/2010/main" val="42826436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85C0D-EAFE-E64F-3D81-33BDB28E34C1}"/>
              </a:ext>
            </a:extLst>
          </p:cNvPr>
          <p:cNvSpPr>
            <a:spLocks noGrp="1"/>
          </p:cNvSpPr>
          <p:nvPr>
            <p:ph type="title"/>
          </p:nvPr>
        </p:nvSpPr>
        <p:spPr/>
        <p:txBody>
          <a:bodyPr/>
          <a:lstStyle/>
          <a:p>
            <a:r>
              <a:rPr lang="en-US" dirty="0"/>
              <a:t>Matthew 8:13</a:t>
            </a:r>
          </a:p>
        </p:txBody>
      </p:sp>
      <p:sp>
        <p:nvSpPr>
          <p:cNvPr id="3" name="Content Placeholder 2">
            <a:extLst>
              <a:ext uri="{FF2B5EF4-FFF2-40B4-BE49-F238E27FC236}">
                <a16:creationId xmlns:a16="http://schemas.microsoft.com/office/drawing/2014/main" id="{295CD050-6133-B99D-F4DA-0C14A0E54937}"/>
              </a:ext>
            </a:extLst>
          </p:cNvPr>
          <p:cNvSpPr>
            <a:spLocks noGrp="1"/>
          </p:cNvSpPr>
          <p:nvPr>
            <p:ph idx="1"/>
          </p:nvPr>
        </p:nvSpPr>
        <p:spPr/>
        <p:txBody>
          <a:bodyPr/>
          <a:lstStyle/>
          <a:p>
            <a:r>
              <a:rPr lang="en-US" dirty="0">
                <a:latin typeface="Source Sans Pro Black" panose="020B0803030403020204" pitchFamily="34" charset="0"/>
              </a:rPr>
              <a:t>“Then Jesus said to the centurion, ‘Go your way; and as you have believed, so let it be done for you.’ And his servant was healed that same hour.”</a:t>
            </a:r>
          </a:p>
          <a:p>
            <a:pPr lvl="1"/>
            <a:r>
              <a:rPr lang="en-US" dirty="0"/>
              <a:t>What evidences of Jesus’s deity do you see in this miracle?</a:t>
            </a:r>
          </a:p>
          <a:p>
            <a:pPr lvl="1"/>
            <a:r>
              <a:rPr lang="en-US" dirty="0"/>
              <a:t>What part does the faith of the one who was healed play in his healing?</a:t>
            </a:r>
          </a:p>
          <a:p>
            <a:pPr lvl="1"/>
            <a:r>
              <a:rPr lang="en-US" dirty="0"/>
              <a:t>What part does the centurion’s faith play in his servant’s healing?</a:t>
            </a:r>
          </a:p>
          <a:p>
            <a:pPr lvl="1"/>
            <a:r>
              <a:rPr lang="en-US" dirty="0"/>
              <a:t>Can you think of another instance when someone else’s faith led them to bring their sick to Jesus for healing?</a:t>
            </a:r>
          </a:p>
          <a:p>
            <a:pPr lvl="2"/>
            <a:r>
              <a:rPr lang="en-US" dirty="0"/>
              <a:t>The man let down through the roof</a:t>
            </a:r>
          </a:p>
        </p:txBody>
      </p:sp>
    </p:spTree>
    <p:extLst>
      <p:ext uri="{BB962C8B-B14F-4D97-AF65-F5344CB8AC3E}">
        <p14:creationId xmlns:p14="http://schemas.microsoft.com/office/powerpoint/2010/main" val="3600029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ircle(in)">
                                      <p:cBhvr>
                                        <p:cTn id="27"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10858-DCE1-365A-F779-E175E63F7C5E}"/>
              </a:ext>
            </a:extLst>
          </p:cNvPr>
          <p:cNvSpPr>
            <a:spLocks noGrp="1"/>
          </p:cNvSpPr>
          <p:nvPr>
            <p:ph type="title"/>
          </p:nvPr>
        </p:nvSpPr>
        <p:spPr/>
        <p:txBody>
          <a:bodyPr/>
          <a:lstStyle/>
          <a:p>
            <a:r>
              <a:rPr lang="en-US" dirty="0"/>
              <a:t>Healing of Peter’s Mother-in-Law</a:t>
            </a:r>
            <a:br>
              <a:rPr lang="en-US" dirty="0"/>
            </a:br>
            <a:r>
              <a:rPr lang="en-US" sz="2400" dirty="0"/>
              <a:t>First Group: Third Miracle (8:14-15)</a:t>
            </a:r>
          </a:p>
        </p:txBody>
      </p:sp>
      <p:sp>
        <p:nvSpPr>
          <p:cNvPr id="3" name="Content Placeholder 2">
            <a:extLst>
              <a:ext uri="{FF2B5EF4-FFF2-40B4-BE49-F238E27FC236}">
                <a16:creationId xmlns:a16="http://schemas.microsoft.com/office/drawing/2014/main" id="{BE6BEDA6-F4F7-62C7-D3C8-77741FF7EBEA}"/>
              </a:ext>
            </a:extLst>
          </p:cNvPr>
          <p:cNvSpPr>
            <a:spLocks noGrp="1"/>
          </p:cNvSpPr>
          <p:nvPr>
            <p:ph idx="1"/>
          </p:nvPr>
        </p:nvSpPr>
        <p:spPr>
          <a:xfrm>
            <a:off x="838200" y="1825625"/>
            <a:ext cx="10515600" cy="4667250"/>
          </a:xfrm>
        </p:spPr>
        <p:txBody>
          <a:bodyPr>
            <a:normAutofit/>
          </a:bodyPr>
          <a:lstStyle/>
          <a:p>
            <a:r>
              <a:rPr lang="en-US" dirty="0"/>
              <a:t>“Now when Jesus had come into Peter’s house, He saw his wife’s mother lying sick with a fever. So He touched her hand, and the fever left her. And she arose and served them. When evening had come, they brought to Him many who were demon-possessed. And He cast out the spirits with a word, and healed all who were sick, that it might be fulfilled which was spoken by Isaiah the prophet, saying: ‘He Himself took our infirmities And bore our sicknesses’” (Matt. 8:14-17).</a:t>
            </a:r>
          </a:p>
          <a:p>
            <a:endParaRPr lang="en-US" dirty="0"/>
          </a:p>
        </p:txBody>
      </p:sp>
    </p:spTree>
    <p:extLst>
      <p:ext uri="{BB962C8B-B14F-4D97-AF65-F5344CB8AC3E}">
        <p14:creationId xmlns:p14="http://schemas.microsoft.com/office/powerpoint/2010/main" val="7021040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nature, shore&#10;&#10;Description automatically generated">
            <a:extLst>
              <a:ext uri="{FF2B5EF4-FFF2-40B4-BE49-F238E27FC236}">
                <a16:creationId xmlns:a16="http://schemas.microsoft.com/office/drawing/2014/main" id="{119C88B7-3BEE-154F-22E2-C3FD6EF87DC5}"/>
              </a:ext>
            </a:extLst>
          </p:cNvPr>
          <p:cNvPicPr>
            <a:picLocks noChangeAspect="1"/>
          </p:cNvPicPr>
          <p:nvPr/>
        </p:nvPicPr>
        <p:blipFill rotWithShape="1">
          <a:blip r:embed="rId2">
            <a:extLst>
              <a:ext uri="{28A0092B-C50C-407E-A947-70E740481C1C}">
                <a14:useLocalDpi xmlns:a14="http://schemas.microsoft.com/office/drawing/2010/main" val="0"/>
              </a:ext>
            </a:extLst>
          </a:blip>
          <a:srcRect t="5996" b="7147"/>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B79907B4-CBBD-6A63-E0CF-3C3C1DC13A15}"/>
              </a:ext>
            </a:extLst>
          </p:cNvPr>
          <p:cNvSpPr txBox="1"/>
          <p:nvPr/>
        </p:nvSpPr>
        <p:spPr>
          <a:xfrm>
            <a:off x="527595" y="187403"/>
            <a:ext cx="4822072" cy="584775"/>
          </a:xfrm>
          <a:prstGeom prst="rect">
            <a:avLst/>
          </a:prstGeom>
          <a:noFill/>
        </p:spPr>
        <p:txBody>
          <a:bodyPr wrap="square" rtlCol="0">
            <a:spAutoFit/>
          </a:bodyPr>
          <a:lstStyle/>
          <a:p>
            <a:r>
              <a:rPr lang="en-US" sz="3200" dirty="0">
                <a:solidFill>
                  <a:schemeClr val="bg1"/>
                </a:solidFill>
                <a:latin typeface="Source Sans Pro Semibold" panose="020B0603030403020204" pitchFamily="34" charset="0"/>
              </a:rPr>
              <a:t>Aerial View of Capernaum</a:t>
            </a:r>
          </a:p>
        </p:txBody>
      </p:sp>
    </p:spTree>
    <p:extLst>
      <p:ext uri="{BB962C8B-B14F-4D97-AF65-F5344CB8AC3E}">
        <p14:creationId xmlns:p14="http://schemas.microsoft.com/office/powerpoint/2010/main" val="20669568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outdoor, sky, rock, building&#10;&#10;Description automatically generated">
            <a:extLst>
              <a:ext uri="{FF2B5EF4-FFF2-40B4-BE49-F238E27FC236}">
                <a16:creationId xmlns:a16="http://schemas.microsoft.com/office/drawing/2014/main" id="{1272F6E1-BE5F-DF2E-DF10-2DE30BAFD310}"/>
              </a:ext>
            </a:extLst>
          </p:cNvPr>
          <p:cNvPicPr>
            <a:picLocks noChangeAspect="1"/>
          </p:cNvPicPr>
          <p:nvPr/>
        </p:nvPicPr>
        <p:blipFill rotWithShape="1">
          <a:blip r:embed="rId2">
            <a:extLst>
              <a:ext uri="{28A0092B-C50C-407E-A947-70E740481C1C}">
                <a14:useLocalDpi xmlns:a14="http://schemas.microsoft.com/office/drawing/2010/main" val="0"/>
              </a:ext>
            </a:extLst>
          </a:blip>
          <a:srcRect t="8848" b="658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0EE675DD-3133-9DA8-3F80-B6DDBFC69CC5}"/>
              </a:ext>
            </a:extLst>
          </p:cNvPr>
          <p:cNvSpPr txBox="1"/>
          <p:nvPr/>
        </p:nvSpPr>
        <p:spPr>
          <a:xfrm>
            <a:off x="212121" y="170917"/>
            <a:ext cx="6957801" cy="584775"/>
          </a:xfrm>
          <a:prstGeom prst="rect">
            <a:avLst/>
          </a:prstGeom>
          <a:noFill/>
        </p:spPr>
        <p:txBody>
          <a:bodyPr wrap="square" rtlCol="0">
            <a:spAutoFit/>
          </a:bodyPr>
          <a:lstStyle/>
          <a:p>
            <a:r>
              <a:rPr lang="en-US" sz="3200" dirty="0">
                <a:latin typeface="Source Sans Pro Semibold" panose="020B0603030403020204" pitchFamily="34" charset="0"/>
              </a:rPr>
              <a:t>Chapel over the Ruins of Peter’s House</a:t>
            </a:r>
          </a:p>
        </p:txBody>
      </p:sp>
    </p:spTree>
    <p:extLst>
      <p:ext uri="{BB962C8B-B14F-4D97-AF65-F5344CB8AC3E}">
        <p14:creationId xmlns:p14="http://schemas.microsoft.com/office/powerpoint/2010/main" val="2691997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FE215-A603-A015-7746-A730B3FB9CCC}"/>
              </a:ext>
            </a:extLst>
          </p:cNvPr>
          <p:cNvSpPr>
            <a:spLocks noGrp="1"/>
          </p:cNvSpPr>
          <p:nvPr>
            <p:ph type="title"/>
          </p:nvPr>
        </p:nvSpPr>
        <p:spPr/>
        <p:txBody>
          <a:bodyPr/>
          <a:lstStyle/>
          <a:p>
            <a:r>
              <a:rPr lang="en-US" dirty="0"/>
              <a:t>Setting the Context</a:t>
            </a:r>
          </a:p>
        </p:txBody>
      </p:sp>
      <p:sp>
        <p:nvSpPr>
          <p:cNvPr id="3" name="Content Placeholder 2">
            <a:extLst>
              <a:ext uri="{FF2B5EF4-FFF2-40B4-BE49-F238E27FC236}">
                <a16:creationId xmlns:a16="http://schemas.microsoft.com/office/drawing/2014/main" id="{CD0E1722-5D08-E42F-ED3F-08E1F46D4358}"/>
              </a:ext>
            </a:extLst>
          </p:cNvPr>
          <p:cNvSpPr>
            <a:spLocks noGrp="1"/>
          </p:cNvSpPr>
          <p:nvPr>
            <p:ph idx="1"/>
          </p:nvPr>
        </p:nvSpPr>
        <p:spPr/>
        <p:txBody>
          <a:bodyPr/>
          <a:lstStyle/>
          <a:p>
            <a:r>
              <a:rPr lang="en-US" dirty="0"/>
              <a:t>Matthew 4:23— “And Jesus went about all Galilee, teaching in their synagogues, preaching the gospel of the kingdom, and healing all kinds of sickness and all kinds of disease among the people.”</a:t>
            </a:r>
          </a:p>
          <a:p>
            <a:pPr lvl="1"/>
            <a:r>
              <a:rPr lang="en-US" dirty="0"/>
              <a:t>Jesus’s Sermon on the Mount (</a:t>
            </a:r>
            <a:r>
              <a:rPr lang="en-US" dirty="0" err="1"/>
              <a:t>chs</a:t>
            </a:r>
            <a:r>
              <a:rPr lang="en-US" dirty="0"/>
              <a:t>. 5-7): Jesus’s teaching</a:t>
            </a:r>
          </a:p>
          <a:p>
            <a:pPr lvl="1"/>
            <a:r>
              <a:rPr lang="en-US" dirty="0"/>
              <a:t>Jesus’s miracles (</a:t>
            </a:r>
            <a:r>
              <a:rPr lang="en-US" dirty="0" err="1"/>
              <a:t>chs</a:t>
            </a:r>
            <a:r>
              <a:rPr lang="en-US" dirty="0"/>
              <a:t>. 8-9)</a:t>
            </a:r>
          </a:p>
        </p:txBody>
      </p:sp>
    </p:spTree>
    <p:extLst>
      <p:ext uri="{BB962C8B-B14F-4D97-AF65-F5344CB8AC3E}">
        <p14:creationId xmlns:p14="http://schemas.microsoft.com/office/powerpoint/2010/main" val="14657748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old, several&#10;&#10;Description automatically generated">
            <a:extLst>
              <a:ext uri="{FF2B5EF4-FFF2-40B4-BE49-F238E27FC236}">
                <a16:creationId xmlns:a16="http://schemas.microsoft.com/office/drawing/2014/main" id="{AA1407DB-3A0A-B468-47BE-0F85E148C4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0"/>
            <a:ext cx="9144000" cy="6705600"/>
          </a:xfrm>
          <a:prstGeom prst="rect">
            <a:avLst/>
          </a:prstGeom>
        </p:spPr>
      </p:pic>
      <p:sp>
        <p:nvSpPr>
          <p:cNvPr id="4" name="TextBox 3">
            <a:extLst>
              <a:ext uri="{FF2B5EF4-FFF2-40B4-BE49-F238E27FC236}">
                <a16:creationId xmlns:a16="http://schemas.microsoft.com/office/drawing/2014/main" id="{086B2BCA-4464-7801-0DA7-C618C536B3F7}"/>
              </a:ext>
            </a:extLst>
          </p:cNvPr>
          <p:cNvSpPr txBox="1"/>
          <p:nvPr/>
        </p:nvSpPr>
        <p:spPr>
          <a:xfrm>
            <a:off x="546931" y="2025353"/>
            <a:ext cx="2341548" cy="1569660"/>
          </a:xfrm>
          <a:prstGeom prst="rect">
            <a:avLst/>
          </a:prstGeom>
          <a:noFill/>
        </p:spPr>
        <p:txBody>
          <a:bodyPr wrap="square" rtlCol="0">
            <a:spAutoFit/>
          </a:bodyPr>
          <a:lstStyle/>
          <a:p>
            <a:pPr algn="ctr"/>
            <a:r>
              <a:rPr lang="en-US" sz="3200" dirty="0">
                <a:latin typeface="Source Sans Pro Semibold" panose="020B0603030403020204" pitchFamily="34" charset="0"/>
              </a:rPr>
              <a:t>The Excavated Ruins</a:t>
            </a:r>
          </a:p>
        </p:txBody>
      </p:sp>
    </p:spTree>
    <p:extLst>
      <p:ext uri="{BB962C8B-B14F-4D97-AF65-F5344CB8AC3E}">
        <p14:creationId xmlns:p14="http://schemas.microsoft.com/office/powerpoint/2010/main" val="22759594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99923-AF07-2B2D-865F-95FA08CA33F4}"/>
              </a:ext>
            </a:extLst>
          </p:cNvPr>
          <p:cNvSpPr>
            <a:spLocks noGrp="1"/>
          </p:cNvSpPr>
          <p:nvPr>
            <p:ph type="title"/>
          </p:nvPr>
        </p:nvSpPr>
        <p:spPr/>
        <p:txBody>
          <a:bodyPr/>
          <a:lstStyle/>
          <a:p>
            <a:r>
              <a:rPr lang="en-US" dirty="0"/>
              <a:t>Structural Organization</a:t>
            </a:r>
          </a:p>
        </p:txBody>
      </p:sp>
      <p:sp>
        <p:nvSpPr>
          <p:cNvPr id="3" name="Text Placeholder 2">
            <a:extLst>
              <a:ext uri="{FF2B5EF4-FFF2-40B4-BE49-F238E27FC236}">
                <a16:creationId xmlns:a16="http://schemas.microsoft.com/office/drawing/2014/main" id="{2E6FA27E-3C80-1C8D-B4DD-F60EBEBE3F17}"/>
              </a:ext>
            </a:extLst>
          </p:cNvPr>
          <p:cNvSpPr>
            <a:spLocks noGrp="1"/>
          </p:cNvSpPr>
          <p:nvPr>
            <p:ph type="body" idx="1"/>
          </p:nvPr>
        </p:nvSpPr>
        <p:spPr>
          <a:solidFill>
            <a:srgbClr val="BF9000"/>
          </a:solidFill>
        </p:spPr>
        <p:txBody>
          <a:bodyPr>
            <a:normAutofit/>
          </a:bodyPr>
          <a:lstStyle/>
          <a:p>
            <a:pPr algn="ctr"/>
            <a:r>
              <a:rPr lang="en-US" sz="3200" dirty="0"/>
              <a:t>Jesus’s Actions</a:t>
            </a:r>
          </a:p>
        </p:txBody>
      </p:sp>
      <p:sp>
        <p:nvSpPr>
          <p:cNvPr id="4" name="Content Placeholder 3">
            <a:extLst>
              <a:ext uri="{FF2B5EF4-FFF2-40B4-BE49-F238E27FC236}">
                <a16:creationId xmlns:a16="http://schemas.microsoft.com/office/drawing/2014/main" id="{85641EE6-B3B9-C7A0-4A90-10F8521B8721}"/>
              </a:ext>
            </a:extLst>
          </p:cNvPr>
          <p:cNvSpPr>
            <a:spLocks noGrp="1"/>
          </p:cNvSpPr>
          <p:nvPr>
            <p:ph sz="half" idx="2"/>
          </p:nvPr>
        </p:nvSpPr>
        <p:spPr>
          <a:xfrm>
            <a:off x="839788" y="2505075"/>
            <a:ext cx="5157787" cy="2844592"/>
          </a:xfrm>
        </p:spPr>
        <p:txBody>
          <a:bodyPr/>
          <a:lstStyle/>
          <a:p>
            <a:r>
              <a:rPr lang="en-US" dirty="0"/>
              <a:t>He comes into the house</a:t>
            </a:r>
          </a:p>
          <a:p>
            <a:r>
              <a:rPr lang="en-US" dirty="0"/>
              <a:t>He sees Peter’s mother-in-law</a:t>
            </a:r>
          </a:p>
          <a:p>
            <a:r>
              <a:rPr lang="en-US" dirty="0"/>
              <a:t>He touches her hand</a:t>
            </a:r>
          </a:p>
        </p:txBody>
      </p:sp>
      <p:sp>
        <p:nvSpPr>
          <p:cNvPr id="5" name="Text Placeholder 4">
            <a:extLst>
              <a:ext uri="{FF2B5EF4-FFF2-40B4-BE49-F238E27FC236}">
                <a16:creationId xmlns:a16="http://schemas.microsoft.com/office/drawing/2014/main" id="{E0E14F01-7957-FEA5-43A0-83D25C5EE0B2}"/>
              </a:ext>
            </a:extLst>
          </p:cNvPr>
          <p:cNvSpPr>
            <a:spLocks noGrp="1"/>
          </p:cNvSpPr>
          <p:nvPr>
            <p:ph type="body" sz="quarter" idx="3"/>
          </p:nvPr>
        </p:nvSpPr>
        <p:spPr>
          <a:solidFill>
            <a:srgbClr val="BF9000"/>
          </a:solidFill>
        </p:spPr>
        <p:txBody>
          <a:bodyPr>
            <a:normAutofit/>
          </a:bodyPr>
          <a:lstStyle/>
          <a:p>
            <a:pPr algn="ctr"/>
            <a:r>
              <a:rPr lang="en-US" sz="3200" dirty="0"/>
              <a:t>The Result</a:t>
            </a:r>
          </a:p>
        </p:txBody>
      </p:sp>
      <p:sp>
        <p:nvSpPr>
          <p:cNvPr id="6" name="Content Placeholder 5">
            <a:extLst>
              <a:ext uri="{FF2B5EF4-FFF2-40B4-BE49-F238E27FC236}">
                <a16:creationId xmlns:a16="http://schemas.microsoft.com/office/drawing/2014/main" id="{12DE7FAC-9E53-D002-D9E4-B66FB2B9F9B1}"/>
              </a:ext>
            </a:extLst>
          </p:cNvPr>
          <p:cNvSpPr>
            <a:spLocks noGrp="1"/>
          </p:cNvSpPr>
          <p:nvPr>
            <p:ph sz="quarter" idx="4"/>
          </p:nvPr>
        </p:nvSpPr>
        <p:spPr>
          <a:xfrm>
            <a:off x="6172200" y="2505075"/>
            <a:ext cx="5183188" cy="2844592"/>
          </a:xfrm>
        </p:spPr>
        <p:txBody>
          <a:bodyPr/>
          <a:lstStyle/>
          <a:p>
            <a:r>
              <a:rPr lang="en-US" dirty="0"/>
              <a:t>The fever leaves</a:t>
            </a:r>
          </a:p>
          <a:p>
            <a:r>
              <a:rPr lang="en-US" dirty="0"/>
              <a:t>The woman rises</a:t>
            </a:r>
          </a:p>
          <a:p>
            <a:r>
              <a:rPr lang="en-US" dirty="0"/>
              <a:t>The woman serves Jesus</a:t>
            </a:r>
          </a:p>
        </p:txBody>
      </p:sp>
      <p:sp>
        <p:nvSpPr>
          <p:cNvPr id="7" name="TextBox 6">
            <a:extLst>
              <a:ext uri="{FF2B5EF4-FFF2-40B4-BE49-F238E27FC236}">
                <a16:creationId xmlns:a16="http://schemas.microsoft.com/office/drawing/2014/main" id="{43DBA129-008C-F5C7-7482-34E8D74F5DEA}"/>
              </a:ext>
            </a:extLst>
          </p:cNvPr>
          <p:cNvSpPr txBox="1"/>
          <p:nvPr/>
        </p:nvSpPr>
        <p:spPr>
          <a:xfrm>
            <a:off x="2281727" y="5776957"/>
            <a:ext cx="9073661" cy="369332"/>
          </a:xfrm>
          <a:prstGeom prst="rect">
            <a:avLst/>
          </a:prstGeom>
          <a:noFill/>
        </p:spPr>
        <p:txBody>
          <a:bodyPr wrap="square" rtlCol="0">
            <a:spAutoFit/>
          </a:bodyPr>
          <a:lstStyle/>
          <a:p>
            <a:pPr algn="r"/>
            <a:r>
              <a:rPr lang="en-US" dirty="0"/>
              <a:t>Chart taken from Davies and Allison, </a:t>
            </a:r>
            <a:r>
              <a:rPr lang="en-US" i="1" dirty="0"/>
              <a:t>Commentary on Matthew</a:t>
            </a:r>
            <a:r>
              <a:rPr lang="en-US" dirty="0"/>
              <a:t>, 2:32</a:t>
            </a:r>
          </a:p>
        </p:txBody>
      </p:sp>
    </p:spTree>
    <p:extLst>
      <p:ext uri="{BB962C8B-B14F-4D97-AF65-F5344CB8AC3E}">
        <p14:creationId xmlns:p14="http://schemas.microsoft.com/office/powerpoint/2010/main" val="38698368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90263-3E29-270A-DF4A-51A0DF78CEA8}"/>
              </a:ext>
            </a:extLst>
          </p:cNvPr>
          <p:cNvSpPr>
            <a:spLocks noGrp="1"/>
          </p:cNvSpPr>
          <p:nvPr>
            <p:ph type="title"/>
          </p:nvPr>
        </p:nvSpPr>
        <p:spPr/>
        <p:txBody>
          <a:bodyPr/>
          <a:lstStyle/>
          <a:p>
            <a:r>
              <a:rPr lang="en-US" dirty="0"/>
              <a:t>Information from the Parallel Accounts</a:t>
            </a:r>
          </a:p>
        </p:txBody>
      </p:sp>
      <p:sp>
        <p:nvSpPr>
          <p:cNvPr id="3" name="Text Placeholder 2">
            <a:extLst>
              <a:ext uri="{FF2B5EF4-FFF2-40B4-BE49-F238E27FC236}">
                <a16:creationId xmlns:a16="http://schemas.microsoft.com/office/drawing/2014/main" id="{02B7EA7F-D701-91B4-A782-D050247521F0}"/>
              </a:ext>
            </a:extLst>
          </p:cNvPr>
          <p:cNvSpPr>
            <a:spLocks noGrp="1"/>
          </p:cNvSpPr>
          <p:nvPr>
            <p:ph type="body" idx="1"/>
          </p:nvPr>
        </p:nvSpPr>
        <p:spPr>
          <a:solidFill>
            <a:srgbClr val="BF9000"/>
          </a:solidFill>
        </p:spPr>
        <p:txBody>
          <a:bodyPr>
            <a:normAutofit/>
          </a:bodyPr>
          <a:lstStyle/>
          <a:p>
            <a:pPr algn="ctr"/>
            <a:r>
              <a:rPr lang="en-US" sz="3200" dirty="0"/>
              <a:t>Mark 1:29-34</a:t>
            </a:r>
          </a:p>
        </p:txBody>
      </p:sp>
      <p:sp>
        <p:nvSpPr>
          <p:cNvPr id="4" name="Content Placeholder 3">
            <a:extLst>
              <a:ext uri="{FF2B5EF4-FFF2-40B4-BE49-F238E27FC236}">
                <a16:creationId xmlns:a16="http://schemas.microsoft.com/office/drawing/2014/main" id="{4A62D3E0-2EAF-467F-4D5D-E4E4D1A54B35}"/>
              </a:ext>
            </a:extLst>
          </p:cNvPr>
          <p:cNvSpPr>
            <a:spLocks noGrp="1"/>
          </p:cNvSpPr>
          <p:nvPr>
            <p:ph sz="half" idx="2"/>
          </p:nvPr>
        </p:nvSpPr>
        <p:spPr>
          <a:xfrm>
            <a:off x="839788" y="2505074"/>
            <a:ext cx="5157787" cy="4066641"/>
          </a:xfrm>
        </p:spPr>
        <p:txBody>
          <a:bodyPr>
            <a:normAutofit fontScale="70000" lnSpcReduction="20000"/>
          </a:bodyPr>
          <a:lstStyle/>
          <a:p>
            <a:r>
              <a:rPr lang="en-US" dirty="0"/>
              <a:t>“Now as soon </a:t>
            </a:r>
            <a:r>
              <a:rPr lang="en-US" dirty="0">
                <a:latin typeface="Source Sans Pro Black" panose="020B0803030403020204" pitchFamily="34" charset="0"/>
              </a:rPr>
              <a:t>as they had come out of the synagogue</a:t>
            </a:r>
            <a:r>
              <a:rPr lang="en-US" dirty="0"/>
              <a:t>, they entered the house of Simon and Andrew, with James and John. But Simon’s wife’s mother lay sick with a fever, and </a:t>
            </a:r>
            <a:r>
              <a:rPr lang="en-US" dirty="0">
                <a:latin typeface="Source Sans Pro Black" panose="020B0803030403020204" pitchFamily="34" charset="0"/>
              </a:rPr>
              <a:t>they told Him about her at once</a:t>
            </a:r>
            <a:r>
              <a:rPr lang="en-US" dirty="0"/>
              <a:t>. So He came and took her by the hand and lifted her up, and immediately the fever left her. And she served them. At evening, </a:t>
            </a:r>
            <a:r>
              <a:rPr lang="en-US" dirty="0">
                <a:latin typeface="Source Sans Pro Black" panose="020B0803030403020204" pitchFamily="34" charset="0"/>
              </a:rPr>
              <a:t>when the sun had set</a:t>
            </a:r>
            <a:r>
              <a:rPr lang="en-US" dirty="0"/>
              <a:t>, they brought to Him all who were sick and those who were demon-possessed. And the whole city was gathered together at the door. Then He healed </a:t>
            </a:r>
            <a:r>
              <a:rPr lang="en-US" dirty="0">
                <a:latin typeface="Source Sans Pro Black" panose="020B0803030403020204" pitchFamily="34" charset="0"/>
              </a:rPr>
              <a:t>many who were sick with various diseases</a:t>
            </a:r>
            <a:r>
              <a:rPr lang="en-US" dirty="0"/>
              <a:t>, and cast out many demons; </a:t>
            </a:r>
            <a:r>
              <a:rPr lang="en-US" dirty="0">
                <a:latin typeface="Source Sans Pro Black" panose="020B0803030403020204" pitchFamily="34" charset="0"/>
              </a:rPr>
              <a:t>and He did not allow the demons to speak, because they knew Him</a:t>
            </a:r>
            <a:r>
              <a:rPr lang="en-US" dirty="0"/>
              <a:t>.”</a:t>
            </a:r>
          </a:p>
        </p:txBody>
      </p:sp>
      <p:sp>
        <p:nvSpPr>
          <p:cNvPr id="5" name="Text Placeholder 4">
            <a:extLst>
              <a:ext uri="{FF2B5EF4-FFF2-40B4-BE49-F238E27FC236}">
                <a16:creationId xmlns:a16="http://schemas.microsoft.com/office/drawing/2014/main" id="{5C1356B1-DBDA-6170-8C6D-7B06B251343A}"/>
              </a:ext>
            </a:extLst>
          </p:cNvPr>
          <p:cNvSpPr>
            <a:spLocks noGrp="1"/>
          </p:cNvSpPr>
          <p:nvPr>
            <p:ph type="body" sz="quarter" idx="3"/>
          </p:nvPr>
        </p:nvSpPr>
        <p:spPr>
          <a:solidFill>
            <a:srgbClr val="BF9000"/>
          </a:solidFill>
        </p:spPr>
        <p:txBody>
          <a:bodyPr>
            <a:normAutofit/>
          </a:bodyPr>
          <a:lstStyle/>
          <a:p>
            <a:pPr algn="ctr"/>
            <a:r>
              <a:rPr lang="en-US" sz="3200" dirty="0"/>
              <a:t>Luke 4:38-41</a:t>
            </a:r>
          </a:p>
        </p:txBody>
      </p:sp>
      <p:sp>
        <p:nvSpPr>
          <p:cNvPr id="6" name="Content Placeholder 5">
            <a:extLst>
              <a:ext uri="{FF2B5EF4-FFF2-40B4-BE49-F238E27FC236}">
                <a16:creationId xmlns:a16="http://schemas.microsoft.com/office/drawing/2014/main" id="{AD4D4CEA-B4EA-2462-3D21-8FAC302F1B20}"/>
              </a:ext>
            </a:extLst>
          </p:cNvPr>
          <p:cNvSpPr>
            <a:spLocks noGrp="1"/>
          </p:cNvSpPr>
          <p:nvPr>
            <p:ph sz="quarter" idx="4"/>
          </p:nvPr>
        </p:nvSpPr>
        <p:spPr/>
        <p:txBody>
          <a:bodyPr>
            <a:normAutofit fontScale="70000" lnSpcReduction="20000"/>
          </a:bodyPr>
          <a:lstStyle/>
          <a:p>
            <a:r>
              <a:rPr lang="en-US" dirty="0"/>
              <a:t>“Now </a:t>
            </a:r>
            <a:r>
              <a:rPr lang="en-US" dirty="0">
                <a:latin typeface="Source Sans Pro Black" panose="020B0803030403020204" pitchFamily="34" charset="0"/>
              </a:rPr>
              <a:t>He arose from the synagogue </a:t>
            </a:r>
            <a:r>
              <a:rPr lang="en-US" dirty="0"/>
              <a:t>and entered Simon’s house. But Simon’s wife’s mother was sick with a high fever, and </a:t>
            </a:r>
            <a:r>
              <a:rPr lang="en-US" dirty="0">
                <a:latin typeface="Source Sans Pro Black" panose="020B0803030403020204" pitchFamily="34" charset="0"/>
              </a:rPr>
              <a:t>they made request of Him concerning her</a:t>
            </a:r>
            <a:r>
              <a:rPr lang="en-US" dirty="0"/>
              <a:t>. So He </a:t>
            </a:r>
            <a:r>
              <a:rPr lang="en-US" dirty="0">
                <a:latin typeface="Source Sans Pro Black" panose="020B0803030403020204" pitchFamily="34" charset="0"/>
              </a:rPr>
              <a:t>stood over her and rebuked the fever</a:t>
            </a:r>
            <a:r>
              <a:rPr lang="en-US" dirty="0"/>
              <a:t>, and it left her. And immediately she arose and served them. </a:t>
            </a:r>
            <a:r>
              <a:rPr lang="en-US" dirty="0">
                <a:latin typeface="Source Sans Pro Black" panose="020B0803030403020204" pitchFamily="34" charset="0"/>
              </a:rPr>
              <a:t>When the sun was setting</a:t>
            </a:r>
            <a:r>
              <a:rPr lang="en-US" dirty="0"/>
              <a:t>, all those who had any that were </a:t>
            </a:r>
            <a:r>
              <a:rPr lang="en-US" dirty="0">
                <a:latin typeface="Source Sans Pro Black" panose="020B0803030403020204" pitchFamily="34" charset="0"/>
              </a:rPr>
              <a:t>sick with various diseases </a:t>
            </a:r>
            <a:r>
              <a:rPr lang="en-US" dirty="0"/>
              <a:t>brought them to Him; and He laid His hands on every one of them and healed them. </a:t>
            </a:r>
            <a:r>
              <a:rPr lang="en-US" dirty="0">
                <a:latin typeface="Source Sans Pro Black" panose="020B0803030403020204" pitchFamily="34" charset="0"/>
              </a:rPr>
              <a:t>And demons also came out of many, crying out and saying, ‘You are the Christ, the Son of God!’ And He, rebuking them, did not allow them to speak, for they knew that He was the Christ</a:t>
            </a:r>
            <a:r>
              <a:rPr lang="en-US" dirty="0"/>
              <a:t>.”</a:t>
            </a:r>
          </a:p>
        </p:txBody>
      </p:sp>
    </p:spTree>
    <p:extLst>
      <p:ext uri="{BB962C8B-B14F-4D97-AF65-F5344CB8AC3E}">
        <p14:creationId xmlns:p14="http://schemas.microsoft.com/office/powerpoint/2010/main" val="27460670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62301-E572-E89B-FFD2-6E12CD981104}"/>
              </a:ext>
            </a:extLst>
          </p:cNvPr>
          <p:cNvSpPr>
            <a:spLocks noGrp="1"/>
          </p:cNvSpPr>
          <p:nvPr>
            <p:ph type="title"/>
          </p:nvPr>
        </p:nvSpPr>
        <p:spPr/>
        <p:txBody>
          <a:bodyPr/>
          <a:lstStyle/>
          <a:p>
            <a:r>
              <a:rPr lang="en-US" dirty="0"/>
              <a:t>Matthew 8:14</a:t>
            </a:r>
          </a:p>
        </p:txBody>
      </p:sp>
      <p:sp>
        <p:nvSpPr>
          <p:cNvPr id="3" name="Content Placeholder 2">
            <a:extLst>
              <a:ext uri="{FF2B5EF4-FFF2-40B4-BE49-F238E27FC236}">
                <a16:creationId xmlns:a16="http://schemas.microsoft.com/office/drawing/2014/main" id="{013FD90C-1540-03C4-B81E-A82AD16E74BB}"/>
              </a:ext>
            </a:extLst>
          </p:cNvPr>
          <p:cNvSpPr>
            <a:spLocks noGrp="1"/>
          </p:cNvSpPr>
          <p:nvPr>
            <p:ph idx="1"/>
          </p:nvPr>
        </p:nvSpPr>
        <p:spPr/>
        <p:txBody>
          <a:bodyPr/>
          <a:lstStyle/>
          <a:p>
            <a:r>
              <a:rPr lang="en-US" dirty="0">
                <a:latin typeface="Source Sans Pro Black" panose="020B0803030403020204" pitchFamily="34" charset="0"/>
              </a:rPr>
              <a:t>“Now when Jesus had come into Peter’s house, He saw his wife’s mother lying sick with a fever.”</a:t>
            </a:r>
          </a:p>
          <a:p>
            <a:pPr lvl="1"/>
            <a:r>
              <a:rPr lang="en-US" dirty="0"/>
              <a:t>The miracle is also recorded in Mark 1:29-34 and Luke 4:38-41. The miracle occurred on a Sabbath day, after coming home from the synagogue (Mark 1:21).</a:t>
            </a:r>
          </a:p>
          <a:p>
            <a:pPr lvl="1"/>
            <a:r>
              <a:rPr lang="en-US" dirty="0">
                <a:latin typeface="Source Sans Pro Black" panose="020B0803030403020204" pitchFamily="34" charset="0"/>
              </a:rPr>
              <a:t>Lying sick </a:t>
            </a:r>
            <a:r>
              <a:rPr lang="en-US" dirty="0"/>
              <a:t>is translated from the word </a:t>
            </a:r>
            <a:r>
              <a:rPr lang="en-US" i="1" dirty="0" err="1"/>
              <a:t>ballō</a:t>
            </a:r>
            <a:r>
              <a:rPr lang="en-US" i="1" dirty="0"/>
              <a:t>, </a:t>
            </a:r>
            <a:r>
              <a:rPr lang="en-US" dirty="0"/>
              <a:t>with the meaning “of physical disability, . . . lying sick” (BDAG, 163). </a:t>
            </a:r>
          </a:p>
          <a:p>
            <a:pPr lvl="1"/>
            <a:r>
              <a:rPr lang="en-US" dirty="0"/>
              <a:t>Her sickness is described by the word </a:t>
            </a:r>
            <a:r>
              <a:rPr lang="en-US" i="1" dirty="0" err="1"/>
              <a:t>puressō</a:t>
            </a:r>
            <a:r>
              <a:rPr lang="en-US" dirty="0"/>
              <a:t>, “suffer with a fever” (BDAG, 899).</a:t>
            </a:r>
          </a:p>
          <a:p>
            <a:pPr lvl="1"/>
            <a:r>
              <a:rPr lang="en-US" dirty="0"/>
              <a:t>Why is it significant that Peter had a mother-in-law?</a:t>
            </a:r>
          </a:p>
        </p:txBody>
      </p:sp>
    </p:spTree>
    <p:extLst>
      <p:ext uri="{BB962C8B-B14F-4D97-AF65-F5344CB8AC3E}">
        <p14:creationId xmlns:p14="http://schemas.microsoft.com/office/powerpoint/2010/main" val="541947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circle(in)">
                                      <p:cBhvr>
                                        <p:cTn id="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4CDA9-D3BE-4C9B-14B2-9AB71DA3423C}"/>
              </a:ext>
            </a:extLst>
          </p:cNvPr>
          <p:cNvSpPr>
            <a:spLocks noGrp="1"/>
          </p:cNvSpPr>
          <p:nvPr>
            <p:ph type="title"/>
          </p:nvPr>
        </p:nvSpPr>
        <p:spPr/>
        <p:txBody>
          <a:bodyPr/>
          <a:lstStyle/>
          <a:p>
            <a:r>
              <a:rPr lang="en-US" dirty="0"/>
              <a:t>Matthew 8:15</a:t>
            </a:r>
          </a:p>
        </p:txBody>
      </p:sp>
      <p:sp>
        <p:nvSpPr>
          <p:cNvPr id="3" name="Content Placeholder 2">
            <a:extLst>
              <a:ext uri="{FF2B5EF4-FFF2-40B4-BE49-F238E27FC236}">
                <a16:creationId xmlns:a16="http://schemas.microsoft.com/office/drawing/2014/main" id="{F05C0108-CC68-CB39-4F5A-6725B99302F3}"/>
              </a:ext>
            </a:extLst>
          </p:cNvPr>
          <p:cNvSpPr>
            <a:spLocks noGrp="1"/>
          </p:cNvSpPr>
          <p:nvPr>
            <p:ph idx="1"/>
          </p:nvPr>
        </p:nvSpPr>
        <p:spPr/>
        <p:txBody>
          <a:bodyPr/>
          <a:lstStyle/>
          <a:p>
            <a:r>
              <a:rPr lang="en-US" dirty="0">
                <a:latin typeface="Source Sans Pro Black" panose="020B0803030403020204" pitchFamily="34" charset="0"/>
              </a:rPr>
              <a:t>“So He touched her hand, and the fever left her. And she arose and served them.”</a:t>
            </a:r>
          </a:p>
          <a:p>
            <a:pPr lvl="1"/>
            <a:r>
              <a:rPr lang="en-US" dirty="0">
                <a:latin typeface="Source Sans Pro Black" panose="020B0803030403020204" pitchFamily="34" charset="0"/>
              </a:rPr>
              <a:t>Craig L. Blomberg: </a:t>
            </a:r>
            <a:r>
              <a:rPr lang="en-US" dirty="0"/>
              <a:t>“But the only point that concerns Matthew is Jesus’ compassion for yet a third category of people who were viewed as second-class citizens within Judaism, namely, women” (</a:t>
            </a:r>
            <a:r>
              <a:rPr lang="en-US" i="1" dirty="0"/>
              <a:t>Matthew</a:t>
            </a:r>
            <a:r>
              <a:rPr lang="en-US" dirty="0"/>
              <a:t>, The New American Commentary, 143).</a:t>
            </a:r>
          </a:p>
          <a:p>
            <a:pPr lvl="1"/>
            <a:r>
              <a:rPr lang="en-US" dirty="0"/>
              <a:t>How long did it take for the woman to become well?</a:t>
            </a:r>
          </a:p>
          <a:p>
            <a:pPr lvl="1"/>
            <a:r>
              <a:rPr lang="en-US" dirty="0"/>
              <a:t>What is the significance of stating that the woman “arose and served them”?</a:t>
            </a:r>
          </a:p>
          <a:p>
            <a:pPr marL="0" indent="0">
              <a:buNone/>
            </a:pPr>
            <a:r>
              <a:rPr lang="en-US" dirty="0"/>
              <a:t>	</a:t>
            </a:r>
          </a:p>
        </p:txBody>
      </p:sp>
    </p:spTree>
    <p:extLst>
      <p:ext uri="{BB962C8B-B14F-4D97-AF65-F5344CB8AC3E}">
        <p14:creationId xmlns:p14="http://schemas.microsoft.com/office/powerpoint/2010/main" val="2404610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B4134-BB31-7F0A-EF47-1C58E33E0AC1}"/>
              </a:ext>
            </a:extLst>
          </p:cNvPr>
          <p:cNvSpPr>
            <a:spLocks noGrp="1"/>
          </p:cNvSpPr>
          <p:nvPr>
            <p:ph type="title"/>
          </p:nvPr>
        </p:nvSpPr>
        <p:spPr/>
        <p:txBody>
          <a:bodyPr/>
          <a:lstStyle/>
          <a:p>
            <a:r>
              <a:rPr lang="en-US" dirty="0"/>
              <a:t>Summary of Jesus’s Healing Ministry</a:t>
            </a:r>
            <a:br>
              <a:rPr lang="en-US" dirty="0"/>
            </a:br>
            <a:r>
              <a:rPr lang="en-US" sz="2000" dirty="0"/>
              <a:t>Matthew 8:16-17</a:t>
            </a:r>
          </a:p>
        </p:txBody>
      </p:sp>
      <p:sp>
        <p:nvSpPr>
          <p:cNvPr id="3" name="Content Placeholder 2">
            <a:extLst>
              <a:ext uri="{FF2B5EF4-FFF2-40B4-BE49-F238E27FC236}">
                <a16:creationId xmlns:a16="http://schemas.microsoft.com/office/drawing/2014/main" id="{025A6B1C-CF6A-7CAE-FBD4-D49D483B0863}"/>
              </a:ext>
            </a:extLst>
          </p:cNvPr>
          <p:cNvSpPr>
            <a:spLocks noGrp="1"/>
          </p:cNvSpPr>
          <p:nvPr>
            <p:ph idx="1"/>
          </p:nvPr>
        </p:nvSpPr>
        <p:spPr/>
        <p:txBody>
          <a:bodyPr/>
          <a:lstStyle/>
          <a:p>
            <a:r>
              <a:rPr lang="en-US" dirty="0"/>
              <a:t>“When evening had come, they brought to Him many who were demon-possessed. And He cast out the spirits with a word, and healed all who were sick, that it might be fulfilled which was spoken by Isaiah the prophet, saying: ‘He Himself took our infirmities And bore our sicknesses.’” </a:t>
            </a:r>
          </a:p>
        </p:txBody>
      </p:sp>
    </p:spTree>
    <p:extLst>
      <p:ext uri="{BB962C8B-B14F-4D97-AF65-F5344CB8AC3E}">
        <p14:creationId xmlns:p14="http://schemas.microsoft.com/office/powerpoint/2010/main" val="29871272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990EF-0571-F09B-CF60-5A46572AF029}"/>
              </a:ext>
            </a:extLst>
          </p:cNvPr>
          <p:cNvSpPr>
            <a:spLocks noGrp="1"/>
          </p:cNvSpPr>
          <p:nvPr>
            <p:ph type="title"/>
          </p:nvPr>
        </p:nvSpPr>
        <p:spPr/>
        <p:txBody>
          <a:bodyPr/>
          <a:lstStyle/>
          <a:p>
            <a:r>
              <a:rPr lang="en-US" dirty="0"/>
              <a:t>Matthew 8:16</a:t>
            </a:r>
          </a:p>
        </p:txBody>
      </p:sp>
      <p:sp>
        <p:nvSpPr>
          <p:cNvPr id="3" name="Content Placeholder 2">
            <a:extLst>
              <a:ext uri="{FF2B5EF4-FFF2-40B4-BE49-F238E27FC236}">
                <a16:creationId xmlns:a16="http://schemas.microsoft.com/office/drawing/2014/main" id="{25BE13F2-6882-9050-C5ED-915304BCF696}"/>
              </a:ext>
            </a:extLst>
          </p:cNvPr>
          <p:cNvSpPr>
            <a:spLocks noGrp="1"/>
          </p:cNvSpPr>
          <p:nvPr>
            <p:ph idx="1"/>
          </p:nvPr>
        </p:nvSpPr>
        <p:spPr/>
        <p:txBody>
          <a:bodyPr/>
          <a:lstStyle/>
          <a:p>
            <a:r>
              <a:rPr lang="en-US" dirty="0">
                <a:latin typeface="Source Sans Pro Black" panose="020B0803030403020204" pitchFamily="34" charset="0"/>
              </a:rPr>
              <a:t>When evening had come, they brought to Him many who were demon-possessed. And He cast out the spirits with a word, and healed all who were sick, . . .”</a:t>
            </a:r>
          </a:p>
          <a:p>
            <a:pPr lvl="1"/>
            <a:r>
              <a:rPr lang="en-US" dirty="0"/>
              <a:t>Why is the phrase “when evening had come” important?</a:t>
            </a:r>
          </a:p>
          <a:p>
            <a:pPr lvl="2"/>
            <a:r>
              <a:rPr lang="en-US" dirty="0"/>
              <a:t>See Luke 4:31, which ties the miracles to the Sabbath.</a:t>
            </a:r>
          </a:p>
          <a:p>
            <a:pPr lvl="1"/>
            <a:r>
              <a:rPr lang="en-US" dirty="0"/>
              <a:t>Which diseases was Jesus able to heal?</a:t>
            </a:r>
          </a:p>
          <a:p>
            <a:pPr lvl="1"/>
            <a:r>
              <a:rPr lang="en-US" dirty="0"/>
              <a:t>How did Jesus cast out demons? </a:t>
            </a:r>
          </a:p>
          <a:p>
            <a:pPr lvl="2"/>
            <a:r>
              <a:rPr lang="en-US" dirty="0"/>
              <a:t>How did contemporary and modern exorcists attempt to cast out demons?</a:t>
            </a:r>
          </a:p>
          <a:p>
            <a:pPr lvl="1"/>
            <a:r>
              <a:rPr lang="en-US" dirty="0"/>
              <a:t>Jesus healed “all who were sick.”</a:t>
            </a:r>
          </a:p>
          <a:p>
            <a:pPr lvl="1"/>
            <a:endParaRPr lang="en-US" dirty="0"/>
          </a:p>
        </p:txBody>
      </p:sp>
    </p:spTree>
    <p:extLst>
      <p:ext uri="{BB962C8B-B14F-4D97-AF65-F5344CB8AC3E}">
        <p14:creationId xmlns:p14="http://schemas.microsoft.com/office/powerpoint/2010/main" val="3658137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ircle(in)">
                                      <p:cBhvr>
                                        <p:cTn id="27" dur="20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circle(in)">
                                      <p:cBhvr>
                                        <p:cTn id="32"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C07B7-542B-5ABC-6CF0-8A5342F4D946}"/>
              </a:ext>
            </a:extLst>
          </p:cNvPr>
          <p:cNvSpPr>
            <a:spLocks noGrp="1"/>
          </p:cNvSpPr>
          <p:nvPr>
            <p:ph type="title"/>
          </p:nvPr>
        </p:nvSpPr>
        <p:spPr>
          <a:xfrm>
            <a:off x="838200" y="365126"/>
            <a:ext cx="10515600" cy="909760"/>
          </a:xfrm>
        </p:spPr>
        <p:txBody>
          <a:bodyPr/>
          <a:lstStyle/>
          <a:p>
            <a:r>
              <a:rPr lang="en-US" dirty="0"/>
              <a:t>Matthew 8:17</a:t>
            </a:r>
          </a:p>
        </p:txBody>
      </p:sp>
      <p:sp>
        <p:nvSpPr>
          <p:cNvPr id="3" name="Content Placeholder 2">
            <a:extLst>
              <a:ext uri="{FF2B5EF4-FFF2-40B4-BE49-F238E27FC236}">
                <a16:creationId xmlns:a16="http://schemas.microsoft.com/office/drawing/2014/main" id="{C1071BF3-18FC-1414-D525-41F9F9A4A8B7}"/>
              </a:ext>
            </a:extLst>
          </p:cNvPr>
          <p:cNvSpPr>
            <a:spLocks noGrp="1"/>
          </p:cNvSpPr>
          <p:nvPr>
            <p:ph idx="1"/>
          </p:nvPr>
        </p:nvSpPr>
        <p:spPr>
          <a:xfrm>
            <a:off x="838200" y="1441938"/>
            <a:ext cx="10515600" cy="5050936"/>
          </a:xfrm>
        </p:spPr>
        <p:txBody>
          <a:bodyPr>
            <a:normAutofit lnSpcReduction="10000"/>
          </a:bodyPr>
          <a:lstStyle/>
          <a:p>
            <a:r>
              <a:rPr lang="en-US" dirty="0">
                <a:latin typeface="Source Sans Pro Black" panose="020B0803030403020204" pitchFamily="34" charset="0"/>
              </a:rPr>
              <a:t>“. . . </a:t>
            </a:r>
            <a:r>
              <a:rPr lang="en-US" dirty="0">
                <a:solidFill>
                  <a:srgbClr val="C00000"/>
                </a:solidFill>
                <a:latin typeface="Source Sans Pro Black" panose="020B0803030403020204" pitchFamily="34" charset="0"/>
              </a:rPr>
              <a:t>that it might be fulfilled </a:t>
            </a:r>
            <a:r>
              <a:rPr lang="en-US" dirty="0">
                <a:latin typeface="Source Sans Pro Black" panose="020B0803030403020204" pitchFamily="34" charset="0"/>
              </a:rPr>
              <a:t>which was spoken by Isaiah the prophet, saying: ‘He Himself took our infirmities And bore our sicknesses.’”</a:t>
            </a:r>
          </a:p>
          <a:p>
            <a:pPr lvl="1"/>
            <a:r>
              <a:rPr lang="en-US" dirty="0"/>
              <a:t>In light of Matthew’s use of the OT prophecies to confirm that Jesus is the Messiah, </a:t>
            </a:r>
            <a:r>
              <a:rPr lang="en-US" dirty="0">
                <a:latin typeface="Source Sans Pro Black" panose="020B0803030403020204" pitchFamily="34" charset="0"/>
              </a:rPr>
              <a:t>it is surprising that this is his only quotation from Isaiah 53</a:t>
            </a:r>
            <a:r>
              <a:rPr lang="en-US" dirty="0"/>
              <a:t>. </a:t>
            </a:r>
          </a:p>
          <a:p>
            <a:pPr lvl="1"/>
            <a:r>
              <a:rPr lang="en-US" dirty="0"/>
              <a:t>This is the sixth prophecy cited in Matthew’s “that it might be fulfilled” proofs that Jesus is the Messiah.</a:t>
            </a:r>
          </a:p>
          <a:p>
            <a:pPr lvl="1"/>
            <a:r>
              <a:rPr lang="en-US" dirty="0"/>
              <a:t>Charismatics have used this verse to argue that healing from physical maladies is a present blessing of the atonement. </a:t>
            </a:r>
          </a:p>
          <a:p>
            <a:pPr lvl="1"/>
            <a:r>
              <a:rPr lang="en-US" dirty="0">
                <a:latin typeface="Source Sans Pro Black" panose="020B0803030403020204" pitchFamily="34" charset="0"/>
              </a:rPr>
              <a:t>John Peter Lange and Philip Schaff: </a:t>
            </a:r>
            <a:r>
              <a:rPr lang="en-US" dirty="0"/>
              <a:t>“Christ takes away disease, in token of His removing its root, sin, by taking upon Himself death as the full wages and the full burden of sin” (</a:t>
            </a:r>
            <a:r>
              <a:rPr lang="en-US" i="1" dirty="0"/>
              <a:t>A Commentary on the Holy Scriptures: Matthew</a:t>
            </a:r>
            <a:r>
              <a:rPr lang="en-US" dirty="0"/>
              <a:t>, 158).</a:t>
            </a:r>
          </a:p>
          <a:p>
            <a:pPr lvl="2"/>
            <a:r>
              <a:rPr lang="en-US" dirty="0"/>
              <a:t>Sin is sometimes pictured as a disease (Isa. 1:5-6).</a:t>
            </a:r>
          </a:p>
          <a:p>
            <a:pPr lvl="2"/>
            <a:r>
              <a:rPr lang="en-US" dirty="0"/>
              <a:t>Only in the world to come will physical sufferings end (Rev. 21:4).</a:t>
            </a:r>
          </a:p>
        </p:txBody>
      </p:sp>
    </p:spTree>
    <p:extLst>
      <p:ext uri="{BB962C8B-B14F-4D97-AF65-F5344CB8AC3E}">
        <p14:creationId xmlns:p14="http://schemas.microsoft.com/office/powerpoint/2010/main" val="3219669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par>
                                <p:cTn id="23" presetID="6" presetClass="entr" presetSubtype="16"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circle(in)">
                                      <p:cBhvr>
                                        <p:cTn id="25" dur="2000"/>
                                        <p:tgtEl>
                                          <p:spTgt spid="3">
                                            <p:txEl>
                                              <p:pRg st="5" end="5"/>
                                            </p:txEl>
                                          </p:spTgt>
                                        </p:tgtEl>
                                      </p:cBhvr>
                                    </p:animEffect>
                                  </p:childTnLst>
                                </p:cTn>
                              </p:par>
                              <p:par>
                                <p:cTn id="26" presetID="6" presetClass="entr" presetSubtype="16" fill="hold" nodeType="with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circle(in)">
                                      <p:cBhvr>
                                        <p:cTn id="28"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454B7-163A-C9F7-0284-6B716B827F31}"/>
              </a:ext>
            </a:extLst>
          </p:cNvPr>
          <p:cNvSpPr>
            <a:spLocks noGrp="1"/>
          </p:cNvSpPr>
          <p:nvPr>
            <p:ph type="title"/>
          </p:nvPr>
        </p:nvSpPr>
        <p:spPr/>
        <p:txBody>
          <a:bodyPr>
            <a:normAutofit/>
          </a:bodyPr>
          <a:lstStyle/>
          <a:p>
            <a:r>
              <a:rPr lang="en-US" dirty="0">
                <a:solidFill>
                  <a:srgbClr val="BF9000"/>
                </a:solidFill>
              </a:rPr>
              <a:t>First Separation: Call to Follow Jesus </a:t>
            </a:r>
            <a:br>
              <a:rPr lang="en-US" dirty="0">
                <a:solidFill>
                  <a:srgbClr val="BF9000"/>
                </a:solidFill>
              </a:rPr>
            </a:br>
            <a:r>
              <a:rPr lang="en-US" sz="2400" dirty="0">
                <a:solidFill>
                  <a:srgbClr val="BF9000"/>
                </a:solidFill>
              </a:rPr>
              <a:t>(Matthew 8:18-22)</a:t>
            </a:r>
          </a:p>
        </p:txBody>
      </p:sp>
      <p:sp>
        <p:nvSpPr>
          <p:cNvPr id="3" name="Content Placeholder 2">
            <a:extLst>
              <a:ext uri="{FF2B5EF4-FFF2-40B4-BE49-F238E27FC236}">
                <a16:creationId xmlns:a16="http://schemas.microsoft.com/office/drawing/2014/main" id="{2F077949-8B6E-AED8-2269-27748CA87A62}"/>
              </a:ext>
            </a:extLst>
          </p:cNvPr>
          <p:cNvSpPr>
            <a:spLocks noGrp="1"/>
          </p:cNvSpPr>
          <p:nvPr>
            <p:ph idx="1"/>
          </p:nvPr>
        </p:nvSpPr>
        <p:spPr/>
        <p:txBody>
          <a:bodyPr/>
          <a:lstStyle/>
          <a:p>
            <a:r>
              <a:rPr lang="en-US" dirty="0"/>
              <a:t>“And when Jesus saw great multitudes about Him, He gave a command to depart to the other side. Then a certain scribe came and said to Him, ‘Teacher, I will follow You wherever You go.’ And Jesus said to him, ‘Foxes have holes and birds of the air have nests, but the Son of Man has nowhere to lay His head.’ Then another of His disciples said to Him, ‘Lord, let me first go and bury my father.’ But Jesus said to him, ‘Follow Me, and let the dead bury their own dead.’”</a:t>
            </a:r>
          </a:p>
          <a:p>
            <a:pPr lvl="1"/>
            <a:r>
              <a:rPr lang="en-US" dirty="0"/>
              <a:t>Parallel passage: Luke 9:57-62</a:t>
            </a:r>
          </a:p>
          <a:p>
            <a:pPr lvl="1"/>
            <a:r>
              <a:rPr lang="en-US" dirty="0"/>
              <a:t>The emphasis: Jesus demands wholehearted commitment!</a:t>
            </a:r>
          </a:p>
        </p:txBody>
      </p:sp>
    </p:spTree>
    <p:extLst>
      <p:ext uri="{BB962C8B-B14F-4D97-AF65-F5344CB8AC3E}">
        <p14:creationId xmlns:p14="http://schemas.microsoft.com/office/powerpoint/2010/main" val="30115859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45C17-62E3-489A-7076-A1B5A7ED5388}"/>
              </a:ext>
            </a:extLst>
          </p:cNvPr>
          <p:cNvSpPr>
            <a:spLocks noGrp="1"/>
          </p:cNvSpPr>
          <p:nvPr>
            <p:ph type="title"/>
          </p:nvPr>
        </p:nvSpPr>
        <p:spPr/>
        <p:txBody>
          <a:bodyPr/>
          <a:lstStyle/>
          <a:p>
            <a:r>
              <a:rPr lang="en-US" dirty="0"/>
              <a:t>Matthew 8:18</a:t>
            </a:r>
          </a:p>
        </p:txBody>
      </p:sp>
      <p:sp>
        <p:nvSpPr>
          <p:cNvPr id="3" name="Content Placeholder 2">
            <a:extLst>
              <a:ext uri="{FF2B5EF4-FFF2-40B4-BE49-F238E27FC236}">
                <a16:creationId xmlns:a16="http://schemas.microsoft.com/office/drawing/2014/main" id="{6172471C-CA27-6ABB-9162-D16E82E4976C}"/>
              </a:ext>
            </a:extLst>
          </p:cNvPr>
          <p:cNvSpPr>
            <a:spLocks noGrp="1"/>
          </p:cNvSpPr>
          <p:nvPr>
            <p:ph idx="1"/>
          </p:nvPr>
        </p:nvSpPr>
        <p:spPr/>
        <p:txBody>
          <a:bodyPr>
            <a:normAutofit lnSpcReduction="10000"/>
          </a:bodyPr>
          <a:lstStyle/>
          <a:p>
            <a:r>
              <a:rPr lang="en-US" dirty="0">
                <a:latin typeface="Source Sans Pro Black" panose="020B0803030403020204" pitchFamily="34" charset="0"/>
              </a:rPr>
              <a:t>“And when Jesus saw great multitudes about Him, He gave a command to depart to the other side.”</a:t>
            </a:r>
          </a:p>
          <a:p>
            <a:pPr lvl="1"/>
            <a:r>
              <a:rPr lang="en-US" dirty="0">
                <a:latin typeface="Source Sans Pro Black" panose="020B0803030403020204" pitchFamily="34" charset="0"/>
              </a:rPr>
              <a:t>Gave a command </a:t>
            </a:r>
            <a:r>
              <a:rPr lang="en-US" dirty="0"/>
              <a:t>(</a:t>
            </a:r>
            <a:r>
              <a:rPr lang="en-US" i="1" dirty="0" err="1"/>
              <a:t>keleuō</a:t>
            </a:r>
            <a:r>
              <a:rPr lang="en-US" dirty="0"/>
              <a:t>): “to give a command, ordinarily of an official nature, </a:t>
            </a:r>
            <a:r>
              <a:rPr lang="en-US" i="1" dirty="0"/>
              <a:t>command, order, urge</a:t>
            </a:r>
            <a:r>
              <a:rPr lang="en-US" dirty="0"/>
              <a:t>” (BDAG, 538).</a:t>
            </a:r>
          </a:p>
          <a:p>
            <a:pPr lvl="2"/>
            <a:r>
              <a:rPr lang="en-US" dirty="0"/>
              <a:t>To whom was the command given?</a:t>
            </a:r>
          </a:p>
          <a:p>
            <a:pPr lvl="2"/>
            <a:r>
              <a:rPr lang="en-US" dirty="0"/>
              <a:t>Not likely to the multitudes, for He seems to be wanting to have some private time.</a:t>
            </a:r>
          </a:p>
          <a:p>
            <a:pPr lvl="1"/>
            <a:r>
              <a:rPr lang="en-US" dirty="0">
                <a:latin typeface="Source Sans Pro Black" panose="020B0803030403020204" pitchFamily="34" charset="0"/>
              </a:rPr>
              <a:t>To the other side </a:t>
            </a:r>
            <a:r>
              <a:rPr lang="en-US" dirty="0"/>
              <a:t>(</a:t>
            </a:r>
            <a:r>
              <a:rPr lang="en-US" i="1" dirty="0" err="1"/>
              <a:t>eis</a:t>
            </a:r>
            <a:r>
              <a:rPr lang="en-US" i="1" dirty="0"/>
              <a:t> to </a:t>
            </a:r>
            <a:r>
              <a:rPr lang="en-US" i="1" dirty="0" err="1"/>
              <a:t>peran</a:t>
            </a:r>
            <a:r>
              <a:rPr lang="en-US" dirty="0"/>
              <a:t>): this phrase shifts in meaning depending upon one’s geographical perspective. </a:t>
            </a:r>
          </a:p>
          <a:p>
            <a:pPr lvl="2"/>
            <a:r>
              <a:rPr lang="en-US" dirty="0"/>
              <a:t>The miracles of the first group are in and around Capernaum.</a:t>
            </a:r>
          </a:p>
          <a:p>
            <a:pPr lvl="2"/>
            <a:r>
              <a:rPr lang="en-US" dirty="0"/>
              <a:t>The miracles of the second group involve crossing the Sea of Galilee and arriving in the area of the Gergesenes/Gadarenes, on the east side of the Sea of Galilee.</a:t>
            </a:r>
          </a:p>
        </p:txBody>
      </p:sp>
    </p:spTree>
    <p:extLst>
      <p:ext uri="{BB962C8B-B14F-4D97-AF65-F5344CB8AC3E}">
        <p14:creationId xmlns:p14="http://schemas.microsoft.com/office/powerpoint/2010/main" val="489033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ircle(in)">
                                      <p:cBhvr>
                                        <p:cTn id="17" dur="2000"/>
                                        <p:tgtEl>
                                          <p:spTgt spid="3">
                                            <p:txEl>
                                              <p:pRg st="4" end="4"/>
                                            </p:txEl>
                                          </p:spTgt>
                                        </p:tgtEl>
                                      </p:cBhvr>
                                    </p:animEffect>
                                  </p:childTnLst>
                                </p:cTn>
                              </p:par>
                              <p:par>
                                <p:cTn id="18" presetID="6" presetClass="entr" presetSubtype="16"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circle(in)">
                                      <p:cBhvr>
                                        <p:cTn id="20" dur="2000"/>
                                        <p:tgtEl>
                                          <p:spTgt spid="3">
                                            <p:txEl>
                                              <p:pRg st="5" end="5"/>
                                            </p:txEl>
                                          </p:spTgt>
                                        </p:tgtEl>
                                      </p:cBhvr>
                                    </p:animEffect>
                                  </p:childTnLst>
                                </p:cTn>
                              </p:par>
                              <p:par>
                                <p:cTn id="21" presetID="6" presetClass="entr" presetSubtype="16"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circle(in)">
                                      <p:cBhvr>
                                        <p:cTn id="23"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C3F42-579D-0396-8B24-CFE18F1A64FC}"/>
              </a:ext>
            </a:extLst>
          </p:cNvPr>
          <p:cNvSpPr>
            <a:spLocks noGrp="1"/>
          </p:cNvSpPr>
          <p:nvPr>
            <p:ph type="title"/>
          </p:nvPr>
        </p:nvSpPr>
        <p:spPr>
          <a:xfrm>
            <a:off x="838200" y="365125"/>
            <a:ext cx="10515600" cy="900967"/>
          </a:xfrm>
        </p:spPr>
        <p:txBody>
          <a:bodyPr/>
          <a:lstStyle/>
          <a:p>
            <a:r>
              <a:rPr lang="en-US" dirty="0"/>
              <a:t>Jesus’s Miracles</a:t>
            </a:r>
          </a:p>
        </p:txBody>
      </p:sp>
      <p:sp>
        <p:nvSpPr>
          <p:cNvPr id="3" name="Content Placeholder 2">
            <a:extLst>
              <a:ext uri="{FF2B5EF4-FFF2-40B4-BE49-F238E27FC236}">
                <a16:creationId xmlns:a16="http://schemas.microsoft.com/office/drawing/2014/main" id="{5B71B81C-02D7-6CAC-E61E-74409A6615BC}"/>
              </a:ext>
            </a:extLst>
          </p:cNvPr>
          <p:cNvSpPr>
            <a:spLocks noGrp="1"/>
          </p:cNvSpPr>
          <p:nvPr>
            <p:ph idx="1"/>
          </p:nvPr>
        </p:nvSpPr>
        <p:spPr>
          <a:xfrm>
            <a:off x="838200" y="1441938"/>
            <a:ext cx="10515600" cy="4735025"/>
          </a:xfrm>
        </p:spPr>
        <p:txBody>
          <a:bodyPr>
            <a:normAutofit lnSpcReduction="10000"/>
          </a:bodyPr>
          <a:lstStyle/>
          <a:p>
            <a:r>
              <a:rPr lang="en-US" dirty="0"/>
              <a:t>Ten miracles divided into three groups of three:</a:t>
            </a:r>
          </a:p>
          <a:p>
            <a:pPr lvl="1"/>
            <a:r>
              <a:rPr lang="en-US" dirty="0">
                <a:latin typeface="Source Sans Pro Black" panose="020B0803030403020204" pitchFamily="34" charset="0"/>
              </a:rPr>
              <a:t>First group:</a:t>
            </a:r>
            <a:r>
              <a:rPr lang="en-US" dirty="0"/>
              <a:t> healing of leper (8:1-4), healing of centurion’s servant (8:5-13), healing of Peter’s mother-in-law (8:14-17)</a:t>
            </a:r>
          </a:p>
          <a:p>
            <a:r>
              <a:rPr lang="en-US" dirty="0">
                <a:solidFill>
                  <a:srgbClr val="C00000"/>
                </a:solidFill>
              </a:rPr>
              <a:t>First Separation: call to follow Jesus (8:18-22)</a:t>
            </a:r>
          </a:p>
          <a:p>
            <a:pPr lvl="1"/>
            <a:r>
              <a:rPr lang="en-US" dirty="0">
                <a:latin typeface="Source Sans Pro Black" panose="020B0803030403020204" pitchFamily="34" charset="0"/>
              </a:rPr>
              <a:t>Second group: </a:t>
            </a:r>
            <a:r>
              <a:rPr lang="en-US" dirty="0"/>
              <a:t>stilling of the tempest (8:23-27), healing of Gergesene demoniac (8:28-34), healing of man sick of palsy (9:1-8)</a:t>
            </a:r>
          </a:p>
          <a:p>
            <a:r>
              <a:rPr lang="en-US" dirty="0">
                <a:solidFill>
                  <a:srgbClr val="C00000"/>
                </a:solidFill>
              </a:rPr>
              <a:t>Second Separation: call of Matthew (9:9-13), question about fasting (9:14-17)</a:t>
            </a:r>
          </a:p>
          <a:p>
            <a:pPr lvl="1"/>
            <a:r>
              <a:rPr lang="en-US" dirty="0">
                <a:latin typeface="Source Sans Pro Black" panose="020B0803030403020204" pitchFamily="34" charset="0"/>
              </a:rPr>
              <a:t>Third group: </a:t>
            </a:r>
            <a:r>
              <a:rPr lang="en-US" dirty="0"/>
              <a:t>Healing of woman with issue of blood and raising of Jairus’s daughter (9:18-26), healing of two blind men (9:27-30), healing of dumb man possessed of a demon (9:31-34).</a:t>
            </a:r>
          </a:p>
          <a:p>
            <a:r>
              <a:rPr lang="en-US" dirty="0">
                <a:solidFill>
                  <a:srgbClr val="C00000"/>
                </a:solidFill>
              </a:rPr>
              <a:t>Summary statement (9:35-38)</a:t>
            </a:r>
          </a:p>
        </p:txBody>
      </p:sp>
    </p:spTree>
    <p:extLst>
      <p:ext uri="{BB962C8B-B14F-4D97-AF65-F5344CB8AC3E}">
        <p14:creationId xmlns:p14="http://schemas.microsoft.com/office/powerpoint/2010/main" val="603442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68D98-F1D2-0571-82C4-9A72FCA61371}"/>
              </a:ext>
            </a:extLst>
          </p:cNvPr>
          <p:cNvSpPr>
            <a:spLocks noGrp="1"/>
          </p:cNvSpPr>
          <p:nvPr>
            <p:ph type="title"/>
          </p:nvPr>
        </p:nvSpPr>
        <p:spPr/>
        <p:txBody>
          <a:bodyPr/>
          <a:lstStyle/>
          <a:p>
            <a:r>
              <a:rPr lang="en-US" dirty="0"/>
              <a:t>Matthew 8:19</a:t>
            </a:r>
          </a:p>
        </p:txBody>
      </p:sp>
      <p:sp>
        <p:nvSpPr>
          <p:cNvPr id="3" name="Content Placeholder 2">
            <a:extLst>
              <a:ext uri="{FF2B5EF4-FFF2-40B4-BE49-F238E27FC236}">
                <a16:creationId xmlns:a16="http://schemas.microsoft.com/office/drawing/2014/main" id="{0BD04346-AE80-C660-C77C-3D15A864C9DC}"/>
              </a:ext>
            </a:extLst>
          </p:cNvPr>
          <p:cNvSpPr>
            <a:spLocks noGrp="1"/>
          </p:cNvSpPr>
          <p:nvPr>
            <p:ph idx="1"/>
          </p:nvPr>
        </p:nvSpPr>
        <p:spPr/>
        <p:txBody>
          <a:bodyPr/>
          <a:lstStyle/>
          <a:p>
            <a:r>
              <a:rPr lang="en-US" dirty="0">
                <a:latin typeface="Source Sans Pro Black" panose="020B0803030403020204" pitchFamily="34" charset="0"/>
              </a:rPr>
              <a:t>“Then a certain scribe came and said to Him, ‘Teacher, I will follow You wherever You go.’”</a:t>
            </a:r>
          </a:p>
          <a:p>
            <a:pPr lvl="1"/>
            <a:r>
              <a:rPr lang="en-US" dirty="0">
                <a:latin typeface="Source Sans Pro Black" panose="020B0803030403020204" pitchFamily="34" charset="0"/>
              </a:rPr>
              <a:t>Scribe</a:t>
            </a:r>
            <a:r>
              <a:rPr lang="en-US" dirty="0"/>
              <a:t> (</a:t>
            </a:r>
            <a:r>
              <a:rPr lang="en-US" i="1" dirty="0"/>
              <a:t>grammateus</a:t>
            </a:r>
            <a:r>
              <a:rPr lang="en-US" dirty="0"/>
              <a:t>): “specialists in the law of Moses: </a:t>
            </a:r>
            <a:r>
              <a:rPr lang="en-US" i="1" dirty="0"/>
              <a:t>experts in the law, scholars versed in the law, scribes</a:t>
            </a:r>
            <a:r>
              <a:rPr lang="en-US" dirty="0"/>
              <a:t>” (BDAG, 206).</a:t>
            </a:r>
          </a:p>
          <a:p>
            <a:pPr lvl="1"/>
            <a:r>
              <a:rPr lang="en-US" dirty="0">
                <a:latin typeface="Source Sans Pro Black" panose="020B0803030403020204" pitchFamily="34" charset="0"/>
              </a:rPr>
              <a:t>Teacher</a:t>
            </a:r>
            <a:r>
              <a:rPr lang="en-US" dirty="0"/>
              <a:t> (</a:t>
            </a:r>
            <a:r>
              <a:rPr lang="en-US" i="1" dirty="0" err="1"/>
              <a:t>didaskalos</a:t>
            </a:r>
            <a:r>
              <a:rPr lang="en-US" dirty="0"/>
              <a:t>): this term is “used in addressing Jesus (corresponding to the title </a:t>
            </a:r>
            <a:r>
              <a:rPr lang="en-US" i="1" dirty="0" err="1"/>
              <a:t>rab</a:t>
            </a:r>
            <a:r>
              <a:rPr lang="en-US" i="1" dirty="0"/>
              <a:t>, rabbi</a:t>
            </a:r>
            <a:r>
              <a:rPr lang="en-US" dirty="0"/>
              <a:t>)” (BDAG, 241). Jesus is a teacher, but that is an inadequate description of who He is.</a:t>
            </a:r>
          </a:p>
          <a:p>
            <a:pPr lvl="1"/>
            <a:r>
              <a:rPr lang="en-US" dirty="0"/>
              <a:t>What this scribe expresses is what a disciple’s obligations are.</a:t>
            </a:r>
          </a:p>
        </p:txBody>
      </p:sp>
    </p:spTree>
    <p:extLst>
      <p:ext uri="{BB962C8B-B14F-4D97-AF65-F5344CB8AC3E}">
        <p14:creationId xmlns:p14="http://schemas.microsoft.com/office/powerpoint/2010/main" val="3575014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2BFBA-EAF4-5BE9-FE6B-E0FCF10A1D69}"/>
              </a:ext>
            </a:extLst>
          </p:cNvPr>
          <p:cNvSpPr>
            <a:spLocks noGrp="1"/>
          </p:cNvSpPr>
          <p:nvPr>
            <p:ph type="title"/>
          </p:nvPr>
        </p:nvSpPr>
        <p:spPr>
          <a:xfrm>
            <a:off x="838200" y="365125"/>
            <a:ext cx="10515600" cy="1164737"/>
          </a:xfrm>
        </p:spPr>
        <p:txBody>
          <a:bodyPr/>
          <a:lstStyle/>
          <a:p>
            <a:r>
              <a:rPr lang="en-US" dirty="0"/>
              <a:t>Matthew 8:20</a:t>
            </a:r>
          </a:p>
        </p:txBody>
      </p:sp>
      <p:sp>
        <p:nvSpPr>
          <p:cNvPr id="3" name="Content Placeholder 2">
            <a:extLst>
              <a:ext uri="{FF2B5EF4-FFF2-40B4-BE49-F238E27FC236}">
                <a16:creationId xmlns:a16="http://schemas.microsoft.com/office/drawing/2014/main" id="{8BCB25CF-6838-08AD-BAC6-7EE346C94413}"/>
              </a:ext>
            </a:extLst>
          </p:cNvPr>
          <p:cNvSpPr>
            <a:spLocks noGrp="1"/>
          </p:cNvSpPr>
          <p:nvPr>
            <p:ph idx="1"/>
          </p:nvPr>
        </p:nvSpPr>
        <p:spPr>
          <a:xfrm>
            <a:off x="838200" y="1652953"/>
            <a:ext cx="10515600" cy="4839921"/>
          </a:xfrm>
        </p:spPr>
        <p:txBody>
          <a:bodyPr>
            <a:normAutofit/>
          </a:bodyPr>
          <a:lstStyle/>
          <a:p>
            <a:r>
              <a:rPr lang="en-US" dirty="0">
                <a:latin typeface="Source Sans Pro Black" panose="020B0803030403020204" pitchFamily="34" charset="0"/>
              </a:rPr>
              <a:t>“And Jesus said to him, ‘Foxes have holes and birds of the air have nests, but the Son of Man has nowhere to lay His head.’”</a:t>
            </a:r>
          </a:p>
          <a:p>
            <a:pPr lvl="1"/>
            <a:r>
              <a:rPr lang="en-US" dirty="0"/>
              <a:t>“Foxes have holes and birds have nests” contrasts with the conditions under which the Messiah worked with those of wild animals, emphasizing the sacrifices He made to redeem mankind.</a:t>
            </a:r>
          </a:p>
          <a:p>
            <a:pPr lvl="1"/>
            <a:r>
              <a:rPr lang="en-US" dirty="0">
                <a:latin typeface="Source Sans Pro Black" panose="020B0803030403020204" pitchFamily="34" charset="0"/>
              </a:rPr>
              <a:t>Leon Morris: </a:t>
            </a:r>
            <a:r>
              <a:rPr lang="en-US" dirty="0"/>
              <a:t>“To be the disciple of such a man might well be interesting, but it would be far from comfortable. The scribe’s reaction is not given, but certainly the cost of discipleship is brought clearly before him” (</a:t>
            </a:r>
            <a:r>
              <a:rPr lang="en-US" i="1" dirty="0"/>
              <a:t>The Gospel according to Matthew</a:t>
            </a:r>
            <a:r>
              <a:rPr lang="en-US" dirty="0"/>
              <a:t>, The Pillar New Testament Commentary, 201).</a:t>
            </a:r>
          </a:p>
        </p:txBody>
      </p:sp>
    </p:spTree>
    <p:extLst>
      <p:ext uri="{BB962C8B-B14F-4D97-AF65-F5344CB8AC3E}">
        <p14:creationId xmlns:p14="http://schemas.microsoft.com/office/powerpoint/2010/main" val="4173930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A6CC3-F0E0-509C-AB4C-0F70D87D9531}"/>
              </a:ext>
            </a:extLst>
          </p:cNvPr>
          <p:cNvSpPr>
            <a:spLocks noGrp="1"/>
          </p:cNvSpPr>
          <p:nvPr>
            <p:ph type="title"/>
          </p:nvPr>
        </p:nvSpPr>
        <p:spPr/>
        <p:txBody>
          <a:bodyPr/>
          <a:lstStyle/>
          <a:p>
            <a:r>
              <a:rPr lang="en-US" dirty="0"/>
              <a:t>“Son of Man”</a:t>
            </a:r>
          </a:p>
        </p:txBody>
      </p:sp>
      <p:sp>
        <p:nvSpPr>
          <p:cNvPr id="3" name="Content Placeholder 2">
            <a:extLst>
              <a:ext uri="{FF2B5EF4-FFF2-40B4-BE49-F238E27FC236}">
                <a16:creationId xmlns:a16="http://schemas.microsoft.com/office/drawing/2014/main" id="{778EAF3F-3066-2D8B-3F40-DE215BF17387}"/>
              </a:ext>
            </a:extLst>
          </p:cNvPr>
          <p:cNvSpPr>
            <a:spLocks noGrp="1"/>
          </p:cNvSpPr>
          <p:nvPr>
            <p:ph idx="1"/>
          </p:nvPr>
        </p:nvSpPr>
        <p:spPr/>
        <p:txBody>
          <a:bodyPr/>
          <a:lstStyle/>
          <a:p>
            <a:r>
              <a:rPr lang="en-US" dirty="0"/>
              <a:t>This is the first occurrence of the phrase “Son of Man” in Matthew. The phrase occurs in 30 verses.</a:t>
            </a:r>
          </a:p>
          <a:p>
            <a:pPr lvl="1"/>
            <a:r>
              <a:rPr lang="en-US" dirty="0"/>
              <a:t>The phrase </a:t>
            </a:r>
            <a:r>
              <a:rPr lang="en-US" i="1" dirty="0"/>
              <a:t>ben ’</a:t>
            </a:r>
            <a:r>
              <a:rPr lang="en-US" i="1" dirty="0" err="1"/>
              <a:t>ādām</a:t>
            </a:r>
            <a:r>
              <a:rPr lang="en-US" i="1" dirty="0"/>
              <a:t> </a:t>
            </a:r>
            <a:r>
              <a:rPr lang="en-US" dirty="0"/>
              <a:t>appears 108 in the Old Testament in most passages to express the human nature of the person so described.</a:t>
            </a:r>
          </a:p>
          <a:p>
            <a:pPr lvl="1"/>
            <a:r>
              <a:rPr lang="en-US" dirty="0"/>
              <a:t>However, Daniel 7:13-14 describes the Messiah’s ascension to heaven: “I was watching in the night visions, And behold, </a:t>
            </a:r>
            <a:r>
              <a:rPr lang="en-US" dirty="0">
                <a:latin typeface="Source Sans Pro Black" panose="020B0803030403020204" pitchFamily="34" charset="0"/>
              </a:rPr>
              <a:t>One like the Son of Man</a:t>
            </a:r>
            <a:r>
              <a:rPr lang="en-US" dirty="0"/>
              <a:t>, Coming with the clouds of heaven! He came to the Ancient of Days, And they brought Him near before Him. Then </a:t>
            </a:r>
            <a:r>
              <a:rPr lang="en-US" dirty="0">
                <a:latin typeface="Source Sans Pro Black" panose="020B0803030403020204" pitchFamily="34" charset="0"/>
              </a:rPr>
              <a:t>to Him was given dominion and glory and a kingdom, That all peoples, nations, and languages should serve Him. His dominion is an everlasting dominion, Which shall not pass away, And His kingdom the one Which shall not be destroyed</a:t>
            </a:r>
            <a:r>
              <a:rPr lang="en-US" dirty="0"/>
              <a:t>.” This meaning is Matthew’s meaning in all 30 uses.</a:t>
            </a:r>
          </a:p>
          <a:p>
            <a:endParaRPr lang="en-US" dirty="0"/>
          </a:p>
        </p:txBody>
      </p:sp>
    </p:spTree>
    <p:extLst>
      <p:ext uri="{BB962C8B-B14F-4D97-AF65-F5344CB8AC3E}">
        <p14:creationId xmlns:p14="http://schemas.microsoft.com/office/powerpoint/2010/main" val="1462387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A390E-E896-907D-EB70-4BFD03967410}"/>
              </a:ext>
            </a:extLst>
          </p:cNvPr>
          <p:cNvSpPr>
            <a:spLocks noGrp="1"/>
          </p:cNvSpPr>
          <p:nvPr>
            <p:ph type="title"/>
          </p:nvPr>
        </p:nvSpPr>
        <p:spPr/>
        <p:txBody>
          <a:bodyPr/>
          <a:lstStyle/>
          <a:p>
            <a:r>
              <a:rPr lang="en-US" dirty="0"/>
              <a:t>Matthew 8:21</a:t>
            </a:r>
          </a:p>
        </p:txBody>
      </p:sp>
      <p:sp>
        <p:nvSpPr>
          <p:cNvPr id="3" name="Content Placeholder 2">
            <a:extLst>
              <a:ext uri="{FF2B5EF4-FFF2-40B4-BE49-F238E27FC236}">
                <a16:creationId xmlns:a16="http://schemas.microsoft.com/office/drawing/2014/main" id="{22A7D6E0-43D4-F1A6-8AF6-86D9A48EE031}"/>
              </a:ext>
            </a:extLst>
          </p:cNvPr>
          <p:cNvSpPr>
            <a:spLocks noGrp="1"/>
          </p:cNvSpPr>
          <p:nvPr>
            <p:ph idx="1"/>
          </p:nvPr>
        </p:nvSpPr>
        <p:spPr/>
        <p:txBody>
          <a:bodyPr>
            <a:normAutofit/>
          </a:bodyPr>
          <a:lstStyle/>
          <a:p>
            <a:r>
              <a:rPr lang="en-US" dirty="0">
                <a:latin typeface="Source Sans Pro Black" panose="020B0803030403020204" pitchFamily="34" charset="0"/>
              </a:rPr>
              <a:t>“Then another of His disciples said to Him, ‘Lord, let me first go and bury my father.’”</a:t>
            </a:r>
          </a:p>
          <a:p>
            <a:pPr lvl="1"/>
            <a:r>
              <a:rPr lang="en-US" dirty="0"/>
              <a:t>A second person, designated a disciple of Jesus, petitioned that he be allowed to go and bury his father.</a:t>
            </a:r>
          </a:p>
          <a:p>
            <a:pPr lvl="2"/>
            <a:r>
              <a:rPr lang="en-US" dirty="0">
                <a:latin typeface="Source Sans Pro Black" panose="020B0803030403020204" pitchFamily="34" charset="0"/>
              </a:rPr>
              <a:t>R. T. France: </a:t>
            </a:r>
            <a:r>
              <a:rPr lang="en-US" dirty="0"/>
              <a:t>“If his father was already dead, his request was a natural, even essential, one. The dead must be buried within 24 hours (though the subsequent ceremonies could last a week), and this duty was incumbent on the son. . . . It has been suggested, however, that the father was not yet dead, so that what was requested was an indefinite postponement” (</a:t>
            </a:r>
            <a:r>
              <a:rPr lang="en-US" i="1" dirty="0"/>
              <a:t>Matthew: An Introduction and Commentary</a:t>
            </a:r>
            <a:r>
              <a:rPr lang="en-US" dirty="0"/>
              <a:t>, 164).</a:t>
            </a:r>
          </a:p>
          <a:p>
            <a:pPr marL="914400" lvl="2" indent="0">
              <a:buNone/>
            </a:pPr>
            <a:endParaRPr lang="en-US" dirty="0"/>
          </a:p>
          <a:p>
            <a:endParaRPr lang="en-US" dirty="0"/>
          </a:p>
        </p:txBody>
      </p:sp>
    </p:spTree>
    <p:extLst>
      <p:ext uri="{BB962C8B-B14F-4D97-AF65-F5344CB8AC3E}">
        <p14:creationId xmlns:p14="http://schemas.microsoft.com/office/powerpoint/2010/main" val="2682366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ACA7F-7DCE-B29B-523B-101E6C20E642}"/>
              </a:ext>
            </a:extLst>
          </p:cNvPr>
          <p:cNvSpPr>
            <a:spLocks noGrp="1"/>
          </p:cNvSpPr>
          <p:nvPr>
            <p:ph type="title"/>
          </p:nvPr>
        </p:nvSpPr>
        <p:spPr/>
        <p:txBody>
          <a:bodyPr/>
          <a:lstStyle/>
          <a:p>
            <a:r>
              <a:rPr lang="en-US" dirty="0"/>
              <a:t>Matthew 8:22</a:t>
            </a:r>
          </a:p>
        </p:txBody>
      </p:sp>
      <p:sp>
        <p:nvSpPr>
          <p:cNvPr id="3" name="Content Placeholder 2">
            <a:extLst>
              <a:ext uri="{FF2B5EF4-FFF2-40B4-BE49-F238E27FC236}">
                <a16:creationId xmlns:a16="http://schemas.microsoft.com/office/drawing/2014/main" id="{8540B2E0-6E31-EFA8-A2B3-26B0BEBE5668}"/>
              </a:ext>
            </a:extLst>
          </p:cNvPr>
          <p:cNvSpPr>
            <a:spLocks noGrp="1"/>
          </p:cNvSpPr>
          <p:nvPr>
            <p:ph idx="1"/>
          </p:nvPr>
        </p:nvSpPr>
        <p:spPr/>
        <p:txBody>
          <a:bodyPr>
            <a:normAutofit/>
          </a:bodyPr>
          <a:lstStyle/>
          <a:p>
            <a:r>
              <a:rPr lang="en-US" dirty="0">
                <a:latin typeface="Source Sans Pro Black" panose="020B0803030403020204" pitchFamily="34" charset="0"/>
              </a:rPr>
              <a:t>“But Jesus said to him, ‘Follow Me, and let the dead bury their own dead.’”</a:t>
            </a:r>
          </a:p>
          <a:p>
            <a:pPr lvl="1"/>
            <a:r>
              <a:rPr lang="en-US" dirty="0"/>
              <a:t>Jesus’s reply is this: “Following Jesus takes precedence over even family obligations.”</a:t>
            </a:r>
          </a:p>
          <a:p>
            <a:pPr lvl="1"/>
            <a:r>
              <a:rPr lang="en-US" dirty="0">
                <a:latin typeface="Source Sans Pro Black" panose="020B0803030403020204" pitchFamily="34" charset="0"/>
              </a:rPr>
              <a:t>Dead</a:t>
            </a:r>
            <a:r>
              <a:rPr lang="en-US" dirty="0"/>
              <a:t> is used in two senses in this verse: “. . . Let the (spiritually) dead bury their own (physically) dead.”</a:t>
            </a:r>
          </a:p>
          <a:p>
            <a:pPr lvl="1"/>
            <a:r>
              <a:rPr lang="en-US" dirty="0">
                <a:latin typeface="Source Sans Pro Black" panose="020B0803030403020204" pitchFamily="34" charset="0"/>
              </a:rPr>
              <a:t>D. A. Carson: </a:t>
            </a:r>
            <a:r>
              <a:rPr lang="en-US" dirty="0"/>
              <a:t>“Little has done more to harm the witness of the Christian church than the practice of filling its ranks with every volunteer who is willing to make a little profession, talk fluently of experience, but display little of perseverance” (quote from Craig Blomberg, </a:t>
            </a:r>
            <a:r>
              <a:rPr lang="en-US" i="1" dirty="0"/>
              <a:t>Matthew</a:t>
            </a:r>
            <a:r>
              <a:rPr lang="en-US" dirty="0"/>
              <a:t>, 148).</a:t>
            </a:r>
          </a:p>
        </p:txBody>
      </p:sp>
    </p:spTree>
    <p:extLst>
      <p:ext uri="{BB962C8B-B14F-4D97-AF65-F5344CB8AC3E}">
        <p14:creationId xmlns:p14="http://schemas.microsoft.com/office/powerpoint/2010/main" val="4184008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C3F42-579D-0396-8B24-CFE18F1A64FC}"/>
              </a:ext>
            </a:extLst>
          </p:cNvPr>
          <p:cNvSpPr>
            <a:spLocks noGrp="1"/>
          </p:cNvSpPr>
          <p:nvPr>
            <p:ph type="title"/>
          </p:nvPr>
        </p:nvSpPr>
        <p:spPr>
          <a:xfrm>
            <a:off x="838200" y="365126"/>
            <a:ext cx="10515600" cy="909760"/>
          </a:xfrm>
        </p:spPr>
        <p:txBody>
          <a:bodyPr/>
          <a:lstStyle/>
          <a:p>
            <a:r>
              <a:rPr lang="en-US" dirty="0"/>
              <a:t>Jesus’s Miracles</a:t>
            </a:r>
          </a:p>
        </p:txBody>
      </p:sp>
      <p:sp>
        <p:nvSpPr>
          <p:cNvPr id="3" name="Content Placeholder 2">
            <a:extLst>
              <a:ext uri="{FF2B5EF4-FFF2-40B4-BE49-F238E27FC236}">
                <a16:creationId xmlns:a16="http://schemas.microsoft.com/office/drawing/2014/main" id="{5B71B81C-02D7-6CAC-E61E-74409A6615BC}"/>
              </a:ext>
            </a:extLst>
          </p:cNvPr>
          <p:cNvSpPr>
            <a:spLocks noGrp="1"/>
          </p:cNvSpPr>
          <p:nvPr>
            <p:ph idx="1"/>
          </p:nvPr>
        </p:nvSpPr>
        <p:spPr>
          <a:xfrm>
            <a:off x="838200" y="1415562"/>
            <a:ext cx="10515600" cy="4761401"/>
          </a:xfrm>
        </p:spPr>
        <p:txBody>
          <a:bodyPr>
            <a:normAutofit lnSpcReduction="10000"/>
          </a:bodyPr>
          <a:lstStyle/>
          <a:p>
            <a:r>
              <a:rPr lang="en-US" dirty="0"/>
              <a:t>Ten miracles divided into three groups of three:</a:t>
            </a:r>
          </a:p>
          <a:p>
            <a:pPr lvl="1"/>
            <a:r>
              <a:rPr lang="en-US" dirty="0">
                <a:latin typeface="Source Sans Pro Black" panose="020B0803030403020204" pitchFamily="34" charset="0"/>
              </a:rPr>
              <a:t>First group:</a:t>
            </a:r>
            <a:r>
              <a:rPr lang="en-US" dirty="0"/>
              <a:t> healing of leper (8:1-4), healing of centurion’s servant (8:5-13), healing of Peter’s mother-in-law (8:14-17)</a:t>
            </a:r>
          </a:p>
          <a:p>
            <a:r>
              <a:rPr lang="en-US" dirty="0">
                <a:solidFill>
                  <a:srgbClr val="C00000"/>
                </a:solidFill>
              </a:rPr>
              <a:t>First Separation: call to follow Jesus (8:18-22)</a:t>
            </a:r>
          </a:p>
          <a:p>
            <a:pPr lvl="1"/>
            <a:r>
              <a:rPr lang="en-US" dirty="0">
                <a:latin typeface="Source Sans Pro Black" panose="020B0803030403020204" pitchFamily="34" charset="0"/>
              </a:rPr>
              <a:t>Second group: </a:t>
            </a:r>
            <a:r>
              <a:rPr lang="en-US" dirty="0"/>
              <a:t>stilling of the tempest (8:23-27), healing of Gergesene demoniac (8:28-34), healing of man sick of palsy (9:1-8)</a:t>
            </a:r>
          </a:p>
          <a:p>
            <a:r>
              <a:rPr lang="en-US" dirty="0">
                <a:solidFill>
                  <a:srgbClr val="C00000"/>
                </a:solidFill>
              </a:rPr>
              <a:t>Second Separation: call of Matthew (9:9-13), question about fasting (9:14-17)</a:t>
            </a:r>
          </a:p>
          <a:p>
            <a:pPr lvl="1"/>
            <a:r>
              <a:rPr lang="en-US" dirty="0">
                <a:latin typeface="Source Sans Pro Black" panose="020B0803030403020204" pitchFamily="34" charset="0"/>
              </a:rPr>
              <a:t>Third group: </a:t>
            </a:r>
            <a:r>
              <a:rPr lang="en-US" dirty="0"/>
              <a:t>Healing of woman with issue of blood and raising of Jairus’s daughter (9:18-26), healing of two blind men (9:27-30), healing of dumb man possessed of a demon (9:31-34).</a:t>
            </a:r>
          </a:p>
          <a:p>
            <a:r>
              <a:rPr lang="en-US" dirty="0">
                <a:solidFill>
                  <a:srgbClr val="C00000"/>
                </a:solidFill>
              </a:rPr>
              <a:t>Summary statement (9:35-38)</a:t>
            </a:r>
          </a:p>
        </p:txBody>
      </p:sp>
    </p:spTree>
    <p:extLst>
      <p:ext uri="{BB962C8B-B14F-4D97-AF65-F5344CB8AC3E}">
        <p14:creationId xmlns:p14="http://schemas.microsoft.com/office/powerpoint/2010/main" val="22365042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83027-2519-AEAA-F521-605351579CC1}"/>
              </a:ext>
            </a:extLst>
          </p:cNvPr>
          <p:cNvSpPr>
            <a:spLocks noGrp="1"/>
          </p:cNvSpPr>
          <p:nvPr>
            <p:ph type="title"/>
          </p:nvPr>
        </p:nvSpPr>
        <p:spPr/>
        <p:txBody>
          <a:bodyPr/>
          <a:lstStyle/>
          <a:p>
            <a:r>
              <a:rPr lang="en-US" dirty="0"/>
              <a:t>Stilling of the Tempest</a:t>
            </a:r>
            <a:br>
              <a:rPr lang="en-US" dirty="0"/>
            </a:br>
            <a:r>
              <a:rPr lang="en-US" sz="2400" dirty="0"/>
              <a:t>Second Group: First Miracle (8:23-27)</a:t>
            </a:r>
          </a:p>
        </p:txBody>
      </p:sp>
      <p:sp>
        <p:nvSpPr>
          <p:cNvPr id="3" name="Content Placeholder 2">
            <a:extLst>
              <a:ext uri="{FF2B5EF4-FFF2-40B4-BE49-F238E27FC236}">
                <a16:creationId xmlns:a16="http://schemas.microsoft.com/office/drawing/2014/main" id="{8CB7CB76-E4EC-3C96-3F83-1E2C026EA4B4}"/>
              </a:ext>
            </a:extLst>
          </p:cNvPr>
          <p:cNvSpPr>
            <a:spLocks noGrp="1"/>
          </p:cNvSpPr>
          <p:nvPr>
            <p:ph idx="1"/>
          </p:nvPr>
        </p:nvSpPr>
        <p:spPr/>
        <p:txBody>
          <a:bodyPr/>
          <a:lstStyle/>
          <a:p>
            <a:r>
              <a:rPr lang="en-US" dirty="0"/>
              <a:t>“Now when He got into a boat, His disciples followed Him. And suddenly a great tempest arose on the sea, so that the boat was covered with the waves. But He was asleep. Then His disciples came to Him and awoke Him, saying, ‘Lord, save us! We are perishing!’ But He said to them, ‘Why are you fearful, O you of little faith?’ Then He arose and rebuked the winds and the sea, and there was a great calm. So the men marveled, saying, ‘Who can this be, that even the winds and the sea obey Him?’”</a:t>
            </a:r>
          </a:p>
        </p:txBody>
      </p:sp>
    </p:spTree>
    <p:extLst>
      <p:ext uri="{BB962C8B-B14F-4D97-AF65-F5344CB8AC3E}">
        <p14:creationId xmlns:p14="http://schemas.microsoft.com/office/powerpoint/2010/main" val="3067297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8931068F-37E6-B04E-996C-BC727D80F02E}"/>
              </a:ext>
            </a:extLst>
          </p:cNvPr>
          <p:cNvPicPr>
            <a:picLocks noChangeAspect="1"/>
          </p:cNvPicPr>
          <p:nvPr/>
        </p:nvPicPr>
        <p:blipFill rotWithShape="1">
          <a:blip r:embed="rId2"/>
          <a:srcRect t="1431" b="5611"/>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35615D8B-E8DE-5575-497D-3B89C800A7F1}"/>
              </a:ext>
            </a:extLst>
          </p:cNvPr>
          <p:cNvSpPr txBox="1"/>
          <p:nvPr/>
        </p:nvSpPr>
        <p:spPr>
          <a:xfrm>
            <a:off x="2780145" y="341745"/>
            <a:ext cx="6391564" cy="954107"/>
          </a:xfrm>
          <a:prstGeom prst="rect">
            <a:avLst/>
          </a:prstGeom>
          <a:noFill/>
        </p:spPr>
        <p:txBody>
          <a:bodyPr wrap="square" rtlCol="0">
            <a:spAutoFit/>
          </a:bodyPr>
          <a:lstStyle/>
          <a:p>
            <a:pPr algn="ctr"/>
            <a:r>
              <a:rPr lang="en-US" sz="2800" dirty="0">
                <a:latin typeface="Source Sans Pro Semibold" panose="020B0603030403020204" pitchFamily="34" charset="0"/>
              </a:rPr>
              <a:t>First Century AD Boat Recovered from the Sea of Galilee</a:t>
            </a:r>
          </a:p>
        </p:txBody>
      </p:sp>
    </p:spTree>
    <p:extLst>
      <p:ext uri="{BB962C8B-B14F-4D97-AF65-F5344CB8AC3E}">
        <p14:creationId xmlns:p14="http://schemas.microsoft.com/office/powerpoint/2010/main" val="36756153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grass, tree, outdoor, transport&#10;&#10;Description automatically generated">
            <a:extLst>
              <a:ext uri="{FF2B5EF4-FFF2-40B4-BE49-F238E27FC236}">
                <a16:creationId xmlns:a16="http://schemas.microsoft.com/office/drawing/2014/main" id="{83C65853-EF5D-1D3E-A2D9-3D969390650A}"/>
              </a:ext>
            </a:extLst>
          </p:cNvPr>
          <p:cNvPicPr>
            <a:picLocks noChangeAspect="1"/>
          </p:cNvPicPr>
          <p:nvPr/>
        </p:nvPicPr>
        <p:blipFill rotWithShape="1">
          <a:blip r:embed="rId2">
            <a:extLst>
              <a:ext uri="{28A0092B-C50C-407E-A947-70E740481C1C}">
                <a14:useLocalDpi xmlns:a14="http://schemas.microsoft.com/office/drawing/2010/main" val="0"/>
              </a:ext>
            </a:extLst>
          </a:blip>
          <a:srcRect t="4519" b="1059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A31DF09B-FE04-4595-F636-C194CEF0A16C}"/>
              </a:ext>
            </a:extLst>
          </p:cNvPr>
          <p:cNvSpPr txBox="1"/>
          <p:nvPr/>
        </p:nvSpPr>
        <p:spPr>
          <a:xfrm>
            <a:off x="766618" y="581891"/>
            <a:ext cx="4488873" cy="830997"/>
          </a:xfrm>
          <a:prstGeom prst="rect">
            <a:avLst/>
          </a:prstGeom>
          <a:solidFill>
            <a:schemeClr val="bg1">
              <a:lumMod val="85000"/>
            </a:schemeClr>
          </a:solidFill>
        </p:spPr>
        <p:txBody>
          <a:bodyPr wrap="square" rtlCol="0">
            <a:spAutoFit/>
          </a:bodyPr>
          <a:lstStyle/>
          <a:p>
            <a:r>
              <a:rPr lang="en-US" sz="2400" dirty="0">
                <a:latin typeface="Source Sans Pro Semibold" panose="020B0603030403020204" pitchFamily="34" charset="0"/>
              </a:rPr>
              <a:t>Full-Scaled Model of the Boat Recovered</a:t>
            </a:r>
          </a:p>
        </p:txBody>
      </p:sp>
    </p:spTree>
    <p:extLst>
      <p:ext uri="{BB962C8B-B14F-4D97-AF65-F5344CB8AC3E}">
        <p14:creationId xmlns:p14="http://schemas.microsoft.com/office/powerpoint/2010/main" val="14935683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89CF6-DF39-1B2D-CDD1-89A701DD3D40}"/>
              </a:ext>
            </a:extLst>
          </p:cNvPr>
          <p:cNvSpPr>
            <a:spLocks noGrp="1"/>
          </p:cNvSpPr>
          <p:nvPr>
            <p:ph type="title"/>
          </p:nvPr>
        </p:nvSpPr>
        <p:spPr/>
        <p:txBody>
          <a:bodyPr/>
          <a:lstStyle/>
          <a:p>
            <a:r>
              <a:rPr lang="en-US" dirty="0"/>
              <a:t>Matthew 8:23-24</a:t>
            </a:r>
          </a:p>
        </p:txBody>
      </p:sp>
      <p:sp>
        <p:nvSpPr>
          <p:cNvPr id="3" name="Content Placeholder 2">
            <a:extLst>
              <a:ext uri="{FF2B5EF4-FFF2-40B4-BE49-F238E27FC236}">
                <a16:creationId xmlns:a16="http://schemas.microsoft.com/office/drawing/2014/main" id="{177CD674-8797-9CE3-A171-69E756856568}"/>
              </a:ext>
            </a:extLst>
          </p:cNvPr>
          <p:cNvSpPr>
            <a:spLocks noGrp="1"/>
          </p:cNvSpPr>
          <p:nvPr>
            <p:ph idx="1"/>
          </p:nvPr>
        </p:nvSpPr>
        <p:spPr/>
        <p:txBody>
          <a:bodyPr>
            <a:normAutofit/>
          </a:bodyPr>
          <a:lstStyle/>
          <a:p>
            <a:r>
              <a:rPr lang="en-US" dirty="0">
                <a:latin typeface="Source Sans Pro Black" panose="020B0803030403020204" pitchFamily="34" charset="0"/>
              </a:rPr>
              <a:t>“Now when He got into a boat, His disciples followed Him. And suddenly a great tempest arose on the sea, so that the boat was covered with the waves. But He was asleep.”</a:t>
            </a:r>
          </a:p>
          <a:p>
            <a:pPr lvl="1"/>
            <a:r>
              <a:rPr lang="en-US" dirty="0"/>
              <a:t>The withdrawal from Capernaum to cross to the other side of the Sea (8:18) continues following the discussion about discipleship.</a:t>
            </a:r>
          </a:p>
          <a:p>
            <a:pPr lvl="2"/>
            <a:r>
              <a:rPr lang="en-US" dirty="0"/>
              <a:t>Jesus’s disciples did as Jesus commanded them.</a:t>
            </a:r>
          </a:p>
          <a:p>
            <a:pPr lvl="2"/>
            <a:r>
              <a:rPr lang="en-US" dirty="0"/>
              <a:t>Keep in mind that our author, Matthew, was one of the Twelve!</a:t>
            </a:r>
          </a:p>
        </p:txBody>
      </p:sp>
    </p:spTree>
    <p:extLst>
      <p:ext uri="{BB962C8B-B14F-4D97-AF65-F5344CB8AC3E}">
        <p14:creationId xmlns:p14="http://schemas.microsoft.com/office/powerpoint/2010/main" val="11009897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20EAD-A8A3-0C88-A25C-052FC0D43609}"/>
              </a:ext>
            </a:extLst>
          </p:cNvPr>
          <p:cNvSpPr>
            <a:spLocks noGrp="1"/>
          </p:cNvSpPr>
          <p:nvPr>
            <p:ph type="title"/>
          </p:nvPr>
        </p:nvSpPr>
        <p:spPr/>
        <p:txBody>
          <a:bodyPr/>
          <a:lstStyle/>
          <a:p>
            <a:r>
              <a:rPr lang="en-US" dirty="0"/>
              <a:t>Observations</a:t>
            </a:r>
          </a:p>
        </p:txBody>
      </p:sp>
      <p:sp>
        <p:nvSpPr>
          <p:cNvPr id="3" name="Content Placeholder 2">
            <a:extLst>
              <a:ext uri="{FF2B5EF4-FFF2-40B4-BE49-F238E27FC236}">
                <a16:creationId xmlns:a16="http://schemas.microsoft.com/office/drawing/2014/main" id="{C4D7BDDF-0C72-6570-8196-E283E544DB5C}"/>
              </a:ext>
            </a:extLst>
          </p:cNvPr>
          <p:cNvSpPr>
            <a:spLocks noGrp="1"/>
          </p:cNvSpPr>
          <p:nvPr>
            <p:ph idx="1"/>
          </p:nvPr>
        </p:nvSpPr>
        <p:spPr/>
        <p:txBody>
          <a:bodyPr/>
          <a:lstStyle/>
          <a:p>
            <a:r>
              <a:rPr lang="en-US" dirty="0"/>
              <a:t>Matthew is not strictly following a chronological order</a:t>
            </a:r>
          </a:p>
          <a:p>
            <a:pPr lvl="1"/>
            <a:r>
              <a:rPr lang="en-US"/>
              <a:t>The harmonies of the gospel struggle to put in chronological order the events in Matthew 8-9.</a:t>
            </a:r>
          </a:p>
          <a:p>
            <a:r>
              <a:rPr lang="en-US"/>
              <a:t>Both </a:t>
            </a:r>
            <a:r>
              <a:rPr lang="en-US" dirty="0"/>
              <a:t>the Sermon on the Mount and the two chapters of miracles leave one with the impression that Matthew has grouped information together to emphasize the unparalleled authority of Jesus the Messiah.</a:t>
            </a:r>
          </a:p>
        </p:txBody>
      </p:sp>
    </p:spTree>
    <p:extLst>
      <p:ext uri="{BB962C8B-B14F-4D97-AF65-F5344CB8AC3E}">
        <p14:creationId xmlns:p14="http://schemas.microsoft.com/office/powerpoint/2010/main" val="32980085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38A22-180D-02D7-78C7-F344D9A05EE8}"/>
              </a:ext>
            </a:extLst>
          </p:cNvPr>
          <p:cNvSpPr>
            <a:spLocks noGrp="1"/>
          </p:cNvSpPr>
          <p:nvPr>
            <p:ph type="title"/>
          </p:nvPr>
        </p:nvSpPr>
        <p:spPr/>
        <p:txBody>
          <a:bodyPr/>
          <a:lstStyle/>
          <a:p>
            <a:r>
              <a:rPr lang="en-US" dirty="0"/>
              <a:t>What Kind of Storm?</a:t>
            </a:r>
          </a:p>
        </p:txBody>
      </p:sp>
      <p:sp>
        <p:nvSpPr>
          <p:cNvPr id="3" name="Content Placeholder 2">
            <a:extLst>
              <a:ext uri="{FF2B5EF4-FFF2-40B4-BE49-F238E27FC236}">
                <a16:creationId xmlns:a16="http://schemas.microsoft.com/office/drawing/2014/main" id="{E51D1A71-6338-1C6F-B598-63A3CFEC1242}"/>
              </a:ext>
            </a:extLst>
          </p:cNvPr>
          <p:cNvSpPr>
            <a:spLocks noGrp="1"/>
          </p:cNvSpPr>
          <p:nvPr>
            <p:ph idx="1"/>
          </p:nvPr>
        </p:nvSpPr>
        <p:spPr/>
        <p:txBody>
          <a:bodyPr/>
          <a:lstStyle/>
          <a:p>
            <a:r>
              <a:rPr lang="en-US" dirty="0"/>
              <a:t>Matthew describes the </a:t>
            </a:r>
            <a:r>
              <a:rPr lang="en-US" b="1" dirty="0">
                <a:latin typeface="Source Sans Pro Black" panose="020B0803030403020204" pitchFamily="34" charset="0"/>
              </a:rPr>
              <a:t>tempest</a:t>
            </a:r>
            <a:r>
              <a:rPr lang="en-US" b="1" dirty="0"/>
              <a:t> as a </a:t>
            </a:r>
            <a:r>
              <a:rPr lang="en-US" b="1" i="1" dirty="0" err="1"/>
              <a:t>seismos</a:t>
            </a:r>
            <a:r>
              <a:rPr lang="en-US" b="1" dirty="0"/>
              <a:t>: this is the word normally used for an earthquake, “a violent sharking or commotion, </a:t>
            </a:r>
            <a:r>
              <a:rPr lang="en-US" b="1" i="1" dirty="0"/>
              <a:t>shock, agitation</a:t>
            </a:r>
            <a:r>
              <a:rPr lang="en-US" dirty="0"/>
              <a:t>”; here it is used of “</a:t>
            </a:r>
            <a:r>
              <a:rPr lang="en-US" i="1" dirty="0"/>
              <a:t>storm</a:t>
            </a:r>
            <a:r>
              <a:rPr lang="en-US" dirty="0"/>
              <a:t> on a body of water, with waves caused by high winds” (BDAG, 918). This word is modified by the adjective </a:t>
            </a:r>
            <a:r>
              <a:rPr lang="en-US" dirty="0">
                <a:latin typeface="Source Sans Pro Black" panose="020B0803030403020204" pitchFamily="34" charset="0"/>
              </a:rPr>
              <a:t>great</a:t>
            </a:r>
            <a:r>
              <a:rPr lang="en-US" dirty="0"/>
              <a:t>, to show its intensity and strength.</a:t>
            </a:r>
          </a:p>
          <a:p>
            <a:r>
              <a:rPr lang="en-US" dirty="0"/>
              <a:t>Mark (4:37) and Luke (8:23) use the word </a:t>
            </a:r>
            <a:r>
              <a:rPr lang="en-US" i="1" dirty="0" err="1"/>
              <a:t>lailaps</a:t>
            </a:r>
            <a:r>
              <a:rPr lang="en-US" dirty="0"/>
              <a:t> to describe the storm: “</a:t>
            </a:r>
            <a:r>
              <a:rPr lang="en-US" i="1" dirty="0"/>
              <a:t>whirlwind, hurricane</a:t>
            </a:r>
            <a:r>
              <a:rPr lang="en-US" dirty="0"/>
              <a:t>” (BDAG, 581).</a:t>
            </a:r>
          </a:p>
          <a:p>
            <a:endParaRPr lang="en-US" dirty="0"/>
          </a:p>
        </p:txBody>
      </p:sp>
    </p:spTree>
    <p:extLst>
      <p:ext uri="{BB962C8B-B14F-4D97-AF65-F5344CB8AC3E}">
        <p14:creationId xmlns:p14="http://schemas.microsoft.com/office/powerpoint/2010/main" val="11507187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B9561-F3AD-8FE2-4927-1A33410AF953}"/>
              </a:ext>
            </a:extLst>
          </p:cNvPr>
          <p:cNvSpPr>
            <a:spLocks noGrp="1"/>
          </p:cNvSpPr>
          <p:nvPr>
            <p:ph type="title"/>
          </p:nvPr>
        </p:nvSpPr>
        <p:spPr/>
        <p:txBody>
          <a:bodyPr/>
          <a:lstStyle/>
          <a:p>
            <a:r>
              <a:rPr lang="en-US" dirty="0"/>
              <a:t>Other Details</a:t>
            </a:r>
          </a:p>
        </p:txBody>
      </p:sp>
      <p:sp>
        <p:nvSpPr>
          <p:cNvPr id="3" name="Content Placeholder 2">
            <a:extLst>
              <a:ext uri="{FF2B5EF4-FFF2-40B4-BE49-F238E27FC236}">
                <a16:creationId xmlns:a16="http://schemas.microsoft.com/office/drawing/2014/main" id="{D844138E-C59E-FCDC-E490-7E9C812BCE47}"/>
              </a:ext>
            </a:extLst>
          </p:cNvPr>
          <p:cNvSpPr>
            <a:spLocks noGrp="1"/>
          </p:cNvSpPr>
          <p:nvPr>
            <p:ph idx="1"/>
          </p:nvPr>
        </p:nvSpPr>
        <p:spPr/>
        <p:txBody>
          <a:bodyPr>
            <a:normAutofit lnSpcReduction="10000"/>
          </a:bodyPr>
          <a:lstStyle/>
          <a:p>
            <a:r>
              <a:rPr lang="en-US" dirty="0"/>
              <a:t>The effect of the storm was serious: “the boat was covered with the waves.”</a:t>
            </a:r>
          </a:p>
          <a:p>
            <a:pPr lvl="1"/>
            <a:r>
              <a:rPr lang="en-US" dirty="0"/>
              <a:t>Without question, the professional fishermen on the boat were doing their best of keep the boat afloat.</a:t>
            </a:r>
          </a:p>
          <a:p>
            <a:pPr lvl="1"/>
            <a:r>
              <a:rPr lang="en-US" dirty="0"/>
              <a:t>However, the boat was filling with water and the situation was becoming desperate (Mark 4:37; Luke 8:23).</a:t>
            </a:r>
          </a:p>
          <a:p>
            <a:r>
              <a:rPr lang="en-US" dirty="0"/>
              <a:t>Mark 4:36 includes an important additional fact: “And other little boats were also with Him.”</a:t>
            </a:r>
          </a:p>
          <a:p>
            <a:r>
              <a:rPr lang="en-US" dirty="0"/>
              <a:t>As all of this commotion is going on, Jesus is asleep on a pillow/cushion in the stern of the boat (Mark 4:38).</a:t>
            </a:r>
          </a:p>
          <a:p>
            <a:pPr lvl="1"/>
            <a:r>
              <a:rPr lang="en-US" dirty="0"/>
              <a:t>What can we learn about Jesus from this sentence?</a:t>
            </a:r>
          </a:p>
        </p:txBody>
      </p:sp>
    </p:spTree>
    <p:extLst>
      <p:ext uri="{BB962C8B-B14F-4D97-AF65-F5344CB8AC3E}">
        <p14:creationId xmlns:p14="http://schemas.microsoft.com/office/powerpoint/2010/main" val="3068623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circle(in)">
                                      <p:cBhvr>
                                        <p:cTn id="7" dur="20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circle(in)">
                                      <p:cBhvr>
                                        <p:cTn id="12" dur="20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circle(in)">
                                      <p:cBhvr>
                                        <p:cTn id="17"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916AC-65A0-B261-16EA-DD59FFB6FE54}"/>
              </a:ext>
            </a:extLst>
          </p:cNvPr>
          <p:cNvSpPr>
            <a:spLocks noGrp="1"/>
          </p:cNvSpPr>
          <p:nvPr>
            <p:ph type="title"/>
          </p:nvPr>
        </p:nvSpPr>
        <p:spPr/>
        <p:txBody>
          <a:bodyPr/>
          <a:lstStyle/>
          <a:p>
            <a:r>
              <a:rPr lang="en-US" dirty="0"/>
              <a:t>Matthew 8:25</a:t>
            </a:r>
          </a:p>
        </p:txBody>
      </p:sp>
      <p:sp>
        <p:nvSpPr>
          <p:cNvPr id="3" name="Content Placeholder 2">
            <a:extLst>
              <a:ext uri="{FF2B5EF4-FFF2-40B4-BE49-F238E27FC236}">
                <a16:creationId xmlns:a16="http://schemas.microsoft.com/office/drawing/2014/main" id="{966C06FF-E28E-AC5C-34D7-E2B827A560BB}"/>
              </a:ext>
            </a:extLst>
          </p:cNvPr>
          <p:cNvSpPr>
            <a:spLocks noGrp="1"/>
          </p:cNvSpPr>
          <p:nvPr>
            <p:ph idx="1"/>
          </p:nvPr>
        </p:nvSpPr>
        <p:spPr/>
        <p:txBody>
          <a:bodyPr/>
          <a:lstStyle/>
          <a:p>
            <a:r>
              <a:rPr lang="en-US" dirty="0">
                <a:latin typeface="Source Sans Pro Black" panose="020B0803030403020204" pitchFamily="34" charset="0"/>
              </a:rPr>
              <a:t>“Then His disciples came to Him and awoke Him, saying, ‘Lord, save us! We are perishing!’”</a:t>
            </a:r>
          </a:p>
          <a:p>
            <a:pPr lvl="1"/>
            <a:r>
              <a:rPr lang="en-US" dirty="0"/>
              <a:t>Why is this response unusual and astounding?</a:t>
            </a:r>
          </a:p>
          <a:p>
            <a:pPr lvl="1"/>
            <a:r>
              <a:rPr lang="en-US" dirty="0"/>
              <a:t>How is “save us” used in this context?</a:t>
            </a:r>
          </a:p>
          <a:p>
            <a:pPr lvl="1"/>
            <a:r>
              <a:rPr lang="en-US" dirty="0"/>
              <a:t>How is “perishing” used in this context?</a:t>
            </a:r>
          </a:p>
        </p:txBody>
      </p:sp>
    </p:spTree>
    <p:extLst>
      <p:ext uri="{BB962C8B-B14F-4D97-AF65-F5344CB8AC3E}">
        <p14:creationId xmlns:p14="http://schemas.microsoft.com/office/powerpoint/2010/main" val="95794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9AA9A-1742-B077-4286-7EE37FDF7264}"/>
              </a:ext>
            </a:extLst>
          </p:cNvPr>
          <p:cNvSpPr>
            <a:spLocks noGrp="1"/>
          </p:cNvSpPr>
          <p:nvPr>
            <p:ph type="title"/>
          </p:nvPr>
        </p:nvSpPr>
        <p:spPr>
          <a:xfrm>
            <a:off x="838200" y="226465"/>
            <a:ext cx="10515600" cy="1038313"/>
          </a:xfrm>
        </p:spPr>
        <p:txBody>
          <a:bodyPr/>
          <a:lstStyle/>
          <a:p>
            <a:r>
              <a:rPr lang="en-US" dirty="0"/>
              <a:t>Matthew 8:26</a:t>
            </a:r>
          </a:p>
        </p:txBody>
      </p:sp>
      <p:sp>
        <p:nvSpPr>
          <p:cNvPr id="3" name="Content Placeholder 2">
            <a:extLst>
              <a:ext uri="{FF2B5EF4-FFF2-40B4-BE49-F238E27FC236}">
                <a16:creationId xmlns:a16="http://schemas.microsoft.com/office/drawing/2014/main" id="{1F983FD5-EB84-BEB4-F532-F4838FE9C571}"/>
              </a:ext>
            </a:extLst>
          </p:cNvPr>
          <p:cNvSpPr>
            <a:spLocks noGrp="1"/>
          </p:cNvSpPr>
          <p:nvPr>
            <p:ph idx="1"/>
          </p:nvPr>
        </p:nvSpPr>
        <p:spPr>
          <a:xfrm>
            <a:off x="838200" y="1461332"/>
            <a:ext cx="10515600" cy="5170204"/>
          </a:xfrm>
        </p:spPr>
        <p:txBody>
          <a:bodyPr>
            <a:normAutofit/>
          </a:bodyPr>
          <a:lstStyle/>
          <a:p>
            <a:r>
              <a:rPr lang="en-US" dirty="0">
                <a:latin typeface="Source Sans Pro Black" panose="020B0803030403020204" pitchFamily="34" charset="0"/>
              </a:rPr>
              <a:t>“But He said to them, ‘Why are you fearful, O you of little faith?’ Then He arose and rebuked the winds and the sea, and there was a great calm.”</a:t>
            </a:r>
          </a:p>
          <a:p>
            <a:pPr lvl="1"/>
            <a:r>
              <a:rPr lang="en-US" dirty="0">
                <a:latin typeface="Source Sans Pro Black" panose="020B0803030403020204" pitchFamily="34" charset="0"/>
              </a:rPr>
              <a:t>Fearful </a:t>
            </a:r>
            <a:r>
              <a:rPr lang="en-US" dirty="0"/>
              <a:t>(</a:t>
            </a:r>
            <a:r>
              <a:rPr lang="en-US" i="1" dirty="0" err="1"/>
              <a:t>deilos</a:t>
            </a:r>
            <a:r>
              <a:rPr lang="en-US" dirty="0"/>
              <a:t>): “</a:t>
            </a:r>
            <a:r>
              <a:rPr lang="en-US" i="1" dirty="0"/>
              <a:t>cowardly, timid</a:t>
            </a:r>
            <a:r>
              <a:rPr lang="en-US" dirty="0"/>
              <a:t>. . . Of a person lacking confidence” (BDAG, 215).</a:t>
            </a:r>
          </a:p>
          <a:p>
            <a:pPr lvl="2"/>
            <a:r>
              <a:rPr lang="en-US" dirty="0"/>
              <a:t>Would you and I have fit the description of </a:t>
            </a:r>
            <a:r>
              <a:rPr lang="en-US" dirty="0">
                <a:latin typeface="Source Sans Pro Black" panose="020B0803030403020204" pitchFamily="34" charset="0"/>
              </a:rPr>
              <a:t>little faith </a:t>
            </a:r>
            <a:r>
              <a:rPr lang="en-US" dirty="0"/>
              <a:t>(</a:t>
            </a:r>
            <a:r>
              <a:rPr lang="en-US" i="1" dirty="0" err="1"/>
              <a:t>oligopistos</a:t>
            </a:r>
            <a:r>
              <a:rPr lang="en-US" dirty="0"/>
              <a:t>)?</a:t>
            </a:r>
          </a:p>
          <a:p>
            <a:pPr lvl="1"/>
            <a:r>
              <a:rPr lang="en-US" dirty="0">
                <a:latin typeface="Source Sans Pro Black" panose="020B0803030403020204" pitchFamily="34" charset="0"/>
              </a:rPr>
              <a:t>Rebuked</a:t>
            </a:r>
            <a:r>
              <a:rPr lang="en-US" dirty="0"/>
              <a:t> (</a:t>
            </a:r>
            <a:r>
              <a:rPr lang="en-US" i="1" dirty="0" err="1"/>
              <a:t>epitimaō</a:t>
            </a:r>
            <a:r>
              <a:rPr lang="en-US" dirty="0"/>
              <a:t>): “to express strong disapproval of someone, </a:t>
            </a:r>
            <a:r>
              <a:rPr lang="en-US" i="1" dirty="0"/>
              <a:t>rebuke, reprove, censure</a:t>
            </a:r>
            <a:r>
              <a:rPr lang="en-US" dirty="0"/>
              <a:t> also </a:t>
            </a:r>
            <a:r>
              <a:rPr lang="en-US" i="1" dirty="0"/>
              <a:t>speak seriously, warn</a:t>
            </a:r>
            <a:r>
              <a:rPr lang="en-US" dirty="0"/>
              <a:t> in order to prevent an action or bring one to an end” (BDAG, 384).</a:t>
            </a:r>
          </a:p>
          <a:p>
            <a:pPr lvl="2"/>
            <a:r>
              <a:rPr lang="en-US" dirty="0"/>
              <a:t>Have you ever heard of any charismatic claiming to duplicate this miracle by Jesus?</a:t>
            </a:r>
          </a:p>
          <a:p>
            <a:endParaRPr lang="en-US" dirty="0"/>
          </a:p>
        </p:txBody>
      </p:sp>
    </p:spTree>
    <p:extLst>
      <p:ext uri="{BB962C8B-B14F-4D97-AF65-F5344CB8AC3E}">
        <p14:creationId xmlns:p14="http://schemas.microsoft.com/office/powerpoint/2010/main" val="510072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ircle(in)">
                                      <p:cBhvr>
                                        <p:cTn id="1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4829E-5FE2-EC95-857D-B04F1C9EDACA}"/>
              </a:ext>
            </a:extLst>
          </p:cNvPr>
          <p:cNvSpPr>
            <a:spLocks noGrp="1"/>
          </p:cNvSpPr>
          <p:nvPr>
            <p:ph type="title"/>
          </p:nvPr>
        </p:nvSpPr>
        <p:spPr/>
        <p:txBody>
          <a:bodyPr/>
          <a:lstStyle/>
          <a:p>
            <a:r>
              <a:rPr lang="en-US" dirty="0"/>
              <a:t>A Great Calm</a:t>
            </a:r>
          </a:p>
        </p:txBody>
      </p:sp>
      <p:sp>
        <p:nvSpPr>
          <p:cNvPr id="3" name="Content Placeholder 2">
            <a:extLst>
              <a:ext uri="{FF2B5EF4-FFF2-40B4-BE49-F238E27FC236}">
                <a16:creationId xmlns:a16="http://schemas.microsoft.com/office/drawing/2014/main" id="{497E1A92-FFA2-F461-8274-E167B6D82007}"/>
              </a:ext>
            </a:extLst>
          </p:cNvPr>
          <p:cNvSpPr>
            <a:spLocks noGrp="1"/>
          </p:cNvSpPr>
          <p:nvPr>
            <p:ph idx="1"/>
          </p:nvPr>
        </p:nvSpPr>
        <p:spPr/>
        <p:txBody>
          <a:bodyPr/>
          <a:lstStyle/>
          <a:p>
            <a:r>
              <a:rPr lang="en-US" dirty="0">
                <a:latin typeface="Source Sans Pro Black" panose="020B0803030403020204" pitchFamily="34" charset="0"/>
              </a:rPr>
              <a:t>Calm</a:t>
            </a:r>
            <a:r>
              <a:rPr lang="en-US" dirty="0"/>
              <a:t> (</a:t>
            </a:r>
            <a:r>
              <a:rPr lang="en-US" i="1" dirty="0" err="1"/>
              <a:t>galēnē</a:t>
            </a:r>
            <a:r>
              <a:rPr lang="en-US" dirty="0"/>
              <a:t>): “an unruffled surface on a body of water, </a:t>
            </a:r>
            <a:r>
              <a:rPr lang="en-US" i="1" dirty="0"/>
              <a:t>a calm</a:t>
            </a:r>
            <a:r>
              <a:rPr lang="en-US" dirty="0"/>
              <a:t>, on a lake” (BDAG, 187). Like the “tempest,” the “calm” is modify by the adjective “great” to emphasize its stillness and quietness.</a:t>
            </a:r>
          </a:p>
          <a:p>
            <a:r>
              <a:rPr lang="en-US" dirty="0">
                <a:latin typeface="Source Sans Pro Black" panose="020B0803030403020204" pitchFamily="34" charset="0"/>
              </a:rPr>
              <a:t>Leon Morris: </a:t>
            </a:r>
            <a:r>
              <a:rPr lang="en-US" dirty="0"/>
              <a:t>“Matthew does not describe a gradual diminution of the force of the winds and the waves, but a sudden cessation of all the storm’s activity, so that everything was peaceful” (</a:t>
            </a:r>
            <a:r>
              <a:rPr lang="en-US" i="1" dirty="0"/>
              <a:t>The Gospel according to Matthew</a:t>
            </a:r>
            <a:r>
              <a:rPr lang="en-US" dirty="0"/>
              <a:t>, The Pillar New Testament Commentary, 206.</a:t>
            </a:r>
          </a:p>
          <a:p>
            <a:endParaRPr lang="en-US" dirty="0"/>
          </a:p>
        </p:txBody>
      </p:sp>
    </p:spTree>
    <p:extLst>
      <p:ext uri="{BB962C8B-B14F-4D97-AF65-F5344CB8AC3E}">
        <p14:creationId xmlns:p14="http://schemas.microsoft.com/office/powerpoint/2010/main" val="27130386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EB6EF-4415-FF04-6C6C-9E36EE7C3A9E}"/>
              </a:ext>
            </a:extLst>
          </p:cNvPr>
          <p:cNvSpPr>
            <a:spLocks noGrp="1"/>
          </p:cNvSpPr>
          <p:nvPr>
            <p:ph type="title"/>
          </p:nvPr>
        </p:nvSpPr>
        <p:spPr/>
        <p:txBody>
          <a:bodyPr/>
          <a:lstStyle/>
          <a:p>
            <a:r>
              <a:rPr lang="en-US" dirty="0"/>
              <a:t>God Controls the Winds and Waves</a:t>
            </a:r>
          </a:p>
        </p:txBody>
      </p:sp>
      <p:sp>
        <p:nvSpPr>
          <p:cNvPr id="3" name="Content Placeholder 2">
            <a:extLst>
              <a:ext uri="{FF2B5EF4-FFF2-40B4-BE49-F238E27FC236}">
                <a16:creationId xmlns:a16="http://schemas.microsoft.com/office/drawing/2014/main" id="{9D2CB76D-744F-2B70-5C2C-48DD4B9F4E84}"/>
              </a:ext>
            </a:extLst>
          </p:cNvPr>
          <p:cNvSpPr>
            <a:spLocks noGrp="1"/>
          </p:cNvSpPr>
          <p:nvPr>
            <p:ph idx="1"/>
          </p:nvPr>
        </p:nvSpPr>
        <p:spPr/>
        <p:txBody>
          <a:bodyPr>
            <a:normAutofit lnSpcReduction="10000"/>
          </a:bodyPr>
          <a:lstStyle/>
          <a:p>
            <a:r>
              <a:rPr lang="en-US" dirty="0"/>
              <a:t>“By awesome deeds in righteousness You will answer us, O God of our salvation, You who are the confidence of all the ends of the earth, And of the far-off seas; Who established the mountains by His strength, Being clothed with power; </a:t>
            </a:r>
            <a:r>
              <a:rPr lang="en-US" dirty="0">
                <a:latin typeface="Source Sans Pro Black" panose="020B0803030403020204" pitchFamily="34" charset="0"/>
              </a:rPr>
              <a:t>You who still the noise of the seas, The noise of their waves</a:t>
            </a:r>
            <a:r>
              <a:rPr lang="en-US" dirty="0"/>
              <a:t>, And the tumult of the peoples. They also who dwell in the farthest parts are afraid of Your signs; You make the outgoings of the morning and evening rejoice” (Psa. 65:5-8).</a:t>
            </a:r>
          </a:p>
          <a:p>
            <a:r>
              <a:rPr lang="en-US" dirty="0"/>
              <a:t>“O </a:t>
            </a:r>
            <a:r>
              <a:rPr lang="en-US" cap="small" dirty="0"/>
              <a:t>Lord</a:t>
            </a:r>
            <a:r>
              <a:rPr lang="en-US" dirty="0"/>
              <a:t> God of hosts, Who is mighty like You, O </a:t>
            </a:r>
            <a:r>
              <a:rPr lang="en-US" cap="small" dirty="0"/>
              <a:t>Lord</a:t>
            </a:r>
            <a:r>
              <a:rPr lang="en-US" dirty="0"/>
              <a:t>? Your faithfulness also surrounds You. </a:t>
            </a:r>
            <a:r>
              <a:rPr lang="en-US" dirty="0">
                <a:latin typeface="Source Sans Pro Black" panose="020B0803030403020204" pitchFamily="34" charset="0"/>
              </a:rPr>
              <a:t>You rule the raging of the sea; When its waves rise, You still them</a:t>
            </a:r>
            <a:r>
              <a:rPr lang="en-US" dirty="0"/>
              <a:t>” (Psa. 89:8-9).</a:t>
            </a:r>
          </a:p>
          <a:p>
            <a:endParaRPr lang="en-US" dirty="0"/>
          </a:p>
          <a:p>
            <a:endParaRPr lang="en-US" dirty="0"/>
          </a:p>
        </p:txBody>
      </p:sp>
    </p:spTree>
    <p:extLst>
      <p:ext uri="{BB962C8B-B14F-4D97-AF65-F5344CB8AC3E}">
        <p14:creationId xmlns:p14="http://schemas.microsoft.com/office/powerpoint/2010/main" val="1828025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FC3A6-870F-2900-834B-E7887DE3D838}"/>
              </a:ext>
            </a:extLst>
          </p:cNvPr>
          <p:cNvSpPr>
            <a:spLocks noGrp="1"/>
          </p:cNvSpPr>
          <p:nvPr>
            <p:ph type="title"/>
          </p:nvPr>
        </p:nvSpPr>
        <p:spPr/>
        <p:txBody>
          <a:bodyPr/>
          <a:lstStyle/>
          <a:p>
            <a:r>
              <a:rPr lang="en-US" dirty="0"/>
              <a:t>Matthew 8:27</a:t>
            </a:r>
          </a:p>
        </p:txBody>
      </p:sp>
      <p:sp>
        <p:nvSpPr>
          <p:cNvPr id="3" name="Content Placeholder 2">
            <a:extLst>
              <a:ext uri="{FF2B5EF4-FFF2-40B4-BE49-F238E27FC236}">
                <a16:creationId xmlns:a16="http://schemas.microsoft.com/office/drawing/2014/main" id="{2F9BF812-C175-E56A-6F91-EC67A68E234E}"/>
              </a:ext>
            </a:extLst>
          </p:cNvPr>
          <p:cNvSpPr>
            <a:spLocks noGrp="1"/>
          </p:cNvSpPr>
          <p:nvPr>
            <p:ph idx="1"/>
          </p:nvPr>
        </p:nvSpPr>
        <p:spPr/>
        <p:txBody>
          <a:bodyPr>
            <a:normAutofit lnSpcReduction="10000"/>
          </a:bodyPr>
          <a:lstStyle/>
          <a:p>
            <a:r>
              <a:rPr lang="en-US" dirty="0">
                <a:latin typeface="Source Sans Pro Black" panose="020B0803030403020204" pitchFamily="34" charset="0"/>
              </a:rPr>
              <a:t>“So the men marveled, saying, ‘Who can this be, that even the winds and the sea obey Him?’”</a:t>
            </a:r>
          </a:p>
          <a:p>
            <a:pPr lvl="1"/>
            <a:r>
              <a:rPr lang="en-US" dirty="0">
                <a:latin typeface="Source Sans Pro Black" panose="020B0803030403020204" pitchFamily="34" charset="0"/>
              </a:rPr>
              <a:t>Marveled</a:t>
            </a:r>
            <a:r>
              <a:rPr lang="en-US" dirty="0"/>
              <a:t> (</a:t>
            </a:r>
            <a:r>
              <a:rPr lang="en-US" i="1" dirty="0" err="1"/>
              <a:t>thaumazō</a:t>
            </a:r>
            <a:r>
              <a:rPr lang="en-US" dirty="0"/>
              <a:t>): “wonder, marvel, be astonished” (BDAG, 444).</a:t>
            </a:r>
          </a:p>
          <a:p>
            <a:pPr lvl="1"/>
            <a:r>
              <a:rPr lang="en-US" dirty="0"/>
              <a:t>Notice the contrast between “the men” and the one whom “even the winds and the sea obey.”</a:t>
            </a:r>
          </a:p>
          <a:p>
            <a:pPr lvl="1"/>
            <a:r>
              <a:rPr lang="en-US" dirty="0"/>
              <a:t>What implications did the disciples draw from this miracle?</a:t>
            </a:r>
          </a:p>
          <a:p>
            <a:pPr lvl="1"/>
            <a:r>
              <a:rPr lang="en-US" dirty="0"/>
              <a:t>What powers did they perceive to be under Jesus’s control?</a:t>
            </a:r>
          </a:p>
          <a:p>
            <a:pPr lvl="2"/>
            <a:r>
              <a:rPr lang="en-US" dirty="0"/>
              <a:t>This kind of miracle is called a “nature miracle.”</a:t>
            </a:r>
          </a:p>
          <a:p>
            <a:pPr lvl="2"/>
            <a:r>
              <a:rPr lang="en-US" dirty="0"/>
              <a:t>One may try to explain miracles of healing as “the power of suggestion,” but he cannot explain raising the dead, commanding the winds and waves and they obey Him, in this manner!</a:t>
            </a:r>
          </a:p>
          <a:p>
            <a:pPr lvl="1"/>
            <a:r>
              <a:rPr lang="en-US" dirty="0"/>
              <a:t>What is the answer to the disciples’ unanswered question?</a:t>
            </a:r>
          </a:p>
          <a:p>
            <a:endParaRPr lang="en-US" dirty="0"/>
          </a:p>
          <a:p>
            <a:endParaRPr lang="en-US" dirty="0"/>
          </a:p>
        </p:txBody>
      </p:sp>
    </p:spTree>
    <p:extLst>
      <p:ext uri="{BB962C8B-B14F-4D97-AF65-F5344CB8AC3E}">
        <p14:creationId xmlns:p14="http://schemas.microsoft.com/office/powerpoint/2010/main" val="3533110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ircle(in)">
                                      <p:cBhvr>
                                        <p:cTn id="17" dur="20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circle(in)">
                                      <p:cBhvr>
                                        <p:cTn id="22" dur="2000"/>
                                        <p:tgtEl>
                                          <p:spTgt spid="3">
                                            <p:txEl>
                                              <p:pRg st="5" end="5"/>
                                            </p:txEl>
                                          </p:spTgt>
                                        </p:tgtEl>
                                      </p:cBhvr>
                                    </p:animEffect>
                                  </p:childTnLst>
                                </p:cTn>
                              </p:par>
                              <p:par>
                                <p:cTn id="23" presetID="6" presetClass="entr" presetSubtype="16"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circle(in)">
                                      <p:cBhvr>
                                        <p:cTn id="25" dur="2000"/>
                                        <p:tgtEl>
                                          <p:spTgt spid="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circle(in)">
                                      <p:cBhvr>
                                        <p:cTn id="30"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26C4C-7013-8228-F5D3-CAC6A14770DF}"/>
              </a:ext>
            </a:extLst>
          </p:cNvPr>
          <p:cNvSpPr>
            <a:spLocks noGrp="1"/>
          </p:cNvSpPr>
          <p:nvPr>
            <p:ph type="title"/>
          </p:nvPr>
        </p:nvSpPr>
        <p:spPr/>
        <p:txBody>
          <a:bodyPr/>
          <a:lstStyle/>
          <a:p>
            <a:r>
              <a:rPr lang="en-US" dirty="0"/>
              <a:t>Not A Lesson About the Storms of Life</a:t>
            </a:r>
          </a:p>
        </p:txBody>
      </p:sp>
      <p:sp>
        <p:nvSpPr>
          <p:cNvPr id="3" name="Content Placeholder 2">
            <a:extLst>
              <a:ext uri="{FF2B5EF4-FFF2-40B4-BE49-F238E27FC236}">
                <a16:creationId xmlns:a16="http://schemas.microsoft.com/office/drawing/2014/main" id="{F582D26E-65BC-481D-FB01-69A0D7B0DF83}"/>
              </a:ext>
            </a:extLst>
          </p:cNvPr>
          <p:cNvSpPr>
            <a:spLocks noGrp="1"/>
          </p:cNvSpPr>
          <p:nvPr>
            <p:ph idx="1"/>
          </p:nvPr>
        </p:nvSpPr>
        <p:spPr/>
        <p:txBody>
          <a:bodyPr>
            <a:normAutofit/>
          </a:bodyPr>
          <a:lstStyle/>
          <a:p>
            <a:r>
              <a:rPr lang="en-US" dirty="0">
                <a:latin typeface="Source Sans Pro Black" panose="020B0803030403020204" pitchFamily="34" charset="0"/>
              </a:rPr>
              <a:t>Craig L. Blomberg: </a:t>
            </a:r>
            <a:r>
              <a:rPr lang="en-US" dirty="0"/>
              <a:t>“Matthew did not likely have such an application in mind. There are implications for discipleship here, to be sure; we must turn to Jesus as the one to trust in all circumstances of life. </a:t>
            </a:r>
            <a:r>
              <a:rPr lang="en-US" dirty="0">
                <a:latin typeface="Source Sans Pro Black" panose="020B0803030403020204" pitchFamily="34" charset="0"/>
              </a:rPr>
              <a:t>But the focus of this passage remains squarely Christological—on who Christ is, not on what he will do for us. </a:t>
            </a:r>
            <a:r>
              <a:rPr lang="en-US" dirty="0"/>
              <a:t>One who has this kind of power can be no less than God himself, worthy of worship, irrespective of when and how he chooses to use that power in our lives. Sometimes he leaves storms unstilled for good and godly ends (cf. 2 Cor 12:7–8)” (</a:t>
            </a:r>
            <a:r>
              <a:rPr lang="en-US" i="1" dirty="0"/>
              <a:t>Matthew</a:t>
            </a:r>
            <a:r>
              <a:rPr lang="en-US" dirty="0"/>
              <a:t>, The New American Commentary, 150).</a:t>
            </a:r>
          </a:p>
        </p:txBody>
      </p:sp>
    </p:spTree>
    <p:extLst>
      <p:ext uri="{BB962C8B-B14F-4D97-AF65-F5344CB8AC3E}">
        <p14:creationId xmlns:p14="http://schemas.microsoft.com/office/powerpoint/2010/main" val="28739571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932C0-442D-F505-776B-4E7D9BAF2D28}"/>
              </a:ext>
            </a:extLst>
          </p:cNvPr>
          <p:cNvSpPr>
            <a:spLocks noGrp="1"/>
          </p:cNvSpPr>
          <p:nvPr>
            <p:ph type="title"/>
          </p:nvPr>
        </p:nvSpPr>
        <p:spPr>
          <a:xfrm>
            <a:off x="360485" y="365125"/>
            <a:ext cx="11465169" cy="1325563"/>
          </a:xfrm>
        </p:spPr>
        <p:txBody>
          <a:bodyPr/>
          <a:lstStyle/>
          <a:p>
            <a:r>
              <a:rPr lang="en-US" dirty="0"/>
              <a:t>Healing of Gergesene Demoniac </a:t>
            </a:r>
            <a:br>
              <a:rPr lang="en-US" dirty="0"/>
            </a:br>
            <a:r>
              <a:rPr lang="en-US" sz="2400" dirty="0"/>
              <a:t>Second Group: Second Miracle (8:28-34)</a:t>
            </a:r>
          </a:p>
        </p:txBody>
      </p:sp>
      <p:sp>
        <p:nvSpPr>
          <p:cNvPr id="3" name="Content Placeholder 2">
            <a:extLst>
              <a:ext uri="{FF2B5EF4-FFF2-40B4-BE49-F238E27FC236}">
                <a16:creationId xmlns:a16="http://schemas.microsoft.com/office/drawing/2014/main" id="{2B29B872-72AE-EF90-C095-DD9BF7F7F984}"/>
              </a:ext>
            </a:extLst>
          </p:cNvPr>
          <p:cNvSpPr>
            <a:spLocks noGrp="1"/>
          </p:cNvSpPr>
          <p:nvPr>
            <p:ph idx="1"/>
          </p:nvPr>
        </p:nvSpPr>
        <p:spPr>
          <a:xfrm>
            <a:off x="360485" y="1825624"/>
            <a:ext cx="11465169" cy="4812567"/>
          </a:xfrm>
        </p:spPr>
        <p:txBody>
          <a:bodyPr>
            <a:normAutofit fontScale="92500"/>
          </a:bodyPr>
          <a:lstStyle/>
          <a:p>
            <a:pPr marL="0" indent="0">
              <a:buNone/>
            </a:pPr>
            <a:r>
              <a:rPr lang="en-US" dirty="0"/>
              <a:t>“When He had come to the other side, to the country of the Gergesenes, there met Him two demon-possessed men, coming out of the tombs, exceedingly fierce, so that no one could pass that way. And suddenly they cried out, saying, ‘What have we to do with You, Jesus, You Son of God? Have You come here to torment us before the time?’ Now a good way off from them there was a herd of many swine feeding. So the demons begged Him, saying, ‘If You cast us out, permit us to go away into the herd of swine.’ And He said to them, ‘Go.’ So when they had come out, they went into the herd of swine. And suddenly the whole herd of swine ran violently down the steep place into the sea, and perished in the water. Then those who kept them fled; and they went away into the city and told everything, including what had happened to the demon-possessed men. And behold, the whole city came out to meet Jesus. And when they saw Him, they begged Him to depart from their region.”</a:t>
            </a:r>
          </a:p>
        </p:txBody>
      </p:sp>
    </p:spTree>
    <p:extLst>
      <p:ext uri="{BB962C8B-B14F-4D97-AF65-F5344CB8AC3E}">
        <p14:creationId xmlns:p14="http://schemas.microsoft.com/office/powerpoint/2010/main" val="3049746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96143-AC5E-976F-CBA1-DAB50B17B92B}"/>
              </a:ext>
            </a:extLst>
          </p:cNvPr>
          <p:cNvSpPr>
            <a:spLocks noGrp="1"/>
          </p:cNvSpPr>
          <p:nvPr>
            <p:ph type="title"/>
          </p:nvPr>
        </p:nvSpPr>
        <p:spPr>
          <a:xfrm>
            <a:off x="838200" y="365126"/>
            <a:ext cx="10515600" cy="762920"/>
          </a:xfrm>
        </p:spPr>
        <p:txBody>
          <a:bodyPr/>
          <a:lstStyle/>
          <a:p>
            <a:r>
              <a:rPr lang="en-US" dirty="0"/>
              <a:t>Mark’s Account Has More</a:t>
            </a:r>
          </a:p>
        </p:txBody>
      </p:sp>
      <p:sp>
        <p:nvSpPr>
          <p:cNvPr id="3" name="Content Placeholder 2">
            <a:extLst>
              <a:ext uri="{FF2B5EF4-FFF2-40B4-BE49-F238E27FC236}">
                <a16:creationId xmlns:a16="http://schemas.microsoft.com/office/drawing/2014/main" id="{88DA32C7-FC4C-F5B0-B269-044C89AA1D8A}"/>
              </a:ext>
            </a:extLst>
          </p:cNvPr>
          <p:cNvSpPr>
            <a:spLocks noGrp="1"/>
          </p:cNvSpPr>
          <p:nvPr>
            <p:ph idx="1"/>
          </p:nvPr>
        </p:nvSpPr>
        <p:spPr>
          <a:xfrm>
            <a:off x="838200" y="1230594"/>
            <a:ext cx="10515600" cy="5262280"/>
          </a:xfrm>
        </p:spPr>
        <p:txBody>
          <a:bodyPr>
            <a:normAutofit fontScale="85000" lnSpcReduction="20000"/>
          </a:bodyPr>
          <a:lstStyle/>
          <a:p>
            <a:r>
              <a:rPr lang="en-US" dirty="0"/>
              <a:t>“. . . who had his dwelling among the tombs; and no one could bind him, not even with chains, because he had often been bound with shackles and chains. And the chains had been pulled apart by him, and the shackles broken in pieces; neither could anyone tame him. And always, night and day, he was in the mountains and in the tombs, crying out and cutting himself with stones. When he saw Jesus from afar, he ran and worshiped Him” (Mark 5:3-6).</a:t>
            </a:r>
          </a:p>
          <a:p>
            <a:r>
              <a:rPr lang="en-US" dirty="0"/>
              <a:t>“So those who fed the swine fled, and they told it in the city and in the country. And they went out to see what it was that had happened. Then they came to Jesus, and saw the one who had been demon-possessed and had the legion, sitting and clothed and in his right mind. And they were afraid. And those who saw it told them how it happened to him who had been demon-possessed, and about the swine. Then they began to plead with Him to depart from their region. And when He got into the boat, he who had been demon-possessed begged Him that he might be with Him. However, Jesus did not permit him, but said to him, ‘Go home to your friends, and tell them what great things the Lord has done for you, and how He has had compassion on you.’ And he departed and began to proclaim in Decapolis all that Jesus had done for him; and all marveled” (Mark 5:14-20).</a:t>
            </a:r>
          </a:p>
          <a:p>
            <a:endParaRPr lang="en-US" dirty="0"/>
          </a:p>
          <a:p>
            <a:endParaRPr lang="en-US" dirty="0"/>
          </a:p>
        </p:txBody>
      </p:sp>
    </p:spTree>
    <p:extLst>
      <p:ext uri="{BB962C8B-B14F-4D97-AF65-F5344CB8AC3E}">
        <p14:creationId xmlns:p14="http://schemas.microsoft.com/office/powerpoint/2010/main" val="3570280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92501-3BB6-DA18-5E90-3ED41D1FE474}"/>
              </a:ext>
            </a:extLst>
          </p:cNvPr>
          <p:cNvSpPr>
            <a:spLocks noGrp="1"/>
          </p:cNvSpPr>
          <p:nvPr>
            <p:ph type="title"/>
          </p:nvPr>
        </p:nvSpPr>
        <p:spPr/>
        <p:txBody>
          <a:bodyPr>
            <a:normAutofit/>
          </a:bodyPr>
          <a:lstStyle/>
          <a:p>
            <a:r>
              <a:rPr lang="en-US" dirty="0"/>
              <a:t>Jesus Cleanses a Leper (Matt. 8:1-4)</a:t>
            </a:r>
            <a:br>
              <a:rPr lang="en-US" dirty="0"/>
            </a:br>
            <a:r>
              <a:rPr lang="en-US" sz="2200" dirty="0"/>
              <a:t>First Group: First Miracle</a:t>
            </a:r>
            <a:endParaRPr lang="en-US" dirty="0"/>
          </a:p>
        </p:txBody>
      </p:sp>
      <p:sp>
        <p:nvSpPr>
          <p:cNvPr id="3" name="Content Placeholder 2">
            <a:extLst>
              <a:ext uri="{FF2B5EF4-FFF2-40B4-BE49-F238E27FC236}">
                <a16:creationId xmlns:a16="http://schemas.microsoft.com/office/drawing/2014/main" id="{2215C2C9-23D1-D364-154F-2618F0971CB1}"/>
              </a:ext>
            </a:extLst>
          </p:cNvPr>
          <p:cNvSpPr>
            <a:spLocks noGrp="1"/>
          </p:cNvSpPr>
          <p:nvPr>
            <p:ph idx="1"/>
          </p:nvPr>
        </p:nvSpPr>
        <p:spPr/>
        <p:txBody>
          <a:bodyPr/>
          <a:lstStyle/>
          <a:p>
            <a:r>
              <a:rPr lang="en-US" dirty="0"/>
              <a:t>“When He had come down from the mountain, great multitudes followed Him. And behold, a leper came and worshiped Him, saying, ‘Lord, if You are willing, You can make me clean.’ Then Jesus put out His hand and touched him, saying, ‘I am willing; be cleansed.’ Immediately his leprosy was cleansed. And Jesus said to him, ‘See that you tell no one; but go your way, show yourself to the priest, and offer the gift that Moses commanded, as a testimony to them.’” </a:t>
            </a:r>
          </a:p>
        </p:txBody>
      </p:sp>
    </p:spTree>
    <p:extLst>
      <p:ext uri="{BB962C8B-B14F-4D97-AF65-F5344CB8AC3E}">
        <p14:creationId xmlns:p14="http://schemas.microsoft.com/office/powerpoint/2010/main" val="18362882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917EF-91A4-7584-DD7D-33504129EBA0}"/>
              </a:ext>
            </a:extLst>
          </p:cNvPr>
          <p:cNvSpPr>
            <a:spLocks noGrp="1"/>
          </p:cNvSpPr>
          <p:nvPr>
            <p:ph type="title"/>
          </p:nvPr>
        </p:nvSpPr>
        <p:spPr>
          <a:xfrm>
            <a:off x="838200" y="365126"/>
            <a:ext cx="10515600" cy="677462"/>
          </a:xfrm>
        </p:spPr>
        <p:txBody>
          <a:bodyPr>
            <a:normAutofit fontScale="90000"/>
          </a:bodyPr>
          <a:lstStyle/>
          <a:p>
            <a:r>
              <a:rPr lang="en-US" dirty="0"/>
              <a:t>Luke’s Account Has More </a:t>
            </a:r>
          </a:p>
        </p:txBody>
      </p:sp>
      <p:sp>
        <p:nvSpPr>
          <p:cNvPr id="3" name="Content Placeholder 2">
            <a:extLst>
              <a:ext uri="{FF2B5EF4-FFF2-40B4-BE49-F238E27FC236}">
                <a16:creationId xmlns:a16="http://schemas.microsoft.com/office/drawing/2014/main" id="{31C195FC-50CA-04EC-9A60-7CB73381FF06}"/>
              </a:ext>
            </a:extLst>
          </p:cNvPr>
          <p:cNvSpPr>
            <a:spLocks noGrp="1"/>
          </p:cNvSpPr>
          <p:nvPr>
            <p:ph idx="1"/>
          </p:nvPr>
        </p:nvSpPr>
        <p:spPr>
          <a:xfrm>
            <a:off x="838200" y="1187864"/>
            <a:ext cx="10515600" cy="5212935"/>
          </a:xfrm>
        </p:spPr>
        <p:txBody>
          <a:bodyPr>
            <a:normAutofit fontScale="85000" lnSpcReduction="10000"/>
          </a:bodyPr>
          <a:lstStyle/>
          <a:p>
            <a:r>
              <a:rPr lang="en-US" dirty="0"/>
              <a:t>“For He had commanded the unclean spirit to come out of the man. For it had often seized him, and he was kept under guard, bound with chains and shackles; and he broke the bonds and was driven by the demon into the wilderness. Jesus asked him, saying, ‘What is your name?’ And he said, ‘Legion,’ because many demons had entered him. And they begged Him that He would not command them to go out into the abyss” (Luke 8:29-31).</a:t>
            </a:r>
          </a:p>
          <a:p>
            <a:r>
              <a:rPr lang="en-US" dirty="0"/>
              <a:t>“Then they went out to see what had happened, and came to Jesus, and found the man from whom the demons had departed, sitting at the feet of Jesus, clothed and in his right mind. And they were afraid. They also who had seen it told them by what means he who had been demon-possessed was healed. Then the whole multitude of the surrounding region of the Gadarenes asked Him to depart from them, for they were seized with great fear. And He got into the boat and returned. Now the man from whom the demons had departed begged Him that he might be with Him. But Jesus sent him away, saying, ‘Return to your own house, and tell what great things God has done for you.’ And he went his way and proclaimed throughout the whole city what great things Jesus had done for him” (Luke 8:35-39).</a:t>
            </a:r>
          </a:p>
          <a:p>
            <a:endParaRPr lang="en-US" dirty="0"/>
          </a:p>
        </p:txBody>
      </p:sp>
    </p:spTree>
    <p:extLst>
      <p:ext uri="{BB962C8B-B14F-4D97-AF65-F5344CB8AC3E}">
        <p14:creationId xmlns:p14="http://schemas.microsoft.com/office/powerpoint/2010/main" val="3490050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96B5E8BA-BD88-A30F-19F1-D9D61D2FF5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587204" cy="6858000"/>
          </a:xfrm>
          <a:prstGeom prst="rect">
            <a:avLst/>
          </a:prstGeom>
        </p:spPr>
      </p:pic>
      <p:sp>
        <p:nvSpPr>
          <p:cNvPr id="4" name="TextBox 3">
            <a:extLst>
              <a:ext uri="{FF2B5EF4-FFF2-40B4-BE49-F238E27FC236}">
                <a16:creationId xmlns:a16="http://schemas.microsoft.com/office/drawing/2014/main" id="{C63FA6CA-4265-4A05-90E6-668750CBC7F6}"/>
              </a:ext>
            </a:extLst>
          </p:cNvPr>
          <p:cNvSpPr txBox="1"/>
          <p:nvPr/>
        </p:nvSpPr>
        <p:spPr>
          <a:xfrm>
            <a:off x="9759462" y="2760784"/>
            <a:ext cx="2224453" cy="923330"/>
          </a:xfrm>
          <a:prstGeom prst="rect">
            <a:avLst/>
          </a:prstGeom>
          <a:solidFill>
            <a:schemeClr val="accent2">
              <a:lumMod val="40000"/>
              <a:lumOff val="60000"/>
            </a:schemeClr>
          </a:solidFill>
        </p:spPr>
        <p:txBody>
          <a:bodyPr wrap="square" rtlCol="0">
            <a:spAutoFit/>
          </a:bodyPr>
          <a:lstStyle/>
          <a:p>
            <a:r>
              <a:rPr lang="en-US" dirty="0">
                <a:latin typeface="Source Sans Pro Semibold" panose="020B0603030403020204" pitchFamily="34" charset="0"/>
              </a:rPr>
              <a:t>Gadara: about 6 miles SE from Sea of Galilee</a:t>
            </a:r>
          </a:p>
        </p:txBody>
      </p:sp>
      <p:sp>
        <p:nvSpPr>
          <p:cNvPr id="5" name="Arrow: Left 4">
            <a:extLst>
              <a:ext uri="{FF2B5EF4-FFF2-40B4-BE49-F238E27FC236}">
                <a16:creationId xmlns:a16="http://schemas.microsoft.com/office/drawing/2014/main" id="{12403E47-414A-04DE-A717-FAD9A47F80E3}"/>
              </a:ext>
            </a:extLst>
          </p:cNvPr>
          <p:cNvSpPr/>
          <p:nvPr/>
        </p:nvSpPr>
        <p:spPr>
          <a:xfrm>
            <a:off x="7482254" y="3086168"/>
            <a:ext cx="1995854" cy="272562"/>
          </a:xfrm>
          <a:prstGeom prst="leftArrow">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F6829CF-B8CE-CAE9-2D45-08A633C7C646}"/>
              </a:ext>
            </a:extLst>
          </p:cNvPr>
          <p:cNvSpPr txBox="1"/>
          <p:nvPr/>
        </p:nvSpPr>
        <p:spPr>
          <a:xfrm>
            <a:off x="9759462" y="4308231"/>
            <a:ext cx="2136530" cy="923330"/>
          </a:xfrm>
          <a:prstGeom prst="rect">
            <a:avLst/>
          </a:prstGeom>
          <a:solidFill>
            <a:schemeClr val="accent1">
              <a:lumMod val="40000"/>
              <a:lumOff val="60000"/>
            </a:schemeClr>
          </a:solidFill>
        </p:spPr>
        <p:txBody>
          <a:bodyPr wrap="square" rtlCol="0">
            <a:spAutoFit/>
          </a:bodyPr>
          <a:lstStyle/>
          <a:p>
            <a:r>
              <a:rPr lang="en-US" dirty="0">
                <a:latin typeface="Source Sans Pro Semibold" panose="020B0603030403020204" pitchFamily="34" charset="0"/>
              </a:rPr>
              <a:t>Jerash, Jordan: about 30+ miles SE of Sea of Galilee</a:t>
            </a:r>
          </a:p>
        </p:txBody>
      </p:sp>
      <p:sp>
        <p:nvSpPr>
          <p:cNvPr id="7" name="Arrow: Left 6">
            <a:extLst>
              <a:ext uri="{FF2B5EF4-FFF2-40B4-BE49-F238E27FC236}">
                <a16:creationId xmlns:a16="http://schemas.microsoft.com/office/drawing/2014/main" id="{C76CCF4C-D343-77A9-EFC4-AD0D342B675D}"/>
              </a:ext>
            </a:extLst>
          </p:cNvPr>
          <p:cNvSpPr/>
          <p:nvPr/>
        </p:nvSpPr>
        <p:spPr>
          <a:xfrm>
            <a:off x="7772400" y="4659923"/>
            <a:ext cx="1705708" cy="27256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9D5EB3B-4CDB-53E9-C475-20FC7430CADC}"/>
              </a:ext>
            </a:extLst>
          </p:cNvPr>
          <p:cNvSpPr txBox="1"/>
          <p:nvPr/>
        </p:nvSpPr>
        <p:spPr>
          <a:xfrm>
            <a:off x="9759462" y="1582479"/>
            <a:ext cx="2224453" cy="646331"/>
          </a:xfrm>
          <a:prstGeom prst="rect">
            <a:avLst/>
          </a:prstGeom>
          <a:solidFill>
            <a:schemeClr val="accent4">
              <a:lumMod val="40000"/>
              <a:lumOff val="60000"/>
            </a:schemeClr>
          </a:solidFill>
        </p:spPr>
        <p:txBody>
          <a:bodyPr wrap="square" rtlCol="0">
            <a:spAutoFit/>
          </a:bodyPr>
          <a:lstStyle/>
          <a:p>
            <a:r>
              <a:rPr lang="en-US" dirty="0">
                <a:latin typeface="Source Sans Pro Semibold" panose="020B0603030403020204" pitchFamily="34" charset="0"/>
              </a:rPr>
              <a:t>Modern </a:t>
            </a:r>
            <a:r>
              <a:rPr lang="en-US" dirty="0" err="1">
                <a:latin typeface="Source Sans Pro Semibold" panose="020B0603030403020204" pitchFamily="34" charset="0"/>
              </a:rPr>
              <a:t>Kersha</a:t>
            </a:r>
            <a:r>
              <a:rPr lang="en-US" dirty="0">
                <a:latin typeface="Source Sans Pro Semibold" panose="020B0603030403020204" pitchFamily="34" charset="0"/>
              </a:rPr>
              <a:t>, labeled </a:t>
            </a:r>
            <a:r>
              <a:rPr lang="en-US" dirty="0" err="1">
                <a:latin typeface="Source Sans Pro Semibold" panose="020B0603030403020204" pitchFamily="34" charset="0"/>
              </a:rPr>
              <a:t>Gergesa</a:t>
            </a:r>
            <a:endParaRPr lang="en-US" dirty="0">
              <a:latin typeface="Source Sans Pro Semibold" panose="020B0603030403020204" pitchFamily="34" charset="0"/>
            </a:endParaRPr>
          </a:p>
        </p:txBody>
      </p:sp>
      <p:sp>
        <p:nvSpPr>
          <p:cNvPr id="9" name="Arrow: Left 8">
            <a:extLst>
              <a:ext uri="{FF2B5EF4-FFF2-40B4-BE49-F238E27FC236}">
                <a16:creationId xmlns:a16="http://schemas.microsoft.com/office/drawing/2014/main" id="{EEF0B498-5D2C-F69B-9A21-2BC84FF1EA2C}"/>
              </a:ext>
            </a:extLst>
          </p:cNvPr>
          <p:cNvSpPr/>
          <p:nvPr/>
        </p:nvSpPr>
        <p:spPr>
          <a:xfrm>
            <a:off x="7306408" y="1776183"/>
            <a:ext cx="2171700" cy="272562"/>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3427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ircle(in)">
                                      <p:cBhvr>
                                        <p:cTn id="23" dur="2000"/>
                                        <p:tgtEl>
                                          <p:spTgt spid="8"/>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F9784-F743-EE8E-B0BB-FDFA20BD2548}"/>
              </a:ext>
            </a:extLst>
          </p:cNvPr>
          <p:cNvSpPr>
            <a:spLocks noGrp="1"/>
          </p:cNvSpPr>
          <p:nvPr>
            <p:ph type="title"/>
          </p:nvPr>
        </p:nvSpPr>
        <p:spPr/>
        <p:txBody>
          <a:bodyPr/>
          <a:lstStyle/>
          <a:p>
            <a:r>
              <a:rPr lang="en-US" dirty="0"/>
              <a:t>Textual Variants</a:t>
            </a:r>
          </a:p>
        </p:txBody>
      </p:sp>
      <p:sp>
        <p:nvSpPr>
          <p:cNvPr id="3" name="Content Placeholder 2">
            <a:extLst>
              <a:ext uri="{FF2B5EF4-FFF2-40B4-BE49-F238E27FC236}">
                <a16:creationId xmlns:a16="http://schemas.microsoft.com/office/drawing/2014/main" id="{9C69F342-22E7-9E1E-DBD1-F177DE0BB983}"/>
              </a:ext>
            </a:extLst>
          </p:cNvPr>
          <p:cNvSpPr>
            <a:spLocks noGrp="1"/>
          </p:cNvSpPr>
          <p:nvPr>
            <p:ph idx="1"/>
          </p:nvPr>
        </p:nvSpPr>
        <p:spPr/>
        <p:txBody>
          <a:bodyPr>
            <a:normAutofit lnSpcReduction="10000"/>
          </a:bodyPr>
          <a:lstStyle/>
          <a:p>
            <a:r>
              <a:rPr lang="en-US" dirty="0"/>
              <a:t>Matthew calls the demoniac a </a:t>
            </a:r>
            <a:r>
              <a:rPr lang="en-US" dirty="0">
                <a:latin typeface="Source Sans Pro Black" panose="020B0803030403020204" pitchFamily="34" charset="0"/>
              </a:rPr>
              <a:t>Gadarene</a:t>
            </a:r>
            <a:r>
              <a:rPr lang="en-US" dirty="0"/>
              <a:t> (8:28); Mark (5:1) and Luke (8:26) call him a </a:t>
            </a:r>
            <a:r>
              <a:rPr lang="en-US" dirty="0">
                <a:latin typeface="Source Sans Pro Black" panose="020B0803030403020204" pitchFamily="34" charset="0"/>
              </a:rPr>
              <a:t>Gerasene</a:t>
            </a:r>
            <a:r>
              <a:rPr lang="en-US" dirty="0"/>
              <a:t>.</a:t>
            </a:r>
          </a:p>
          <a:p>
            <a:r>
              <a:rPr lang="en-US" i="1" dirty="0"/>
              <a:t>Biblica</a:t>
            </a:r>
            <a:r>
              <a:rPr lang="en-US" dirty="0"/>
              <a:t> says, “The incident takes place in Gentile territory insofar as the expelled demons are sent by Jesus into pigs who rush over a cliff to be drowned in the sea. The episode is said to take place in Gadara. Some manuscripts say instead it is in the land of the </a:t>
            </a:r>
            <a:r>
              <a:rPr lang="en-US" dirty="0" err="1"/>
              <a:t>Gerasenes</a:t>
            </a:r>
            <a:r>
              <a:rPr lang="en-US" dirty="0"/>
              <a:t> and yet others have the land of the Gergesenes. </a:t>
            </a:r>
            <a:r>
              <a:rPr lang="en-US" dirty="0">
                <a:latin typeface="Source Sans Pro Black" panose="020B0803030403020204" pitchFamily="34" charset="0"/>
              </a:rPr>
              <a:t>The reason for this textual uncertainty is that the place must fit the requirements of the story that the locality is near the Sea of Galilee. </a:t>
            </a:r>
            <a:r>
              <a:rPr lang="en-US" dirty="0" err="1">
                <a:latin typeface="Source Sans Pro Black" panose="020B0803030403020204" pitchFamily="34" charset="0"/>
              </a:rPr>
              <a:t>Gerasa</a:t>
            </a:r>
            <a:r>
              <a:rPr lang="en-US" dirty="0">
                <a:latin typeface="Source Sans Pro Black" panose="020B0803030403020204" pitchFamily="34" charset="0"/>
              </a:rPr>
              <a:t> and Gadara are too far away, so </a:t>
            </a:r>
            <a:r>
              <a:rPr lang="en-US" dirty="0" err="1">
                <a:latin typeface="Source Sans Pro Black" panose="020B0803030403020204" pitchFamily="34" charset="0"/>
              </a:rPr>
              <a:t>Gergesa</a:t>
            </a:r>
            <a:r>
              <a:rPr lang="en-US" dirty="0">
                <a:latin typeface="Source Sans Pro Black" panose="020B0803030403020204" pitchFamily="34" charset="0"/>
              </a:rPr>
              <a:t> was proposed.”</a:t>
            </a:r>
          </a:p>
        </p:txBody>
      </p:sp>
    </p:spTree>
    <p:extLst>
      <p:ext uri="{BB962C8B-B14F-4D97-AF65-F5344CB8AC3E}">
        <p14:creationId xmlns:p14="http://schemas.microsoft.com/office/powerpoint/2010/main" val="10297244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ground, water, beach&#10;&#10;Description automatically generated">
            <a:extLst>
              <a:ext uri="{FF2B5EF4-FFF2-40B4-BE49-F238E27FC236}">
                <a16:creationId xmlns:a16="http://schemas.microsoft.com/office/drawing/2014/main" id="{C55C40B6-DD09-0553-6567-6F558A59B9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5" name="TextBox 4">
            <a:extLst>
              <a:ext uri="{FF2B5EF4-FFF2-40B4-BE49-F238E27FC236}">
                <a16:creationId xmlns:a16="http://schemas.microsoft.com/office/drawing/2014/main" id="{071EBBE5-1D18-6914-681E-8BE8CFD232EF}"/>
              </a:ext>
            </a:extLst>
          </p:cNvPr>
          <p:cNvSpPr txBox="1"/>
          <p:nvPr/>
        </p:nvSpPr>
        <p:spPr>
          <a:xfrm>
            <a:off x="565608" y="282804"/>
            <a:ext cx="5392132" cy="830997"/>
          </a:xfrm>
          <a:prstGeom prst="rect">
            <a:avLst/>
          </a:prstGeom>
          <a:noFill/>
        </p:spPr>
        <p:txBody>
          <a:bodyPr wrap="square" rtlCol="0">
            <a:spAutoFit/>
          </a:bodyPr>
          <a:lstStyle/>
          <a:p>
            <a:r>
              <a:rPr lang="en-US" sz="2400" dirty="0">
                <a:solidFill>
                  <a:schemeClr val="bg1"/>
                </a:solidFill>
                <a:latin typeface="Source Sans Pro Semibold" panose="020B0603030403020204" pitchFamily="34" charset="0"/>
              </a:rPr>
              <a:t>Precipice Near </a:t>
            </a:r>
            <a:r>
              <a:rPr lang="en-US" sz="2400" dirty="0" err="1">
                <a:solidFill>
                  <a:schemeClr val="bg1"/>
                </a:solidFill>
                <a:latin typeface="Source Sans Pro Semibold" panose="020B0603030403020204" pitchFamily="34" charset="0"/>
              </a:rPr>
              <a:t>Kursi</a:t>
            </a:r>
            <a:r>
              <a:rPr lang="en-US" sz="2400" dirty="0">
                <a:solidFill>
                  <a:schemeClr val="bg1"/>
                </a:solidFill>
                <a:latin typeface="Source Sans Pro Semibold" panose="020B0603030403020204" pitchFamily="34" charset="0"/>
              </a:rPr>
              <a:t>, Suggested Site for This Event</a:t>
            </a:r>
          </a:p>
        </p:txBody>
      </p:sp>
    </p:spTree>
    <p:extLst>
      <p:ext uri="{BB962C8B-B14F-4D97-AF65-F5344CB8AC3E}">
        <p14:creationId xmlns:p14="http://schemas.microsoft.com/office/powerpoint/2010/main" val="15419542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76702-D934-5BAA-78DB-49076D75D1AD}"/>
              </a:ext>
            </a:extLst>
          </p:cNvPr>
          <p:cNvSpPr>
            <a:spLocks noGrp="1"/>
          </p:cNvSpPr>
          <p:nvPr>
            <p:ph type="title"/>
          </p:nvPr>
        </p:nvSpPr>
        <p:spPr/>
        <p:txBody>
          <a:bodyPr/>
          <a:lstStyle/>
          <a:p>
            <a:r>
              <a:rPr lang="en-US" dirty="0"/>
              <a:t>Matthew 8:28</a:t>
            </a:r>
          </a:p>
        </p:txBody>
      </p:sp>
      <p:sp>
        <p:nvSpPr>
          <p:cNvPr id="3" name="Content Placeholder 2">
            <a:extLst>
              <a:ext uri="{FF2B5EF4-FFF2-40B4-BE49-F238E27FC236}">
                <a16:creationId xmlns:a16="http://schemas.microsoft.com/office/drawing/2014/main" id="{B441EC38-DF6D-7117-FEDB-184B9E047184}"/>
              </a:ext>
            </a:extLst>
          </p:cNvPr>
          <p:cNvSpPr>
            <a:spLocks noGrp="1"/>
          </p:cNvSpPr>
          <p:nvPr>
            <p:ph idx="1"/>
          </p:nvPr>
        </p:nvSpPr>
        <p:spPr>
          <a:xfrm>
            <a:off x="838200" y="1825625"/>
            <a:ext cx="10515600" cy="4865732"/>
          </a:xfrm>
        </p:spPr>
        <p:txBody>
          <a:bodyPr>
            <a:normAutofit lnSpcReduction="10000"/>
          </a:bodyPr>
          <a:lstStyle/>
          <a:p>
            <a:r>
              <a:rPr lang="en-US" dirty="0">
                <a:latin typeface="Source Sans Pro Black" panose="020B0803030403020204" pitchFamily="34" charset="0"/>
              </a:rPr>
              <a:t>When He had come to the other side, to the country of the Gergesenes, there met Him two demon-possessed men, coming out of the tombs, exceedingly fierce, so that no one could pass that way.</a:t>
            </a:r>
          </a:p>
          <a:p>
            <a:pPr lvl="1"/>
            <a:r>
              <a:rPr lang="en-US" dirty="0"/>
              <a:t>Both Mark 1:2 and Luke 8:27 mention a single man.</a:t>
            </a:r>
          </a:p>
          <a:p>
            <a:pPr lvl="1"/>
            <a:r>
              <a:rPr lang="en-US" dirty="0"/>
              <a:t>The two men are demon possessed.</a:t>
            </a:r>
          </a:p>
          <a:p>
            <a:pPr lvl="1"/>
            <a:r>
              <a:rPr lang="en-US" dirty="0"/>
              <a:t>How would you describe/define “demon possession”?</a:t>
            </a:r>
          </a:p>
          <a:p>
            <a:pPr lvl="2"/>
            <a:r>
              <a:rPr lang="en-US" i="1" dirty="0" err="1"/>
              <a:t>Daimonizomai</a:t>
            </a:r>
            <a:r>
              <a:rPr lang="en-US" dirty="0"/>
              <a:t>: “be possessed by a hostile spirit” (BDAG, 209).</a:t>
            </a:r>
          </a:p>
          <a:p>
            <a:pPr lvl="2"/>
            <a:r>
              <a:rPr lang="en-US" dirty="0">
                <a:latin typeface="Source Sans Pro Black" panose="020B0803030403020204" pitchFamily="34" charset="0"/>
              </a:rPr>
              <a:t>Fierce</a:t>
            </a:r>
            <a:r>
              <a:rPr lang="en-US" dirty="0"/>
              <a:t> (</a:t>
            </a:r>
            <a:r>
              <a:rPr lang="en-US" dirty="0" err="1"/>
              <a:t>chalepos</a:t>
            </a:r>
            <a:r>
              <a:rPr lang="en-US" dirty="0"/>
              <a:t>): “pertaining to being troublesome, </a:t>
            </a:r>
            <a:r>
              <a:rPr lang="en-US" i="1" dirty="0"/>
              <a:t>hard, difficult</a:t>
            </a:r>
            <a:r>
              <a:rPr lang="en-US" dirty="0"/>
              <a:t>” (BDAG, 1075.</a:t>
            </a:r>
          </a:p>
          <a:p>
            <a:pPr lvl="3"/>
            <a:r>
              <a:rPr lang="en-US" dirty="0"/>
              <a:t>It is modified by </a:t>
            </a:r>
            <a:r>
              <a:rPr lang="en-US" i="1" dirty="0" err="1"/>
              <a:t>lian</a:t>
            </a:r>
            <a:r>
              <a:rPr lang="en-US" i="1" dirty="0"/>
              <a:t>, </a:t>
            </a:r>
            <a:r>
              <a:rPr lang="en-US" dirty="0"/>
              <a:t>an adverb of degree meaning “to a high degree, </a:t>
            </a:r>
            <a:r>
              <a:rPr lang="en-US" i="1" dirty="0"/>
              <a:t>very (much), exceedingly</a:t>
            </a:r>
            <a:r>
              <a:rPr lang="en-US" dirty="0"/>
              <a:t>” (BDAG, 594).</a:t>
            </a:r>
          </a:p>
          <a:p>
            <a:pPr lvl="2"/>
            <a:r>
              <a:rPr lang="en-US" dirty="0"/>
              <a:t>What effect did the dwelling place of these two men have on them?</a:t>
            </a:r>
          </a:p>
          <a:p>
            <a:pPr lvl="2"/>
            <a:r>
              <a:rPr lang="en-US" dirty="0"/>
              <a:t>Why did people avoid passing where these two men were?</a:t>
            </a:r>
          </a:p>
        </p:txBody>
      </p:sp>
    </p:spTree>
    <p:extLst>
      <p:ext uri="{BB962C8B-B14F-4D97-AF65-F5344CB8AC3E}">
        <p14:creationId xmlns:p14="http://schemas.microsoft.com/office/powerpoint/2010/main" val="2799300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ircle(in)">
                                      <p:cBhvr>
                                        <p:cTn id="27" dur="2000"/>
                                        <p:tgtEl>
                                          <p:spTgt spid="3">
                                            <p:txEl>
                                              <p:pRg st="5" end="5"/>
                                            </p:txEl>
                                          </p:spTgt>
                                        </p:tgtEl>
                                      </p:cBhvr>
                                    </p:animEffect>
                                  </p:childTnLst>
                                </p:cTn>
                              </p:par>
                              <p:par>
                                <p:cTn id="28" presetID="6" presetClass="entr" presetSubtype="16" fill="hold"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circle(in)">
                                      <p:cBhvr>
                                        <p:cTn id="30" dur="2000"/>
                                        <p:tgtEl>
                                          <p:spTgt spid="3">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circle(in)">
                                      <p:cBhvr>
                                        <p:cTn id="35" dur="2000"/>
                                        <p:tgtEl>
                                          <p:spTgt spid="3">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
                                            <p:txEl>
                                              <p:pRg st="8" end="8"/>
                                            </p:txEl>
                                          </p:spTgt>
                                        </p:tgtEl>
                                        <p:attrNameLst>
                                          <p:attrName>style.visibility</p:attrName>
                                        </p:attrNameLst>
                                      </p:cBhvr>
                                      <p:to>
                                        <p:strVal val="visible"/>
                                      </p:to>
                                    </p:set>
                                    <p:animEffect transition="in" filter="circle(in)">
                                      <p:cBhvr>
                                        <p:cTn id="40"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B6D1E-B7F9-5DD2-6EEA-4C97FE64AB10}"/>
              </a:ext>
            </a:extLst>
          </p:cNvPr>
          <p:cNvSpPr>
            <a:spLocks noGrp="1"/>
          </p:cNvSpPr>
          <p:nvPr>
            <p:ph type="title"/>
          </p:nvPr>
        </p:nvSpPr>
        <p:spPr/>
        <p:txBody>
          <a:bodyPr/>
          <a:lstStyle/>
          <a:p>
            <a:r>
              <a:rPr lang="en-US" dirty="0"/>
              <a:t>Demon Possession</a:t>
            </a:r>
          </a:p>
        </p:txBody>
      </p:sp>
      <p:sp>
        <p:nvSpPr>
          <p:cNvPr id="3" name="Content Placeholder 2">
            <a:extLst>
              <a:ext uri="{FF2B5EF4-FFF2-40B4-BE49-F238E27FC236}">
                <a16:creationId xmlns:a16="http://schemas.microsoft.com/office/drawing/2014/main" id="{7AF9B508-C2C1-DBF2-315B-93269BBB5470}"/>
              </a:ext>
            </a:extLst>
          </p:cNvPr>
          <p:cNvSpPr>
            <a:spLocks noGrp="1"/>
          </p:cNvSpPr>
          <p:nvPr>
            <p:ph idx="1"/>
          </p:nvPr>
        </p:nvSpPr>
        <p:spPr/>
        <p:txBody>
          <a:bodyPr>
            <a:normAutofit/>
          </a:bodyPr>
          <a:lstStyle/>
          <a:p>
            <a:r>
              <a:rPr lang="en-US" dirty="0">
                <a:latin typeface="Source Sans Pro Black" panose="020B0803030403020204" pitchFamily="34" charset="0"/>
              </a:rPr>
              <a:t>Craig L. Blomberg: </a:t>
            </a:r>
            <a:r>
              <a:rPr lang="en-US" dirty="0"/>
              <a:t>“Demonization (a more literal rendering of </a:t>
            </a:r>
            <a:r>
              <a:rPr lang="en-US" i="1" dirty="0" err="1"/>
              <a:t>daimonizomenos</a:t>
            </a:r>
            <a:r>
              <a:rPr lang="en-US" dirty="0"/>
              <a:t>) </a:t>
            </a:r>
            <a:r>
              <a:rPr lang="en-US" dirty="0">
                <a:solidFill>
                  <a:srgbClr val="FF0000"/>
                </a:solidFill>
              </a:rPr>
              <a:t>involves the indwelling of unseen evil spirits in a way that prevents an individual from fully controlling his or her own actions </a:t>
            </a:r>
            <a:r>
              <a:rPr lang="en-US" dirty="0"/>
              <a:t>(</a:t>
            </a:r>
            <a:r>
              <a:rPr lang="en-US" i="1" dirty="0"/>
              <a:t>Matthew</a:t>
            </a:r>
            <a:r>
              <a:rPr lang="en-US" dirty="0"/>
              <a:t>, The New American Commentary, 151).</a:t>
            </a:r>
          </a:p>
          <a:p>
            <a:r>
              <a:rPr lang="en-US" dirty="0">
                <a:latin typeface="Source Sans Pro Black" panose="020B0803030403020204" pitchFamily="34" charset="0"/>
              </a:rPr>
              <a:t>Leon Morris: </a:t>
            </a:r>
            <a:r>
              <a:rPr lang="en-US" dirty="0"/>
              <a:t>“We should notice that demon possession is rare if it occurs at all in the Old Testament, and there are very few examples after the Gospels. In the Bible demon possession is part of the upsurge of evil opposing Jesus in the time of his incarnation” (</a:t>
            </a:r>
            <a:r>
              <a:rPr lang="en-US" i="1" dirty="0"/>
              <a:t>The Gospel according to Matthew</a:t>
            </a:r>
            <a:r>
              <a:rPr lang="en-US" dirty="0"/>
              <a:t>, The Pillar New Testament Commentary, 208).</a:t>
            </a:r>
          </a:p>
        </p:txBody>
      </p:sp>
    </p:spTree>
    <p:extLst>
      <p:ext uri="{BB962C8B-B14F-4D97-AF65-F5344CB8AC3E}">
        <p14:creationId xmlns:p14="http://schemas.microsoft.com/office/powerpoint/2010/main" val="644889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CBFA5-6D89-0B51-7D04-934D72E2E0FA}"/>
              </a:ext>
            </a:extLst>
          </p:cNvPr>
          <p:cNvSpPr>
            <a:spLocks noGrp="1"/>
          </p:cNvSpPr>
          <p:nvPr>
            <p:ph type="title"/>
          </p:nvPr>
        </p:nvSpPr>
        <p:spPr/>
        <p:txBody>
          <a:bodyPr/>
          <a:lstStyle/>
          <a:p>
            <a:r>
              <a:rPr lang="en-US" dirty="0"/>
              <a:t>Matthew 8:29</a:t>
            </a:r>
          </a:p>
        </p:txBody>
      </p:sp>
      <p:sp>
        <p:nvSpPr>
          <p:cNvPr id="3" name="Content Placeholder 2">
            <a:extLst>
              <a:ext uri="{FF2B5EF4-FFF2-40B4-BE49-F238E27FC236}">
                <a16:creationId xmlns:a16="http://schemas.microsoft.com/office/drawing/2014/main" id="{549D14A1-F9D7-F5D6-06C6-8D6F5AABA149}"/>
              </a:ext>
            </a:extLst>
          </p:cNvPr>
          <p:cNvSpPr>
            <a:spLocks noGrp="1"/>
          </p:cNvSpPr>
          <p:nvPr>
            <p:ph idx="1"/>
          </p:nvPr>
        </p:nvSpPr>
        <p:spPr/>
        <p:txBody>
          <a:bodyPr/>
          <a:lstStyle/>
          <a:p>
            <a:r>
              <a:rPr lang="en-US" dirty="0">
                <a:latin typeface="Source Sans Pro Black" panose="020B0803030403020204" pitchFamily="34" charset="0"/>
              </a:rPr>
              <a:t>“And suddenly they cried out, saying, ‘What have we to do with You, Jesus, You Son of God? Have You come here to torment us before the time?’”</a:t>
            </a:r>
          </a:p>
          <a:p>
            <a:pPr lvl="1"/>
            <a:r>
              <a:rPr lang="en-US" dirty="0"/>
              <a:t>Who is speaking and what evidence do you have to support your answer?</a:t>
            </a:r>
          </a:p>
          <a:p>
            <a:pPr lvl="1"/>
            <a:r>
              <a:rPr lang="en-US" dirty="0"/>
              <a:t>What answers does this verse give to the following questions:</a:t>
            </a:r>
          </a:p>
          <a:p>
            <a:pPr lvl="2"/>
            <a:r>
              <a:rPr lang="en-US" dirty="0"/>
              <a:t>How did they know Jesus?</a:t>
            </a:r>
          </a:p>
          <a:p>
            <a:pPr lvl="2"/>
            <a:r>
              <a:rPr lang="en-US" dirty="0"/>
              <a:t>Who did they think He is?</a:t>
            </a:r>
          </a:p>
          <a:p>
            <a:pPr lvl="2"/>
            <a:r>
              <a:rPr lang="en-US" dirty="0"/>
              <a:t>Whose future is destined for “torment” (</a:t>
            </a:r>
            <a:r>
              <a:rPr lang="en-US" i="1" dirty="0" err="1"/>
              <a:t>basanizō</a:t>
            </a:r>
            <a:r>
              <a:rPr lang="en-US" dirty="0"/>
              <a:t>: “to subject to severe distress, </a:t>
            </a:r>
            <a:r>
              <a:rPr lang="en-US" i="1" dirty="0"/>
              <a:t>torment, harass</a:t>
            </a:r>
            <a:r>
              <a:rPr lang="en-US" dirty="0"/>
              <a:t>,” BDAG, 168)? See Rev. 20:10.</a:t>
            </a:r>
          </a:p>
          <a:p>
            <a:pPr lvl="2"/>
            <a:r>
              <a:rPr lang="en-US" dirty="0"/>
              <a:t>What immediate future did they fear? </a:t>
            </a:r>
          </a:p>
          <a:p>
            <a:pPr lvl="2"/>
            <a:r>
              <a:rPr lang="en-US" dirty="0"/>
              <a:t>What is implied in “before the time”?</a:t>
            </a:r>
          </a:p>
        </p:txBody>
      </p:sp>
    </p:spTree>
    <p:extLst>
      <p:ext uri="{BB962C8B-B14F-4D97-AF65-F5344CB8AC3E}">
        <p14:creationId xmlns:p14="http://schemas.microsoft.com/office/powerpoint/2010/main" val="3996155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circle(in)">
                                      <p:cBhvr>
                                        <p:cTn id="15" dur="20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circle(in)">
                                      <p:cBhvr>
                                        <p:cTn id="20" dur="20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circle(in)">
                                      <p:cBhvr>
                                        <p:cTn id="25" dur="2000"/>
                                        <p:tgtEl>
                                          <p:spTgt spid="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circle(in)">
                                      <p:cBhvr>
                                        <p:cTn id="30" dur="2000"/>
                                        <p:tgtEl>
                                          <p:spTgt spid="3">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circle(in)">
                                      <p:cBhvr>
                                        <p:cTn id="35"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9A7B8-4353-62B6-F7C5-DA5BC2D7C700}"/>
              </a:ext>
            </a:extLst>
          </p:cNvPr>
          <p:cNvSpPr>
            <a:spLocks noGrp="1"/>
          </p:cNvSpPr>
          <p:nvPr>
            <p:ph type="title"/>
          </p:nvPr>
        </p:nvSpPr>
        <p:spPr/>
        <p:txBody>
          <a:bodyPr/>
          <a:lstStyle/>
          <a:p>
            <a:r>
              <a:rPr lang="en-US" dirty="0"/>
              <a:t>Matthew 8:30-31</a:t>
            </a:r>
          </a:p>
        </p:txBody>
      </p:sp>
      <p:sp>
        <p:nvSpPr>
          <p:cNvPr id="3" name="Content Placeholder 2">
            <a:extLst>
              <a:ext uri="{FF2B5EF4-FFF2-40B4-BE49-F238E27FC236}">
                <a16:creationId xmlns:a16="http://schemas.microsoft.com/office/drawing/2014/main" id="{77446C2A-0C23-296A-CC90-8F628414394D}"/>
              </a:ext>
            </a:extLst>
          </p:cNvPr>
          <p:cNvSpPr>
            <a:spLocks noGrp="1"/>
          </p:cNvSpPr>
          <p:nvPr>
            <p:ph idx="1"/>
          </p:nvPr>
        </p:nvSpPr>
        <p:spPr/>
        <p:txBody>
          <a:bodyPr/>
          <a:lstStyle/>
          <a:p>
            <a:r>
              <a:rPr lang="en-US" dirty="0">
                <a:latin typeface="Source Sans Pro Black" panose="020B0803030403020204" pitchFamily="34" charset="0"/>
              </a:rPr>
              <a:t>“Now a good way off from them there was a herd of many swine feeding. So the demons begged Him, saying, ‘If You cast us out, permit us to go away into the herd of swine.’”</a:t>
            </a:r>
          </a:p>
          <a:p>
            <a:pPr lvl="1"/>
            <a:r>
              <a:rPr lang="en-US" dirty="0"/>
              <a:t>What is significant about a herd of swine being nearby?</a:t>
            </a:r>
          </a:p>
          <a:p>
            <a:pPr lvl="1"/>
            <a:r>
              <a:rPr lang="en-US" dirty="0"/>
              <a:t>Verse 31 answers some of the questions posed on v. 29. It is not the two men who were speaking, but the demons speaking through them. </a:t>
            </a:r>
          </a:p>
          <a:p>
            <a:pPr lvl="2"/>
            <a:r>
              <a:rPr lang="en-US" dirty="0"/>
              <a:t>Can this same kind of demon possession occur today? Why or why not?</a:t>
            </a:r>
          </a:p>
          <a:p>
            <a:pPr lvl="3"/>
            <a:r>
              <a:rPr lang="en-US" dirty="0"/>
              <a:t>How does James 4:7 (“Resist the devil, and he will flee from you.”)provide an answer for us?</a:t>
            </a:r>
          </a:p>
          <a:p>
            <a:pPr lvl="2"/>
            <a:r>
              <a:rPr lang="en-US" dirty="0"/>
              <a:t>What does the word “permit”?</a:t>
            </a:r>
          </a:p>
          <a:p>
            <a:endParaRPr lang="en-US" dirty="0"/>
          </a:p>
        </p:txBody>
      </p:sp>
    </p:spTree>
    <p:extLst>
      <p:ext uri="{BB962C8B-B14F-4D97-AF65-F5344CB8AC3E}">
        <p14:creationId xmlns:p14="http://schemas.microsoft.com/office/powerpoint/2010/main" val="237189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ircle(in)">
                                      <p:cBhvr>
                                        <p:cTn id="27"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158C4-B59C-42A7-D3F1-943F3014C388}"/>
              </a:ext>
            </a:extLst>
          </p:cNvPr>
          <p:cNvSpPr>
            <a:spLocks noGrp="1"/>
          </p:cNvSpPr>
          <p:nvPr>
            <p:ph type="title"/>
          </p:nvPr>
        </p:nvSpPr>
        <p:spPr/>
        <p:txBody>
          <a:bodyPr/>
          <a:lstStyle/>
          <a:p>
            <a:r>
              <a:rPr lang="en-US" dirty="0"/>
              <a:t>Matthew 8:32</a:t>
            </a:r>
          </a:p>
        </p:txBody>
      </p:sp>
      <p:sp>
        <p:nvSpPr>
          <p:cNvPr id="3" name="Content Placeholder 2">
            <a:extLst>
              <a:ext uri="{FF2B5EF4-FFF2-40B4-BE49-F238E27FC236}">
                <a16:creationId xmlns:a16="http://schemas.microsoft.com/office/drawing/2014/main" id="{A4B74691-C92A-92F3-FA21-9F4F8599EE9A}"/>
              </a:ext>
            </a:extLst>
          </p:cNvPr>
          <p:cNvSpPr>
            <a:spLocks noGrp="1"/>
          </p:cNvSpPr>
          <p:nvPr>
            <p:ph idx="1"/>
          </p:nvPr>
        </p:nvSpPr>
        <p:spPr/>
        <p:txBody>
          <a:bodyPr/>
          <a:lstStyle/>
          <a:p>
            <a:r>
              <a:rPr lang="en-US" dirty="0">
                <a:latin typeface="Source Sans Pro Black" panose="020B0803030403020204" pitchFamily="34" charset="0"/>
              </a:rPr>
              <a:t>“And He said to them, ‘Go.’ So when they had come out, they went into the herd of swine. And suddenly the whole herd of swine ran violently down the steep place into the sea, and perished in the water.”</a:t>
            </a:r>
          </a:p>
          <a:p>
            <a:pPr lvl="1"/>
            <a:r>
              <a:rPr lang="en-US" dirty="0"/>
              <a:t>What is the grammatical form of “go” and why is that important?</a:t>
            </a:r>
          </a:p>
          <a:p>
            <a:pPr lvl="1"/>
            <a:r>
              <a:rPr lang="en-US" dirty="0"/>
              <a:t>What does v. 32 state about the demons?</a:t>
            </a:r>
          </a:p>
          <a:p>
            <a:pPr lvl="2"/>
            <a:r>
              <a:rPr lang="en-US" dirty="0">
                <a:latin typeface="Source Sans Pro Black" panose="020B0803030403020204" pitchFamily="34" charset="0"/>
              </a:rPr>
              <a:t>Ran violently </a:t>
            </a:r>
            <a:r>
              <a:rPr lang="en-US" dirty="0"/>
              <a:t>(</a:t>
            </a:r>
            <a:r>
              <a:rPr lang="en-US" i="1" dirty="0" err="1"/>
              <a:t>hormaō</a:t>
            </a:r>
            <a:r>
              <a:rPr lang="en-US" dirty="0"/>
              <a:t>): “to make a rapid movement from one place to another, </a:t>
            </a:r>
            <a:r>
              <a:rPr lang="en-US" i="1" dirty="0"/>
              <a:t>rush (headlong),</a:t>
            </a:r>
            <a:r>
              <a:rPr lang="en-US" dirty="0"/>
              <a:t>” (BDAG, 724).</a:t>
            </a:r>
          </a:p>
          <a:p>
            <a:pPr lvl="2"/>
            <a:r>
              <a:rPr lang="en-US" dirty="0">
                <a:latin typeface="Source Sans Pro Black" panose="020B0803030403020204" pitchFamily="34" charset="0"/>
              </a:rPr>
              <a:t>Steep place </a:t>
            </a:r>
            <a:r>
              <a:rPr lang="en-US" dirty="0"/>
              <a:t>(</a:t>
            </a:r>
            <a:r>
              <a:rPr lang="en-US" i="1" dirty="0" err="1"/>
              <a:t>krēmnos</a:t>
            </a:r>
            <a:r>
              <a:rPr lang="en-US" dirty="0"/>
              <a:t>): “</a:t>
            </a:r>
            <a:r>
              <a:rPr lang="en-US" i="1" dirty="0"/>
              <a:t>steep slope </a:t>
            </a:r>
            <a:r>
              <a:rPr lang="en-US" dirty="0"/>
              <a:t>or </a:t>
            </a:r>
            <a:r>
              <a:rPr lang="en-US" i="1" dirty="0"/>
              <a:t>bank, cliff</a:t>
            </a:r>
            <a:r>
              <a:rPr lang="en-US" dirty="0"/>
              <a:t>” (BDAG, 566).</a:t>
            </a:r>
          </a:p>
          <a:p>
            <a:pPr lvl="1"/>
            <a:r>
              <a:rPr lang="en-US" dirty="0"/>
              <a:t>Who or what </a:t>
            </a:r>
            <a:r>
              <a:rPr lang="en-US" dirty="0">
                <a:latin typeface="Source Sans Pro Black" panose="020B0803030403020204" pitchFamily="34" charset="0"/>
              </a:rPr>
              <a:t>perished</a:t>
            </a:r>
            <a:r>
              <a:rPr lang="en-US" dirty="0"/>
              <a:t> (</a:t>
            </a:r>
            <a:r>
              <a:rPr lang="en-US" i="1" dirty="0" err="1"/>
              <a:t>apothnēskō</a:t>
            </a:r>
            <a:r>
              <a:rPr lang="en-US" dirty="0"/>
              <a:t>, to die) in the water?</a:t>
            </a:r>
          </a:p>
        </p:txBody>
      </p:sp>
    </p:spTree>
    <p:extLst>
      <p:ext uri="{BB962C8B-B14F-4D97-AF65-F5344CB8AC3E}">
        <p14:creationId xmlns:p14="http://schemas.microsoft.com/office/powerpoint/2010/main" val="3828321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par>
                                <p:cTn id="18" presetID="6" presetClass="entr" presetSubtype="16"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circle(in)">
                                      <p:cBhvr>
                                        <p:cTn id="20" dur="20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circle(in)">
                                      <p:cBhvr>
                                        <p:cTn id="25"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24A8B-7E8A-8DD2-D77E-A4DA385229E7}"/>
              </a:ext>
            </a:extLst>
          </p:cNvPr>
          <p:cNvSpPr>
            <a:spLocks noGrp="1"/>
          </p:cNvSpPr>
          <p:nvPr>
            <p:ph type="title"/>
          </p:nvPr>
        </p:nvSpPr>
        <p:spPr/>
        <p:txBody>
          <a:bodyPr/>
          <a:lstStyle/>
          <a:p>
            <a:r>
              <a:rPr lang="en-US" dirty="0"/>
              <a:t>Save Men, Not Pigs</a:t>
            </a:r>
          </a:p>
        </p:txBody>
      </p:sp>
      <p:sp>
        <p:nvSpPr>
          <p:cNvPr id="3" name="Content Placeholder 2">
            <a:extLst>
              <a:ext uri="{FF2B5EF4-FFF2-40B4-BE49-F238E27FC236}">
                <a16:creationId xmlns:a16="http://schemas.microsoft.com/office/drawing/2014/main" id="{D79633C7-CC6E-FC8E-B1F4-67BE5AC8DEEE}"/>
              </a:ext>
            </a:extLst>
          </p:cNvPr>
          <p:cNvSpPr>
            <a:spLocks noGrp="1"/>
          </p:cNvSpPr>
          <p:nvPr>
            <p:ph idx="1"/>
          </p:nvPr>
        </p:nvSpPr>
        <p:spPr/>
        <p:txBody>
          <a:bodyPr/>
          <a:lstStyle/>
          <a:p>
            <a:r>
              <a:rPr lang="en-US" dirty="0">
                <a:latin typeface="Source Sans Pro Black" panose="020B0803030403020204" pitchFamily="34" charset="0"/>
              </a:rPr>
              <a:t>Craig L. Blomberg: </a:t>
            </a:r>
            <a:r>
              <a:rPr lang="en-US" dirty="0"/>
              <a:t>“Readers concerned about the destruction of animal life and the loss of the farmers’ livelihood exhibit a contemporary sentimentality not shared by a Jewish audience who knew these pig farmers should not have been raising animals whose meat was forbidden to eat. Human sanity and salvation, moreover, must always take priority over financial prosperity” (</a:t>
            </a:r>
            <a:r>
              <a:rPr lang="en-US" i="1" dirty="0"/>
              <a:t>Matthew</a:t>
            </a:r>
            <a:r>
              <a:rPr lang="en-US" dirty="0"/>
              <a:t>, The New American Commentary, 152).</a:t>
            </a:r>
          </a:p>
        </p:txBody>
      </p:sp>
    </p:spTree>
    <p:extLst>
      <p:ext uri="{BB962C8B-B14F-4D97-AF65-F5344CB8AC3E}">
        <p14:creationId xmlns:p14="http://schemas.microsoft.com/office/powerpoint/2010/main" val="41886834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1FB67-3697-EF64-8619-7B542CFDB451}"/>
              </a:ext>
            </a:extLst>
          </p:cNvPr>
          <p:cNvSpPr>
            <a:spLocks noGrp="1"/>
          </p:cNvSpPr>
          <p:nvPr>
            <p:ph type="title"/>
          </p:nvPr>
        </p:nvSpPr>
        <p:spPr/>
        <p:txBody>
          <a:bodyPr/>
          <a:lstStyle/>
          <a:p>
            <a:r>
              <a:rPr lang="en-US" dirty="0"/>
              <a:t>Matthew 8:1</a:t>
            </a:r>
          </a:p>
        </p:txBody>
      </p:sp>
      <p:sp>
        <p:nvSpPr>
          <p:cNvPr id="3" name="Content Placeholder 2">
            <a:extLst>
              <a:ext uri="{FF2B5EF4-FFF2-40B4-BE49-F238E27FC236}">
                <a16:creationId xmlns:a16="http://schemas.microsoft.com/office/drawing/2014/main" id="{01867108-5B11-F9B0-ACA7-FCE0B2941EBF}"/>
              </a:ext>
            </a:extLst>
          </p:cNvPr>
          <p:cNvSpPr>
            <a:spLocks noGrp="1"/>
          </p:cNvSpPr>
          <p:nvPr>
            <p:ph idx="1"/>
          </p:nvPr>
        </p:nvSpPr>
        <p:spPr/>
        <p:txBody>
          <a:bodyPr/>
          <a:lstStyle/>
          <a:p>
            <a:r>
              <a:rPr lang="en-US" dirty="0">
                <a:latin typeface="Source Sans Pro Black" panose="020B0803030403020204" pitchFamily="34" charset="0"/>
              </a:rPr>
              <a:t>When He had come down from the mountain, great multitudes followed Him.</a:t>
            </a:r>
          </a:p>
          <a:p>
            <a:pPr lvl="1"/>
            <a:r>
              <a:rPr lang="en-US" dirty="0"/>
              <a:t>The verse is joined to the Sermon on the Mount by “He came down from the mountain.”</a:t>
            </a:r>
          </a:p>
          <a:p>
            <a:pPr lvl="1"/>
            <a:r>
              <a:rPr lang="en-US" dirty="0"/>
              <a:t>What does this verse show us?</a:t>
            </a:r>
          </a:p>
          <a:p>
            <a:pPr lvl="2"/>
            <a:r>
              <a:rPr lang="en-US" dirty="0"/>
              <a:t>Did Jesus’s teaching drive people away from Him?</a:t>
            </a:r>
          </a:p>
          <a:p>
            <a:pPr lvl="2"/>
            <a:r>
              <a:rPr lang="en-US" dirty="0"/>
              <a:t>What do we learn about teaching hard teaching such, as “looking on a woman to lust after her,” “divorce and remarriage,” “exposing the hypocrisy of contemporary religion” (or denominations), making harsh demands on one’s members (love those who hate you, be willing to suffer persecution for Christ’s sake)?</a:t>
            </a:r>
          </a:p>
        </p:txBody>
      </p:sp>
    </p:spTree>
    <p:extLst>
      <p:ext uri="{BB962C8B-B14F-4D97-AF65-F5344CB8AC3E}">
        <p14:creationId xmlns:p14="http://schemas.microsoft.com/office/powerpoint/2010/main" val="906466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ircle(in)">
                                      <p:cBhvr>
                                        <p:cTn id="1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C2F34-A4F6-A80F-C6BB-B8F99B331D6F}"/>
              </a:ext>
            </a:extLst>
          </p:cNvPr>
          <p:cNvSpPr>
            <a:spLocks noGrp="1"/>
          </p:cNvSpPr>
          <p:nvPr>
            <p:ph type="title"/>
          </p:nvPr>
        </p:nvSpPr>
        <p:spPr/>
        <p:txBody>
          <a:bodyPr/>
          <a:lstStyle/>
          <a:p>
            <a:r>
              <a:rPr lang="en-US" dirty="0"/>
              <a:t>Matthew 8:33</a:t>
            </a:r>
          </a:p>
        </p:txBody>
      </p:sp>
      <p:sp>
        <p:nvSpPr>
          <p:cNvPr id="3" name="Content Placeholder 2">
            <a:extLst>
              <a:ext uri="{FF2B5EF4-FFF2-40B4-BE49-F238E27FC236}">
                <a16:creationId xmlns:a16="http://schemas.microsoft.com/office/drawing/2014/main" id="{FAC0BD3E-2091-82A3-5447-1129A24B9D39}"/>
              </a:ext>
            </a:extLst>
          </p:cNvPr>
          <p:cNvSpPr>
            <a:spLocks noGrp="1"/>
          </p:cNvSpPr>
          <p:nvPr>
            <p:ph idx="1"/>
          </p:nvPr>
        </p:nvSpPr>
        <p:spPr/>
        <p:txBody>
          <a:bodyPr>
            <a:normAutofit lnSpcReduction="10000"/>
          </a:bodyPr>
          <a:lstStyle/>
          <a:p>
            <a:r>
              <a:rPr lang="en-US" dirty="0">
                <a:latin typeface="Source Sans Pro Black" panose="020B0803030403020204" pitchFamily="34" charset="0"/>
              </a:rPr>
              <a:t>“Then those who kept them fled; and they went away into the city and told everything, including what had happened to the demon-possessed men.”</a:t>
            </a:r>
          </a:p>
          <a:p>
            <a:pPr lvl="1"/>
            <a:r>
              <a:rPr lang="en-US" dirty="0"/>
              <a:t>What does “those who kept them” show about the historicity of this narrative?</a:t>
            </a:r>
          </a:p>
          <a:p>
            <a:pPr lvl="1"/>
            <a:r>
              <a:rPr lang="en-US" dirty="0"/>
              <a:t>Why did those caring for the pigs go and tell what had happened?</a:t>
            </a:r>
          </a:p>
          <a:p>
            <a:pPr lvl="1"/>
            <a:r>
              <a:rPr lang="en-US" dirty="0"/>
              <a:t>What did they report to the city—about the pigs or men?</a:t>
            </a:r>
          </a:p>
          <a:p>
            <a:pPr lvl="1"/>
            <a:r>
              <a:rPr lang="en-US" dirty="0"/>
              <a:t>What had happened to the demon-possessed men, according to Matthew? According to Mark 5:1-20 and Luke 8:26-39?</a:t>
            </a:r>
          </a:p>
          <a:p>
            <a:pPr lvl="1"/>
            <a:r>
              <a:rPr lang="en-US" dirty="0"/>
              <a:t>How do you react to this assessment of the narrative: “All down the ages the world has been refusing Jesus because it prefers its pigs” (P.P. </a:t>
            </a:r>
            <a:r>
              <a:rPr lang="en-US" dirty="0" err="1"/>
              <a:t>Levertoff</a:t>
            </a:r>
            <a:r>
              <a:rPr lang="en-US" dirty="0"/>
              <a:t>, </a:t>
            </a:r>
            <a:r>
              <a:rPr lang="en-US" i="1" dirty="0"/>
              <a:t>St. Matthew</a:t>
            </a:r>
            <a:r>
              <a:rPr lang="en-US" dirty="0"/>
              <a:t>, p. 26)?</a:t>
            </a:r>
          </a:p>
          <a:p>
            <a:endParaRPr lang="en-US" dirty="0"/>
          </a:p>
          <a:p>
            <a:endParaRPr lang="en-US" dirty="0"/>
          </a:p>
        </p:txBody>
      </p:sp>
    </p:spTree>
    <p:extLst>
      <p:ext uri="{BB962C8B-B14F-4D97-AF65-F5344CB8AC3E}">
        <p14:creationId xmlns:p14="http://schemas.microsoft.com/office/powerpoint/2010/main" val="3382501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ircle(in)">
                                      <p:cBhvr>
                                        <p:cTn id="27"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64321-5A09-9DE5-82F5-41537DA89388}"/>
              </a:ext>
            </a:extLst>
          </p:cNvPr>
          <p:cNvSpPr>
            <a:spLocks noGrp="1"/>
          </p:cNvSpPr>
          <p:nvPr>
            <p:ph type="title"/>
          </p:nvPr>
        </p:nvSpPr>
        <p:spPr/>
        <p:txBody>
          <a:bodyPr/>
          <a:lstStyle/>
          <a:p>
            <a:r>
              <a:rPr lang="en-US" dirty="0"/>
              <a:t>Matthew 8:34</a:t>
            </a:r>
          </a:p>
        </p:txBody>
      </p:sp>
      <p:sp>
        <p:nvSpPr>
          <p:cNvPr id="3" name="Content Placeholder 2">
            <a:extLst>
              <a:ext uri="{FF2B5EF4-FFF2-40B4-BE49-F238E27FC236}">
                <a16:creationId xmlns:a16="http://schemas.microsoft.com/office/drawing/2014/main" id="{007F266C-4E4E-13BE-32B6-076BBD16054F}"/>
              </a:ext>
            </a:extLst>
          </p:cNvPr>
          <p:cNvSpPr>
            <a:spLocks noGrp="1"/>
          </p:cNvSpPr>
          <p:nvPr>
            <p:ph idx="1"/>
          </p:nvPr>
        </p:nvSpPr>
        <p:spPr/>
        <p:txBody>
          <a:bodyPr/>
          <a:lstStyle/>
          <a:p>
            <a:r>
              <a:rPr lang="en-US" dirty="0">
                <a:latin typeface="Source Sans Pro Black" panose="020B0803030403020204" pitchFamily="34" charset="0"/>
              </a:rPr>
              <a:t>“And behold, the whole city came out to meet Jesus. And when they saw Him, they begged Him to depart from their region.”</a:t>
            </a:r>
          </a:p>
          <a:p>
            <a:pPr lvl="1"/>
            <a:r>
              <a:rPr lang="en-US" dirty="0"/>
              <a:t>What effect did the miracle have on the community?</a:t>
            </a:r>
          </a:p>
          <a:p>
            <a:pPr lvl="1"/>
            <a:r>
              <a:rPr lang="en-US" dirty="0"/>
              <a:t>Why?</a:t>
            </a:r>
          </a:p>
          <a:p>
            <a:pPr lvl="1"/>
            <a:r>
              <a:rPr lang="en-US" dirty="0"/>
              <a:t>What do Mark and Luke add to Matthew’s narrative?</a:t>
            </a:r>
          </a:p>
          <a:p>
            <a:pPr lvl="1"/>
            <a:r>
              <a:rPr lang="en-US" dirty="0"/>
              <a:t>What should one learn about Jesus from this exorcism?</a:t>
            </a:r>
          </a:p>
        </p:txBody>
      </p:sp>
    </p:spTree>
    <p:extLst>
      <p:ext uri="{BB962C8B-B14F-4D97-AF65-F5344CB8AC3E}">
        <p14:creationId xmlns:p14="http://schemas.microsoft.com/office/powerpoint/2010/main" val="2784780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9F426-FFA5-66BD-4EBC-6390C5DBF201}"/>
              </a:ext>
            </a:extLst>
          </p:cNvPr>
          <p:cNvSpPr>
            <a:spLocks noGrp="1"/>
          </p:cNvSpPr>
          <p:nvPr>
            <p:ph type="title"/>
          </p:nvPr>
        </p:nvSpPr>
        <p:spPr/>
        <p:txBody>
          <a:bodyPr/>
          <a:lstStyle/>
          <a:p>
            <a:r>
              <a:rPr lang="en-US" dirty="0"/>
              <a:t>Take Aways from the Miracle</a:t>
            </a:r>
          </a:p>
        </p:txBody>
      </p:sp>
      <p:sp>
        <p:nvSpPr>
          <p:cNvPr id="3" name="Content Placeholder 2">
            <a:extLst>
              <a:ext uri="{FF2B5EF4-FFF2-40B4-BE49-F238E27FC236}">
                <a16:creationId xmlns:a16="http://schemas.microsoft.com/office/drawing/2014/main" id="{0A502D0E-FD0C-1861-A01A-AAF4736FD5E5}"/>
              </a:ext>
            </a:extLst>
          </p:cNvPr>
          <p:cNvSpPr>
            <a:spLocks noGrp="1"/>
          </p:cNvSpPr>
          <p:nvPr>
            <p:ph idx="1"/>
          </p:nvPr>
        </p:nvSpPr>
        <p:spPr/>
        <p:txBody>
          <a:bodyPr/>
          <a:lstStyle/>
          <a:p>
            <a:r>
              <a:rPr lang="en-US" dirty="0"/>
              <a:t>Jesus’s authority:</a:t>
            </a:r>
          </a:p>
          <a:p>
            <a:pPr lvl="1"/>
            <a:r>
              <a:rPr lang="en-US" dirty="0"/>
              <a:t>Shown by His teaching (Sermon on the Mount)</a:t>
            </a:r>
          </a:p>
          <a:p>
            <a:pPr lvl="1"/>
            <a:r>
              <a:rPr lang="en-US" dirty="0"/>
              <a:t>Shown by His miracles</a:t>
            </a:r>
          </a:p>
          <a:p>
            <a:pPr lvl="1"/>
            <a:r>
              <a:rPr lang="en-US" dirty="0"/>
              <a:t>Shown by His power over the demonic forces/Devil</a:t>
            </a:r>
          </a:p>
        </p:txBody>
      </p:sp>
    </p:spTree>
    <p:extLst>
      <p:ext uri="{BB962C8B-B14F-4D97-AF65-F5344CB8AC3E}">
        <p14:creationId xmlns:p14="http://schemas.microsoft.com/office/powerpoint/2010/main" val="27282797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AB250-5949-2C68-9CDC-F8C8B76BF801}"/>
              </a:ext>
            </a:extLst>
          </p:cNvPr>
          <p:cNvSpPr>
            <a:spLocks noGrp="1"/>
          </p:cNvSpPr>
          <p:nvPr>
            <p:ph type="title"/>
          </p:nvPr>
        </p:nvSpPr>
        <p:spPr/>
        <p:txBody>
          <a:bodyPr/>
          <a:lstStyle/>
          <a:p>
            <a:r>
              <a:rPr lang="en-US" dirty="0"/>
              <a:t>Matthew 8:2</a:t>
            </a:r>
          </a:p>
        </p:txBody>
      </p:sp>
      <p:sp>
        <p:nvSpPr>
          <p:cNvPr id="3" name="Content Placeholder 2">
            <a:extLst>
              <a:ext uri="{FF2B5EF4-FFF2-40B4-BE49-F238E27FC236}">
                <a16:creationId xmlns:a16="http://schemas.microsoft.com/office/drawing/2014/main" id="{6944F476-CC9F-3C69-89D3-F90CE5D50D8D}"/>
              </a:ext>
            </a:extLst>
          </p:cNvPr>
          <p:cNvSpPr>
            <a:spLocks noGrp="1"/>
          </p:cNvSpPr>
          <p:nvPr>
            <p:ph idx="1"/>
          </p:nvPr>
        </p:nvSpPr>
        <p:spPr/>
        <p:txBody>
          <a:bodyPr/>
          <a:lstStyle/>
          <a:p>
            <a:r>
              <a:rPr lang="en-US" dirty="0">
                <a:latin typeface="Source Sans Pro Black" panose="020B0803030403020204" pitchFamily="34" charset="0"/>
              </a:rPr>
              <a:t>“And behold, a leper came and worshiped Him, saying, ‘Lord, if You are willing, You can make me clean.’”</a:t>
            </a:r>
          </a:p>
          <a:p>
            <a:pPr lvl="1"/>
            <a:r>
              <a:rPr lang="en-US" dirty="0"/>
              <a:t>This miracle appears in Mark 1:40-45 and Luke 5:12-16.</a:t>
            </a:r>
          </a:p>
          <a:p>
            <a:pPr lvl="1"/>
            <a:r>
              <a:rPr lang="en-US" dirty="0"/>
              <a:t>What standing did a leper have in Israel?</a:t>
            </a:r>
          </a:p>
          <a:p>
            <a:pPr lvl="1"/>
            <a:r>
              <a:rPr lang="en-US" dirty="0"/>
              <a:t>How do you think the crowd that followed Jesus would have reacted to the approach of the leper?</a:t>
            </a:r>
          </a:p>
          <a:p>
            <a:pPr lvl="1"/>
            <a:r>
              <a:rPr lang="en-US" dirty="0"/>
              <a:t>What three things demonstrated the leper’s faith?</a:t>
            </a:r>
          </a:p>
          <a:p>
            <a:pPr lvl="1"/>
            <a:r>
              <a:rPr lang="en-US" dirty="0"/>
              <a:t>What is the significance of using “make me clean” instead of “heal me”?</a:t>
            </a:r>
          </a:p>
          <a:p>
            <a:endParaRPr lang="en-US" dirty="0"/>
          </a:p>
          <a:p>
            <a:endParaRPr lang="en-US" dirty="0"/>
          </a:p>
        </p:txBody>
      </p:sp>
    </p:spTree>
    <p:extLst>
      <p:ext uri="{BB962C8B-B14F-4D97-AF65-F5344CB8AC3E}">
        <p14:creationId xmlns:p14="http://schemas.microsoft.com/office/powerpoint/2010/main" val="3613668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ircle(in)">
                                      <p:cBhvr>
                                        <p:cTn id="17" dur="20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circle(in)">
                                      <p:cBhvr>
                                        <p:cTn id="22"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89D51-FEA3-02DA-C39D-1E5B191D201F}"/>
              </a:ext>
            </a:extLst>
          </p:cNvPr>
          <p:cNvSpPr>
            <a:spLocks noGrp="1"/>
          </p:cNvSpPr>
          <p:nvPr>
            <p:ph type="title"/>
          </p:nvPr>
        </p:nvSpPr>
        <p:spPr/>
        <p:txBody>
          <a:bodyPr/>
          <a:lstStyle/>
          <a:p>
            <a:r>
              <a:rPr lang="en-US" dirty="0"/>
              <a:t>Matthew 8:3</a:t>
            </a:r>
          </a:p>
        </p:txBody>
      </p:sp>
      <p:sp>
        <p:nvSpPr>
          <p:cNvPr id="3" name="Content Placeholder 2">
            <a:extLst>
              <a:ext uri="{FF2B5EF4-FFF2-40B4-BE49-F238E27FC236}">
                <a16:creationId xmlns:a16="http://schemas.microsoft.com/office/drawing/2014/main" id="{5D542A33-9B3B-1D8C-0A72-2DF9B7E05874}"/>
              </a:ext>
            </a:extLst>
          </p:cNvPr>
          <p:cNvSpPr>
            <a:spLocks noGrp="1"/>
          </p:cNvSpPr>
          <p:nvPr>
            <p:ph idx="1"/>
          </p:nvPr>
        </p:nvSpPr>
        <p:spPr/>
        <p:txBody>
          <a:bodyPr/>
          <a:lstStyle/>
          <a:p>
            <a:r>
              <a:rPr lang="en-US" dirty="0">
                <a:latin typeface="Source Sans Pro Black" panose="020B0803030403020204" pitchFamily="34" charset="0"/>
              </a:rPr>
              <a:t>“Then Jesus put out His hand and touched him, saying, ‘I am willing; be cleansed.’ Immediately his leprosy was cleansed.”</a:t>
            </a:r>
          </a:p>
          <a:p>
            <a:pPr lvl="1"/>
            <a:r>
              <a:rPr lang="en-US" dirty="0"/>
              <a:t>What gave Jesus’s touching the leper additional significance (see Lev. 5:3)?</a:t>
            </a:r>
          </a:p>
          <a:p>
            <a:pPr lvl="1"/>
            <a:r>
              <a:rPr lang="en-US" dirty="0"/>
              <a:t>Jesus’s reply consists of two words in Greek, </a:t>
            </a:r>
            <a:r>
              <a:rPr lang="en-US" i="1" dirty="0" err="1"/>
              <a:t>thelō</a:t>
            </a:r>
            <a:r>
              <a:rPr lang="en-US" i="1" dirty="0"/>
              <a:t>, </a:t>
            </a:r>
            <a:r>
              <a:rPr lang="en-US" i="1" dirty="0" err="1"/>
              <a:t>katharisthēti</a:t>
            </a:r>
            <a:r>
              <a:rPr lang="en-US" i="1" dirty="0"/>
              <a:t>.</a:t>
            </a:r>
          </a:p>
          <a:p>
            <a:pPr lvl="2"/>
            <a:r>
              <a:rPr lang="en-US" dirty="0"/>
              <a:t>The first word answers “if you are willing.”</a:t>
            </a:r>
          </a:p>
          <a:p>
            <a:pPr lvl="2"/>
            <a:r>
              <a:rPr lang="en-US" dirty="0"/>
              <a:t>The second word removes the leprosy.</a:t>
            </a:r>
          </a:p>
          <a:p>
            <a:pPr lvl="3"/>
            <a:r>
              <a:rPr lang="en-US" dirty="0"/>
              <a:t>What medicine did Jesus use? What surgery did He perform?</a:t>
            </a:r>
          </a:p>
          <a:p>
            <a:pPr lvl="3"/>
            <a:r>
              <a:rPr lang="en-US" dirty="0"/>
              <a:t>How did Jesus cleanse the leper?</a:t>
            </a:r>
          </a:p>
          <a:p>
            <a:pPr lvl="1"/>
            <a:r>
              <a:rPr lang="en-US" dirty="0"/>
              <a:t>What is the point of the adverb “immediately”?</a:t>
            </a:r>
          </a:p>
        </p:txBody>
      </p:sp>
    </p:spTree>
    <p:extLst>
      <p:ext uri="{BB962C8B-B14F-4D97-AF65-F5344CB8AC3E}">
        <p14:creationId xmlns:p14="http://schemas.microsoft.com/office/powerpoint/2010/main" val="2861263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par>
                                <p:cTn id="18" presetID="6" presetClass="entr" presetSubtype="16"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circle(in)">
                                      <p:cBhvr>
                                        <p:cTn id="20" dur="20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circle(in)">
                                      <p:cBhvr>
                                        <p:cTn id="25" dur="2000"/>
                                        <p:tgtEl>
                                          <p:spTgt spid="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circle(in)">
                                      <p:cBhvr>
                                        <p:cTn id="30" dur="2000"/>
                                        <p:tgtEl>
                                          <p:spTgt spid="3">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circle(in)">
                                      <p:cBhvr>
                                        <p:cTn id="35"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potx" id="{490C90FF-20FF-47D5-8843-2E6596586CF1}" vid="{1826B2CA-E9CD-4B43-9CEC-9EBFAABAE7B0}"/>
    </a:ext>
  </a:extLst>
</a:theme>
</file>

<file path=docProps/app.xml><?xml version="1.0" encoding="utf-8"?>
<Properties xmlns="http://schemas.openxmlformats.org/officeDocument/2006/extended-properties" xmlns:vt="http://schemas.openxmlformats.org/officeDocument/2006/docPropsVTypes">
  <Template>Presentation1</Template>
  <TotalTime>10097</TotalTime>
  <Words>8239</Words>
  <Application>Microsoft Office PowerPoint</Application>
  <PresentationFormat>Widescreen</PresentationFormat>
  <Paragraphs>351</Paragraphs>
  <Slides>72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72</vt:i4>
      </vt:variant>
    </vt:vector>
  </HeadingPairs>
  <TitlesOfParts>
    <vt:vector size="79" baseType="lpstr">
      <vt:lpstr>Adobe Gothic Std B</vt:lpstr>
      <vt:lpstr>Arial</vt:lpstr>
      <vt:lpstr>Arial Rounded MT Bold</vt:lpstr>
      <vt:lpstr>Calibri</vt:lpstr>
      <vt:lpstr>Source Sans Pro Black</vt:lpstr>
      <vt:lpstr>Source Sans Pro Semibold</vt:lpstr>
      <vt:lpstr>Office Theme</vt:lpstr>
      <vt:lpstr>PowerPoint Presentation</vt:lpstr>
      <vt:lpstr>PowerPoint Presentation</vt:lpstr>
      <vt:lpstr>Setting the Context</vt:lpstr>
      <vt:lpstr>Jesus’s Miracles</vt:lpstr>
      <vt:lpstr>Observations</vt:lpstr>
      <vt:lpstr>Jesus Cleanses a Leper (Matt. 8:1-4) First Group: First Miracle</vt:lpstr>
      <vt:lpstr>Matthew 8:1</vt:lpstr>
      <vt:lpstr>Matthew 8:2</vt:lpstr>
      <vt:lpstr>Matthew 8:3</vt:lpstr>
      <vt:lpstr>Matthew 8:4</vt:lpstr>
      <vt:lpstr>Jesus Heals a Centurion’s Servant First Group: Second Miracle (8:5-13)</vt:lpstr>
      <vt:lpstr>General Comments</vt:lpstr>
      <vt:lpstr>PowerPoint Presentation</vt:lpstr>
      <vt:lpstr>PowerPoint Presentation</vt:lpstr>
      <vt:lpstr>General Comments</vt:lpstr>
      <vt:lpstr>Matthew 8:5</vt:lpstr>
      <vt:lpstr>Matthew 8:6</vt:lpstr>
      <vt:lpstr>Matthew 8:7</vt:lpstr>
      <vt:lpstr>Matthew 8:8</vt:lpstr>
      <vt:lpstr>Matthew 8:9</vt:lpstr>
      <vt:lpstr>Matthew 8:10</vt:lpstr>
      <vt:lpstr>Matthew 8:11</vt:lpstr>
      <vt:lpstr>The Messianic Banquet</vt:lpstr>
      <vt:lpstr>Matthew 8:12</vt:lpstr>
      <vt:lpstr>Weeping and Gnashing of Teeth</vt:lpstr>
      <vt:lpstr>Matthew 8:13</vt:lpstr>
      <vt:lpstr>Healing of Peter’s Mother-in-Law First Group: Third Miracle (8:14-15)</vt:lpstr>
      <vt:lpstr>PowerPoint Presentation</vt:lpstr>
      <vt:lpstr>PowerPoint Presentation</vt:lpstr>
      <vt:lpstr>PowerPoint Presentation</vt:lpstr>
      <vt:lpstr>Structural Organization</vt:lpstr>
      <vt:lpstr>Information from the Parallel Accounts</vt:lpstr>
      <vt:lpstr>Matthew 8:14</vt:lpstr>
      <vt:lpstr>Matthew 8:15</vt:lpstr>
      <vt:lpstr>Summary of Jesus’s Healing Ministry Matthew 8:16-17</vt:lpstr>
      <vt:lpstr>Matthew 8:16</vt:lpstr>
      <vt:lpstr>Matthew 8:17</vt:lpstr>
      <vt:lpstr>First Separation: Call to Follow Jesus  (Matthew 8:18-22)</vt:lpstr>
      <vt:lpstr>Matthew 8:18</vt:lpstr>
      <vt:lpstr>Matthew 8:19</vt:lpstr>
      <vt:lpstr>Matthew 8:20</vt:lpstr>
      <vt:lpstr>“Son of Man”</vt:lpstr>
      <vt:lpstr>Matthew 8:21</vt:lpstr>
      <vt:lpstr>Matthew 8:22</vt:lpstr>
      <vt:lpstr>Jesus’s Miracles</vt:lpstr>
      <vt:lpstr>Stilling of the Tempest Second Group: First Miracle (8:23-27)</vt:lpstr>
      <vt:lpstr>PowerPoint Presentation</vt:lpstr>
      <vt:lpstr>PowerPoint Presentation</vt:lpstr>
      <vt:lpstr>Matthew 8:23-24</vt:lpstr>
      <vt:lpstr>What Kind of Storm?</vt:lpstr>
      <vt:lpstr>Other Details</vt:lpstr>
      <vt:lpstr>Matthew 8:25</vt:lpstr>
      <vt:lpstr>Matthew 8:26</vt:lpstr>
      <vt:lpstr>A Great Calm</vt:lpstr>
      <vt:lpstr>God Controls the Winds and Waves</vt:lpstr>
      <vt:lpstr>Matthew 8:27</vt:lpstr>
      <vt:lpstr>Not A Lesson About the Storms of Life</vt:lpstr>
      <vt:lpstr>Healing of Gergesene Demoniac  Second Group: Second Miracle (8:28-34)</vt:lpstr>
      <vt:lpstr>Mark’s Account Has More</vt:lpstr>
      <vt:lpstr>Luke’s Account Has More </vt:lpstr>
      <vt:lpstr>PowerPoint Presentation</vt:lpstr>
      <vt:lpstr>Textual Variants</vt:lpstr>
      <vt:lpstr>PowerPoint Presentation</vt:lpstr>
      <vt:lpstr>Matthew 8:28</vt:lpstr>
      <vt:lpstr>Demon Possession</vt:lpstr>
      <vt:lpstr>Matthew 8:29</vt:lpstr>
      <vt:lpstr>Matthew 8:30-31</vt:lpstr>
      <vt:lpstr>Matthew 8:32</vt:lpstr>
      <vt:lpstr>Save Men, Not Pigs</vt:lpstr>
      <vt:lpstr>Matthew 8:33</vt:lpstr>
      <vt:lpstr>Matthew 8:34</vt:lpstr>
      <vt:lpstr>Take Aways from the Miracle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Willis</dc:creator>
  <cp:lastModifiedBy>Mike Willis</cp:lastModifiedBy>
  <cp:revision>14</cp:revision>
  <dcterms:created xsi:type="dcterms:W3CDTF">2022-06-27T20:57:37Z</dcterms:created>
  <dcterms:modified xsi:type="dcterms:W3CDTF">2022-08-03T18:48:18Z</dcterms:modified>
</cp:coreProperties>
</file>