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9" r:id="rId2"/>
    <p:sldId id="357" r:id="rId3"/>
    <p:sldId id="358" r:id="rId4"/>
    <p:sldId id="359" r:id="rId5"/>
    <p:sldId id="356" r:id="rId6"/>
    <p:sldId id="360" r:id="rId7"/>
    <p:sldId id="362" r:id="rId8"/>
    <p:sldId id="361"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93E"/>
    <a:srgbClr val="D3C5B7"/>
    <a:srgbClr val="723736"/>
    <a:srgbClr val="A23C30"/>
    <a:srgbClr val="D5684B"/>
    <a:srgbClr val="1D3D81"/>
    <a:srgbClr val="788945"/>
    <a:srgbClr val="CF4B5E"/>
    <a:srgbClr val="462F29"/>
    <a:srgbClr val="EFD0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0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8/28/2022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rgbClr val="D3C5B7">
              <a:alpha val="50196"/>
            </a:srgbClr>
          </a:solidFill>
          <a:ln w="28575">
            <a:solidFill>
              <a:schemeClr val="tx1"/>
            </a:solid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8/28/2022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000" b="1" kern="1200">
          <a:solidFill>
            <a:srgbClr val="4B493E"/>
          </a:solidFill>
          <a:effectLst>
            <a:outerShdw blurRad="38100" dist="38100" dir="2700000" algn="tl">
              <a:srgbClr val="000000">
                <a:alpha val="43137"/>
              </a:srgbClr>
            </a:outerShdw>
          </a:effectLst>
          <a:latin typeface="+mj-lt"/>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79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10AA7CD-AEA2-D6CB-2A6A-294236312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309" y="1579851"/>
            <a:ext cx="6393873" cy="5130496"/>
          </a:xfrm>
          <a:prstGeom prst="rect">
            <a:avLst/>
          </a:prstGeom>
        </p:spPr>
      </p:pic>
      <p:sp>
        <p:nvSpPr>
          <p:cNvPr id="2" name="Title 1">
            <a:extLst>
              <a:ext uri="{FF2B5EF4-FFF2-40B4-BE49-F238E27FC236}">
                <a16:creationId xmlns:a16="http://schemas.microsoft.com/office/drawing/2014/main" id="{FF7424E4-8CC6-1E7E-D444-DD42C7F4F6F0}"/>
              </a:ext>
            </a:extLst>
          </p:cNvPr>
          <p:cNvSpPr>
            <a:spLocks noGrp="1"/>
          </p:cNvSpPr>
          <p:nvPr>
            <p:ph type="title"/>
          </p:nvPr>
        </p:nvSpPr>
        <p:spPr/>
        <p:txBody>
          <a:bodyPr/>
          <a:lstStyle/>
          <a:p>
            <a:r>
              <a:rPr lang="en-US" dirty="0"/>
              <a:t>The Macedonian Call</a:t>
            </a:r>
          </a:p>
        </p:txBody>
      </p:sp>
      <p:sp>
        <p:nvSpPr>
          <p:cNvPr id="5" name="Arrow: Up 4">
            <a:extLst>
              <a:ext uri="{FF2B5EF4-FFF2-40B4-BE49-F238E27FC236}">
                <a16:creationId xmlns:a16="http://schemas.microsoft.com/office/drawing/2014/main" id="{BFAC399F-9DA6-73F0-97C3-3F0F4B7CBB0A}"/>
              </a:ext>
            </a:extLst>
          </p:cNvPr>
          <p:cNvSpPr/>
          <p:nvPr/>
        </p:nvSpPr>
        <p:spPr>
          <a:xfrm>
            <a:off x="7178464" y="2865344"/>
            <a:ext cx="424873" cy="1325563"/>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2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9664-78C0-6993-6E56-E5AA0B99B105}"/>
              </a:ext>
            </a:extLst>
          </p:cNvPr>
          <p:cNvSpPr>
            <a:spLocks noGrp="1"/>
          </p:cNvSpPr>
          <p:nvPr>
            <p:ph type="title"/>
          </p:nvPr>
        </p:nvSpPr>
        <p:spPr/>
        <p:txBody>
          <a:bodyPr/>
          <a:lstStyle/>
          <a:p>
            <a:r>
              <a:rPr lang="en-US" dirty="0"/>
              <a:t>The Macedonian Call</a:t>
            </a:r>
          </a:p>
        </p:txBody>
      </p:sp>
      <p:sp>
        <p:nvSpPr>
          <p:cNvPr id="3" name="Content Placeholder 2">
            <a:extLst>
              <a:ext uri="{FF2B5EF4-FFF2-40B4-BE49-F238E27FC236}">
                <a16:creationId xmlns:a16="http://schemas.microsoft.com/office/drawing/2014/main" id="{98AE9E29-E9CF-648E-327E-FB184225678E}"/>
              </a:ext>
            </a:extLst>
          </p:cNvPr>
          <p:cNvSpPr>
            <a:spLocks noGrp="1"/>
          </p:cNvSpPr>
          <p:nvPr>
            <p:ph idx="1"/>
          </p:nvPr>
        </p:nvSpPr>
        <p:spPr/>
        <p:txBody>
          <a:bodyPr>
            <a:normAutofit fontScale="92500" lnSpcReduction="10000"/>
          </a:bodyPr>
          <a:lstStyle/>
          <a:p>
            <a:r>
              <a:rPr lang="en-US" dirty="0"/>
              <a:t>Those present: Paul, Silas, and Timothy</a:t>
            </a:r>
          </a:p>
          <a:p>
            <a:r>
              <a:rPr lang="en-US" dirty="0"/>
              <a:t>They came to Troas, a few miles south of ancient Troy, where Paul had a vision at night in which a man from Macedonia was saying, “Come over to Macedonia and help us” (Acts 16:9).</a:t>
            </a:r>
          </a:p>
          <a:p>
            <a:r>
              <a:rPr lang="en-US" dirty="0"/>
              <a:t>At this point Luke joined their group as evidenced by the “we” pronouns in Acts 16:10—“Now after he had seen the vision, immediately </a:t>
            </a:r>
            <a:r>
              <a:rPr lang="en-US" dirty="0">
                <a:latin typeface="+mj-lt"/>
              </a:rPr>
              <a:t>we</a:t>
            </a:r>
            <a:r>
              <a:rPr lang="en-US" dirty="0"/>
              <a:t> sought to go to Macedonia, concluding that the Lord had called us to preach the gospel to them.”</a:t>
            </a:r>
          </a:p>
          <a:p>
            <a:r>
              <a:rPr lang="en-US" dirty="0"/>
              <a:t>They sailed a “straight course” from Troas to Samothrace and from there to Neapolis, arriving in two days. </a:t>
            </a:r>
          </a:p>
          <a:p>
            <a:pPr lvl="1"/>
            <a:r>
              <a:rPr lang="en-US" dirty="0"/>
              <a:t>On a later trip from Philippi to Troas, the same voyage took five days (Acts 20:6).</a:t>
            </a:r>
          </a:p>
          <a:p>
            <a:endParaRPr lang="en-US" dirty="0"/>
          </a:p>
        </p:txBody>
      </p:sp>
    </p:spTree>
    <p:extLst>
      <p:ext uri="{BB962C8B-B14F-4D97-AF65-F5344CB8AC3E}">
        <p14:creationId xmlns:p14="http://schemas.microsoft.com/office/powerpoint/2010/main" val="34480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down)">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mountain, nature&#10;&#10;Description automatically generated">
            <a:extLst>
              <a:ext uri="{FF2B5EF4-FFF2-40B4-BE49-F238E27FC236}">
                <a16:creationId xmlns:a16="http://schemas.microsoft.com/office/drawing/2014/main" id="{47C93C85-08E4-0A50-D632-3B159318F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4" name="TextBox 3">
            <a:extLst>
              <a:ext uri="{FF2B5EF4-FFF2-40B4-BE49-F238E27FC236}">
                <a16:creationId xmlns:a16="http://schemas.microsoft.com/office/drawing/2014/main" id="{85B32255-E1DD-CB0B-F8A2-8F2379C17E6D}"/>
              </a:ext>
            </a:extLst>
          </p:cNvPr>
          <p:cNvSpPr txBox="1"/>
          <p:nvPr/>
        </p:nvSpPr>
        <p:spPr>
          <a:xfrm>
            <a:off x="5403273" y="988291"/>
            <a:ext cx="6031345" cy="584775"/>
          </a:xfrm>
          <a:prstGeom prst="rect">
            <a:avLst/>
          </a:prstGeom>
          <a:noFill/>
        </p:spPr>
        <p:txBody>
          <a:bodyPr wrap="square" rtlCol="0">
            <a:spAutoFit/>
          </a:bodyPr>
          <a:lstStyle/>
          <a:p>
            <a:r>
              <a:rPr lang="en-US" sz="3200" dirty="0"/>
              <a:t>Traveling on the </a:t>
            </a:r>
            <a:r>
              <a:rPr lang="en-US" sz="3200" dirty="0" err="1"/>
              <a:t>Egnatian</a:t>
            </a:r>
            <a:r>
              <a:rPr lang="en-US" sz="3200" dirty="0"/>
              <a:t> Way</a:t>
            </a:r>
          </a:p>
        </p:txBody>
      </p:sp>
    </p:spTree>
    <p:extLst>
      <p:ext uri="{BB962C8B-B14F-4D97-AF65-F5344CB8AC3E}">
        <p14:creationId xmlns:p14="http://schemas.microsoft.com/office/powerpoint/2010/main" val="3718827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Greece, Eastern Macedonia and Thrace, Filippoi, Aerial view of ancient ruins  of Philippi on sunny day">
            <a:extLst>
              <a:ext uri="{FF2B5EF4-FFF2-40B4-BE49-F238E27FC236}">
                <a16:creationId xmlns:a16="http://schemas.microsoft.com/office/drawing/2014/main" id="{E603E9A0-08E1-CD28-A588-19E35B0FD7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06" b="3124"/>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758DFF-117E-3DB4-E90E-AB523CE3AB23}"/>
              </a:ext>
            </a:extLst>
          </p:cNvPr>
          <p:cNvSpPr txBox="1"/>
          <p:nvPr/>
        </p:nvSpPr>
        <p:spPr>
          <a:xfrm>
            <a:off x="333285" y="456466"/>
            <a:ext cx="6272096" cy="584775"/>
          </a:xfrm>
          <a:prstGeom prst="rect">
            <a:avLst/>
          </a:prstGeom>
          <a:solidFill>
            <a:schemeClr val="bg1">
              <a:lumMod val="95000"/>
            </a:schemeClr>
          </a:solidFill>
        </p:spPr>
        <p:txBody>
          <a:bodyPr wrap="square" rtlCol="0">
            <a:spAutoFit/>
          </a:bodyPr>
          <a:lstStyle/>
          <a:p>
            <a:r>
              <a:rPr lang="en-US" sz="3200" dirty="0">
                <a:solidFill>
                  <a:srgbClr val="4B493E"/>
                </a:solidFill>
              </a:rPr>
              <a:t>Aerial View of the Ruins at Philippi</a:t>
            </a:r>
          </a:p>
        </p:txBody>
      </p:sp>
    </p:spTree>
    <p:extLst>
      <p:ext uri="{BB962C8B-B14F-4D97-AF65-F5344CB8AC3E}">
        <p14:creationId xmlns:p14="http://schemas.microsoft.com/office/powerpoint/2010/main" val="140498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DD8DD-6601-DC71-B08E-E3D7B1CDDCAA}"/>
              </a:ext>
            </a:extLst>
          </p:cNvPr>
          <p:cNvSpPr>
            <a:spLocks noGrp="1"/>
          </p:cNvSpPr>
          <p:nvPr>
            <p:ph type="title"/>
          </p:nvPr>
        </p:nvSpPr>
        <p:spPr/>
        <p:txBody>
          <a:bodyPr/>
          <a:lstStyle/>
          <a:p>
            <a:r>
              <a:rPr lang="en-US" dirty="0"/>
              <a:t>Philippi</a:t>
            </a:r>
          </a:p>
        </p:txBody>
      </p:sp>
      <p:sp>
        <p:nvSpPr>
          <p:cNvPr id="3" name="Content Placeholder 2">
            <a:extLst>
              <a:ext uri="{FF2B5EF4-FFF2-40B4-BE49-F238E27FC236}">
                <a16:creationId xmlns:a16="http://schemas.microsoft.com/office/drawing/2014/main" id="{E6919F3F-DD62-7601-A80B-CF03B5C4D597}"/>
              </a:ext>
            </a:extLst>
          </p:cNvPr>
          <p:cNvSpPr>
            <a:spLocks noGrp="1"/>
          </p:cNvSpPr>
          <p:nvPr>
            <p:ph idx="1"/>
          </p:nvPr>
        </p:nvSpPr>
        <p:spPr/>
        <p:txBody>
          <a:bodyPr/>
          <a:lstStyle/>
          <a:p>
            <a:r>
              <a:rPr lang="en-US" dirty="0"/>
              <a:t>They arrived in Philippi which was “the foremost city of that part of Macedonia, a colony” (Acts 16:12).</a:t>
            </a:r>
          </a:p>
          <a:p>
            <a:r>
              <a:rPr lang="en-US" dirty="0"/>
              <a:t>The city was positioned on one of the main East-West trade routes, the Via </a:t>
            </a:r>
            <a:r>
              <a:rPr lang="en-US" dirty="0" err="1"/>
              <a:t>Egnatia</a:t>
            </a:r>
            <a:r>
              <a:rPr lang="en-US" dirty="0"/>
              <a:t>, between the East and Rome. It was also near Mt. </a:t>
            </a:r>
            <a:r>
              <a:rPr lang="en-US" dirty="0" err="1"/>
              <a:t>Pangaion</a:t>
            </a:r>
            <a:r>
              <a:rPr lang="en-US" dirty="0"/>
              <a:t> where precious metals were mined (Holland L. Hendrix, </a:t>
            </a:r>
            <a:r>
              <a:rPr lang="en-US" i="1" dirty="0"/>
              <a:t>Anchor Bible Dictionary</a:t>
            </a:r>
            <a:r>
              <a:rPr lang="en-US" dirty="0"/>
              <a:t>, “Philippi (Place),” 5:314).</a:t>
            </a:r>
          </a:p>
        </p:txBody>
      </p:sp>
    </p:spTree>
    <p:extLst>
      <p:ext uri="{BB962C8B-B14F-4D97-AF65-F5344CB8AC3E}">
        <p14:creationId xmlns:p14="http://schemas.microsoft.com/office/powerpoint/2010/main" val="2707872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9CFF-64CA-AC8F-F528-47EBD8C25442}"/>
              </a:ext>
            </a:extLst>
          </p:cNvPr>
          <p:cNvSpPr>
            <a:spLocks noGrp="1"/>
          </p:cNvSpPr>
          <p:nvPr>
            <p:ph type="title"/>
          </p:nvPr>
        </p:nvSpPr>
        <p:spPr/>
        <p:txBody>
          <a:bodyPr/>
          <a:lstStyle/>
          <a:p>
            <a:r>
              <a:rPr lang="en-US" dirty="0"/>
              <a:t>Philippi: A Colony</a:t>
            </a:r>
          </a:p>
        </p:txBody>
      </p:sp>
      <p:sp>
        <p:nvSpPr>
          <p:cNvPr id="3" name="Content Placeholder 2">
            <a:extLst>
              <a:ext uri="{FF2B5EF4-FFF2-40B4-BE49-F238E27FC236}">
                <a16:creationId xmlns:a16="http://schemas.microsoft.com/office/drawing/2014/main" id="{D3C1BCE1-585D-A024-64BC-38F1B639CC2A}"/>
              </a:ext>
            </a:extLst>
          </p:cNvPr>
          <p:cNvSpPr>
            <a:spLocks noGrp="1"/>
          </p:cNvSpPr>
          <p:nvPr>
            <p:ph idx="1"/>
          </p:nvPr>
        </p:nvSpPr>
        <p:spPr/>
        <p:txBody>
          <a:bodyPr>
            <a:normAutofit fontScale="85000" lnSpcReduction="10000"/>
          </a:bodyPr>
          <a:lstStyle/>
          <a:p>
            <a:r>
              <a:rPr lang="en-US" dirty="0"/>
              <a:t>“Philippi served as a provincial outpost on the Via </a:t>
            </a:r>
            <a:r>
              <a:rPr lang="en-US" dirty="0" err="1"/>
              <a:t>Egnatia</a:t>
            </a:r>
            <a:r>
              <a:rPr lang="en-US" dirty="0"/>
              <a:t>, the main overland artery linking Rome to the East. Two battles fought near the city in 42 B.C.E. resulted in the defeat of the ‘liberators’ Cassius and Brutus who had been instrumental in the assassination of Julius Caesar. The victors at Philippi, Octavian (later titled Augustus) and Antony, emerged as the dominant powers of the Roman Mediterranean basin. </a:t>
            </a:r>
            <a:r>
              <a:rPr lang="en-US" dirty="0">
                <a:solidFill>
                  <a:srgbClr val="4B493E"/>
                </a:solidFill>
                <a:latin typeface="+mj-lt"/>
              </a:rPr>
              <a:t>Following the battles, Philippi became a Roman colony and discharged veterans receiving land allotments settled permanently in the area.</a:t>
            </a:r>
            <a:r>
              <a:rPr lang="en-US" dirty="0"/>
              <a:t> Within a few years after Augustus’ defeat of Antony at the battle of Actium (30 B.C.E.), as many as 500 more Roman soldiers—mostly veterans of Antony’s praetorian guard who had lost their claims to land in Italy—</a:t>
            </a:r>
            <a:r>
              <a:rPr lang="en-US" dirty="0">
                <a:solidFill>
                  <a:srgbClr val="4B493E"/>
                </a:solidFill>
                <a:latin typeface="+mj-lt"/>
              </a:rPr>
              <a:t>received allotments and accompanying privileges in Philippi</a:t>
            </a:r>
            <a:r>
              <a:rPr lang="en-US" dirty="0"/>
              <a:t>” (ibid.). </a:t>
            </a:r>
          </a:p>
          <a:p>
            <a:r>
              <a:rPr lang="en-US" dirty="0">
                <a:solidFill>
                  <a:srgbClr val="4B493E"/>
                </a:solidFill>
                <a:latin typeface="+mj-lt"/>
              </a:rPr>
              <a:t>A colony had special status because its citizens had all of the rights and privileges as a city in Italy </a:t>
            </a:r>
            <a:r>
              <a:rPr lang="en-US" dirty="0"/>
              <a:t>(Louw-Nida, 1.90, p. 17; BDAG, 557).</a:t>
            </a:r>
          </a:p>
        </p:txBody>
      </p:sp>
    </p:spTree>
    <p:extLst>
      <p:ext uri="{BB962C8B-B14F-4D97-AF65-F5344CB8AC3E}">
        <p14:creationId xmlns:p14="http://schemas.microsoft.com/office/powerpoint/2010/main" val="44782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443C-3B6A-5B71-4E63-3BE062C0E83C}"/>
              </a:ext>
            </a:extLst>
          </p:cNvPr>
          <p:cNvSpPr>
            <a:spLocks noGrp="1"/>
          </p:cNvSpPr>
          <p:nvPr>
            <p:ph type="title"/>
          </p:nvPr>
        </p:nvSpPr>
        <p:spPr>
          <a:xfrm>
            <a:off x="418745" y="365125"/>
            <a:ext cx="11408634" cy="1325563"/>
          </a:xfrm>
        </p:spPr>
        <p:txBody>
          <a:bodyPr/>
          <a:lstStyle/>
          <a:p>
            <a:r>
              <a:rPr lang="en-US" dirty="0"/>
              <a:t>The Conversion of Lydia</a:t>
            </a:r>
          </a:p>
        </p:txBody>
      </p:sp>
      <p:pic>
        <p:nvPicPr>
          <p:cNvPr id="4" name="Picture 3" descr="A picture containing tree, outdoor, river, nature&#10;&#10;Description automatically generated">
            <a:extLst>
              <a:ext uri="{FF2B5EF4-FFF2-40B4-BE49-F238E27FC236}">
                <a16:creationId xmlns:a16="http://schemas.microsoft.com/office/drawing/2014/main" id="{4E42079E-345E-FFEB-8FB2-76C648732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988" y="1818851"/>
            <a:ext cx="7249391" cy="4832927"/>
          </a:xfrm>
          <a:prstGeom prst="rect">
            <a:avLst/>
          </a:prstGeom>
        </p:spPr>
      </p:pic>
      <p:sp>
        <p:nvSpPr>
          <p:cNvPr id="5" name="TextBox 4">
            <a:extLst>
              <a:ext uri="{FF2B5EF4-FFF2-40B4-BE49-F238E27FC236}">
                <a16:creationId xmlns:a16="http://schemas.microsoft.com/office/drawing/2014/main" id="{16472798-1CC7-B312-89F8-1D48D950D3B3}"/>
              </a:ext>
            </a:extLst>
          </p:cNvPr>
          <p:cNvSpPr txBox="1"/>
          <p:nvPr/>
        </p:nvSpPr>
        <p:spPr>
          <a:xfrm>
            <a:off x="418745" y="1948873"/>
            <a:ext cx="4084889" cy="4493538"/>
          </a:xfrm>
          <a:prstGeom prst="rect">
            <a:avLst/>
          </a:prstGeom>
          <a:noFill/>
        </p:spPr>
        <p:txBody>
          <a:bodyPr wrap="square" rtlCol="0">
            <a:spAutoFit/>
          </a:bodyPr>
          <a:lstStyle/>
          <a:p>
            <a:r>
              <a:rPr lang="en-US" sz="2200" dirty="0"/>
              <a:t>“Now a certain woman named Lydia heard us. She was a seller of purple from the city of Thyatira, who worshiped God. The Lord opened her heart to heed the things spoken by Paul. And when she and her household were baptized, she begged us, saying, ‘If you have judged me to be faithful to the Lord, come to my house and stay.’ So she persuaded us” (Acts 16:14-15).</a:t>
            </a:r>
          </a:p>
        </p:txBody>
      </p:sp>
    </p:spTree>
    <p:extLst>
      <p:ext uri="{BB962C8B-B14F-4D97-AF65-F5344CB8AC3E}">
        <p14:creationId xmlns:p14="http://schemas.microsoft.com/office/powerpoint/2010/main" val="3919791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F46B-57FB-EBA6-68B5-B5E139E501ED}"/>
              </a:ext>
            </a:extLst>
          </p:cNvPr>
          <p:cNvSpPr>
            <a:spLocks noGrp="1"/>
          </p:cNvSpPr>
          <p:nvPr>
            <p:ph type="title"/>
          </p:nvPr>
        </p:nvSpPr>
        <p:spPr/>
        <p:txBody>
          <a:bodyPr/>
          <a:lstStyle/>
          <a:p>
            <a:r>
              <a:rPr lang="en-US" dirty="0"/>
              <a:t>Lydia, A Business Woman</a:t>
            </a:r>
          </a:p>
        </p:txBody>
      </p:sp>
      <p:sp>
        <p:nvSpPr>
          <p:cNvPr id="3" name="Content Placeholder 2">
            <a:extLst>
              <a:ext uri="{FF2B5EF4-FFF2-40B4-BE49-F238E27FC236}">
                <a16:creationId xmlns:a16="http://schemas.microsoft.com/office/drawing/2014/main" id="{C2DC3D24-9639-15C3-D699-7020ED1EC7DF}"/>
              </a:ext>
            </a:extLst>
          </p:cNvPr>
          <p:cNvSpPr>
            <a:spLocks noGrp="1"/>
          </p:cNvSpPr>
          <p:nvPr>
            <p:ph idx="1"/>
          </p:nvPr>
        </p:nvSpPr>
        <p:spPr/>
        <p:txBody>
          <a:bodyPr>
            <a:normAutofit lnSpcReduction="10000"/>
          </a:bodyPr>
          <a:lstStyle/>
          <a:p>
            <a:r>
              <a:rPr lang="en-US" dirty="0"/>
              <a:t>There was a Jewish synagogue in Thyatira, the city from which Lydia had migrated. When Lydia came to Philippi, she found no synagogue so she assembled outside the city by a riverside where prayer was generally offered (Acts 16:12).</a:t>
            </a:r>
          </a:p>
          <a:p>
            <a:r>
              <a:rPr lang="en-US" dirty="0"/>
              <a:t>Lydia was a seller of purple, an expensive cloth used primarily by royalty. Ben Witherington III wrote, “This means that Lydia was probably </a:t>
            </a:r>
            <a:r>
              <a:rPr lang="en-US" dirty="0">
                <a:solidFill>
                  <a:srgbClr val="4B493E"/>
                </a:solidFill>
                <a:latin typeface="+mj-lt"/>
              </a:rPr>
              <a:t>a financially independent woman</a:t>
            </a:r>
            <a:r>
              <a:rPr lang="en-US" dirty="0"/>
              <a:t>, since material dyed royal purple was a luxury item that only royalty and the wealthy could normally afford, and since she has a house which will accommodate not only herself but also both her household (servants?) and guests” (“Lydia (Person),” </a:t>
            </a:r>
            <a:r>
              <a:rPr lang="en-US" i="1" dirty="0"/>
              <a:t>The Anchor Yale Bible Dictionary</a:t>
            </a:r>
            <a:r>
              <a:rPr lang="en-US" dirty="0"/>
              <a:t>, 4:423).</a:t>
            </a:r>
          </a:p>
        </p:txBody>
      </p:sp>
    </p:spTree>
    <p:extLst>
      <p:ext uri="{BB962C8B-B14F-4D97-AF65-F5344CB8AC3E}">
        <p14:creationId xmlns:p14="http://schemas.microsoft.com/office/powerpoint/2010/main" val="30849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9A28-9C22-3336-A640-31B1B34B39BA}"/>
              </a:ext>
            </a:extLst>
          </p:cNvPr>
          <p:cNvSpPr>
            <a:spLocks noGrp="1"/>
          </p:cNvSpPr>
          <p:nvPr>
            <p:ph type="title"/>
          </p:nvPr>
        </p:nvSpPr>
        <p:spPr/>
        <p:txBody>
          <a:bodyPr/>
          <a:lstStyle/>
          <a:p>
            <a:r>
              <a:rPr lang="en-US" dirty="0"/>
              <a:t>Lydia, A Spiritual Woman</a:t>
            </a:r>
          </a:p>
        </p:txBody>
      </p:sp>
      <p:sp>
        <p:nvSpPr>
          <p:cNvPr id="3" name="Content Placeholder 2">
            <a:extLst>
              <a:ext uri="{FF2B5EF4-FFF2-40B4-BE49-F238E27FC236}">
                <a16:creationId xmlns:a16="http://schemas.microsoft.com/office/drawing/2014/main" id="{2588AF48-2233-3610-AEE8-0897A9D87184}"/>
              </a:ext>
            </a:extLst>
          </p:cNvPr>
          <p:cNvSpPr>
            <a:spLocks noGrp="1"/>
          </p:cNvSpPr>
          <p:nvPr>
            <p:ph idx="1"/>
          </p:nvPr>
        </p:nvSpPr>
        <p:spPr/>
        <p:txBody>
          <a:bodyPr/>
          <a:lstStyle/>
          <a:p>
            <a:r>
              <a:rPr lang="en-US" dirty="0"/>
              <a:t>Lydia worshiped God, not the pagan deities of the Macedonian province.</a:t>
            </a:r>
          </a:p>
          <a:p>
            <a:r>
              <a:rPr lang="en-US" dirty="0"/>
              <a:t>The Lord opened the heart of Lydia the same way he does for everyone else, through the preaching of the gospel (Rom. 10:17).</a:t>
            </a:r>
          </a:p>
          <a:p>
            <a:r>
              <a:rPr lang="en-US" dirty="0"/>
              <a:t>Lydia heard and obeyed the gospel by being baptized (Acts 16:15).</a:t>
            </a:r>
          </a:p>
          <a:p>
            <a:r>
              <a:rPr lang="en-US" dirty="0"/>
              <a:t>Lydia was a hospitable woman, so she persuaded Paul, Silas, Timothy, and Luke (four hungry men) to reside with her while they preached in the city.</a:t>
            </a:r>
          </a:p>
        </p:txBody>
      </p:sp>
    </p:spTree>
    <p:extLst>
      <p:ext uri="{BB962C8B-B14F-4D97-AF65-F5344CB8AC3E}">
        <p14:creationId xmlns:p14="http://schemas.microsoft.com/office/powerpoint/2010/main" val="15607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285D-2233-8EFA-E618-2A0768237CB1}"/>
              </a:ext>
            </a:extLst>
          </p:cNvPr>
          <p:cNvSpPr>
            <a:spLocks noGrp="1"/>
          </p:cNvSpPr>
          <p:nvPr>
            <p:ph type="title"/>
          </p:nvPr>
        </p:nvSpPr>
        <p:spPr/>
        <p:txBody>
          <a:bodyPr/>
          <a:lstStyle/>
          <a:p>
            <a:r>
              <a:rPr lang="en-US" dirty="0"/>
              <a:t>Conflict Leading to Imprisonment</a:t>
            </a:r>
          </a:p>
        </p:txBody>
      </p:sp>
      <p:pic>
        <p:nvPicPr>
          <p:cNvPr id="4" name="Picture 3" descr="A picture containing rock, outdoor, rocky, mountain&#10;&#10;Description automatically generated">
            <a:extLst>
              <a:ext uri="{FF2B5EF4-FFF2-40B4-BE49-F238E27FC236}">
                <a16:creationId xmlns:a16="http://schemas.microsoft.com/office/drawing/2014/main" id="{121DED78-897D-28E2-8514-047AAE66B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682" y="1772611"/>
            <a:ext cx="7434118" cy="4956079"/>
          </a:xfrm>
          <a:prstGeom prst="rect">
            <a:avLst/>
          </a:prstGeom>
        </p:spPr>
      </p:pic>
      <p:sp>
        <p:nvSpPr>
          <p:cNvPr id="5" name="TextBox 4">
            <a:extLst>
              <a:ext uri="{FF2B5EF4-FFF2-40B4-BE49-F238E27FC236}">
                <a16:creationId xmlns:a16="http://schemas.microsoft.com/office/drawing/2014/main" id="{BE84FC3E-6E1B-6E4F-C4EC-8CE3F7D51136}"/>
              </a:ext>
            </a:extLst>
          </p:cNvPr>
          <p:cNvSpPr txBox="1"/>
          <p:nvPr/>
        </p:nvSpPr>
        <p:spPr>
          <a:xfrm>
            <a:off x="932873" y="5911273"/>
            <a:ext cx="2623127" cy="646331"/>
          </a:xfrm>
          <a:prstGeom prst="rect">
            <a:avLst/>
          </a:prstGeom>
          <a:noFill/>
        </p:spPr>
        <p:txBody>
          <a:bodyPr wrap="square" rtlCol="0">
            <a:spAutoFit/>
          </a:bodyPr>
          <a:lstStyle/>
          <a:p>
            <a:pPr algn="r"/>
            <a:r>
              <a:rPr lang="en-US" dirty="0"/>
              <a:t>Restored Ruins of Jail at Philippi</a:t>
            </a:r>
          </a:p>
        </p:txBody>
      </p:sp>
    </p:spTree>
    <p:extLst>
      <p:ext uri="{BB962C8B-B14F-4D97-AF65-F5344CB8AC3E}">
        <p14:creationId xmlns:p14="http://schemas.microsoft.com/office/powerpoint/2010/main" val="2203086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7DD9-CF4C-F881-283A-8FA2988EA307}"/>
              </a:ext>
            </a:extLst>
          </p:cNvPr>
          <p:cNvSpPr>
            <a:spLocks noGrp="1"/>
          </p:cNvSpPr>
          <p:nvPr>
            <p:ph type="title"/>
          </p:nvPr>
        </p:nvSpPr>
        <p:spPr/>
        <p:txBody>
          <a:bodyPr/>
          <a:lstStyle/>
          <a:p>
            <a:r>
              <a:rPr lang="en-US" dirty="0"/>
              <a:t>Philippians</a:t>
            </a:r>
          </a:p>
        </p:txBody>
      </p:sp>
      <p:sp>
        <p:nvSpPr>
          <p:cNvPr id="3" name="Content Placeholder 2">
            <a:extLst>
              <a:ext uri="{FF2B5EF4-FFF2-40B4-BE49-F238E27FC236}">
                <a16:creationId xmlns:a16="http://schemas.microsoft.com/office/drawing/2014/main" id="{88D32D31-F85D-71E6-1CC7-BC362D123C45}"/>
              </a:ext>
            </a:extLst>
          </p:cNvPr>
          <p:cNvSpPr>
            <a:spLocks noGrp="1"/>
          </p:cNvSpPr>
          <p:nvPr>
            <p:ph idx="1"/>
          </p:nvPr>
        </p:nvSpPr>
        <p:spPr/>
        <p:txBody>
          <a:bodyPr/>
          <a:lstStyle/>
          <a:p>
            <a:r>
              <a:rPr lang="en-US" dirty="0"/>
              <a:t>The book of Philippians is a short book of four chapters that can be read in 15 minutes. </a:t>
            </a:r>
          </a:p>
          <a:p>
            <a:r>
              <a:rPr lang="en-US" dirty="0"/>
              <a:t>The book contains several texts that are favorites to most Bible students:</a:t>
            </a:r>
          </a:p>
          <a:p>
            <a:pPr lvl="1"/>
            <a:r>
              <a:rPr lang="en-US" dirty="0"/>
              <a:t>“. . .according to my earnest expectation and hope that in nothing I shall be ashamed, but with all boldness, as always, so now also Christ will be magnified in my body, whether by life or by death. </a:t>
            </a:r>
            <a:r>
              <a:rPr lang="en-US" dirty="0">
                <a:latin typeface="+mj-lt"/>
              </a:rPr>
              <a:t>For to me, to live is Christ, and to die is gain. </a:t>
            </a:r>
            <a:r>
              <a:rPr lang="en-US" dirty="0"/>
              <a:t>But if I live on in the flesh, this will mean fruit from my labor; yet what I shall choose I cannot tell. For I am hard pressed between the two, having a desire to depart and be with Christ, which is far better” (1:20-23).</a:t>
            </a:r>
          </a:p>
        </p:txBody>
      </p:sp>
    </p:spTree>
    <p:extLst>
      <p:ext uri="{BB962C8B-B14F-4D97-AF65-F5344CB8AC3E}">
        <p14:creationId xmlns:p14="http://schemas.microsoft.com/office/powerpoint/2010/main" val="350965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A4C2-95FC-0F28-CD88-072E0923BE42}"/>
              </a:ext>
            </a:extLst>
          </p:cNvPr>
          <p:cNvSpPr>
            <a:spLocks noGrp="1"/>
          </p:cNvSpPr>
          <p:nvPr>
            <p:ph type="title"/>
          </p:nvPr>
        </p:nvSpPr>
        <p:spPr/>
        <p:txBody>
          <a:bodyPr/>
          <a:lstStyle/>
          <a:p>
            <a:r>
              <a:rPr lang="en-US" dirty="0"/>
              <a:t>A Miracle</a:t>
            </a:r>
          </a:p>
        </p:txBody>
      </p:sp>
      <p:sp>
        <p:nvSpPr>
          <p:cNvPr id="3" name="Content Placeholder 2">
            <a:extLst>
              <a:ext uri="{FF2B5EF4-FFF2-40B4-BE49-F238E27FC236}">
                <a16:creationId xmlns:a16="http://schemas.microsoft.com/office/drawing/2014/main" id="{4345D1E9-1496-4EC6-1E00-063D59DE6B97}"/>
              </a:ext>
            </a:extLst>
          </p:cNvPr>
          <p:cNvSpPr>
            <a:spLocks noGrp="1"/>
          </p:cNvSpPr>
          <p:nvPr>
            <p:ph idx="1"/>
          </p:nvPr>
        </p:nvSpPr>
        <p:spPr/>
        <p:txBody>
          <a:bodyPr/>
          <a:lstStyle/>
          <a:p>
            <a:r>
              <a:rPr lang="en-US" dirty="0"/>
              <a:t>A slave girl with a spirit of divination was used by her master to make much money through her divination. She became convinced that Paul and his companions were preachers of God’s salvation.</a:t>
            </a:r>
          </a:p>
          <a:p>
            <a:r>
              <a:rPr lang="en-US" dirty="0"/>
              <a:t>She followed Paul and his companions for several days saying, “These men are servants of the Most High God, who proclaim to you the way of salvation” (Acts 16:17). This went on for several days.</a:t>
            </a:r>
          </a:p>
          <a:p>
            <a:r>
              <a:rPr lang="en-US" dirty="0"/>
              <a:t>Paul became annoyed by her and cast out her spirit of divination in the name of Jesus Christ (Acts 16:18).</a:t>
            </a:r>
          </a:p>
        </p:txBody>
      </p:sp>
    </p:spTree>
    <p:extLst>
      <p:ext uri="{BB962C8B-B14F-4D97-AF65-F5344CB8AC3E}">
        <p14:creationId xmlns:p14="http://schemas.microsoft.com/office/powerpoint/2010/main" val="283634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A52C1-F9A7-F392-D91B-D28A9854756B}"/>
              </a:ext>
            </a:extLst>
          </p:cNvPr>
          <p:cNvSpPr>
            <a:spLocks noGrp="1"/>
          </p:cNvSpPr>
          <p:nvPr>
            <p:ph type="title"/>
          </p:nvPr>
        </p:nvSpPr>
        <p:spPr/>
        <p:txBody>
          <a:bodyPr/>
          <a:lstStyle/>
          <a:p>
            <a:r>
              <a:rPr lang="en-US" dirty="0"/>
              <a:t>Upset the Owners</a:t>
            </a:r>
          </a:p>
        </p:txBody>
      </p:sp>
      <p:sp>
        <p:nvSpPr>
          <p:cNvPr id="3" name="Content Placeholder 2">
            <a:extLst>
              <a:ext uri="{FF2B5EF4-FFF2-40B4-BE49-F238E27FC236}">
                <a16:creationId xmlns:a16="http://schemas.microsoft.com/office/drawing/2014/main" id="{86FA2544-E9D5-0169-BC3D-B0B9967FEAA3}"/>
              </a:ext>
            </a:extLst>
          </p:cNvPr>
          <p:cNvSpPr>
            <a:spLocks noGrp="1"/>
          </p:cNvSpPr>
          <p:nvPr>
            <p:ph idx="1"/>
          </p:nvPr>
        </p:nvSpPr>
        <p:spPr/>
        <p:txBody>
          <a:bodyPr>
            <a:normAutofit fontScale="92500"/>
          </a:bodyPr>
          <a:lstStyle/>
          <a:p>
            <a:r>
              <a:rPr lang="en-US" dirty="0"/>
              <a:t>Her owners realized that their means of making money was gone, so they seized Paul and Silas and dragged them into the market place (</a:t>
            </a:r>
            <a:r>
              <a:rPr lang="en-US" i="1" dirty="0"/>
              <a:t>agora</a:t>
            </a:r>
            <a:r>
              <a:rPr lang="en-US" dirty="0"/>
              <a:t>) and brought charges against them saying, “These men are </a:t>
            </a:r>
            <a:r>
              <a:rPr lang="en-US" dirty="0">
                <a:solidFill>
                  <a:srgbClr val="4B493E"/>
                </a:solidFill>
                <a:latin typeface="+mj-lt"/>
              </a:rPr>
              <a:t>Jews</a:t>
            </a:r>
            <a:r>
              <a:rPr lang="en-US" dirty="0"/>
              <a:t> and they are disturbing our city. </a:t>
            </a:r>
            <a:r>
              <a:rPr lang="en-US" dirty="0">
                <a:solidFill>
                  <a:srgbClr val="4B493E"/>
                </a:solidFill>
                <a:latin typeface="+mj-lt"/>
              </a:rPr>
              <a:t>They advocate customs which it is not lawful for us Romans to accept or practice” </a:t>
            </a:r>
            <a:r>
              <a:rPr lang="en-US" dirty="0"/>
              <a:t>(Acts 16:20-21). </a:t>
            </a:r>
          </a:p>
          <a:p>
            <a:r>
              <a:rPr lang="en-US" dirty="0"/>
              <a:t>Their charges were a pretense; they were not what caused charges to be brought out against them. </a:t>
            </a:r>
          </a:p>
          <a:p>
            <a:r>
              <a:rPr lang="en-US" dirty="0"/>
              <a:t>These men stirred up a multitude against Paul and Silas saying, “These men are Jews” (Acts 16:20). They used hostility toward the Jews as a pretense for their charges against Paul and Silas (cf. Acts 18:2).</a:t>
            </a:r>
          </a:p>
        </p:txBody>
      </p:sp>
    </p:spTree>
    <p:extLst>
      <p:ext uri="{BB962C8B-B14F-4D97-AF65-F5344CB8AC3E}">
        <p14:creationId xmlns:p14="http://schemas.microsoft.com/office/powerpoint/2010/main" val="246286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1E45-82D1-008C-EB21-CE45126B16E7}"/>
              </a:ext>
            </a:extLst>
          </p:cNvPr>
          <p:cNvSpPr>
            <a:spLocks noGrp="1"/>
          </p:cNvSpPr>
          <p:nvPr>
            <p:ph type="title"/>
          </p:nvPr>
        </p:nvSpPr>
        <p:spPr/>
        <p:txBody>
          <a:bodyPr/>
          <a:lstStyle/>
          <a:p>
            <a:r>
              <a:rPr lang="en-US" dirty="0"/>
              <a:t>A Beating</a:t>
            </a:r>
          </a:p>
        </p:txBody>
      </p:sp>
      <p:sp>
        <p:nvSpPr>
          <p:cNvPr id="3" name="Content Placeholder 2">
            <a:extLst>
              <a:ext uri="{FF2B5EF4-FFF2-40B4-BE49-F238E27FC236}">
                <a16:creationId xmlns:a16="http://schemas.microsoft.com/office/drawing/2014/main" id="{70730141-D49C-292E-9174-6537771FAB76}"/>
              </a:ext>
            </a:extLst>
          </p:cNvPr>
          <p:cNvSpPr>
            <a:spLocks noGrp="1"/>
          </p:cNvSpPr>
          <p:nvPr>
            <p:ph idx="1"/>
          </p:nvPr>
        </p:nvSpPr>
        <p:spPr/>
        <p:txBody>
          <a:bodyPr>
            <a:normAutofit fontScale="92500" lnSpcReduction="10000"/>
          </a:bodyPr>
          <a:lstStyle/>
          <a:p>
            <a:r>
              <a:rPr lang="en-US" dirty="0"/>
              <a:t>Charges were brought before “</a:t>
            </a:r>
            <a:r>
              <a:rPr lang="en-US" dirty="0">
                <a:solidFill>
                  <a:srgbClr val="4B493E"/>
                </a:solidFill>
                <a:latin typeface="+mj-lt"/>
              </a:rPr>
              <a:t>magistrates</a:t>
            </a:r>
            <a:r>
              <a:rPr lang="en-US" dirty="0"/>
              <a:t>” (</a:t>
            </a:r>
            <a:r>
              <a:rPr lang="en-US" i="1" dirty="0" err="1"/>
              <a:t>stratēgos</a:t>
            </a:r>
            <a:r>
              <a:rPr lang="en-US" dirty="0"/>
              <a:t>), “the highest official in a Greek-Roman city, </a:t>
            </a:r>
            <a:r>
              <a:rPr lang="en-US" i="1" dirty="0"/>
              <a:t>praetor</a:t>
            </a:r>
            <a:r>
              <a:rPr lang="en-US" dirty="0"/>
              <a:t>, chief magistrate. . . . Plural of the highest officials of the Roman colony of Philippi” (BDAG, 947-948).</a:t>
            </a:r>
          </a:p>
          <a:p>
            <a:r>
              <a:rPr lang="en-US" dirty="0"/>
              <a:t>The magistrates commanded that Paul and Silas be beaten with rods. They received “many stripes” and were thrown into prison, putting them in charge of the jailer to keep them securely (Acts 16:23).</a:t>
            </a:r>
          </a:p>
          <a:p>
            <a:r>
              <a:rPr lang="en-US" dirty="0"/>
              <a:t>The </a:t>
            </a:r>
            <a:r>
              <a:rPr lang="en-US" dirty="0">
                <a:solidFill>
                  <a:srgbClr val="4B493E"/>
                </a:solidFill>
                <a:latin typeface="+mj-lt"/>
              </a:rPr>
              <a:t>jailer</a:t>
            </a:r>
            <a:r>
              <a:rPr lang="en-US" dirty="0"/>
              <a:t> (</a:t>
            </a:r>
            <a:r>
              <a:rPr lang="en-US" i="1" dirty="0" err="1"/>
              <a:t>desmophulax</a:t>
            </a:r>
            <a:r>
              <a:rPr lang="en-US" dirty="0"/>
              <a:t>) put Paul and Silas in the inner prison and fastened their feet in the stocks (Acts 16:24).</a:t>
            </a:r>
          </a:p>
          <a:p>
            <a:r>
              <a:rPr lang="en-US" dirty="0"/>
              <a:t>When Paul wrote to the brethren at Thessalonica, he alluded to his experience at Philippi: “But even after we had suffered before and were spitefully treated at Philippi, as you know, we were bold in our God to speak to you the gospel of God in much conflict” (1 Thess. 2:2).</a:t>
            </a:r>
          </a:p>
          <a:p>
            <a:endParaRPr lang="en-US" dirty="0"/>
          </a:p>
        </p:txBody>
      </p:sp>
    </p:spTree>
    <p:extLst>
      <p:ext uri="{BB962C8B-B14F-4D97-AF65-F5344CB8AC3E}">
        <p14:creationId xmlns:p14="http://schemas.microsoft.com/office/powerpoint/2010/main" val="34896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5CC7-E260-16D3-26D5-9BD3A3543B0B}"/>
              </a:ext>
            </a:extLst>
          </p:cNvPr>
          <p:cNvSpPr>
            <a:spLocks noGrp="1"/>
          </p:cNvSpPr>
          <p:nvPr>
            <p:ph type="title"/>
          </p:nvPr>
        </p:nvSpPr>
        <p:spPr/>
        <p:txBody>
          <a:bodyPr/>
          <a:lstStyle/>
          <a:p>
            <a:r>
              <a:rPr lang="en-US" dirty="0"/>
              <a:t>A Miraculous Release</a:t>
            </a:r>
          </a:p>
        </p:txBody>
      </p:sp>
      <p:pic>
        <p:nvPicPr>
          <p:cNvPr id="4" name="Picture 3">
            <a:extLst>
              <a:ext uri="{FF2B5EF4-FFF2-40B4-BE49-F238E27FC236}">
                <a16:creationId xmlns:a16="http://schemas.microsoft.com/office/drawing/2014/main" id="{6946086A-2228-6202-4A07-9E470A6BD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787" y="1889877"/>
            <a:ext cx="6445013" cy="4602997"/>
          </a:xfrm>
          <a:prstGeom prst="rect">
            <a:avLst/>
          </a:prstGeom>
          <a:ln>
            <a:solidFill>
              <a:schemeClr val="tx1"/>
            </a:solidFill>
          </a:ln>
        </p:spPr>
      </p:pic>
      <p:sp>
        <p:nvSpPr>
          <p:cNvPr id="5" name="TextBox 4">
            <a:extLst>
              <a:ext uri="{FF2B5EF4-FFF2-40B4-BE49-F238E27FC236}">
                <a16:creationId xmlns:a16="http://schemas.microsoft.com/office/drawing/2014/main" id="{4B7D750F-E84C-70B4-EA5D-A6151A98D942}"/>
              </a:ext>
            </a:extLst>
          </p:cNvPr>
          <p:cNvSpPr txBox="1"/>
          <p:nvPr/>
        </p:nvSpPr>
        <p:spPr>
          <a:xfrm>
            <a:off x="1093862" y="5571858"/>
            <a:ext cx="3537959" cy="830997"/>
          </a:xfrm>
          <a:prstGeom prst="rect">
            <a:avLst/>
          </a:prstGeom>
          <a:noFill/>
        </p:spPr>
        <p:txBody>
          <a:bodyPr wrap="square" rtlCol="0">
            <a:spAutoFit/>
          </a:bodyPr>
          <a:lstStyle/>
          <a:p>
            <a:pPr algn="r"/>
            <a:r>
              <a:rPr lang="en-US" sz="2400" dirty="0"/>
              <a:t>Paul’s Prison Before Restoration</a:t>
            </a:r>
          </a:p>
        </p:txBody>
      </p:sp>
    </p:spTree>
    <p:extLst>
      <p:ext uri="{BB962C8B-B14F-4D97-AF65-F5344CB8AC3E}">
        <p14:creationId xmlns:p14="http://schemas.microsoft.com/office/powerpoint/2010/main" val="4127236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E233-AE05-6C7A-CC8B-A13CE9573AD4}"/>
              </a:ext>
            </a:extLst>
          </p:cNvPr>
          <p:cNvSpPr>
            <a:spLocks noGrp="1"/>
          </p:cNvSpPr>
          <p:nvPr>
            <p:ph type="title"/>
          </p:nvPr>
        </p:nvSpPr>
        <p:spPr/>
        <p:txBody>
          <a:bodyPr/>
          <a:lstStyle/>
          <a:p>
            <a:r>
              <a:rPr lang="en-US" dirty="0"/>
              <a:t>A Captive Audience</a:t>
            </a:r>
          </a:p>
        </p:txBody>
      </p:sp>
      <p:sp>
        <p:nvSpPr>
          <p:cNvPr id="3" name="Content Placeholder 2">
            <a:extLst>
              <a:ext uri="{FF2B5EF4-FFF2-40B4-BE49-F238E27FC236}">
                <a16:creationId xmlns:a16="http://schemas.microsoft.com/office/drawing/2014/main" id="{DFB46D68-D36A-132A-DAB5-CBB73B7D55D8}"/>
              </a:ext>
            </a:extLst>
          </p:cNvPr>
          <p:cNvSpPr>
            <a:spLocks noGrp="1"/>
          </p:cNvSpPr>
          <p:nvPr>
            <p:ph idx="1"/>
          </p:nvPr>
        </p:nvSpPr>
        <p:spPr/>
        <p:txBody>
          <a:bodyPr>
            <a:normAutofit fontScale="92500" lnSpcReduction="20000"/>
          </a:bodyPr>
          <a:lstStyle/>
          <a:p>
            <a:r>
              <a:rPr lang="en-US" dirty="0"/>
              <a:t>Paul and Silas prayed and sang praises to God while in prison and the prisoners heard them (Acts 16:25).</a:t>
            </a:r>
          </a:p>
          <a:p>
            <a:r>
              <a:rPr lang="en-US" dirty="0"/>
              <a:t>A great earthquake occurred that shook the foundations of the prison, opened the doors, and loosened everyone’s hand shackles.</a:t>
            </a:r>
          </a:p>
          <a:p>
            <a:r>
              <a:rPr lang="en-US" dirty="0"/>
              <a:t>The jailer was awakened by the earthquake. When he saw the prison doors opened, he assumed the prisoners had escaped. Therefore, he drew out his sword to kill himself, since he was responsible with his life for keeping the prisoners.</a:t>
            </a:r>
          </a:p>
          <a:p>
            <a:r>
              <a:rPr lang="en-US" dirty="0"/>
              <a:t>Paul cried to the jailer not to harm himself because all of the prisoners were still there (Acts 16:28).</a:t>
            </a:r>
          </a:p>
          <a:p>
            <a:r>
              <a:rPr lang="en-US" dirty="0"/>
              <a:t>The jailer called for a light and rushed into the prison and fell down trembling before Paul and Silas (Acts 16:29).</a:t>
            </a:r>
          </a:p>
          <a:p>
            <a:endParaRPr lang="en-US" dirty="0"/>
          </a:p>
        </p:txBody>
      </p:sp>
    </p:spTree>
    <p:extLst>
      <p:ext uri="{BB962C8B-B14F-4D97-AF65-F5344CB8AC3E}">
        <p14:creationId xmlns:p14="http://schemas.microsoft.com/office/powerpoint/2010/main" val="39359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1D3F-AAE7-0487-4DAD-E20DAE5466FB}"/>
              </a:ext>
            </a:extLst>
          </p:cNvPr>
          <p:cNvSpPr>
            <a:spLocks noGrp="1"/>
          </p:cNvSpPr>
          <p:nvPr>
            <p:ph type="title"/>
          </p:nvPr>
        </p:nvSpPr>
        <p:spPr/>
        <p:txBody>
          <a:bodyPr/>
          <a:lstStyle/>
          <a:p>
            <a:r>
              <a:rPr lang="en-US" dirty="0"/>
              <a:t>Saving the Jailer from Suicide</a:t>
            </a:r>
          </a:p>
        </p:txBody>
      </p:sp>
      <p:sp>
        <p:nvSpPr>
          <p:cNvPr id="3" name="Content Placeholder 2">
            <a:extLst>
              <a:ext uri="{FF2B5EF4-FFF2-40B4-BE49-F238E27FC236}">
                <a16:creationId xmlns:a16="http://schemas.microsoft.com/office/drawing/2014/main" id="{F6C153F2-68B9-8E72-7ABA-4D8F76C6F270}"/>
              </a:ext>
            </a:extLst>
          </p:cNvPr>
          <p:cNvSpPr>
            <a:spLocks noGrp="1"/>
          </p:cNvSpPr>
          <p:nvPr>
            <p:ph idx="1"/>
          </p:nvPr>
        </p:nvSpPr>
        <p:spPr/>
        <p:txBody>
          <a:bodyPr/>
          <a:lstStyle/>
          <a:p>
            <a:r>
              <a:rPr lang="en-US" dirty="0"/>
              <a:t>The jailer led Paul and Silas out of prison and asked them, “Sirs, what must I do to be saved?” (Acts 16:31).</a:t>
            </a:r>
          </a:p>
          <a:p>
            <a:r>
              <a:rPr lang="en-US" dirty="0"/>
              <a:t>Paul and Silas responded, “Believe on the Lord Jesus Christ, and you will be saved, you and your household” (Acts 16:32).</a:t>
            </a:r>
          </a:p>
          <a:p>
            <a:pPr lvl="1"/>
            <a:r>
              <a:rPr lang="en-US" dirty="0"/>
              <a:t>This is a summary statement that would require teaching him who Jesus was and what it meant to be Lord and Christ.</a:t>
            </a:r>
          </a:p>
          <a:p>
            <a:r>
              <a:rPr lang="en-US" dirty="0"/>
              <a:t>“Then they spoke the word of the Lord to him and to all who were in his house” (Acts 16:32).</a:t>
            </a:r>
          </a:p>
        </p:txBody>
      </p:sp>
    </p:spTree>
    <p:extLst>
      <p:ext uri="{BB962C8B-B14F-4D97-AF65-F5344CB8AC3E}">
        <p14:creationId xmlns:p14="http://schemas.microsoft.com/office/powerpoint/2010/main" val="31271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792E-3DB7-A6B7-F459-6E8FA9B83FD8}"/>
              </a:ext>
            </a:extLst>
          </p:cNvPr>
          <p:cNvSpPr>
            <a:spLocks noGrp="1"/>
          </p:cNvSpPr>
          <p:nvPr>
            <p:ph type="title"/>
          </p:nvPr>
        </p:nvSpPr>
        <p:spPr/>
        <p:txBody>
          <a:bodyPr/>
          <a:lstStyle/>
          <a:p>
            <a:r>
              <a:rPr lang="en-US" dirty="0"/>
              <a:t>The Jailer Was Saved from His Sins</a:t>
            </a:r>
          </a:p>
        </p:txBody>
      </p:sp>
      <p:sp>
        <p:nvSpPr>
          <p:cNvPr id="3" name="Content Placeholder 2">
            <a:extLst>
              <a:ext uri="{FF2B5EF4-FFF2-40B4-BE49-F238E27FC236}">
                <a16:creationId xmlns:a16="http://schemas.microsoft.com/office/drawing/2014/main" id="{F28DA76A-A5C9-1B96-0343-26ACBC051EDD}"/>
              </a:ext>
            </a:extLst>
          </p:cNvPr>
          <p:cNvSpPr>
            <a:spLocks noGrp="1"/>
          </p:cNvSpPr>
          <p:nvPr>
            <p:ph idx="1"/>
          </p:nvPr>
        </p:nvSpPr>
        <p:spPr/>
        <p:txBody>
          <a:bodyPr>
            <a:normAutofit/>
          </a:bodyPr>
          <a:lstStyle/>
          <a:p>
            <a:r>
              <a:rPr lang="en-US" dirty="0"/>
              <a:t>The jailer’s change of attitude toward Paul and Silas, of whom he had previously supervised the giving of a beating, is seen by his washing their stripes (Acts 16:33).</a:t>
            </a:r>
          </a:p>
          <a:p>
            <a:r>
              <a:rPr lang="en-US" dirty="0"/>
              <a:t>The jailer and his household chose to become Christians: “And immediately he and all his family were baptized” (Acts 16:34).</a:t>
            </a:r>
          </a:p>
          <a:p>
            <a:pPr lvl="1"/>
            <a:r>
              <a:rPr lang="en-US" dirty="0"/>
              <a:t>Why did they need to be baptized immediately?</a:t>
            </a:r>
          </a:p>
          <a:p>
            <a:r>
              <a:rPr lang="en-US" dirty="0"/>
              <a:t>“Now when he had brought them into his house, he set food before them; and he rejoiced, having believed in God with all his household” (Acts 16:34).</a:t>
            </a:r>
          </a:p>
          <a:p>
            <a:endParaRPr lang="en-US" dirty="0"/>
          </a:p>
        </p:txBody>
      </p:sp>
    </p:spTree>
    <p:extLst>
      <p:ext uri="{BB962C8B-B14F-4D97-AF65-F5344CB8AC3E}">
        <p14:creationId xmlns:p14="http://schemas.microsoft.com/office/powerpoint/2010/main" val="180379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28F65-8F11-7045-5C35-03FB7D3C7394}"/>
              </a:ext>
            </a:extLst>
          </p:cNvPr>
          <p:cNvSpPr>
            <a:spLocks noGrp="1"/>
          </p:cNvSpPr>
          <p:nvPr>
            <p:ph type="title"/>
          </p:nvPr>
        </p:nvSpPr>
        <p:spPr/>
        <p:txBody>
          <a:bodyPr/>
          <a:lstStyle/>
          <a:p>
            <a:r>
              <a:rPr lang="en-US" dirty="0"/>
              <a:t>A Public Release</a:t>
            </a:r>
          </a:p>
        </p:txBody>
      </p:sp>
      <p:pic>
        <p:nvPicPr>
          <p:cNvPr id="2050" name="Picture 2" descr="jail release – St. Paul Criminal Defense Attorneys | Capitol City Law  Group, LLC">
            <a:extLst>
              <a:ext uri="{FF2B5EF4-FFF2-40B4-BE49-F238E27FC236}">
                <a16:creationId xmlns:a16="http://schemas.microsoft.com/office/drawing/2014/main" id="{47934F83-708A-28EF-D028-8943A01E5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782" y="1828800"/>
            <a:ext cx="6915018" cy="4804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483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B5A9-D91F-8C99-5CC7-72B3D65946E5}"/>
              </a:ext>
            </a:extLst>
          </p:cNvPr>
          <p:cNvSpPr>
            <a:spLocks noGrp="1"/>
          </p:cNvSpPr>
          <p:nvPr>
            <p:ph type="title"/>
          </p:nvPr>
        </p:nvSpPr>
        <p:spPr/>
        <p:txBody>
          <a:bodyPr/>
          <a:lstStyle/>
          <a:p>
            <a:r>
              <a:rPr lang="en-US" dirty="0"/>
              <a:t>Not A Private Release</a:t>
            </a:r>
          </a:p>
        </p:txBody>
      </p:sp>
      <p:sp>
        <p:nvSpPr>
          <p:cNvPr id="3" name="Content Placeholder 2">
            <a:extLst>
              <a:ext uri="{FF2B5EF4-FFF2-40B4-BE49-F238E27FC236}">
                <a16:creationId xmlns:a16="http://schemas.microsoft.com/office/drawing/2014/main" id="{BE8613A5-0BB0-B8C2-50F6-D48914715603}"/>
              </a:ext>
            </a:extLst>
          </p:cNvPr>
          <p:cNvSpPr>
            <a:spLocks noGrp="1"/>
          </p:cNvSpPr>
          <p:nvPr>
            <p:ph idx="1"/>
          </p:nvPr>
        </p:nvSpPr>
        <p:spPr/>
        <p:txBody>
          <a:bodyPr>
            <a:normAutofit lnSpcReduction="10000"/>
          </a:bodyPr>
          <a:lstStyle/>
          <a:p>
            <a:r>
              <a:rPr lang="en-US" dirty="0"/>
              <a:t>The next morning the magistrates gave order to the “officers” (</a:t>
            </a:r>
            <a:r>
              <a:rPr lang="en-US" i="1" dirty="0" err="1"/>
              <a:t>rabdouchous</a:t>
            </a:r>
            <a:r>
              <a:rPr lang="en-US" dirty="0"/>
              <a:t>: “constable, police officers,” BDAG, 902) that Paul and Silas be released. “The </a:t>
            </a:r>
            <a:r>
              <a:rPr lang="en-US" i="1" dirty="0" err="1"/>
              <a:t>stratēgoi</a:t>
            </a:r>
            <a:r>
              <a:rPr lang="en-US" dirty="0"/>
              <a:t> (q.v.) of Philippi had two lictors in attendance on them” (ibid.).</a:t>
            </a:r>
          </a:p>
          <a:p>
            <a:r>
              <a:rPr lang="en-US" dirty="0"/>
              <a:t>The “keeper of the prison” (jailer) reported the message to Paul saying, “The magistrates have sent to let you go. Now therefore depart, and go in peace” (Acts 16:36).</a:t>
            </a:r>
          </a:p>
          <a:p>
            <a:r>
              <a:rPr lang="en-US" dirty="0"/>
              <a:t>Paul and Silas refused to be released saying instead, “They have beaten us openly, </a:t>
            </a:r>
            <a:r>
              <a:rPr lang="en-US" dirty="0" err="1"/>
              <a:t>uncondemned</a:t>
            </a:r>
            <a:r>
              <a:rPr lang="en-US" dirty="0"/>
              <a:t> Romans, and have thrown us into prison. And now do they put us out secretly? No indeed! Let them come themselves and get us out” (Acts 16:37).</a:t>
            </a:r>
          </a:p>
        </p:txBody>
      </p:sp>
    </p:spTree>
    <p:extLst>
      <p:ext uri="{BB962C8B-B14F-4D97-AF65-F5344CB8AC3E}">
        <p14:creationId xmlns:p14="http://schemas.microsoft.com/office/powerpoint/2010/main" val="248620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CDCA-64D1-4A6A-1AAE-760B660365E9}"/>
              </a:ext>
            </a:extLst>
          </p:cNvPr>
          <p:cNvSpPr>
            <a:spLocks noGrp="1"/>
          </p:cNvSpPr>
          <p:nvPr>
            <p:ph type="title"/>
          </p:nvPr>
        </p:nvSpPr>
        <p:spPr/>
        <p:txBody>
          <a:bodyPr/>
          <a:lstStyle/>
          <a:p>
            <a:r>
              <a:rPr lang="en-US" dirty="0"/>
              <a:t>I. Howard Marshall</a:t>
            </a:r>
          </a:p>
        </p:txBody>
      </p:sp>
      <p:sp>
        <p:nvSpPr>
          <p:cNvPr id="3" name="Content Placeholder 2">
            <a:extLst>
              <a:ext uri="{FF2B5EF4-FFF2-40B4-BE49-F238E27FC236}">
                <a16:creationId xmlns:a16="http://schemas.microsoft.com/office/drawing/2014/main" id="{327CADB8-635B-08B8-CA3A-58F97725C79F}"/>
              </a:ext>
            </a:extLst>
          </p:cNvPr>
          <p:cNvSpPr>
            <a:spLocks noGrp="1"/>
          </p:cNvSpPr>
          <p:nvPr>
            <p:ph idx="1"/>
          </p:nvPr>
        </p:nvSpPr>
        <p:spPr/>
        <p:txBody>
          <a:bodyPr>
            <a:normAutofit lnSpcReduction="10000"/>
          </a:bodyPr>
          <a:lstStyle/>
          <a:p>
            <a:r>
              <a:rPr lang="en-US" dirty="0"/>
              <a:t>“For Paul and Silas to have departed in this way, however, </a:t>
            </a:r>
            <a:r>
              <a:rPr lang="en-US" dirty="0">
                <a:solidFill>
                  <a:srgbClr val="4B493E"/>
                </a:solidFill>
                <a:latin typeface="+mj-lt"/>
              </a:rPr>
              <a:t>could have set a dangerous precedent</a:t>
            </a:r>
            <a:r>
              <a:rPr lang="en-US" dirty="0"/>
              <a:t> for the future treatment of missionaries and also could have left the Christians in Philippi exposed to arbitrary treatment from the magistrates. The magistrates had erred. They had not only beaten and imprisoned the missionaries without checking up properly on the accusations against them, but they had also not considered whether they might be Roman citizens. Roman citizens were expressly exempted from the penalty of beating, although there was little to stop a local magistrate, far from supervision, from exceeding his powers” (</a:t>
            </a:r>
            <a:r>
              <a:rPr lang="en-US" i="1" dirty="0"/>
              <a:t>Acts: An Introduction and Commentary</a:t>
            </a:r>
            <a:r>
              <a:rPr lang="en-US" dirty="0"/>
              <a:t>, Tyndale New Testament Commentaries, 291).</a:t>
            </a:r>
          </a:p>
        </p:txBody>
      </p:sp>
    </p:spTree>
    <p:extLst>
      <p:ext uri="{BB962C8B-B14F-4D97-AF65-F5344CB8AC3E}">
        <p14:creationId xmlns:p14="http://schemas.microsoft.com/office/powerpoint/2010/main" val="2493230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CF1D-DA1C-FB94-2BE3-D8F5A32DABD9}"/>
              </a:ext>
            </a:extLst>
          </p:cNvPr>
          <p:cNvSpPr>
            <a:spLocks noGrp="1"/>
          </p:cNvSpPr>
          <p:nvPr>
            <p:ph type="title"/>
          </p:nvPr>
        </p:nvSpPr>
        <p:spPr/>
        <p:txBody>
          <a:bodyPr/>
          <a:lstStyle/>
          <a:p>
            <a:r>
              <a:rPr lang="en-US" dirty="0"/>
              <a:t>Philippians 2:5-11</a:t>
            </a:r>
          </a:p>
        </p:txBody>
      </p:sp>
      <p:sp>
        <p:nvSpPr>
          <p:cNvPr id="3" name="Content Placeholder 2">
            <a:extLst>
              <a:ext uri="{FF2B5EF4-FFF2-40B4-BE49-F238E27FC236}">
                <a16:creationId xmlns:a16="http://schemas.microsoft.com/office/drawing/2014/main" id="{0B66FEE1-872F-FC8D-9409-EAE9940B1441}"/>
              </a:ext>
            </a:extLst>
          </p:cNvPr>
          <p:cNvSpPr>
            <a:spLocks noGrp="1"/>
          </p:cNvSpPr>
          <p:nvPr>
            <p:ph idx="1"/>
          </p:nvPr>
        </p:nvSpPr>
        <p:spPr/>
        <p:txBody>
          <a:bodyPr>
            <a:normAutofit/>
          </a:bodyPr>
          <a:lstStyle/>
          <a:p>
            <a:r>
              <a:rPr lang="en-US" dirty="0"/>
              <a:t>“Let this mind be in you which was also in Christ Jesus, who, being in the form of God, did not consider it robbery to be equal with God, but made Himself of no reputation, taking the form of a bondservant, and coming in the likeness of men. And being found in appearance as a man, He humbled Himself and became obedient to the point of death, even the death of the cross. 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a:t>
            </a:r>
          </a:p>
        </p:txBody>
      </p:sp>
    </p:spTree>
    <p:extLst>
      <p:ext uri="{BB962C8B-B14F-4D97-AF65-F5344CB8AC3E}">
        <p14:creationId xmlns:p14="http://schemas.microsoft.com/office/powerpoint/2010/main" val="227502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ACEF-B4A7-99FC-A6CB-907774E2D5AE}"/>
              </a:ext>
            </a:extLst>
          </p:cNvPr>
          <p:cNvSpPr>
            <a:spLocks noGrp="1"/>
          </p:cNvSpPr>
          <p:nvPr>
            <p:ph type="title"/>
          </p:nvPr>
        </p:nvSpPr>
        <p:spPr/>
        <p:txBody>
          <a:bodyPr/>
          <a:lstStyle/>
          <a:p>
            <a:r>
              <a:rPr lang="en-US" dirty="0"/>
              <a:t>A Public Release</a:t>
            </a:r>
          </a:p>
        </p:txBody>
      </p:sp>
      <p:sp>
        <p:nvSpPr>
          <p:cNvPr id="3" name="Content Placeholder 2">
            <a:extLst>
              <a:ext uri="{FF2B5EF4-FFF2-40B4-BE49-F238E27FC236}">
                <a16:creationId xmlns:a16="http://schemas.microsoft.com/office/drawing/2014/main" id="{14FDC935-F700-7929-D180-39C53CDB379E}"/>
              </a:ext>
            </a:extLst>
          </p:cNvPr>
          <p:cNvSpPr>
            <a:spLocks noGrp="1"/>
          </p:cNvSpPr>
          <p:nvPr>
            <p:ph idx="1"/>
          </p:nvPr>
        </p:nvSpPr>
        <p:spPr/>
        <p:txBody>
          <a:bodyPr/>
          <a:lstStyle/>
          <a:p>
            <a:r>
              <a:rPr lang="en-US" dirty="0"/>
              <a:t>The magistrates (</a:t>
            </a:r>
            <a:r>
              <a:rPr lang="en-US" i="1" dirty="0" err="1"/>
              <a:t>stratēgoi</a:t>
            </a:r>
            <a:r>
              <a:rPr lang="en-US" dirty="0"/>
              <a:t>) were now afraid that they might have to answer to Rome from their crime.</a:t>
            </a:r>
          </a:p>
          <a:p>
            <a:r>
              <a:rPr lang="en-US" dirty="0"/>
              <a:t>“Then they came and pleaded with them and brought them out, and asked them to depart from the city” (Acts 16:39).</a:t>
            </a:r>
          </a:p>
          <a:p>
            <a:r>
              <a:rPr lang="en-US" dirty="0"/>
              <a:t>“So they went out of the prison and entered the house of Lydia; and when they had seen the brethren, they encouraged them and departed” (Acts 16:40).</a:t>
            </a:r>
          </a:p>
          <a:p>
            <a:endParaRPr lang="en-US" dirty="0"/>
          </a:p>
        </p:txBody>
      </p:sp>
    </p:spTree>
    <p:extLst>
      <p:ext uri="{BB962C8B-B14F-4D97-AF65-F5344CB8AC3E}">
        <p14:creationId xmlns:p14="http://schemas.microsoft.com/office/powerpoint/2010/main" val="200502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075A-6C2D-346C-9492-C2F440F5091A}"/>
              </a:ext>
            </a:extLst>
          </p:cNvPr>
          <p:cNvSpPr>
            <a:spLocks noGrp="1"/>
          </p:cNvSpPr>
          <p:nvPr>
            <p:ph type="title"/>
          </p:nvPr>
        </p:nvSpPr>
        <p:spPr/>
        <p:txBody>
          <a:bodyPr/>
          <a:lstStyle/>
          <a:p>
            <a:r>
              <a:rPr lang="en-US" dirty="0"/>
              <a:t>Conclusion</a:t>
            </a:r>
            <a:br>
              <a:rPr lang="en-US" dirty="0"/>
            </a:br>
            <a:endParaRPr lang="en-US" dirty="0"/>
          </a:p>
        </p:txBody>
      </p:sp>
      <p:sp>
        <p:nvSpPr>
          <p:cNvPr id="3" name="Text Placeholder 2">
            <a:extLst>
              <a:ext uri="{FF2B5EF4-FFF2-40B4-BE49-F238E27FC236}">
                <a16:creationId xmlns:a16="http://schemas.microsoft.com/office/drawing/2014/main" id="{2A102AC6-EE17-7133-C28B-8FA401327B86}"/>
              </a:ext>
            </a:extLst>
          </p:cNvPr>
          <p:cNvSpPr>
            <a:spLocks noGrp="1"/>
          </p:cNvSpPr>
          <p:nvPr>
            <p:ph type="body" idx="1"/>
          </p:nvPr>
        </p:nvSpPr>
        <p:spPr>
          <a:solidFill>
            <a:srgbClr val="4B493E"/>
          </a:solidFill>
        </p:spPr>
        <p:txBody>
          <a:bodyPr/>
          <a:lstStyle/>
          <a:p>
            <a:endParaRPr lang="en-US" dirty="0"/>
          </a:p>
        </p:txBody>
      </p:sp>
    </p:spTree>
    <p:extLst>
      <p:ext uri="{BB962C8B-B14F-4D97-AF65-F5344CB8AC3E}">
        <p14:creationId xmlns:p14="http://schemas.microsoft.com/office/powerpoint/2010/main" val="1548336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EE46-9C6C-A726-B2C3-5F01B29D39F2}"/>
              </a:ext>
            </a:extLst>
          </p:cNvPr>
          <p:cNvSpPr>
            <a:spLocks noGrp="1"/>
          </p:cNvSpPr>
          <p:nvPr>
            <p:ph type="title"/>
          </p:nvPr>
        </p:nvSpPr>
        <p:spPr/>
        <p:txBody>
          <a:bodyPr/>
          <a:lstStyle/>
          <a:p>
            <a:r>
              <a:rPr lang="en-US" dirty="0"/>
              <a:t>Ready for the Series</a:t>
            </a:r>
          </a:p>
        </p:txBody>
      </p:sp>
      <p:sp>
        <p:nvSpPr>
          <p:cNvPr id="3" name="Content Placeholder 2">
            <a:extLst>
              <a:ext uri="{FF2B5EF4-FFF2-40B4-BE49-F238E27FC236}">
                <a16:creationId xmlns:a16="http://schemas.microsoft.com/office/drawing/2014/main" id="{7F33F964-0DC2-9BF4-BBFB-BBC20E52A0F3}"/>
              </a:ext>
            </a:extLst>
          </p:cNvPr>
          <p:cNvSpPr>
            <a:spLocks noGrp="1"/>
          </p:cNvSpPr>
          <p:nvPr>
            <p:ph idx="1"/>
          </p:nvPr>
        </p:nvSpPr>
        <p:spPr/>
        <p:txBody>
          <a:bodyPr/>
          <a:lstStyle/>
          <a:p>
            <a:r>
              <a:rPr lang="en-US" dirty="0"/>
              <a:t>This lesson has provided for you a brief description of Philippi, a short statement of who wrote the letter and when it was written. It concludes with an account of the establishment of the church at Philippi as recorded by Luke in Acts 16.</a:t>
            </a:r>
          </a:p>
          <a:p>
            <a:r>
              <a:rPr lang="en-US" dirty="0"/>
              <a:t>Having this information before us will provide context for looking at the foremost texts from which we will draw lessons from this letter to the Philippian church.</a:t>
            </a:r>
          </a:p>
        </p:txBody>
      </p:sp>
    </p:spTree>
    <p:extLst>
      <p:ext uri="{BB962C8B-B14F-4D97-AF65-F5344CB8AC3E}">
        <p14:creationId xmlns:p14="http://schemas.microsoft.com/office/powerpoint/2010/main" val="1765565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40D5-8DE5-9D5C-D2A9-F57989114BE3}"/>
              </a:ext>
            </a:extLst>
          </p:cNvPr>
          <p:cNvSpPr>
            <a:spLocks noGrp="1"/>
          </p:cNvSpPr>
          <p:nvPr>
            <p:ph type="title"/>
          </p:nvPr>
        </p:nvSpPr>
        <p:spPr/>
        <p:txBody>
          <a:bodyPr/>
          <a:lstStyle/>
          <a:p>
            <a:r>
              <a:rPr lang="en-US" dirty="0"/>
              <a:t>Other Verses</a:t>
            </a:r>
          </a:p>
        </p:txBody>
      </p:sp>
      <p:sp>
        <p:nvSpPr>
          <p:cNvPr id="3" name="Content Placeholder 2">
            <a:extLst>
              <a:ext uri="{FF2B5EF4-FFF2-40B4-BE49-F238E27FC236}">
                <a16:creationId xmlns:a16="http://schemas.microsoft.com/office/drawing/2014/main" id="{0ABCEF6C-20F1-A27B-7ABC-E42C9C904B5F}"/>
              </a:ext>
            </a:extLst>
          </p:cNvPr>
          <p:cNvSpPr>
            <a:spLocks noGrp="1"/>
          </p:cNvSpPr>
          <p:nvPr>
            <p:ph idx="1"/>
          </p:nvPr>
        </p:nvSpPr>
        <p:spPr>
          <a:xfrm>
            <a:off x="838200" y="1825625"/>
            <a:ext cx="10515600" cy="4667250"/>
          </a:xfrm>
        </p:spPr>
        <p:txBody>
          <a:bodyPr>
            <a:normAutofit fontScale="85000" lnSpcReduction="20000"/>
          </a:bodyPr>
          <a:lstStyle/>
          <a:p>
            <a:r>
              <a:rPr lang="en-US" dirty="0"/>
              <a:t>“Therefore, my beloved, as you have always obeyed, not as in my presence only, but now much more in my absence, work out your own salvation with fear and trembling; for it is God who works in you both to will and to do for His good pleasure” (2:12-13).</a:t>
            </a:r>
          </a:p>
          <a:p>
            <a:r>
              <a:rPr lang="en-US" dirty="0"/>
              <a:t>“But what things were gain to me, these I have counted loss for Christ. Yet indeed I also count all things loss for the excellence of the knowledge of Christ Jesus my Lord, for whom I have suffered the loss of all things, and count them as rubbish, that I may gain Christ and be found in Him, not having my own righteousness, which is from the law, but that which is through faith in Christ, the righteousness which is from God by faith” (3:7-9).</a:t>
            </a:r>
          </a:p>
          <a:p>
            <a:r>
              <a:rPr lang="en-US" dirty="0"/>
              <a:t>“Not that I have already attained, or am already perfected; but I press on, that I may lay hold of that for which Christ Jesus has also laid hold of me. Brethren, I do not count myself to have apprehended; but one thing I do, forgetting those things which are behind and reaching forward to those things which are ahead, I press toward the goal for the prize of the upward call of God in Christ Jesus” (3:12-14).</a:t>
            </a:r>
          </a:p>
          <a:p>
            <a:endParaRPr lang="en-US" dirty="0"/>
          </a:p>
          <a:p>
            <a:endParaRPr lang="en-US" dirty="0"/>
          </a:p>
        </p:txBody>
      </p:sp>
    </p:spTree>
    <p:extLst>
      <p:ext uri="{BB962C8B-B14F-4D97-AF65-F5344CB8AC3E}">
        <p14:creationId xmlns:p14="http://schemas.microsoft.com/office/powerpoint/2010/main" val="356839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ree, outdoor, ground, rock&#10;&#10;Description automatically generated">
            <a:extLst>
              <a:ext uri="{FF2B5EF4-FFF2-40B4-BE49-F238E27FC236}">
                <a16:creationId xmlns:a16="http://schemas.microsoft.com/office/drawing/2014/main" id="{A7D80800-3534-5883-56BC-0FEB8C90954F}"/>
              </a:ext>
            </a:extLst>
          </p:cNvPr>
          <p:cNvPicPr>
            <a:picLocks noChangeAspect="1"/>
          </p:cNvPicPr>
          <p:nvPr/>
        </p:nvPicPr>
        <p:blipFill rotWithShape="1">
          <a:blip r:embed="rId2">
            <a:extLst>
              <a:ext uri="{28A0092B-C50C-407E-A947-70E740481C1C}">
                <a14:useLocalDpi xmlns:a14="http://schemas.microsoft.com/office/drawing/2010/main" val="0"/>
              </a:ext>
            </a:extLst>
          </a:blip>
          <a:srcRect t="8438" b="85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B8455FB-41E2-1C93-AF16-2D4A910E4AFA}"/>
              </a:ext>
            </a:extLst>
          </p:cNvPr>
          <p:cNvSpPr txBox="1"/>
          <p:nvPr/>
        </p:nvSpPr>
        <p:spPr>
          <a:xfrm>
            <a:off x="5212935" y="649480"/>
            <a:ext cx="6067514" cy="1323439"/>
          </a:xfrm>
          <a:prstGeom prst="rect">
            <a:avLst/>
          </a:prstGeom>
          <a:noFill/>
        </p:spPr>
        <p:txBody>
          <a:bodyPr wrap="square" rtlCol="0">
            <a:spAutoFit/>
          </a:bodyPr>
          <a:lstStyle/>
          <a:p>
            <a:pPr algn="r"/>
            <a:r>
              <a:rPr lang="en-US" sz="4000" dirty="0">
                <a:solidFill>
                  <a:srgbClr val="4B493E"/>
                </a:solidFill>
              </a:rPr>
              <a:t>Lessons from the Letter to the Philippians</a:t>
            </a:r>
          </a:p>
        </p:txBody>
      </p:sp>
    </p:spTree>
    <p:extLst>
      <p:ext uri="{BB962C8B-B14F-4D97-AF65-F5344CB8AC3E}">
        <p14:creationId xmlns:p14="http://schemas.microsoft.com/office/powerpoint/2010/main" val="3467316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BA0C-39EC-A349-3F8A-E4686CAACFD7}"/>
              </a:ext>
            </a:extLst>
          </p:cNvPr>
          <p:cNvSpPr>
            <a:spLocks noGrp="1"/>
          </p:cNvSpPr>
          <p:nvPr>
            <p:ph type="title"/>
          </p:nvPr>
        </p:nvSpPr>
        <p:spPr/>
        <p:txBody>
          <a:bodyPr/>
          <a:lstStyle/>
          <a:p>
            <a:r>
              <a:rPr lang="en-US" dirty="0"/>
              <a:t>Introductory Material</a:t>
            </a:r>
          </a:p>
        </p:txBody>
      </p:sp>
      <p:sp>
        <p:nvSpPr>
          <p:cNvPr id="3" name="Content Placeholder 2">
            <a:extLst>
              <a:ext uri="{FF2B5EF4-FFF2-40B4-BE49-F238E27FC236}">
                <a16:creationId xmlns:a16="http://schemas.microsoft.com/office/drawing/2014/main" id="{01F3C324-14DB-02BE-C150-A8F596AD3EE6}"/>
              </a:ext>
            </a:extLst>
          </p:cNvPr>
          <p:cNvSpPr>
            <a:spLocks noGrp="1"/>
          </p:cNvSpPr>
          <p:nvPr>
            <p:ph idx="1"/>
          </p:nvPr>
        </p:nvSpPr>
        <p:spPr/>
        <p:txBody>
          <a:bodyPr>
            <a:normAutofit lnSpcReduction="10000"/>
          </a:bodyPr>
          <a:lstStyle/>
          <a:p>
            <a:r>
              <a:rPr lang="en-US" dirty="0"/>
              <a:t>The letter to the church at Philippi is undeniably written by Paul, the Apostle of Jesus Christ, as admitted by scholars of all backgrounds. </a:t>
            </a:r>
          </a:p>
          <a:p>
            <a:r>
              <a:rPr lang="en-US" dirty="0"/>
              <a:t>The date when Paul wrote the book is determined by what is said about Paul in the book. Consider these Scriptures:</a:t>
            </a:r>
          </a:p>
          <a:p>
            <a:pPr lvl="1"/>
            <a:r>
              <a:rPr lang="en-US" dirty="0"/>
              <a:t>“. . . just as it is right for me to think this of you all, because I have you in my heart, inasmuch as both </a:t>
            </a:r>
            <a:r>
              <a:rPr lang="en-US" dirty="0">
                <a:solidFill>
                  <a:srgbClr val="4B493E"/>
                </a:solidFill>
                <a:latin typeface="+mj-lt"/>
              </a:rPr>
              <a:t>in my chains </a:t>
            </a:r>
            <a:r>
              <a:rPr lang="en-US" dirty="0"/>
              <a:t>and in the defense and confirmation of the gospel, you all are partakers with me of grace” (Phil.1:7).</a:t>
            </a:r>
          </a:p>
          <a:p>
            <a:pPr lvl="1"/>
            <a:r>
              <a:rPr lang="en-US" dirty="0"/>
              <a:t>“and most of the brethren in the Lord, having become confident </a:t>
            </a:r>
            <a:r>
              <a:rPr lang="en-US" dirty="0">
                <a:solidFill>
                  <a:srgbClr val="4B493E"/>
                </a:solidFill>
                <a:latin typeface="+mj-lt"/>
              </a:rPr>
              <a:t>by my chains</a:t>
            </a:r>
            <a:r>
              <a:rPr lang="en-US" dirty="0"/>
              <a:t>, are much more bold to speak the word without fear” (Phil. 1:14).</a:t>
            </a:r>
          </a:p>
          <a:p>
            <a:pPr lvl="1"/>
            <a:r>
              <a:rPr lang="en-US" dirty="0"/>
              <a:t>“But I trust in the Lord that </a:t>
            </a:r>
            <a:r>
              <a:rPr lang="en-US" dirty="0">
                <a:solidFill>
                  <a:srgbClr val="4B493E"/>
                </a:solidFill>
                <a:latin typeface="+mj-lt"/>
              </a:rPr>
              <a:t>I myself shall also come shortly</a:t>
            </a:r>
            <a:r>
              <a:rPr lang="en-US" dirty="0"/>
              <a:t>” (Phil. 2:24).</a:t>
            </a:r>
          </a:p>
        </p:txBody>
      </p:sp>
    </p:spTree>
    <p:extLst>
      <p:ext uri="{BB962C8B-B14F-4D97-AF65-F5344CB8AC3E}">
        <p14:creationId xmlns:p14="http://schemas.microsoft.com/office/powerpoint/2010/main" val="6824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arn(inVertic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AA48-0D47-9A91-F8D8-06C5D52621E1}"/>
              </a:ext>
            </a:extLst>
          </p:cNvPr>
          <p:cNvSpPr>
            <a:spLocks noGrp="1"/>
          </p:cNvSpPr>
          <p:nvPr>
            <p:ph type="title"/>
          </p:nvPr>
        </p:nvSpPr>
        <p:spPr/>
        <p:txBody>
          <a:bodyPr/>
          <a:lstStyle/>
          <a:p>
            <a:r>
              <a:rPr lang="en-US" dirty="0"/>
              <a:t>Philippians Allusions</a:t>
            </a:r>
          </a:p>
        </p:txBody>
      </p:sp>
      <p:sp>
        <p:nvSpPr>
          <p:cNvPr id="3" name="Content Placeholder 2">
            <a:extLst>
              <a:ext uri="{FF2B5EF4-FFF2-40B4-BE49-F238E27FC236}">
                <a16:creationId xmlns:a16="http://schemas.microsoft.com/office/drawing/2014/main" id="{C763968D-245A-0AB0-5709-C00C31A6ED43}"/>
              </a:ext>
            </a:extLst>
          </p:cNvPr>
          <p:cNvSpPr>
            <a:spLocks noGrp="1"/>
          </p:cNvSpPr>
          <p:nvPr>
            <p:ph idx="1"/>
          </p:nvPr>
        </p:nvSpPr>
        <p:spPr/>
        <p:txBody>
          <a:bodyPr/>
          <a:lstStyle/>
          <a:p>
            <a:r>
              <a:rPr lang="en-US" dirty="0"/>
              <a:t>“. . . so that it has become evident to </a:t>
            </a:r>
            <a:r>
              <a:rPr lang="en-US" dirty="0">
                <a:solidFill>
                  <a:srgbClr val="4B493E"/>
                </a:solidFill>
                <a:latin typeface="+mj-lt"/>
              </a:rPr>
              <a:t>the whole palace guard</a:t>
            </a:r>
            <a:r>
              <a:rPr lang="en-US" dirty="0"/>
              <a:t>, and to all the rest, that my chains are in Christ” (Phil. 1:13).</a:t>
            </a:r>
          </a:p>
          <a:p>
            <a:r>
              <a:rPr lang="en-US" dirty="0"/>
              <a:t>“All the saints greet you, but especially those who are of </a:t>
            </a:r>
            <a:r>
              <a:rPr lang="en-US" dirty="0">
                <a:solidFill>
                  <a:srgbClr val="4B493E"/>
                </a:solidFill>
                <a:latin typeface="+mj-lt"/>
              </a:rPr>
              <a:t>Caesar’s household</a:t>
            </a:r>
            <a:r>
              <a:rPr lang="en-US" dirty="0"/>
              <a:t>” (Phil. 4:22).</a:t>
            </a:r>
          </a:p>
          <a:p>
            <a:endParaRPr lang="en-US" dirty="0"/>
          </a:p>
          <a:p>
            <a:endParaRPr lang="en-US" dirty="0"/>
          </a:p>
        </p:txBody>
      </p:sp>
    </p:spTree>
    <p:extLst>
      <p:ext uri="{BB962C8B-B14F-4D97-AF65-F5344CB8AC3E}">
        <p14:creationId xmlns:p14="http://schemas.microsoft.com/office/powerpoint/2010/main" val="2997338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F0C4-6658-0778-81A9-E6F019B519AA}"/>
              </a:ext>
            </a:extLst>
          </p:cNvPr>
          <p:cNvSpPr>
            <a:spLocks noGrp="1"/>
          </p:cNvSpPr>
          <p:nvPr>
            <p:ph type="title"/>
          </p:nvPr>
        </p:nvSpPr>
        <p:spPr/>
        <p:txBody>
          <a:bodyPr/>
          <a:lstStyle/>
          <a:p>
            <a:r>
              <a:rPr lang="en-US" dirty="0"/>
              <a:t>Paul’s Imprisonments</a:t>
            </a:r>
          </a:p>
        </p:txBody>
      </p:sp>
      <p:sp>
        <p:nvSpPr>
          <p:cNvPr id="3" name="Content Placeholder 2">
            <a:extLst>
              <a:ext uri="{FF2B5EF4-FFF2-40B4-BE49-F238E27FC236}">
                <a16:creationId xmlns:a16="http://schemas.microsoft.com/office/drawing/2014/main" id="{4E83C8B8-83E6-AC72-193C-8E341463EC5B}"/>
              </a:ext>
            </a:extLst>
          </p:cNvPr>
          <p:cNvSpPr>
            <a:spLocks noGrp="1"/>
          </p:cNvSpPr>
          <p:nvPr>
            <p:ph idx="1"/>
          </p:nvPr>
        </p:nvSpPr>
        <p:spPr/>
        <p:txBody>
          <a:bodyPr>
            <a:normAutofit lnSpcReduction="10000"/>
          </a:bodyPr>
          <a:lstStyle/>
          <a:p>
            <a:r>
              <a:rPr lang="en-US" dirty="0">
                <a:solidFill>
                  <a:srgbClr val="4B493E"/>
                </a:solidFill>
                <a:latin typeface="+mj-lt"/>
              </a:rPr>
              <a:t>Philippi</a:t>
            </a:r>
            <a:r>
              <a:rPr lang="en-US" dirty="0"/>
              <a:t> overnight (Acts 16:19-24).</a:t>
            </a:r>
          </a:p>
          <a:p>
            <a:r>
              <a:rPr lang="en-US" dirty="0">
                <a:solidFill>
                  <a:srgbClr val="4B493E"/>
                </a:solidFill>
                <a:latin typeface="+mj-lt"/>
              </a:rPr>
              <a:t>Caesarea</a:t>
            </a:r>
            <a:r>
              <a:rPr lang="en-US" dirty="0"/>
              <a:t> for more than two years(Acts 24:26-27).</a:t>
            </a:r>
          </a:p>
          <a:p>
            <a:r>
              <a:rPr lang="en-US" dirty="0">
                <a:solidFill>
                  <a:srgbClr val="4B493E"/>
                </a:solidFill>
                <a:latin typeface="+mj-lt"/>
              </a:rPr>
              <a:t>Rome</a:t>
            </a:r>
            <a:r>
              <a:rPr lang="en-US" dirty="0"/>
              <a:t> for more than two years (Acts 28:30-31). </a:t>
            </a:r>
          </a:p>
          <a:p>
            <a:pPr lvl="1"/>
            <a:r>
              <a:rPr lang="en-US" dirty="0"/>
              <a:t>Paul anticipated being released (Phil. 2:24). </a:t>
            </a:r>
          </a:p>
          <a:p>
            <a:pPr lvl="1"/>
            <a:r>
              <a:rPr lang="en-US" dirty="0"/>
              <a:t>Some of the later writings of Paul refer to travels not included in Acts, which leads scholars to the conclusion that Paul was released soon after writing this letter and traveled around the Mediterranean preaching the gospel.</a:t>
            </a:r>
          </a:p>
          <a:p>
            <a:r>
              <a:rPr lang="en-US" dirty="0"/>
              <a:t>Scholars also generally agree that Paul wrote the letter to the Philippians from Rome based on the reference to the guards (Phil. 1:13) and Caesar’s household (Phil. 4:22).</a:t>
            </a:r>
          </a:p>
        </p:txBody>
      </p:sp>
    </p:spTree>
    <p:extLst>
      <p:ext uri="{BB962C8B-B14F-4D97-AF65-F5344CB8AC3E}">
        <p14:creationId xmlns:p14="http://schemas.microsoft.com/office/powerpoint/2010/main" val="119243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arn(inVertical)">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134E-3ED0-3303-CDD3-6A0B458D5860}"/>
              </a:ext>
            </a:extLst>
          </p:cNvPr>
          <p:cNvSpPr>
            <a:spLocks noGrp="1"/>
          </p:cNvSpPr>
          <p:nvPr>
            <p:ph type="title"/>
          </p:nvPr>
        </p:nvSpPr>
        <p:spPr/>
        <p:txBody>
          <a:bodyPr/>
          <a:lstStyle/>
          <a:p>
            <a:r>
              <a:rPr lang="en-US" dirty="0"/>
              <a:t>The Date</a:t>
            </a:r>
          </a:p>
        </p:txBody>
      </p:sp>
      <p:sp>
        <p:nvSpPr>
          <p:cNvPr id="3" name="Content Placeholder 2">
            <a:extLst>
              <a:ext uri="{FF2B5EF4-FFF2-40B4-BE49-F238E27FC236}">
                <a16:creationId xmlns:a16="http://schemas.microsoft.com/office/drawing/2014/main" id="{AD64AAF4-F669-7F30-1FA0-FD448D468A4D}"/>
              </a:ext>
            </a:extLst>
          </p:cNvPr>
          <p:cNvSpPr>
            <a:spLocks noGrp="1"/>
          </p:cNvSpPr>
          <p:nvPr>
            <p:ph idx="1"/>
          </p:nvPr>
        </p:nvSpPr>
        <p:spPr/>
        <p:txBody>
          <a:bodyPr/>
          <a:lstStyle/>
          <a:p>
            <a:r>
              <a:rPr lang="en-US" dirty="0"/>
              <a:t>Based on these pieces of information, scholars generally agree that Philippians should be dated about </a:t>
            </a:r>
            <a:r>
              <a:rPr lang="en-US" dirty="0">
                <a:solidFill>
                  <a:srgbClr val="4B493E"/>
                </a:solidFill>
                <a:latin typeface="+mj-lt"/>
              </a:rPr>
              <a:t>AD 61</a:t>
            </a:r>
            <a:r>
              <a:rPr lang="en-US" dirty="0"/>
              <a:t>.</a:t>
            </a:r>
          </a:p>
          <a:p>
            <a:pPr lvl="1"/>
            <a:r>
              <a:rPr lang="en-US" dirty="0"/>
              <a:t>The significance of the date lies in how recently Jesus had lived and died.</a:t>
            </a:r>
          </a:p>
          <a:p>
            <a:pPr lvl="1"/>
            <a:r>
              <a:rPr lang="en-US" dirty="0"/>
              <a:t>The death of Jesus is to </a:t>
            </a:r>
            <a:r>
              <a:rPr lang="en-US" dirty="0">
                <a:solidFill>
                  <a:srgbClr val="4B493E"/>
                </a:solidFill>
                <a:latin typeface="+mj-lt"/>
              </a:rPr>
              <a:t>AD 29</a:t>
            </a:r>
            <a:r>
              <a:rPr lang="en-US" dirty="0"/>
              <a:t>. </a:t>
            </a:r>
          </a:p>
          <a:p>
            <a:pPr lvl="1"/>
            <a:r>
              <a:rPr lang="en-US" dirty="0"/>
              <a:t>This documents tells us what disciples believed about Jesus within </a:t>
            </a:r>
            <a:r>
              <a:rPr lang="en-US" dirty="0">
                <a:solidFill>
                  <a:srgbClr val="4B493E"/>
                </a:solidFill>
                <a:latin typeface="+mj-lt"/>
              </a:rPr>
              <a:t>32</a:t>
            </a:r>
            <a:r>
              <a:rPr lang="en-US" dirty="0"/>
              <a:t> years of His death, burial, and resurrection.</a:t>
            </a:r>
          </a:p>
          <a:p>
            <a:pPr lvl="1"/>
            <a:r>
              <a:rPr lang="en-US" dirty="0"/>
              <a:t>This is much too soon after these events for myths and legends to have risen about Jesus.</a:t>
            </a:r>
          </a:p>
          <a:p>
            <a:endParaRPr lang="en-US" dirty="0"/>
          </a:p>
        </p:txBody>
      </p:sp>
    </p:spTree>
    <p:extLst>
      <p:ext uri="{BB962C8B-B14F-4D97-AF65-F5344CB8AC3E}">
        <p14:creationId xmlns:p14="http://schemas.microsoft.com/office/powerpoint/2010/main" val="27003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ource Sans Pro Black"/>
        <a:ea typeface=""/>
        <a:cs typeface=""/>
      </a:majorFont>
      <a:minorFont>
        <a:latin typeface="Source Sans Pro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Sermon Template.potx" id="{9F8BB918-1107-48D3-96E4-77FA465A84F5}" vid="{0921F662-AD09-437E-A944-0B87D886F094}"/>
    </a:ext>
  </a:extLst>
</a:theme>
</file>

<file path=docProps/app.xml><?xml version="1.0" encoding="utf-8"?>
<Properties xmlns="http://schemas.openxmlformats.org/officeDocument/2006/extended-properties" xmlns:vt="http://schemas.openxmlformats.org/officeDocument/2006/docPropsVTypes">
  <Template/>
  <TotalTime>414</TotalTime>
  <Words>2929</Words>
  <Application>Microsoft Office PowerPoint</Application>
  <PresentationFormat>Widescreen</PresentationFormat>
  <Paragraphs>106</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Source Sans Pro Black</vt:lpstr>
      <vt:lpstr>Source Sans Pro Semibold</vt:lpstr>
      <vt:lpstr>Office Theme</vt:lpstr>
      <vt:lpstr>PowerPoint Presentation</vt:lpstr>
      <vt:lpstr>Philippians</vt:lpstr>
      <vt:lpstr>Philippians 2:5-11</vt:lpstr>
      <vt:lpstr>Other Verses</vt:lpstr>
      <vt:lpstr>PowerPoint Presentation</vt:lpstr>
      <vt:lpstr>Introductory Material</vt:lpstr>
      <vt:lpstr>Philippians Allusions</vt:lpstr>
      <vt:lpstr>Paul’s Imprisonments</vt:lpstr>
      <vt:lpstr>The Date</vt:lpstr>
      <vt:lpstr>The Macedonian Call</vt:lpstr>
      <vt:lpstr>The Macedonian Call</vt:lpstr>
      <vt:lpstr>PowerPoint Presentation</vt:lpstr>
      <vt:lpstr>PowerPoint Presentation</vt:lpstr>
      <vt:lpstr>Philippi</vt:lpstr>
      <vt:lpstr>Philippi: A Colony</vt:lpstr>
      <vt:lpstr>The Conversion of Lydia</vt:lpstr>
      <vt:lpstr>Lydia, A Business Woman</vt:lpstr>
      <vt:lpstr>Lydia, A Spiritual Woman</vt:lpstr>
      <vt:lpstr>Conflict Leading to Imprisonment</vt:lpstr>
      <vt:lpstr>A Miracle</vt:lpstr>
      <vt:lpstr>Upset the Owners</vt:lpstr>
      <vt:lpstr>A Beating</vt:lpstr>
      <vt:lpstr>A Miraculous Release</vt:lpstr>
      <vt:lpstr>A Captive Audience</vt:lpstr>
      <vt:lpstr>Saving the Jailer from Suicide</vt:lpstr>
      <vt:lpstr>The Jailer Was Saved from His Sins</vt:lpstr>
      <vt:lpstr>A Public Release</vt:lpstr>
      <vt:lpstr>Not A Private Release</vt:lpstr>
      <vt:lpstr>I. Howard Marshall</vt:lpstr>
      <vt:lpstr>A Public Release</vt:lpstr>
      <vt:lpstr>Conclusion </vt:lpstr>
      <vt:lpstr>Ready for the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74</cp:revision>
  <dcterms:created xsi:type="dcterms:W3CDTF">2022-05-27T13:44:17Z</dcterms:created>
  <dcterms:modified xsi:type="dcterms:W3CDTF">2022-08-28T18:03:39Z</dcterms:modified>
</cp:coreProperties>
</file>