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3" r:id="rId4"/>
    <p:sldId id="264" r:id="rId5"/>
    <p:sldId id="265" r:id="rId6"/>
    <p:sldId id="266" r:id="rId7"/>
    <p:sldId id="274" r:id="rId8"/>
    <p:sldId id="267" r:id="rId9"/>
    <p:sldId id="276" r:id="rId10"/>
    <p:sldId id="268" r:id="rId11"/>
    <p:sldId id="269" r:id="rId12"/>
    <p:sldId id="270" r:id="rId13"/>
    <p:sldId id="271" r:id="rId14"/>
    <p:sldId id="272" r:id="rId15"/>
    <p:sldId id="273" r:id="rId16"/>
    <p:sldId id="275" r:id="rId17"/>
    <p:sldId id="277" r:id="rId18"/>
    <p:sldId id="278" r:id="rId19"/>
    <p:sldId id="279" r:id="rId20"/>
    <p:sldId id="281" r:id="rId21"/>
    <p:sldId id="282" r:id="rId22"/>
    <p:sldId id="280"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5" r:id="rId44"/>
    <p:sldId id="304" r:id="rId45"/>
    <p:sldId id="303" r:id="rId46"/>
    <p:sldId id="306" r:id="rId47"/>
    <p:sldId id="307" r:id="rId48"/>
    <p:sldId id="308" r:id="rId49"/>
    <p:sldId id="309" r:id="rId50"/>
    <p:sldId id="310" r:id="rId51"/>
    <p:sldId id="312" r:id="rId52"/>
    <p:sldId id="311" r:id="rId53"/>
    <p:sldId id="313" r:id="rId54"/>
    <p:sldId id="314" r:id="rId55"/>
    <p:sldId id="315" r:id="rId56"/>
    <p:sldId id="316" r:id="rId57"/>
    <p:sldId id="317" r:id="rId58"/>
    <p:sldId id="318" r:id="rId59"/>
    <p:sldId id="319" r:id="rId60"/>
    <p:sldId id="320" r:id="rId61"/>
    <p:sldId id="321" r:id="rId62"/>
    <p:sldId id="322" r:id="rId63"/>
    <p:sldId id="324" r:id="rId64"/>
    <p:sldId id="323"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9/28/2022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9/28/2022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055-ED0A-6FAB-AF1B-729481DA0907}"/>
              </a:ext>
            </a:extLst>
          </p:cNvPr>
          <p:cNvSpPr>
            <a:spLocks noGrp="1"/>
          </p:cNvSpPr>
          <p:nvPr>
            <p:ph type="title"/>
          </p:nvPr>
        </p:nvSpPr>
        <p:spPr/>
        <p:txBody>
          <a:bodyPr/>
          <a:lstStyle/>
          <a:p>
            <a:r>
              <a:rPr lang="en-US" dirty="0"/>
              <a:t>Jesus’s Response</a:t>
            </a:r>
          </a:p>
        </p:txBody>
      </p:sp>
      <p:sp>
        <p:nvSpPr>
          <p:cNvPr id="3" name="Content Placeholder 2">
            <a:extLst>
              <a:ext uri="{FF2B5EF4-FFF2-40B4-BE49-F238E27FC236}">
                <a16:creationId xmlns:a16="http://schemas.microsoft.com/office/drawing/2014/main" id="{8EE412E7-32D2-2E5F-6681-57EDA52AD716}"/>
              </a:ext>
            </a:extLst>
          </p:cNvPr>
          <p:cNvSpPr>
            <a:spLocks noGrp="1"/>
          </p:cNvSpPr>
          <p:nvPr>
            <p:ph idx="1"/>
          </p:nvPr>
        </p:nvSpPr>
        <p:spPr/>
        <p:txBody>
          <a:bodyPr/>
          <a:lstStyle/>
          <a:p>
            <a:r>
              <a:rPr lang="en-US" dirty="0">
                <a:latin typeface="Source Sans Pro Black" panose="020B0803030403020204" pitchFamily="34" charset="0"/>
              </a:rPr>
              <a:t>“Son, be of good cheer; your sins are forgiven you.”</a:t>
            </a:r>
          </a:p>
          <a:p>
            <a:pPr lvl="1"/>
            <a:r>
              <a:rPr lang="en-US" dirty="0">
                <a:latin typeface="Source Sans Pro Black" panose="020B0803030403020204" pitchFamily="34" charset="0"/>
              </a:rPr>
              <a:t>Son</a:t>
            </a:r>
            <a:r>
              <a:rPr lang="en-US" dirty="0"/>
              <a:t> (</a:t>
            </a:r>
            <a:r>
              <a:rPr lang="en-US" i="1" dirty="0" err="1"/>
              <a:t>teknon</a:t>
            </a:r>
            <a:r>
              <a:rPr lang="en-US" dirty="0"/>
              <a:t>): used in this context with the meaning “one who is dear to another but without genetic relationship and without distinction in age, </a:t>
            </a:r>
            <a:r>
              <a:rPr lang="en-US" i="1" dirty="0"/>
              <a:t>child</a:t>
            </a:r>
            <a:r>
              <a:rPr lang="en-US" dirty="0"/>
              <a:t>” (BADG, 994).</a:t>
            </a:r>
          </a:p>
          <a:p>
            <a:pPr lvl="1"/>
            <a:r>
              <a:rPr lang="en-US" dirty="0">
                <a:latin typeface="Source Sans Pro Black" panose="020B0803030403020204" pitchFamily="34" charset="0"/>
              </a:rPr>
              <a:t>Be of good cheer </a:t>
            </a:r>
            <a:r>
              <a:rPr lang="en-US" dirty="0"/>
              <a:t>(</a:t>
            </a:r>
            <a:r>
              <a:rPr lang="en-US" i="1" dirty="0" err="1"/>
              <a:t>tharseō</a:t>
            </a:r>
            <a:r>
              <a:rPr lang="en-US" dirty="0"/>
              <a:t>): “to be firm or resolute in the face of danger or adverse circumstances, </a:t>
            </a:r>
            <a:r>
              <a:rPr lang="en-US" i="1" dirty="0"/>
              <a:t>be enheartened, be courageous</a:t>
            </a:r>
            <a:r>
              <a:rPr lang="en-US" dirty="0"/>
              <a:t>” (BDAG, 444). Matthew is the only one to include this exhortation from Jesus.</a:t>
            </a:r>
          </a:p>
          <a:p>
            <a:pPr lvl="1"/>
            <a:r>
              <a:rPr lang="en-US" dirty="0">
                <a:latin typeface="Source Sans Pro Black" panose="020B0803030403020204" pitchFamily="34" charset="0"/>
              </a:rPr>
              <a:t>Are forgiven </a:t>
            </a:r>
            <a:r>
              <a:rPr lang="en-US" dirty="0"/>
              <a:t>(</a:t>
            </a:r>
            <a:r>
              <a:rPr lang="en-US" i="1" dirty="0" err="1"/>
              <a:t>aphiēmi</a:t>
            </a:r>
            <a:r>
              <a:rPr lang="en-US" dirty="0"/>
              <a:t>): “to release from legal or moral obligation, </a:t>
            </a:r>
            <a:r>
              <a:rPr lang="en-US" i="1" dirty="0"/>
              <a:t>cancel, remit, pardon</a:t>
            </a:r>
            <a:r>
              <a:rPr lang="en-US" dirty="0"/>
              <a:t>” (BDAG, 157).</a:t>
            </a:r>
          </a:p>
          <a:p>
            <a:pPr lvl="1"/>
            <a:r>
              <a:rPr lang="en-US" dirty="0"/>
              <a:t>What makes Jesus’s statement so offensive to the Jews?</a:t>
            </a:r>
          </a:p>
          <a:p>
            <a:pPr lvl="1"/>
            <a:r>
              <a:rPr lang="en-US" dirty="0"/>
              <a:t>What is wrong with their reasoning?</a:t>
            </a:r>
          </a:p>
        </p:txBody>
      </p:sp>
    </p:spTree>
    <p:extLst>
      <p:ext uri="{BB962C8B-B14F-4D97-AF65-F5344CB8AC3E}">
        <p14:creationId xmlns:p14="http://schemas.microsoft.com/office/powerpoint/2010/main" val="35254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FB62-9FF3-752A-2CEF-1F1B6FF1F1F7}"/>
              </a:ext>
            </a:extLst>
          </p:cNvPr>
          <p:cNvSpPr>
            <a:spLocks noGrp="1"/>
          </p:cNvSpPr>
          <p:nvPr>
            <p:ph type="title"/>
          </p:nvPr>
        </p:nvSpPr>
        <p:spPr/>
        <p:txBody>
          <a:bodyPr/>
          <a:lstStyle/>
          <a:p>
            <a:r>
              <a:rPr lang="en-US" dirty="0"/>
              <a:t>Matthew 9:3</a:t>
            </a:r>
          </a:p>
        </p:txBody>
      </p:sp>
      <p:sp>
        <p:nvSpPr>
          <p:cNvPr id="3" name="Content Placeholder 2">
            <a:extLst>
              <a:ext uri="{FF2B5EF4-FFF2-40B4-BE49-F238E27FC236}">
                <a16:creationId xmlns:a16="http://schemas.microsoft.com/office/drawing/2014/main" id="{40C3B7BD-B383-03F2-2997-71AC069FEE4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at once some of the scribes said within themselves, ‘This Man blasphemes!’”</a:t>
            </a:r>
          </a:p>
          <a:p>
            <a:pPr lvl="1"/>
            <a:r>
              <a:rPr lang="en-US" dirty="0">
                <a:latin typeface="Source Sans Pro Black" panose="020B0803030403020204" pitchFamily="34" charset="0"/>
              </a:rPr>
              <a:t>At once </a:t>
            </a:r>
            <a:r>
              <a:rPr lang="en-US" dirty="0"/>
              <a:t>(</a:t>
            </a:r>
            <a:r>
              <a:rPr lang="en-US" i="1" dirty="0"/>
              <a:t>kai </a:t>
            </a:r>
            <a:r>
              <a:rPr lang="en-US" i="1" dirty="0" err="1"/>
              <a:t>idou</a:t>
            </a:r>
            <a:r>
              <a:rPr lang="en-US" dirty="0"/>
              <a:t>) is the same phrase translated “behold” in v. 2.</a:t>
            </a:r>
          </a:p>
          <a:p>
            <a:pPr lvl="1"/>
            <a:r>
              <a:rPr lang="en-US" dirty="0">
                <a:latin typeface="Source Sans Pro Black" panose="020B0803030403020204" pitchFamily="34" charset="0"/>
              </a:rPr>
              <a:t>Scribes</a:t>
            </a:r>
            <a:r>
              <a:rPr lang="en-US" dirty="0"/>
              <a:t> (</a:t>
            </a:r>
            <a:r>
              <a:rPr lang="en-US" i="1" dirty="0"/>
              <a:t>grammateus</a:t>
            </a:r>
            <a:r>
              <a:rPr lang="en-US" dirty="0"/>
              <a:t>): “specialists in the law of Moses: </a:t>
            </a:r>
            <a:r>
              <a:rPr lang="en-US" i="1" dirty="0"/>
              <a:t>experts in the law, scholars verse in the law, scribes</a:t>
            </a:r>
            <a:r>
              <a:rPr lang="en-US" dirty="0"/>
              <a:t>” (BDAG, 206).</a:t>
            </a:r>
          </a:p>
          <a:p>
            <a:pPr lvl="1"/>
            <a:r>
              <a:rPr lang="en-US" dirty="0">
                <a:latin typeface="Source Sans Pro Black" panose="020B0803030403020204" pitchFamily="34" charset="0"/>
              </a:rPr>
              <a:t>Leon Morris: </a:t>
            </a:r>
            <a:r>
              <a:rPr lang="en-US" dirty="0"/>
              <a:t>“We should probably discern a note of contempt in </a:t>
            </a:r>
            <a:r>
              <a:rPr lang="en-US" i="1" dirty="0"/>
              <a:t>This man </a:t>
            </a:r>
            <a:r>
              <a:rPr lang="en-US" dirty="0"/>
              <a:t>(NASB reads “this fellow”), and the most serious accusation possible is expressed in the verb </a:t>
            </a:r>
            <a:r>
              <a:rPr lang="en-US" i="1" dirty="0"/>
              <a:t>is blaspheming</a:t>
            </a:r>
            <a:r>
              <a:rPr lang="en-US" dirty="0"/>
              <a:t>” (</a:t>
            </a:r>
            <a:r>
              <a:rPr lang="en-US" i="1" dirty="0"/>
              <a:t>The Gospel according to Matthew</a:t>
            </a:r>
            <a:r>
              <a:rPr lang="en-US" dirty="0"/>
              <a:t>, The Pillar New Testament Commentary, 215).</a:t>
            </a:r>
          </a:p>
          <a:p>
            <a:pPr lvl="1"/>
            <a:r>
              <a:rPr lang="en-US" dirty="0"/>
              <a:t>What did the scribes say?</a:t>
            </a:r>
          </a:p>
          <a:p>
            <a:pPr lvl="1"/>
            <a:r>
              <a:rPr lang="en-US" dirty="0"/>
              <a:t>Why is “said within themselves” important?</a:t>
            </a:r>
          </a:p>
          <a:p>
            <a:pPr lvl="1"/>
            <a:r>
              <a:rPr lang="en-US" dirty="0"/>
              <a:t>How did they reach the conclusion that Jesus was guilty of blasphemy, given that all that He said was “your sins are forgiven you”?</a:t>
            </a:r>
          </a:p>
          <a:p>
            <a:pPr lvl="1"/>
            <a:endParaRPr lang="en-US" dirty="0"/>
          </a:p>
        </p:txBody>
      </p:sp>
    </p:spTree>
    <p:extLst>
      <p:ext uri="{BB962C8B-B14F-4D97-AF65-F5344CB8AC3E}">
        <p14:creationId xmlns:p14="http://schemas.microsoft.com/office/powerpoint/2010/main" val="33152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9294-523C-83BC-B731-1AFA5DDDCC20}"/>
              </a:ext>
            </a:extLst>
          </p:cNvPr>
          <p:cNvSpPr>
            <a:spLocks noGrp="1"/>
          </p:cNvSpPr>
          <p:nvPr>
            <p:ph type="title"/>
          </p:nvPr>
        </p:nvSpPr>
        <p:spPr/>
        <p:txBody>
          <a:bodyPr/>
          <a:lstStyle/>
          <a:p>
            <a:r>
              <a:rPr lang="en-US" dirty="0"/>
              <a:t>Matthew 9:4</a:t>
            </a:r>
          </a:p>
        </p:txBody>
      </p:sp>
      <p:sp>
        <p:nvSpPr>
          <p:cNvPr id="3" name="Content Placeholder 2">
            <a:extLst>
              <a:ext uri="{FF2B5EF4-FFF2-40B4-BE49-F238E27FC236}">
                <a16:creationId xmlns:a16="http://schemas.microsoft.com/office/drawing/2014/main" id="{0B65521B-9FD8-CD25-095E-39463F950ED8}"/>
              </a:ext>
            </a:extLst>
          </p:cNvPr>
          <p:cNvSpPr>
            <a:spLocks noGrp="1"/>
          </p:cNvSpPr>
          <p:nvPr>
            <p:ph idx="1"/>
          </p:nvPr>
        </p:nvSpPr>
        <p:spPr/>
        <p:txBody>
          <a:bodyPr/>
          <a:lstStyle/>
          <a:p>
            <a:r>
              <a:rPr lang="en-US" dirty="0">
                <a:latin typeface="Source Sans Pro Black" panose="020B0803030403020204" pitchFamily="34" charset="0"/>
              </a:rPr>
              <a:t>“But Jesus, knowing their thoughts, said, ‘Why do you think evil in your hearts?’”</a:t>
            </a:r>
          </a:p>
          <a:p>
            <a:pPr lvl="1"/>
            <a:r>
              <a:rPr lang="en-US" dirty="0">
                <a:latin typeface="Source Sans Pro Black" panose="020B0803030403020204" pitchFamily="34" charset="0"/>
              </a:rPr>
              <a:t>Know</a:t>
            </a:r>
            <a:r>
              <a:rPr lang="en-US" dirty="0"/>
              <a:t> (</a:t>
            </a:r>
            <a:r>
              <a:rPr lang="en-US" i="1" dirty="0" err="1"/>
              <a:t>eidon</a:t>
            </a:r>
            <a:r>
              <a:rPr lang="en-US" dirty="0"/>
              <a:t>): “to see . . . To take special note of something, </a:t>
            </a:r>
            <a:r>
              <a:rPr lang="en-US" i="1" dirty="0"/>
              <a:t>see, notice, note</a:t>
            </a:r>
            <a:r>
              <a:rPr lang="en-US" dirty="0"/>
              <a:t>” (BDAG, 279).</a:t>
            </a:r>
          </a:p>
          <a:p>
            <a:pPr lvl="1"/>
            <a:r>
              <a:rPr lang="en-US" dirty="0">
                <a:latin typeface="Source Sans Pro Black" panose="020B0803030403020204" pitchFamily="34" charset="0"/>
              </a:rPr>
              <a:t>Thought</a:t>
            </a:r>
            <a:r>
              <a:rPr lang="en-US" dirty="0"/>
              <a:t> (</a:t>
            </a:r>
            <a:r>
              <a:rPr lang="en-US" i="1" dirty="0" err="1"/>
              <a:t>enthumēsis</a:t>
            </a:r>
            <a:r>
              <a:rPr lang="en-US" dirty="0"/>
              <a:t>): “the process of considering something, </a:t>
            </a:r>
            <a:r>
              <a:rPr lang="en-US" i="1" dirty="0"/>
              <a:t>thought, reflection, idea</a:t>
            </a:r>
            <a:r>
              <a:rPr lang="en-US" dirty="0"/>
              <a:t>” (BDAG, 336).</a:t>
            </a:r>
          </a:p>
          <a:p>
            <a:pPr lvl="1"/>
            <a:r>
              <a:rPr lang="en-US" dirty="0"/>
              <a:t>How did Jesus know their thoughts?</a:t>
            </a:r>
          </a:p>
          <a:p>
            <a:pPr lvl="1"/>
            <a:r>
              <a:rPr lang="en-US" dirty="0"/>
              <a:t>What was evil about their thoughts?</a:t>
            </a:r>
          </a:p>
          <a:p>
            <a:endParaRPr lang="en-US" dirty="0"/>
          </a:p>
          <a:p>
            <a:endParaRPr lang="en-US" dirty="0"/>
          </a:p>
        </p:txBody>
      </p:sp>
    </p:spTree>
    <p:extLst>
      <p:ext uri="{BB962C8B-B14F-4D97-AF65-F5344CB8AC3E}">
        <p14:creationId xmlns:p14="http://schemas.microsoft.com/office/powerpoint/2010/main" val="32767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E064-8BD1-B070-696E-7BB8F92C75A9}"/>
              </a:ext>
            </a:extLst>
          </p:cNvPr>
          <p:cNvSpPr>
            <a:spLocks noGrp="1"/>
          </p:cNvSpPr>
          <p:nvPr>
            <p:ph type="title"/>
          </p:nvPr>
        </p:nvSpPr>
        <p:spPr/>
        <p:txBody>
          <a:bodyPr/>
          <a:lstStyle/>
          <a:p>
            <a:r>
              <a:rPr lang="en-US" dirty="0"/>
              <a:t>Matthew 9:5</a:t>
            </a:r>
          </a:p>
        </p:txBody>
      </p:sp>
      <p:sp>
        <p:nvSpPr>
          <p:cNvPr id="3" name="Content Placeholder 2">
            <a:extLst>
              <a:ext uri="{FF2B5EF4-FFF2-40B4-BE49-F238E27FC236}">
                <a16:creationId xmlns:a16="http://schemas.microsoft.com/office/drawing/2014/main" id="{35BF33CC-EF41-0A15-3F81-2E986F18D8E0}"/>
              </a:ext>
            </a:extLst>
          </p:cNvPr>
          <p:cNvSpPr>
            <a:spLocks noGrp="1"/>
          </p:cNvSpPr>
          <p:nvPr>
            <p:ph idx="1"/>
          </p:nvPr>
        </p:nvSpPr>
        <p:spPr/>
        <p:txBody>
          <a:bodyPr/>
          <a:lstStyle/>
          <a:p>
            <a:r>
              <a:rPr lang="en-US" dirty="0">
                <a:latin typeface="Source Sans Pro Black" panose="020B0803030403020204" pitchFamily="34" charset="0"/>
              </a:rPr>
              <a:t>“For which is easier, to say, ‘Your sins are forgiven you,’ or to say, ‘Arise and walk’?”</a:t>
            </a:r>
          </a:p>
          <a:p>
            <a:pPr lvl="1"/>
            <a:r>
              <a:rPr lang="en-US" dirty="0"/>
              <a:t>What is the answer to Jesus’s question and why?</a:t>
            </a:r>
          </a:p>
          <a:p>
            <a:pPr lvl="1"/>
            <a:r>
              <a:rPr lang="en-US" dirty="0"/>
              <a:t>What is Jesus asking from His audience?</a:t>
            </a:r>
          </a:p>
        </p:txBody>
      </p:sp>
    </p:spTree>
    <p:extLst>
      <p:ext uri="{BB962C8B-B14F-4D97-AF65-F5344CB8AC3E}">
        <p14:creationId xmlns:p14="http://schemas.microsoft.com/office/powerpoint/2010/main" val="12719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B001-B3EB-6E0C-A3A5-362D6B521E12}"/>
              </a:ext>
            </a:extLst>
          </p:cNvPr>
          <p:cNvSpPr>
            <a:spLocks noGrp="1"/>
          </p:cNvSpPr>
          <p:nvPr>
            <p:ph type="title"/>
          </p:nvPr>
        </p:nvSpPr>
        <p:spPr/>
        <p:txBody>
          <a:bodyPr/>
          <a:lstStyle/>
          <a:p>
            <a:r>
              <a:rPr lang="en-US" dirty="0"/>
              <a:t>Matthew 9:6-7</a:t>
            </a:r>
          </a:p>
        </p:txBody>
      </p:sp>
      <p:sp>
        <p:nvSpPr>
          <p:cNvPr id="3" name="Content Placeholder 2">
            <a:extLst>
              <a:ext uri="{FF2B5EF4-FFF2-40B4-BE49-F238E27FC236}">
                <a16:creationId xmlns:a16="http://schemas.microsoft.com/office/drawing/2014/main" id="{74E3C46F-80C6-F155-3FEF-17559E6F0DBC}"/>
              </a:ext>
            </a:extLst>
          </p:cNvPr>
          <p:cNvSpPr>
            <a:spLocks noGrp="1"/>
          </p:cNvSpPr>
          <p:nvPr>
            <p:ph idx="1"/>
          </p:nvPr>
        </p:nvSpPr>
        <p:spPr/>
        <p:txBody>
          <a:bodyPr/>
          <a:lstStyle/>
          <a:p>
            <a:r>
              <a:rPr lang="en-US" dirty="0">
                <a:latin typeface="Source Sans Pro Black" panose="020B0803030403020204" pitchFamily="34" charset="0"/>
              </a:rPr>
              <a:t>“‘But that you may know that the Son of Man has power on earth to forgive sins’—then He said to the paralytic, ‘Arise, take up your bed, and go to your house.’ And he arose and departed to his house.”</a:t>
            </a:r>
          </a:p>
          <a:p>
            <a:pPr lvl="1"/>
            <a:r>
              <a:rPr lang="en-US" dirty="0"/>
              <a:t>What conclusion did Jesus wish those watching to draw from this miracle?</a:t>
            </a:r>
          </a:p>
          <a:p>
            <a:pPr lvl="1"/>
            <a:r>
              <a:rPr lang="en-US" dirty="0"/>
              <a:t>What is the significance of the phrase the “Son of Man”?</a:t>
            </a:r>
          </a:p>
          <a:p>
            <a:pPr lvl="1"/>
            <a:r>
              <a:rPr lang="en-US" dirty="0"/>
              <a:t>What is the significance of “on earth”? Does “on earth” presuppose His existence before He came to earth?</a:t>
            </a:r>
          </a:p>
          <a:p>
            <a:pPr lvl="1"/>
            <a:r>
              <a:rPr lang="en-US" dirty="0"/>
              <a:t>How did Jesus heal on this occasion?</a:t>
            </a:r>
          </a:p>
          <a:p>
            <a:endParaRPr lang="en-US" dirty="0"/>
          </a:p>
          <a:p>
            <a:endParaRPr lang="en-US" dirty="0"/>
          </a:p>
        </p:txBody>
      </p:sp>
    </p:spTree>
    <p:extLst>
      <p:ext uri="{BB962C8B-B14F-4D97-AF65-F5344CB8AC3E}">
        <p14:creationId xmlns:p14="http://schemas.microsoft.com/office/powerpoint/2010/main" val="14496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51CB-FE0A-5DB8-3BB9-184D602EE8F2}"/>
              </a:ext>
            </a:extLst>
          </p:cNvPr>
          <p:cNvSpPr>
            <a:spLocks noGrp="1"/>
          </p:cNvSpPr>
          <p:nvPr>
            <p:ph type="title"/>
          </p:nvPr>
        </p:nvSpPr>
        <p:spPr/>
        <p:txBody>
          <a:bodyPr/>
          <a:lstStyle/>
          <a:p>
            <a:r>
              <a:rPr lang="en-US" dirty="0"/>
              <a:t>Matthew 9:8</a:t>
            </a:r>
          </a:p>
        </p:txBody>
      </p:sp>
      <p:sp>
        <p:nvSpPr>
          <p:cNvPr id="3" name="Content Placeholder 2">
            <a:extLst>
              <a:ext uri="{FF2B5EF4-FFF2-40B4-BE49-F238E27FC236}">
                <a16:creationId xmlns:a16="http://schemas.microsoft.com/office/drawing/2014/main" id="{B30A6184-7A08-EF9A-1D86-5FB5A82A2DCA}"/>
              </a:ext>
            </a:extLst>
          </p:cNvPr>
          <p:cNvSpPr>
            <a:spLocks noGrp="1"/>
          </p:cNvSpPr>
          <p:nvPr>
            <p:ph idx="1"/>
          </p:nvPr>
        </p:nvSpPr>
        <p:spPr/>
        <p:txBody>
          <a:bodyPr/>
          <a:lstStyle/>
          <a:p>
            <a:r>
              <a:rPr lang="en-US" dirty="0">
                <a:latin typeface="Source Sans Pro Black" panose="020B0803030403020204" pitchFamily="34" charset="0"/>
              </a:rPr>
              <a:t>“Now when the multitudes saw it, they marveled and glorified God, who had given such power to men.”</a:t>
            </a:r>
          </a:p>
          <a:p>
            <a:pPr lvl="1"/>
            <a:r>
              <a:rPr lang="en-US" dirty="0"/>
              <a:t>What conclusion did the multitudes draw from the miracle and the exchange with the scribes?</a:t>
            </a:r>
          </a:p>
          <a:p>
            <a:pPr lvl="2"/>
            <a:r>
              <a:rPr lang="en-US" dirty="0">
                <a:latin typeface="Source Sans Pro Black" panose="020B0803030403020204" pitchFamily="34" charset="0"/>
              </a:rPr>
              <a:t>Power</a:t>
            </a:r>
            <a:r>
              <a:rPr lang="en-US" dirty="0"/>
              <a:t> (</a:t>
            </a:r>
            <a:r>
              <a:rPr lang="en-US" i="1" dirty="0" err="1"/>
              <a:t>exousia</a:t>
            </a:r>
            <a:r>
              <a:rPr lang="en-US" dirty="0"/>
              <a:t>): “potential or resource to command, control, or govern, </a:t>
            </a:r>
            <a:r>
              <a:rPr lang="en-US" i="1" dirty="0"/>
              <a:t>capability, might, power</a:t>
            </a:r>
            <a:r>
              <a:rPr lang="en-US" dirty="0"/>
              <a:t>” (BDAG, 352).</a:t>
            </a:r>
          </a:p>
          <a:p>
            <a:pPr lvl="2"/>
            <a:r>
              <a:rPr lang="en-US" dirty="0"/>
              <a:t>What happened that required authority?</a:t>
            </a:r>
          </a:p>
          <a:p>
            <a:pPr lvl="1"/>
            <a:r>
              <a:rPr lang="en-US" dirty="0"/>
              <a:t>What two effects did it have on the crowd?</a:t>
            </a:r>
          </a:p>
          <a:p>
            <a:pPr lvl="2"/>
            <a:r>
              <a:rPr lang="en-US" dirty="0">
                <a:latin typeface="Source Sans Pro Black" panose="020B0803030403020204" pitchFamily="34" charset="0"/>
              </a:rPr>
              <a:t>Marveled</a:t>
            </a:r>
            <a:r>
              <a:rPr lang="en-US" dirty="0"/>
              <a:t> (</a:t>
            </a:r>
            <a:r>
              <a:rPr lang="en-US" i="1" dirty="0" err="1"/>
              <a:t>thaumazō</a:t>
            </a:r>
            <a:r>
              <a:rPr lang="en-US" dirty="0"/>
              <a:t>): “to be extraordinarily impressed . . . by something” (BDAG, 444). Miracles are sometimes referred to as “wonders.” </a:t>
            </a:r>
          </a:p>
          <a:p>
            <a:pPr lvl="2"/>
            <a:r>
              <a:rPr lang="en-US" dirty="0">
                <a:latin typeface="Source Sans Pro Black" panose="020B0803030403020204" pitchFamily="34" charset="0"/>
              </a:rPr>
              <a:t>Glorified</a:t>
            </a:r>
            <a:r>
              <a:rPr lang="en-US" dirty="0"/>
              <a:t> (</a:t>
            </a:r>
            <a:r>
              <a:rPr lang="en-US" i="1" dirty="0" err="1"/>
              <a:t>doxazō</a:t>
            </a:r>
            <a:r>
              <a:rPr lang="en-US" dirty="0"/>
              <a:t>): “to influence one’s opinion about another so as to enhance the latter’s reputation, </a:t>
            </a:r>
            <a:r>
              <a:rPr lang="en-US" i="1" dirty="0"/>
              <a:t>praise, honor, extol”</a:t>
            </a:r>
            <a:r>
              <a:rPr lang="en-US" dirty="0"/>
              <a:t> (BDAG, 258).</a:t>
            </a:r>
          </a:p>
        </p:txBody>
      </p:sp>
    </p:spTree>
    <p:extLst>
      <p:ext uri="{BB962C8B-B14F-4D97-AF65-F5344CB8AC3E}">
        <p14:creationId xmlns:p14="http://schemas.microsoft.com/office/powerpoint/2010/main" val="19952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7DFA-0D8A-987A-560C-6AD88A4F8ADD}"/>
              </a:ext>
            </a:extLst>
          </p:cNvPr>
          <p:cNvSpPr>
            <a:spLocks noGrp="1"/>
          </p:cNvSpPr>
          <p:nvPr>
            <p:ph type="title"/>
          </p:nvPr>
        </p:nvSpPr>
        <p:spPr/>
        <p:txBody>
          <a:bodyPr/>
          <a:lstStyle/>
          <a:p>
            <a:r>
              <a:rPr lang="en-US" dirty="0"/>
              <a:t>Jesus’s Authority</a:t>
            </a:r>
          </a:p>
        </p:txBody>
      </p:sp>
      <p:sp>
        <p:nvSpPr>
          <p:cNvPr id="3" name="Content Placeholder 2">
            <a:extLst>
              <a:ext uri="{FF2B5EF4-FFF2-40B4-BE49-F238E27FC236}">
                <a16:creationId xmlns:a16="http://schemas.microsoft.com/office/drawing/2014/main" id="{E99700E2-7DA4-B974-6FF3-0EAF681D5229}"/>
              </a:ext>
            </a:extLst>
          </p:cNvPr>
          <p:cNvSpPr>
            <a:spLocks noGrp="1"/>
          </p:cNvSpPr>
          <p:nvPr>
            <p:ph idx="1"/>
          </p:nvPr>
        </p:nvSpPr>
        <p:spPr/>
        <p:txBody>
          <a:bodyPr>
            <a:normAutofit/>
          </a:bodyPr>
          <a:lstStyle/>
          <a:p>
            <a:r>
              <a:rPr lang="en-US" dirty="0">
                <a:latin typeface="Source Sans Pro Black" panose="020B0803030403020204" pitchFamily="34" charset="0"/>
              </a:rPr>
              <a:t>Craig L. Blomberg: </a:t>
            </a:r>
            <a:r>
              <a:rPr lang="en-US" dirty="0"/>
              <a:t>“. . . Matthew’s focus remains Christological. Jesus continues to appear as one with divine authority. Just as Jesus exercised Yahweh’s sovereignty over wind and waves and demonstrated his superiority over Satan’s minions, so now he displays the very authority of God to forgive sins” (</a:t>
            </a:r>
            <a:r>
              <a:rPr lang="en-US" i="1" dirty="0"/>
              <a:t>Matthew</a:t>
            </a:r>
            <a:r>
              <a:rPr lang="en-US" dirty="0"/>
              <a:t>, The New American Commentary, 154).</a:t>
            </a:r>
          </a:p>
          <a:p>
            <a:r>
              <a:rPr lang="en-US" dirty="0">
                <a:latin typeface="Source Sans Pro Black" panose="020B0803030403020204" pitchFamily="34" charset="0"/>
              </a:rPr>
              <a:t>Leon Morris: </a:t>
            </a:r>
            <a:r>
              <a:rPr lang="en-US" dirty="0"/>
              <a:t>“the Master demonstrates his authority to declare sins forgiven by healing the patient” (</a:t>
            </a:r>
            <a:r>
              <a:rPr lang="en-US" i="1" dirty="0"/>
              <a:t>The Gospel according to Matthew</a:t>
            </a:r>
            <a:r>
              <a:rPr lang="en-US" dirty="0"/>
              <a:t>, The Pillar New Testament Commentary, 213).</a:t>
            </a:r>
          </a:p>
        </p:txBody>
      </p:sp>
    </p:spTree>
    <p:extLst>
      <p:ext uri="{BB962C8B-B14F-4D97-AF65-F5344CB8AC3E}">
        <p14:creationId xmlns:p14="http://schemas.microsoft.com/office/powerpoint/2010/main" val="31781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C4FC-2DFE-EB39-D4CE-1C6D3545F661}"/>
              </a:ext>
            </a:extLst>
          </p:cNvPr>
          <p:cNvSpPr>
            <a:spLocks noGrp="1"/>
          </p:cNvSpPr>
          <p:nvPr>
            <p:ph type="title"/>
          </p:nvPr>
        </p:nvSpPr>
        <p:spPr/>
        <p:txBody>
          <a:bodyPr/>
          <a:lstStyle/>
          <a:p>
            <a:r>
              <a:rPr lang="en-US" dirty="0"/>
              <a:t>Call of Matthew (9:9-13)</a:t>
            </a:r>
            <a:br>
              <a:rPr lang="en-US" dirty="0"/>
            </a:br>
            <a:r>
              <a:rPr lang="en-US" sz="2400" dirty="0"/>
              <a:t>Second Separation: Part 1</a:t>
            </a:r>
          </a:p>
        </p:txBody>
      </p:sp>
      <p:sp>
        <p:nvSpPr>
          <p:cNvPr id="3" name="Content Placeholder 2">
            <a:extLst>
              <a:ext uri="{FF2B5EF4-FFF2-40B4-BE49-F238E27FC236}">
                <a16:creationId xmlns:a16="http://schemas.microsoft.com/office/drawing/2014/main" id="{4BB16B5E-92F3-B84D-02E0-C537C9E6A2A8}"/>
              </a:ext>
            </a:extLst>
          </p:cNvPr>
          <p:cNvSpPr>
            <a:spLocks noGrp="1"/>
          </p:cNvSpPr>
          <p:nvPr>
            <p:ph idx="1"/>
          </p:nvPr>
        </p:nvSpPr>
        <p:spPr/>
        <p:txBody>
          <a:bodyPr>
            <a:normAutofit/>
          </a:bodyPr>
          <a:lstStyle/>
          <a:p>
            <a:r>
              <a:rPr lang="en-US" dirty="0"/>
              <a:t>“As Jesus passed on from there, He saw a man named Matthew sitting at the tax office. And He said to him, ‘Follow Me.’ So he arose and followed Him. Now it happened, as Jesus sat at the table in the house, that behold, many tax collectors and sinners came and sat down with Him and His disciples. And when the Pharisees saw it, they said to His disciples, ‘Why does your Teacher eat with tax collectors and sinners?’ When Jesus heard that, He said to them, ‘Those who are well have no need of a physician, but those who are sick. </a:t>
            </a:r>
            <a:r>
              <a:rPr lang="en-US"/>
              <a:t>But </a:t>
            </a:r>
            <a:r>
              <a:rPr lang="en-US" dirty="0"/>
              <a:t>go and learn what this means</a:t>
            </a:r>
            <a:r>
              <a:rPr lang="en-US"/>
              <a:t>: “I </a:t>
            </a:r>
            <a:r>
              <a:rPr lang="en-US" dirty="0"/>
              <a:t>desire mercy and not </a:t>
            </a:r>
            <a:r>
              <a:rPr lang="en-US"/>
              <a:t>sacrifice.” </a:t>
            </a:r>
            <a:r>
              <a:rPr lang="en-US" dirty="0"/>
              <a:t>For I did not come to call the righteous, but sinners, to </a:t>
            </a:r>
            <a:r>
              <a:rPr lang="en-US"/>
              <a:t>repentance.’”</a:t>
            </a:r>
            <a:endParaRPr lang="en-US" dirty="0"/>
          </a:p>
        </p:txBody>
      </p:sp>
    </p:spTree>
    <p:extLst>
      <p:ext uri="{BB962C8B-B14F-4D97-AF65-F5344CB8AC3E}">
        <p14:creationId xmlns:p14="http://schemas.microsoft.com/office/powerpoint/2010/main" val="317254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1A03-B1CB-92E6-DA6C-6F60895BF44F}"/>
              </a:ext>
            </a:extLst>
          </p:cNvPr>
          <p:cNvSpPr>
            <a:spLocks noGrp="1"/>
          </p:cNvSpPr>
          <p:nvPr>
            <p:ph type="title"/>
          </p:nvPr>
        </p:nvSpPr>
        <p:spPr/>
        <p:txBody>
          <a:bodyPr/>
          <a:lstStyle/>
          <a:p>
            <a:r>
              <a:rPr lang="en-US" dirty="0"/>
              <a:t>Matthew 9:9</a:t>
            </a:r>
          </a:p>
        </p:txBody>
      </p:sp>
      <p:sp>
        <p:nvSpPr>
          <p:cNvPr id="3" name="Content Placeholder 2">
            <a:extLst>
              <a:ext uri="{FF2B5EF4-FFF2-40B4-BE49-F238E27FC236}">
                <a16:creationId xmlns:a16="http://schemas.microsoft.com/office/drawing/2014/main" id="{017A6144-307A-EC36-745F-81DA8B456045}"/>
              </a:ext>
            </a:extLst>
          </p:cNvPr>
          <p:cNvSpPr>
            <a:spLocks noGrp="1"/>
          </p:cNvSpPr>
          <p:nvPr>
            <p:ph idx="1"/>
          </p:nvPr>
        </p:nvSpPr>
        <p:spPr/>
        <p:txBody>
          <a:bodyPr/>
          <a:lstStyle/>
          <a:p>
            <a:r>
              <a:rPr lang="en-US" dirty="0">
                <a:latin typeface="Source Sans Pro Black" panose="020B0803030403020204" pitchFamily="34" charset="0"/>
              </a:rPr>
              <a:t>“As Jesus passed on from there, He saw a man named Matthew sitting at the tax office. And He said to him, ‘Follow Me.’ So he arose and followed Him.”</a:t>
            </a:r>
          </a:p>
          <a:p>
            <a:pPr lvl="1"/>
            <a:r>
              <a:rPr lang="en-US" dirty="0"/>
              <a:t>This narrative appears in each of the synoptic gospels (see Mark 2:13-17; Luke 5:27-32). </a:t>
            </a:r>
          </a:p>
          <a:p>
            <a:pPr lvl="1"/>
            <a:r>
              <a:rPr lang="en-US" dirty="0"/>
              <a:t>“Matthew” appears four other times in the Bible (10:3; Mark 3:18; Luke 6:15; Acts 1:13), all of which are in lists of the Apostles.</a:t>
            </a:r>
          </a:p>
          <a:p>
            <a:pPr lvl="1"/>
            <a:r>
              <a:rPr lang="en-US" dirty="0"/>
              <a:t>In parallel accounts of the call of Matthew, he is called Levi (Mark 2:14; Luke 5:27). It was common for first-century Jews to have two names (Simon/Cephas/Peter; </a:t>
            </a:r>
            <a:r>
              <a:rPr lang="en-US" dirty="0" err="1"/>
              <a:t>Joses</a:t>
            </a:r>
            <a:r>
              <a:rPr lang="en-US" dirty="0"/>
              <a:t>/Barnabas; Saul/Paul).</a:t>
            </a:r>
          </a:p>
        </p:txBody>
      </p:sp>
    </p:spTree>
    <p:extLst>
      <p:ext uri="{BB962C8B-B14F-4D97-AF65-F5344CB8AC3E}">
        <p14:creationId xmlns:p14="http://schemas.microsoft.com/office/powerpoint/2010/main" val="25741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E7D3-E297-D983-5FDE-C162A2E3AD7E}"/>
              </a:ext>
            </a:extLst>
          </p:cNvPr>
          <p:cNvSpPr>
            <a:spLocks noGrp="1"/>
          </p:cNvSpPr>
          <p:nvPr>
            <p:ph type="title"/>
          </p:nvPr>
        </p:nvSpPr>
        <p:spPr/>
        <p:txBody>
          <a:bodyPr/>
          <a:lstStyle/>
          <a:p>
            <a:r>
              <a:rPr lang="en-US" dirty="0"/>
              <a:t>Tax Collector</a:t>
            </a:r>
          </a:p>
        </p:txBody>
      </p:sp>
      <p:sp>
        <p:nvSpPr>
          <p:cNvPr id="3" name="Content Placeholder 2">
            <a:extLst>
              <a:ext uri="{FF2B5EF4-FFF2-40B4-BE49-F238E27FC236}">
                <a16:creationId xmlns:a16="http://schemas.microsoft.com/office/drawing/2014/main" id="{897FB43C-8FDE-5DA0-7F7E-623C52D58223}"/>
              </a:ext>
            </a:extLst>
          </p:cNvPr>
          <p:cNvSpPr>
            <a:spLocks noGrp="1"/>
          </p:cNvSpPr>
          <p:nvPr>
            <p:ph idx="1"/>
          </p:nvPr>
        </p:nvSpPr>
        <p:spPr/>
        <p:txBody>
          <a:bodyPr>
            <a:normAutofit fontScale="92500" lnSpcReduction="20000"/>
          </a:bodyPr>
          <a:lstStyle/>
          <a:p>
            <a:r>
              <a:rPr lang="en-US" dirty="0"/>
              <a:t>The word </a:t>
            </a:r>
            <a:r>
              <a:rPr lang="en-US" i="1" dirty="0" err="1"/>
              <a:t>telōnion</a:t>
            </a:r>
            <a:r>
              <a:rPr lang="en-US" dirty="0"/>
              <a:t> means “revenue/tax office. . . Probably ‘toll-collection operation’. . . ‘toll office’” (BDAG, 999).</a:t>
            </a:r>
          </a:p>
          <a:p>
            <a:r>
              <a:rPr lang="en-US" dirty="0">
                <a:latin typeface="Source Sans Pro Black" panose="020B0803030403020204" pitchFamily="34" charset="0"/>
              </a:rPr>
              <a:t>R. T. France: </a:t>
            </a:r>
            <a:r>
              <a:rPr lang="en-US" dirty="0"/>
              <a:t>“The tax office at Capernaum would be concerned with tolls on goods crossing the frontier of Antipas’s tetrarchy either across the lake from Decapolis or across the Jordan from Philip’s tetrarchy. Matthew was thus apparently a customs official </a:t>
            </a:r>
            <a:r>
              <a:rPr lang="en-US" dirty="0">
                <a:latin typeface="Source Sans Pro Black" panose="020B0803030403020204" pitchFamily="34" charset="0"/>
              </a:rPr>
              <a:t>in the service of Herod Antipas</a:t>
            </a:r>
            <a:r>
              <a:rPr lang="en-US" dirty="0"/>
              <a:t> rather than a collector of direct taxes, but the two distinct occupations (see Jeremias, NTT, pp. 110–111) are both represented by the Greek </a:t>
            </a:r>
            <a:r>
              <a:rPr lang="en-US" i="1" dirty="0" err="1"/>
              <a:t>telōnēs</a:t>
            </a:r>
            <a:r>
              <a:rPr lang="en-US" dirty="0"/>
              <a:t>, and were generally linked together in Jewish writings, </a:t>
            </a:r>
            <a:r>
              <a:rPr lang="en-US" dirty="0">
                <a:latin typeface="Source Sans Pro Black" panose="020B0803030403020204" pitchFamily="34" charset="0"/>
              </a:rPr>
              <a:t>often bracketed with thieves and ‘sinners’ in general. Both occupations were despised as unpatriotic and inevitably involving contact with ritual uncleanness</a:t>
            </a:r>
            <a:r>
              <a:rPr lang="en-US" dirty="0"/>
              <a:t>, quite apart from the extortion which was an inevitable result of the economic system” (</a:t>
            </a:r>
            <a:r>
              <a:rPr lang="en-US" i="1" dirty="0"/>
              <a:t>Matthew: An Introduction and Commentary</a:t>
            </a:r>
            <a:r>
              <a:rPr lang="en-US" dirty="0"/>
              <a:t>, 171).</a:t>
            </a:r>
          </a:p>
        </p:txBody>
      </p:sp>
    </p:spTree>
    <p:extLst>
      <p:ext uri="{BB962C8B-B14F-4D97-AF65-F5344CB8AC3E}">
        <p14:creationId xmlns:p14="http://schemas.microsoft.com/office/powerpoint/2010/main" val="27787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9</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D756-9EA6-A5B5-3894-BB9AEE1037EB}"/>
              </a:ext>
            </a:extLst>
          </p:cNvPr>
          <p:cNvSpPr>
            <a:spLocks noGrp="1"/>
          </p:cNvSpPr>
          <p:nvPr>
            <p:ph type="title"/>
          </p:nvPr>
        </p:nvSpPr>
        <p:spPr/>
        <p:txBody>
          <a:bodyPr/>
          <a:lstStyle/>
          <a:p>
            <a:r>
              <a:rPr lang="en-US" dirty="0"/>
              <a:t>Other Callings: Elisha</a:t>
            </a:r>
          </a:p>
        </p:txBody>
      </p:sp>
      <p:sp>
        <p:nvSpPr>
          <p:cNvPr id="3" name="Content Placeholder 2">
            <a:extLst>
              <a:ext uri="{FF2B5EF4-FFF2-40B4-BE49-F238E27FC236}">
                <a16:creationId xmlns:a16="http://schemas.microsoft.com/office/drawing/2014/main" id="{EDAABBA3-34EA-DE5D-E890-D2C4D0604C89}"/>
              </a:ext>
            </a:extLst>
          </p:cNvPr>
          <p:cNvSpPr>
            <a:spLocks noGrp="1"/>
          </p:cNvSpPr>
          <p:nvPr>
            <p:ph idx="1"/>
          </p:nvPr>
        </p:nvSpPr>
        <p:spPr/>
        <p:txBody>
          <a:bodyPr/>
          <a:lstStyle/>
          <a:p>
            <a:r>
              <a:rPr lang="en-US" dirty="0">
                <a:latin typeface="Source Sans Pro Black" panose="020B0803030403020204" pitchFamily="34" charset="0"/>
              </a:rPr>
              <a:t>Elijah called Elisha: </a:t>
            </a:r>
            <a:r>
              <a:rPr lang="en-US" dirty="0"/>
              <a:t>“So he departed from there, and found Elisha the son of </a:t>
            </a:r>
            <a:r>
              <a:rPr lang="en-US" dirty="0" err="1"/>
              <a:t>Shaphat</a:t>
            </a:r>
            <a:r>
              <a:rPr lang="en-US" dirty="0"/>
              <a:t>, who was plowing with twelve yoke of oxen before him, and he was with the twelfth. Then Elijah passed by him and threw his mantle on him. And he left the oxen and ran after Elijah, and said, ‘Please let me kiss my father and my mother, and then I will follow you.’ And he said to him, ‘Go back again, for what have I done to you?’ So Elisha turned back from him, and took a yoke of oxen and slaughtered them and boiled their flesh, using the oxen’s equipment, and gave it to the people, and they ate. Then he arose and followed Elijah, and became his servant” (1 Kings 19:19-21).</a:t>
            </a:r>
          </a:p>
          <a:p>
            <a:endParaRPr lang="en-US" dirty="0"/>
          </a:p>
          <a:p>
            <a:endParaRPr lang="en-US" dirty="0"/>
          </a:p>
        </p:txBody>
      </p:sp>
    </p:spTree>
    <p:extLst>
      <p:ext uri="{BB962C8B-B14F-4D97-AF65-F5344CB8AC3E}">
        <p14:creationId xmlns:p14="http://schemas.microsoft.com/office/powerpoint/2010/main" val="273733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FEC-873F-45C7-4031-E6DBCE308246}"/>
              </a:ext>
            </a:extLst>
          </p:cNvPr>
          <p:cNvSpPr>
            <a:spLocks noGrp="1"/>
          </p:cNvSpPr>
          <p:nvPr>
            <p:ph type="title"/>
          </p:nvPr>
        </p:nvSpPr>
        <p:spPr/>
        <p:txBody>
          <a:bodyPr/>
          <a:lstStyle/>
          <a:p>
            <a:r>
              <a:rPr lang="en-US" dirty="0"/>
              <a:t>Callings of Apostles</a:t>
            </a:r>
          </a:p>
        </p:txBody>
      </p:sp>
      <p:sp>
        <p:nvSpPr>
          <p:cNvPr id="3" name="Content Placeholder 2">
            <a:extLst>
              <a:ext uri="{FF2B5EF4-FFF2-40B4-BE49-F238E27FC236}">
                <a16:creationId xmlns:a16="http://schemas.microsoft.com/office/drawing/2014/main" id="{5BBBA3BE-B747-FDC8-0697-FE1DAEF68267}"/>
              </a:ext>
            </a:extLst>
          </p:cNvPr>
          <p:cNvSpPr>
            <a:spLocks noGrp="1"/>
          </p:cNvSpPr>
          <p:nvPr>
            <p:ph idx="1"/>
          </p:nvPr>
        </p:nvSpPr>
        <p:spPr/>
        <p:txBody>
          <a:bodyPr/>
          <a:lstStyle/>
          <a:p>
            <a:r>
              <a:rPr lang="en-US" dirty="0">
                <a:latin typeface="Source Sans Pro Black" panose="020B0803030403020204" pitchFamily="34" charset="0"/>
              </a:rPr>
              <a:t>Peter and Andrew: </a:t>
            </a:r>
            <a:r>
              <a:rPr lang="en-US" dirty="0"/>
              <a:t>“And Jesus, walking by the Sea of Galilee, saw two brothers, Simon called Peter, and Andrew his brother, casting a net into the sea; for they were fishermen. Then He said to them, ‘Follow Me, and I will make you fishers of men.’ They immediately left their nets and followed Him” (Matt. 4:18-20).</a:t>
            </a:r>
          </a:p>
          <a:p>
            <a:r>
              <a:rPr lang="en-US" dirty="0">
                <a:latin typeface="Source Sans Pro Black" panose="020B0803030403020204" pitchFamily="34" charset="0"/>
              </a:rPr>
              <a:t>James and John: </a:t>
            </a:r>
            <a:r>
              <a:rPr lang="en-US" dirty="0"/>
              <a:t>“Going on from there, He saw two other brothers, James the son of Zebedee, and John his brother, in the boat with Zebedee their father, mending their nets. He called them, and immediately they left the boat and their father, and followed Him” (Matt. 4:21-22).</a:t>
            </a:r>
          </a:p>
          <a:p>
            <a:endParaRPr lang="en-US" dirty="0"/>
          </a:p>
          <a:p>
            <a:endParaRPr lang="en-US" dirty="0"/>
          </a:p>
        </p:txBody>
      </p:sp>
    </p:spTree>
    <p:extLst>
      <p:ext uri="{BB962C8B-B14F-4D97-AF65-F5344CB8AC3E}">
        <p14:creationId xmlns:p14="http://schemas.microsoft.com/office/powerpoint/2010/main" val="30400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121-F699-DA8E-03E8-FF9EAC5E39B4}"/>
              </a:ext>
            </a:extLst>
          </p:cNvPr>
          <p:cNvSpPr>
            <a:spLocks noGrp="1"/>
          </p:cNvSpPr>
          <p:nvPr>
            <p:ph type="title"/>
          </p:nvPr>
        </p:nvSpPr>
        <p:spPr/>
        <p:txBody>
          <a:bodyPr/>
          <a:lstStyle/>
          <a:p>
            <a:r>
              <a:rPr lang="en-US" dirty="0"/>
              <a:t>“Follow Me”</a:t>
            </a:r>
          </a:p>
        </p:txBody>
      </p:sp>
      <p:sp>
        <p:nvSpPr>
          <p:cNvPr id="3" name="Content Placeholder 2">
            <a:extLst>
              <a:ext uri="{FF2B5EF4-FFF2-40B4-BE49-F238E27FC236}">
                <a16:creationId xmlns:a16="http://schemas.microsoft.com/office/drawing/2014/main" id="{EFFB8178-7E9F-7F7E-032C-706050127854}"/>
              </a:ext>
            </a:extLst>
          </p:cNvPr>
          <p:cNvSpPr>
            <a:spLocks noGrp="1"/>
          </p:cNvSpPr>
          <p:nvPr>
            <p:ph idx="1"/>
          </p:nvPr>
        </p:nvSpPr>
        <p:spPr/>
        <p:txBody>
          <a:bodyPr>
            <a:normAutofit lnSpcReduction="10000"/>
          </a:bodyPr>
          <a:lstStyle/>
          <a:p>
            <a:r>
              <a:rPr lang="en-US" dirty="0">
                <a:latin typeface="Source Sans Pro Black" panose="020B0803030403020204" pitchFamily="34" charset="0"/>
              </a:rPr>
              <a:t>Leon Morris: </a:t>
            </a:r>
            <a:r>
              <a:rPr lang="en-US" dirty="0"/>
              <a:t>“Tax collectors were </a:t>
            </a:r>
            <a:r>
              <a:rPr lang="en-US" dirty="0">
                <a:latin typeface="Source Sans Pro Black" panose="020B0803030403020204" pitchFamily="34" charset="0"/>
              </a:rPr>
              <a:t>usually wealthy men</a:t>
            </a:r>
            <a:r>
              <a:rPr lang="en-US" dirty="0"/>
              <a:t>, for there was ample scope for profit in their business, so Matthew was probably making a great material sacrifice when he walked out of that office. And </a:t>
            </a:r>
            <a:r>
              <a:rPr lang="en-US" dirty="0">
                <a:latin typeface="Source Sans Pro Black" panose="020B0803030403020204" pitchFamily="34" charset="0"/>
              </a:rPr>
              <a:t>the action was final</a:t>
            </a:r>
            <a:r>
              <a:rPr lang="en-US" dirty="0"/>
              <a:t>. They would surely never take him back again if he later decided he wanted to return. The fishermen might go back to their fishing, but the tax collector would not be able to return to the levying of customs duties. Anyway, his lucrative post would soon be filled. </a:t>
            </a:r>
            <a:r>
              <a:rPr lang="en-US" dirty="0">
                <a:latin typeface="Source Sans Pro Black" panose="020B0803030403020204" pitchFamily="34" charset="0"/>
              </a:rPr>
              <a:t>And if he tried to get another job, who would want to employ a former tax collector?</a:t>
            </a:r>
            <a:r>
              <a:rPr lang="en-US" dirty="0"/>
              <a:t> Matthew’s response indicated a thoroughgoing trust in Jesus” (</a:t>
            </a:r>
            <a:r>
              <a:rPr lang="en-US" i="1" dirty="0"/>
              <a:t>The Gospel according to Matthew</a:t>
            </a:r>
            <a:r>
              <a:rPr lang="en-US" dirty="0"/>
              <a:t>, The Pillar New Testament Commentary, 219–220).</a:t>
            </a:r>
          </a:p>
        </p:txBody>
      </p:sp>
    </p:spTree>
    <p:extLst>
      <p:ext uri="{BB962C8B-B14F-4D97-AF65-F5344CB8AC3E}">
        <p14:creationId xmlns:p14="http://schemas.microsoft.com/office/powerpoint/2010/main" val="309282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E52-268D-E347-D28A-B0712E2E8463}"/>
              </a:ext>
            </a:extLst>
          </p:cNvPr>
          <p:cNvSpPr>
            <a:spLocks noGrp="1"/>
          </p:cNvSpPr>
          <p:nvPr>
            <p:ph type="title"/>
          </p:nvPr>
        </p:nvSpPr>
        <p:spPr/>
        <p:txBody>
          <a:bodyPr/>
          <a:lstStyle/>
          <a:p>
            <a:r>
              <a:rPr lang="en-US" dirty="0"/>
              <a:t>Matthew 9:10</a:t>
            </a:r>
          </a:p>
        </p:txBody>
      </p:sp>
      <p:sp>
        <p:nvSpPr>
          <p:cNvPr id="3" name="Content Placeholder 2">
            <a:extLst>
              <a:ext uri="{FF2B5EF4-FFF2-40B4-BE49-F238E27FC236}">
                <a16:creationId xmlns:a16="http://schemas.microsoft.com/office/drawing/2014/main" id="{2D4F3A3D-DC61-953F-BBEA-67C54B9CBC34}"/>
              </a:ext>
            </a:extLst>
          </p:cNvPr>
          <p:cNvSpPr>
            <a:spLocks noGrp="1"/>
          </p:cNvSpPr>
          <p:nvPr>
            <p:ph idx="1"/>
          </p:nvPr>
        </p:nvSpPr>
        <p:spPr/>
        <p:txBody>
          <a:bodyPr/>
          <a:lstStyle/>
          <a:p>
            <a:r>
              <a:rPr lang="en-US" dirty="0">
                <a:latin typeface="Source Sans Pro Black" panose="020B0803030403020204" pitchFamily="34" charset="0"/>
              </a:rPr>
              <a:t>“Now it happened, as Jesus sat at the table in the house, that behold, many tax collectors and sinners came and sat down with Him and His disciples.”</a:t>
            </a:r>
          </a:p>
          <a:p>
            <a:pPr lvl="1"/>
            <a:r>
              <a:rPr lang="en-US" dirty="0"/>
              <a:t>Luke tells us that the banquet was sponsored by Matthew (Luke 5:29).</a:t>
            </a:r>
          </a:p>
          <a:p>
            <a:pPr lvl="1"/>
            <a:r>
              <a:rPr lang="en-US" dirty="0"/>
              <a:t>What is the significance of “behold” in this context?</a:t>
            </a:r>
          </a:p>
          <a:p>
            <a:pPr lvl="1"/>
            <a:r>
              <a:rPr lang="en-US" dirty="0"/>
              <a:t>How is “sinners” used in this context?</a:t>
            </a:r>
          </a:p>
          <a:p>
            <a:pPr lvl="1"/>
            <a:r>
              <a:rPr lang="en-US" dirty="0"/>
              <a:t>What is the significance of lumping together “tax collectors” and “sinners”? How does the community view them?</a:t>
            </a:r>
          </a:p>
          <a:p>
            <a:endParaRPr lang="en-US" dirty="0"/>
          </a:p>
          <a:p>
            <a:endParaRPr lang="en-US" dirty="0"/>
          </a:p>
        </p:txBody>
      </p:sp>
    </p:spTree>
    <p:extLst>
      <p:ext uri="{BB962C8B-B14F-4D97-AF65-F5344CB8AC3E}">
        <p14:creationId xmlns:p14="http://schemas.microsoft.com/office/powerpoint/2010/main" val="7436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D6D9-7714-B3F3-753C-73843E6B75FD}"/>
              </a:ext>
            </a:extLst>
          </p:cNvPr>
          <p:cNvSpPr>
            <a:spLocks noGrp="1"/>
          </p:cNvSpPr>
          <p:nvPr>
            <p:ph type="title"/>
          </p:nvPr>
        </p:nvSpPr>
        <p:spPr/>
        <p:txBody>
          <a:bodyPr/>
          <a:lstStyle/>
          <a:p>
            <a:r>
              <a:rPr lang="en-US" dirty="0"/>
              <a:t>Matthew 9:11</a:t>
            </a:r>
          </a:p>
        </p:txBody>
      </p:sp>
      <p:sp>
        <p:nvSpPr>
          <p:cNvPr id="3" name="Content Placeholder 2">
            <a:extLst>
              <a:ext uri="{FF2B5EF4-FFF2-40B4-BE49-F238E27FC236}">
                <a16:creationId xmlns:a16="http://schemas.microsoft.com/office/drawing/2014/main" id="{062C9C16-CD2B-AA21-B84C-254617BCEC75}"/>
              </a:ext>
            </a:extLst>
          </p:cNvPr>
          <p:cNvSpPr>
            <a:spLocks noGrp="1"/>
          </p:cNvSpPr>
          <p:nvPr>
            <p:ph idx="1"/>
          </p:nvPr>
        </p:nvSpPr>
        <p:spPr/>
        <p:txBody>
          <a:bodyPr/>
          <a:lstStyle/>
          <a:p>
            <a:r>
              <a:rPr lang="en-US" dirty="0">
                <a:latin typeface="Source Sans Pro Black" panose="020B0803030403020204" pitchFamily="34" charset="0"/>
              </a:rPr>
              <a:t>“And when the Pharisees saw it, they said to His disciples, ‘Why does your Teacher eat with tax collectors and sinners?’”</a:t>
            </a:r>
          </a:p>
          <a:p>
            <a:pPr lvl="1"/>
            <a:r>
              <a:rPr lang="en-US" dirty="0"/>
              <a:t>What does this verse tell us about the Pharisees?</a:t>
            </a:r>
          </a:p>
          <a:p>
            <a:pPr lvl="1"/>
            <a:r>
              <a:rPr lang="en-US" dirty="0"/>
              <a:t>What does this verse tell us about Jesus and His disciples?</a:t>
            </a:r>
          </a:p>
          <a:p>
            <a:pPr lvl="1"/>
            <a:r>
              <a:rPr lang="en-US" dirty="0"/>
              <a:t>Why did the Pharisees complain to Jesus’s disciples instead of Jesus?</a:t>
            </a:r>
          </a:p>
          <a:p>
            <a:pPr lvl="1"/>
            <a:r>
              <a:rPr lang="en-US" dirty="0"/>
              <a:t>What does this complaint imply about Jesus and His disciples?</a:t>
            </a:r>
          </a:p>
          <a:p>
            <a:endParaRPr lang="en-US" dirty="0"/>
          </a:p>
          <a:p>
            <a:endParaRPr lang="en-US" dirty="0"/>
          </a:p>
        </p:txBody>
      </p:sp>
    </p:spTree>
    <p:extLst>
      <p:ext uri="{BB962C8B-B14F-4D97-AF65-F5344CB8AC3E}">
        <p14:creationId xmlns:p14="http://schemas.microsoft.com/office/powerpoint/2010/main" val="419891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CEA3-BF77-416C-4505-F9CB50CCFF38}"/>
              </a:ext>
            </a:extLst>
          </p:cNvPr>
          <p:cNvSpPr>
            <a:spLocks noGrp="1"/>
          </p:cNvSpPr>
          <p:nvPr>
            <p:ph type="title"/>
          </p:nvPr>
        </p:nvSpPr>
        <p:spPr/>
        <p:txBody>
          <a:bodyPr/>
          <a:lstStyle/>
          <a:p>
            <a:r>
              <a:rPr lang="en-US" dirty="0"/>
              <a:t>Matthew 9:12</a:t>
            </a:r>
          </a:p>
        </p:txBody>
      </p:sp>
      <p:sp>
        <p:nvSpPr>
          <p:cNvPr id="3" name="Content Placeholder 2">
            <a:extLst>
              <a:ext uri="{FF2B5EF4-FFF2-40B4-BE49-F238E27FC236}">
                <a16:creationId xmlns:a16="http://schemas.microsoft.com/office/drawing/2014/main" id="{B3618A8F-2D73-5C43-8331-89D0AB1EDA03}"/>
              </a:ext>
            </a:extLst>
          </p:cNvPr>
          <p:cNvSpPr>
            <a:spLocks noGrp="1"/>
          </p:cNvSpPr>
          <p:nvPr>
            <p:ph idx="1"/>
          </p:nvPr>
        </p:nvSpPr>
        <p:spPr/>
        <p:txBody>
          <a:bodyPr/>
          <a:lstStyle/>
          <a:p>
            <a:r>
              <a:rPr lang="en-US" dirty="0">
                <a:latin typeface="Source Sans Pro Black" panose="020B0803030403020204" pitchFamily="34" charset="0"/>
              </a:rPr>
              <a:t>“When Jesus heard that, He said to them, ‘Those who are well have no need of a physician, but those who are sick.’”</a:t>
            </a:r>
          </a:p>
          <a:p>
            <a:pPr lvl="1"/>
            <a:r>
              <a:rPr lang="en-US" dirty="0"/>
              <a:t>The Greek conjunction </a:t>
            </a:r>
            <a:r>
              <a:rPr lang="en-US" i="1" dirty="0"/>
              <a:t>de</a:t>
            </a:r>
            <a:r>
              <a:rPr lang="en-US" dirty="0"/>
              <a:t> (</a:t>
            </a:r>
            <a:r>
              <a:rPr lang="en-US" dirty="0">
                <a:latin typeface="Source Sans Pro Black" panose="020B0803030403020204" pitchFamily="34" charset="0"/>
              </a:rPr>
              <a:t>when</a:t>
            </a:r>
            <a:r>
              <a:rPr lang="en-US" dirty="0"/>
              <a:t>) is better translated “but,” since the criticism was made to Jesus’s disciples </a:t>
            </a:r>
            <a:r>
              <a:rPr lang="en-US" i="1" dirty="0"/>
              <a:t>but</a:t>
            </a:r>
            <a:r>
              <a:rPr lang="en-US" dirty="0"/>
              <a:t> Jesus heard and responded to it, instead of leaving it for the disciples to respond.</a:t>
            </a:r>
          </a:p>
          <a:p>
            <a:pPr lvl="1"/>
            <a:r>
              <a:rPr lang="en-US" dirty="0"/>
              <a:t>In the situation, who are the “well” and who are the “sick”?</a:t>
            </a:r>
          </a:p>
          <a:p>
            <a:pPr lvl="1"/>
            <a:r>
              <a:rPr lang="en-US" dirty="0"/>
              <a:t>What moral obligation would the well have toward the sick?</a:t>
            </a:r>
          </a:p>
          <a:p>
            <a:pPr lvl="1"/>
            <a:r>
              <a:rPr lang="en-US" dirty="0"/>
              <a:t>Who is the physician who can provide help?</a:t>
            </a:r>
          </a:p>
          <a:p>
            <a:pPr lvl="1"/>
            <a:endParaRPr lang="en-US" dirty="0"/>
          </a:p>
        </p:txBody>
      </p:sp>
    </p:spTree>
    <p:extLst>
      <p:ext uri="{BB962C8B-B14F-4D97-AF65-F5344CB8AC3E}">
        <p14:creationId xmlns:p14="http://schemas.microsoft.com/office/powerpoint/2010/main" val="22751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2586-20B2-73E9-C880-2C6A8A1DD421}"/>
              </a:ext>
            </a:extLst>
          </p:cNvPr>
          <p:cNvSpPr>
            <a:spLocks noGrp="1"/>
          </p:cNvSpPr>
          <p:nvPr>
            <p:ph type="title"/>
          </p:nvPr>
        </p:nvSpPr>
        <p:spPr/>
        <p:txBody>
          <a:bodyPr/>
          <a:lstStyle/>
          <a:p>
            <a:r>
              <a:rPr lang="en-US" dirty="0"/>
              <a:t>Matthew 9:13</a:t>
            </a:r>
          </a:p>
        </p:txBody>
      </p:sp>
      <p:sp>
        <p:nvSpPr>
          <p:cNvPr id="3" name="Content Placeholder 2">
            <a:extLst>
              <a:ext uri="{FF2B5EF4-FFF2-40B4-BE49-F238E27FC236}">
                <a16:creationId xmlns:a16="http://schemas.microsoft.com/office/drawing/2014/main" id="{E8705415-39E9-3151-E806-C2A87971E13C}"/>
              </a:ext>
            </a:extLst>
          </p:cNvPr>
          <p:cNvSpPr>
            <a:spLocks noGrp="1"/>
          </p:cNvSpPr>
          <p:nvPr>
            <p:ph idx="1"/>
          </p:nvPr>
        </p:nvSpPr>
        <p:spPr/>
        <p:txBody>
          <a:bodyPr/>
          <a:lstStyle/>
          <a:p>
            <a:r>
              <a:rPr lang="en-US" dirty="0">
                <a:latin typeface="Source Sans Pro Black" panose="020B0803030403020204" pitchFamily="34" charset="0"/>
              </a:rPr>
              <a:t>“But go and learn what this means: ‘I desire mercy and not sacrifice.’ For I did not come to call the righteous, but sinners, to repentance.” </a:t>
            </a:r>
          </a:p>
          <a:p>
            <a:pPr lvl="1"/>
            <a:r>
              <a:rPr lang="en-US" dirty="0"/>
              <a:t>The quotation is taken from Hosea 6:6. What is Hosea teaching in the context of Hosea 6:4-6?</a:t>
            </a:r>
          </a:p>
          <a:p>
            <a:pPr lvl="2"/>
            <a:r>
              <a:rPr lang="en-US" dirty="0"/>
              <a:t>The Hebrew construction (not X, but Y) is a Semitic idiom for “more Y than X” (that is, Hosea was not abolishing sacrifices in worship, but emphasized the priority of mercy toward others above sacrifices).</a:t>
            </a:r>
          </a:p>
          <a:p>
            <a:pPr lvl="1"/>
            <a:r>
              <a:rPr lang="en-US" dirty="0"/>
              <a:t>What does Jesus imply about the Pharisees when He said, “Go and learn”?</a:t>
            </a:r>
          </a:p>
          <a:p>
            <a:pPr lvl="1"/>
            <a:r>
              <a:rPr lang="en-US" dirty="0"/>
              <a:t>What is the sense of Jesus saying, “I have come”?</a:t>
            </a:r>
          </a:p>
          <a:p>
            <a:pPr lvl="1"/>
            <a:endParaRPr lang="en-US" dirty="0"/>
          </a:p>
        </p:txBody>
      </p:sp>
    </p:spTree>
    <p:extLst>
      <p:ext uri="{BB962C8B-B14F-4D97-AF65-F5344CB8AC3E}">
        <p14:creationId xmlns:p14="http://schemas.microsoft.com/office/powerpoint/2010/main" val="2185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0047-CE97-A105-12FD-B494F5624E16}"/>
              </a:ext>
            </a:extLst>
          </p:cNvPr>
          <p:cNvSpPr>
            <a:spLocks noGrp="1"/>
          </p:cNvSpPr>
          <p:nvPr>
            <p:ph type="title"/>
          </p:nvPr>
        </p:nvSpPr>
        <p:spPr/>
        <p:txBody>
          <a:bodyPr/>
          <a:lstStyle/>
          <a:p>
            <a:r>
              <a:rPr lang="en-US" dirty="0"/>
              <a:t>More Like Jesus or the Pharisees?</a:t>
            </a:r>
          </a:p>
        </p:txBody>
      </p:sp>
      <p:sp>
        <p:nvSpPr>
          <p:cNvPr id="3" name="Content Placeholder 2">
            <a:extLst>
              <a:ext uri="{FF2B5EF4-FFF2-40B4-BE49-F238E27FC236}">
                <a16:creationId xmlns:a16="http://schemas.microsoft.com/office/drawing/2014/main" id="{70EB90AA-7C60-AFF6-F17D-67FC559A3B5A}"/>
              </a:ext>
            </a:extLst>
          </p:cNvPr>
          <p:cNvSpPr>
            <a:spLocks noGrp="1"/>
          </p:cNvSpPr>
          <p:nvPr>
            <p:ph idx="1"/>
          </p:nvPr>
        </p:nvSpPr>
        <p:spPr/>
        <p:txBody>
          <a:bodyPr>
            <a:normAutofit fontScale="92500" lnSpcReduction="10000"/>
          </a:bodyPr>
          <a:lstStyle/>
          <a:p>
            <a:r>
              <a:rPr lang="en-US" dirty="0"/>
              <a:t>How do you react to this quotation from Craig L. Blomberg?</a:t>
            </a:r>
          </a:p>
          <a:p>
            <a:pPr lvl="1"/>
            <a:r>
              <a:rPr lang="en-US" dirty="0"/>
              <a:t>“Jesus’ fraternizing with disreputable people </a:t>
            </a:r>
            <a:r>
              <a:rPr lang="en-US" dirty="0">
                <a:latin typeface="Source Sans Pro Black" panose="020B0803030403020204" pitchFamily="34" charset="0"/>
              </a:rPr>
              <a:t>remains a scandal in the predominantly middle class, suburban, Western church</a:t>
            </a:r>
            <a:r>
              <a:rPr lang="en-US" dirty="0"/>
              <a:t>. Many of us, like the Pharisees, at best ignore the outcasts of our society and at worst continue to discriminate against them. We do well to consider substantially increasing our spiritual, evangelistic, and social outreach to minorities, the homeless, prostitutes, addicts and pushers, gays and lesbians, AIDS victims, and the like, as well as to the more hidden outcasts such as divorcees, single parents, the elderly, white-collar alcoholics, and so on. We must get to know them as intimately as Jesus did—only close and trusted friends shared table fellowship over meals. </a:t>
            </a:r>
            <a:r>
              <a:rPr lang="en-US" dirty="0">
                <a:latin typeface="Source Sans Pro Black" panose="020B0803030403020204" pitchFamily="34" charset="0"/>
              </a:rPr>
              <a:t>We dare not join with sinners in their sinning</a:t>
            </a:r>
            <a:r>
              <a:rPr lang="en-US" dirty="0"/>
              <a:t>, but we may well have to go places with them and encounter the world’s wickedness in ways that the contemporary Pharisees in our churches will decry” (</a:t>
            </a:r>
            <a:r>
              <a:rPr lang="en-US" i="1" dirty="0"/>
              <a:t>Matthew</a:t>
            </a:r>
            <a:r>
              <a:rPr lang="en-US" dirty="0"/>
              <a:t>, The New American Commentary, 157).</a:t>
            </a:r>
          </a:p>
        </p:txBody>
      </p:sp>
    </p:spTree>
    <p:extLst>
      <p:ext uri="{BB962C8B-B14F-4D97-AF65-F5344CB8AC3E}">
        <p14:creationId xmlns:p14="http://schemas.microsoft.com/office/powerpoint/2010/main" val="45320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0D43-3913-D259-BFDC-09E2A2F99AF0}"/>
              </a:ext>
            </a:extLst>
          </p:cNvPr>
          <p:cNvSpPr>
            <a:spLocks noGrp="1"/>
          </p:cNvSpPr>
          <p:nvPr>
            <p:ph type="title"/>
          </p:nvPr>
        </p:nvSpPr>
        <p:spPr/>
        <p:txBody>
          <a:bodyPr/>
          <a:lstStyle/>
          <a:p>
            <a:r>
              <a:rPr lang="en-US" dirty="0"/>
              <a:t>The Question about Fasting (9:14-17)</a:t>
            </a:r>
            <a:br>
              <a:rPr lang="en-US" dirty="0"/>
            </a:br>
            <a:r>
              <a:rPr lang="en-US" sz="2400" dirty="0"/>
              <a:t>Second Separation: Part 2</a:t>
            </a:r>
          </a:p>
        </p:txBody>
      </p:sp>
      <p:sp>
        <p:nvSpPr>
          <p:cNvPr id="3" name="TextBox 2">
            <a:extLst>
              <a:ext uri="{FF2B5EF4-FFF2-40B4-BE49-F238E27FC236}">
                <a16:creationId xmlns:a16="http://schemas.microsoft.com/office/drawing/2014/main" id="{D9E89CDA-FB1E-7A0D-8F94-D1EA09C76391}"/>
              </a:ext>
            </a:extLst>
          </p:cNvPr>
          <p:cNvSpPr txBox="1"/>
          <p:nvPr/>
        </p:nvSpPr>
        <p:spPr>
          <a:xfrm>
            <a:off x="837488" y="1956987"/>
            <a:ext cx="10519873" cy="4401205"/>
          </a:xfrm>
          <a:prstGeom prst="rect">
            <a:avLst/>
          </a:prstGeom>
          <a:noFill/>
        </p:spPr>
        <p:txBody>
          <a:bodyPr wrap="square" rtlCol="0">
            <a:spAutoFit/>
          </a:bodyPr>
          <a:lstStyle/>
          <a:p>
            <a:r>
              <a:rPr lang="en-US" sz="2800" dirty="0">
                <a:latin typeface="Source Sans Pro Semibold" panose="020B0603030403020204" pitchFamily="34" charset="0"/>
              </a:rPr>
              <a:t>“Then the disciples of John came to Him, saying, ‘Why do we and the Pharisees fast often, but Your disciples do not fast?’ And Jesus said to them, ‘Can the friends of the bridegroom mourn as long as the bridegroom is with them? But the days will come when the bridegroom will be taken away from them, and then they will fast. No one puts a piece of unshrunk cloth on an old garment; for the patch pulls away from the garment, and the tear is made worse. Nor do they put new wine into old wineskins, or else the wineskins break, the wine is spilled, and the wineskins are ruined. But they put new wine into new wineskins, and both are preserved.’”</a:t>
            </a:r>
          </a:p>
        </p:txBody>
      </p:sp>
    </p:spTree>
    <p:extLst>
      <p:ext uri="{BB962C8B-B14F-4D97-AF65-F5344CB8AC3E}">
        <p14:creationId xmlns:p14="http://schemas.microsoft.com/office/powerpoint/2010/main" val="890650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319C-4B48-9C74-FDCA-02B585CAF7DD}"/>
              </a:ext>
            </a:extLst>
          </p:cNvPr>
          <p:cNvSpPr>
            <a:spLocks noGrp="1"/>
          </p:cNvSpPr>
          <p:nvPr>
            <p:ph type="title"/>
          </p:nvPr>
        </p:nvSpPr>
        <p:spPr/>
        <p:txBody>
          <a:bodyPr/>
          <a:lstStyle/>
          <a:p>
            <a:r>
              <a:rPr lang="en-US" dirty="0"/>
              <a:t>Matthew 9:14</a:t>
            </a:r>
          </a:p>
        </p:txBody>
      </p:sp>
      <p:sp>
        <p:nvSpPr>
          <p:cNvPr id="3" name="Content Placeholder 2">
            <a:extLst>
              <a:ext uri="{FF2B5EF4-FFF2-40B4-BE49-F238E27FC236}">
                <a16:creationId xmlns:a16="http://schemas.microsoft.com/office/drawing/2014/main" id="{7430A02B-4BDB-DCF4-775C-F5BAC241DA0B}"/>
              </a:ext>
            </a:extLst>
          </p:cNvPr>
          <p:cNvSpPr>
            <a:spLocks noGrp="1"/>
          </p:cNvSpPr>
          <p:nvPr>
            <p:ph idx="1"/>
          </p:nvPr>
        </p:nvSpPr>
        <p:spPr/>
        <p:txBody>
          <a:bodyPr>
            <a:normAutofit/>
          </a:bodyPr>
          <a:lstStyle/>
          <a:p>
            <a:r>
              <a:rPr lang="en-US" dirty="0">
                <a:latin typeface="Source Sans Pro Black" panose="020B0803030403020204" pitchFamily="34" charset="0"/>
              </a:rPr>
              <a:t>“Then the disciples of John came to Him, saying, ‘Why do we and the Pharisees fast often, but Your disciples do not fast?’”</a:t>
            </a:r>
          </a:p>
          <a:p>
            <a:pPr lvl="1"/>
            <a:r>
              <a:rPr lang="en-US" dirty="0"/>
              <a:t>We discussed fasting as a religious practice when we went through the Sermon on the Mount (6:16-18). We will not repeat that material here.</a:t>
            </a:r>
          </a:p>
          <a:p>
            <a:pPr lvl="1"/>
            <a:r>
              <a:rPr lang="en-US" dirty="0"/>
              <a:t>What is question that the disciples of John the Baptist ask of Jesus?</a:t>
            </a:r>
          </a:p>
          <a:p>
            <a:pPr lvl="1"/>
            <a:r>
              <a:rPr lang="en-US" dirty="0"/>
              <a:t>“Fast” or “fast often”? The translations differ based on whether or not the Greek manuscripts have </a:t>
            </a:r>
            <a:r>
              <a:rPr lang="en-US" i="1" dirty="0" err="1"/>
              <a:t>polla</a:t>
            </a:r>
            <a:r>
              <a:rPr lang="en-US" dirty="0"/>
              <a:t> (often).</a:t>
            </a:r>
          </a:p>
          <a:p>
            <a:pPr lvl="1"/>
            <a:r>
              <a:rPr lang="en-US" sz="2200" dirty="0"/>
              <a:t>“Most witnesses have ‘fast often,’ but a few early and significant manuscripts have ‘fast.’ When ‘often’ is present, the question notes the frequency of fasting for John’s disciples. When it is absent, the question only refers to general practice” (Rick Brannan and Israel </a:t>
            </a:r>
            <a:r>
              <a:rPr lang="en-US" sz="2200" dirty="0" err="1"/>
              <a:t>Loken</a:t>
            </a:r>
            <a:r>
              <a:rPr lang="en-US" sz="2200" dirty="0"/>
              <a:t>, </a:t>
            </a:r>
            <a:r>
              <a:rPr lang="en-US" sz="2200" dirty="0" err="1"/>
              <a:t>Lexham</a:t>
            </a:r>
            <a:r>
              <a:rPr lang="en-US" sz="2200" dirty="0"/>
              <a:t> Bible Reference Series, Mt 9:14).</a:t>
            </a:r>
          </a:p>
        </p:txBody>
      </p:sp>
    </p:spTree>
    <p:extLst>
      <p:ext uri="{BB962C8B-B14F-4D97-AF65-F5344CB8AC3E}">
        <p14:creationId xmlns:p14="http://schemas.microsoft.com/office/powerpoint/2010/main" val="33726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3F42-579D-0396-8B24-CFE18F1A64FC}"/>
              </a:ext>
            </a:extLst>
          </p:cNvPr>
          <p:cNvSpPr>
            <a:spLocks noGrp="1"/>
          </p:cNvSpPr>
          <p:nvPr>
            <p:ph type="title"/>
          </p:nvPr>
        </p:nvSpPr>
        <p:spPr>
          <a:xfrm>
            <a:off x="838200" y="365125"/>
            <a:ext cx="10515600" cy="900967"/>
          </a:xfrm>
        </p:spPr>
        <p:txBody>
          <a:bodyPr/>
          <a:lstStyle/>
          <a:p>
            <a:r>
              <a:rPr lang="en-US" dirty="0"/>
              <a:t>Jesus’s Miracles</a:t>
            </a:r>
          </a:p>
        </p:txBody>
      </p:sp>
      <p:sp>
        <p:nvSpPr>
          <p:cNvPr id="3" name="Content Placeholder 2">
            <a:extLst>
              <a:ext uri="{FF2B5EF4-FFF2-40B4-BE49-F238E27FC236}">
                <a16:creationId xmlns:a16="http://schemas.microsoft.com/office/drawing/2014/main" id="{5B71B81C-02D7-6CAC-E61E-74409A6615BC}"/>
              </a:ext>
            </a:extLst>
          </p:cNvPr>
          <p:cNvSpPr>
            <a:spLocks noGrp="1"/>
          </p:cNvSpPr>
          <p:nvPr>
            <p:ph idx="1"/>
          </p:nvPr>
        </p:nvSpPr>
        <p:spPr>
          <a:xfrm>
            <a:off x="838200" y="1441938"/>
            <a:ext cx="10515600" cy="4735025"/>
          </a:xfrm>
        </p:spPr>
        <p:txBody>
          <a:bodyPr>
            <a:normAutofit lnSpcReduction="10000"/>
          </a:bodyPr>
          <a:lstStyle/>
          <a:p>
            <a:r>
              <a:rPr lang="en-US" dirty="0"/>
              <a:t>Ten miracles divided into three groups of three:</a:t>
            </a:r>
          </a:p>
          <a:p>
            <a:pPr lvl="1"/>
            <a:r>
              <a:rPr lang="en-US" dirty="0">
                <a:latin typeface="Source Sans Pro Black" panose="020B0803030403020204" pitchFamily="34" charset="0"/>
              </a:rPr>
              <a:t>First group:</a:t>
            </a:r>
            <a:r>
              <a:rPr lang="en-US" dirty="0"/>
              <a:t> healing of leper (8:1-4), healing of centurion’s servant (8:5-13), healing of Peter’s mother-in-law (8:14-17)</a:t>
            </a:r>
          </a:p>
          <a:p>
            <a:r>
              <a:rPr lang="en-US" dirty="0">
                <a:solidFill>
                  <a:srgbClr val="C00000"/>
                </a:solidFill>
              </a:rPr>
              <a:t>First Separation: call to follow Jesus (8:18-22)</a:t>
            </a:r>
          </a:p>
          <a:p>
            <a:pPr lvl="1"/>
            <a:r>
              <a:rPr lang="en-US" dirty="0">
                <a:latin typeface="Source Sans Pro Black" panose="020B0803030403020204" pitchFamily="34" charset="0"/>
              </a:rPr>
              <a:t>Second group: </a:t>
            </a:r>
            <a:r>
              <a:rPr lang="en-US" dirty="0"/>
              <a:t>stilling of the tempest (8:23-27), healing of Gergesene demoniac (8:28-34), healing of man sick of palsy (9:1-8)</a:t>
            </a:r>
          </a:p>
          <a:p>
            <a:r>
              <a:rPr lang="en-US" dirty="0">
                <a:solidFill>
                  <a:srgbClr val="C00000"/>
                </a:solidFill>
              </a:rPr>
              <a:t>Second Separation: call of Matthew (9:9-13), question about fasting (9:14-17)</a:t>
            </a:r>
          </a:p>
          <a:p>
            <a:pPr lvl="1"/>
            <a:r>
              <a:rPr lang="en-US" dirty="0">
                <a:latin typeface="Source Sans Pro Black" panose="020B0803030403020204" pitchFamily="34" charset="0"/>
              </a:rPr>
              <a:t>Third group: </a:t>
            </a:r>
            <a:r>
              <a:rPr lang="en-US" dirty="0"/>
              <a:t>Healing of woman with issue of blood and raising of Jairus’s daughter (9:18-26), healing of two blind men (9:27-30), healing of dumb man possessed of a demon (9:31-34).</a:t>
            </a:r>
          </a:p>
          <a:p>
            <a:r>
              <a:rPr lang="en-US" dirty="0">
                <a:solidFill>
                  <a:srgbClr val="C00000"/>
                </a:solidFill>
              </a:rPr>
              <a:t>Summary statement (9:35-38)</a:t>
            </a:r>
          </a:p>
        </p:txBody>
      </p:sp>
    </p:spTree>
    <p:extLst>
      <p:ext uri="{BB962C8B-B14F-4D97-AF65-F5344CB8AC3E}">
        <p14:creationId xmlns:p14="http://schemas.microsoft.com/office/powerpoint/2010/main" val="60344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8431-0C72-8285-B49C-B3AA122A204F}"/>
              </a:ext>
            </a:extLst>
          </p:cNvPr>
          <p:cNvSpPr>
            <a:spLocks noGrp="1"/>
          </p:cNvSpPr>
          <p:nvPr>
            <p:ph type="title"/>
          </p:nvPr>
        </p:nvSpPr>
        <p:spPr/>
        <p:txBody>
          <a:bodyPr/>
          <a:lstStyle/>
          <a:p>
            <a:r>
              <a:rPr lang="en-US" dirty="0"/>
              <a:t>Conflict Stories</a:t>
            </a:r>
          </a:p>
        </p:txBody>
      </p:sp>
      <p:sp>
        <p:nvSpPr>
          <p:cNvPr id="3" name="Content Placeholder 2">
            <a:extLst>
              <a:ext uri="{FF2B5EF4-FFF2-40B4-BE49-F238E27FC236}">
                <a16:creationId xmlns:a16="http://schemas.microsoft.com/office/drawing/2014/main" id="{8B0B55EE-2B10-24BF-4149-912C2755844C}"/>
              </a:ext>
            </a:extLst>
          </p:cNvPr>
          <p:cNvSpPr>
            <a:spLocks noGrp="1"/>
          </p:cNvSpPr>
          <p:nvPr>
            <p:ph idx="1"/>
          </p:nvPr>
        </p:nvSpPr>
        <p:spPr/>
        <p:txBody>
          <a:bodyPr>
            <a:normAutofit fontScale="92500" lnSpcReduction="20000"/>
          </a:bodyPr>
          <a:lstStyle/>
          <a:p>
            <a:r>
              <a:rPr lang="en-US" dirty="0"/>
              <a:t>These miracles can also be identified as conflict stories:</a:t>
            </a:r>
          </a:p>
          <a:p>
            <a:pPr lvl="1"/>
            <a:r>
              <a:rPr lang="en-US" dirty="0"/>
              <a:t>“And at once some of the scribes said within themselves, ‘This Man blasphemes!’” (9:3).</a:t>
            </a:r>
          </a:p>
          <a:p>
            <a:pPr lvl="1"/>
            <a:r>
              <a:rPr lang="en-US" dirty="0"/>
              <a:t>“And when the Pharisees saw it, they said to His disciples, ‘Why does your Teacher eat with tax collectors and sinners?’” (9:11).</a:t>
            </a:r>
          </a:p>
          <a:p>
            <a:pPr lvl="1"/>
            <a:r>
              <a:rPr lang="en-US" dirty="0"/>
              <a:t>“Then the disciples of John came to Him, saying, ‘Why do we and the Pharisees fast often, but Your disciples do not fast?’” (9:14).</a:t>
            </a:r>
          </a:p>
          <a:p>
            <a:r>
              <a:rPr lang="en-US" dirty="0"/>
              <a:t>What conflict is described in 9:14?</a:t>
            </a:r>
          </a:p>
          <a:p>
            <a:r>
              <a:rPr lang="en-US" dirty="0"/>
              <a:t>It is not irrational to think that this question may have come on one of the typical fasting days (Mondays/Thursdays).</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What is envisaged is a voluntary (as far as the Law is concerned) but collective and regular discipline of piety, as was the Pharisaic practice of fasting on Mondays and Thursdays” (</a:t>
            </a:r>
            <a:r>
              <a:rPr lang="en-US" i="1" dirty="0"/>
              <a:t>The Gospel of Matthew: A Commentary on the Greek Text</a:t>
            </a:r>
            <a:r>
              <a:rPr lang="en-US" dirty="0"/>
              <a:t>, New International Greek Testament Commentary, 390).</a:t>
            </a:r>
          </a:p>
          <a:p>
            <a:pPr lvl="1"/>
            <a:endParaRPr lang="en-US" dirty="0"/>
          </a:p>
          <a:p>
            <a:pPr lvl="1"/>
            <a:endParaRPr lang="en-US" dirty="0"/>
          </a:p>
        </p:txBody>
      </p:sp>
    </p:spTree>
    <p:extLst>
      <p:ext uri="{BB962C8B-B14F-4D97-AF65-F5344CB8AC3E}">
        <p14:creationId xmlns:p14="http://schemas.microsoft.com/office/powerpoint/2010/main" val="39889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1FEA-D5DF-4579-51CB-0308630FBFD3}"/>
              </a:ext>
            </a:extLst>
          </p:cNvPr>
          <p:cNvSpPr>
            <a:spLocks noGrp="1"/>
          </p:cNvSpPr>
          <p:nvPr>
            <p:ph type="title"/>
          </p:nvPr>
        </p:nvSpPr>
        <p:spPr/>
        <p:txBody>
          <a:bodyPr/>
          <a:lstStyle/>
          <a:p>
            <a:r>
              <a:rPr lang="en-US" dirty="0"/>
              <a:t>Matthew 9:15</a:t>
            </a:r>
          </a:p>
        </p:txBody>
      </p:sp>
      <p:sp>
        <p:nvSpPr>
          <p:cNvPr id="3" name="Content Placeholder 2">
            <a:extLst>
              <a:ext uri="{FF2B5EF4-FFF2-40B4-BE49-F238E27FC236}">
                <a16:creationId xmlns:a16="http://schemas.microsoft.com/office/drawing/2014/main" id="{DC107238-ACAE-C12F-1CC3-6E5A1F03CBC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Jesus said to them, ‘Can the friends of the bridegroom mourn as long as the bridegroom is with them? But the days will come when the bridegroom will be taken away from them, and then they will fast.’”</a:t>
            </a:r>
          </a:p>
          <a:p>
            <a:pPr lvl="1"/>
            <a:r>
              <a:rPr lang="en-US" dirty="0">
                <a:latin typeface="Source Sans Pro Black" panose="020B0803030403020204" pitchFamily="34" charset="0"/>
              </a:rPr>
              <a:t>Them</a:t>
            </a:r>
            <a:r>
              <a:rPr lang="en-US" dirty="0"/>
              <a:t> = the disciples of John, and whoever else might have heard.</a:t>
            </a:r>
          </a:p>
          <a:p>
            <a:pPr lvl="1"/>
            <a:r>
              <a:rPr lang="en-US" dirty="0">
                <a:latin typeface="Source Sans Pro Black" panose="020B0803030403020204" pitchFamily="34" charset="0"/>
              </a:rPr>
              <a:t>Friends of the bridegroom: </a:t>
            </a:r>
            <a:r>
              <a:rPr lang="en-US" dirty="0"/>
              <a:t>“the bridegroom’s attendants, that group of the wedding guests who stood closes to the groom and played an essential part in the wedding ceremony” (BDAG, 681).</a:t>
            </a:r>
          </a:p>
          <a:p>
            <a:pPr lvl="1"/>
            <a:r>
              <a:rPr lang="en-US" dirty="0">
                <a:latin typeface="Source Sans Pro Black" panose="020B0803030403020204" pitchFamily="34" charset="0"/>
              </a:rPr>
              <a:t>Taken away: </a:t>
            </a:r>
            <a:r>
              <a:rPr lang="en-US" dirty="0"/>
              <a:t>“While the saying need mean no more than that Jesus will not always be present, </a:t>
            </a:r>
            <a:r>
              <a:rPr lang="en-US" i="1" dirty="0"/>
              <a:t>taken away </a:t>
            </a:r>
            <a:r>
              <a:rPr lang="en-US" dirty="0"/>
              <a:t>(echoing Isa. 53:8?) suggests a violent end, and the beginnings of official opposition in this chapter would give an early intimation of this eventual outcome” (R. T. France, </a:t>
            </a:r>
            <a:r>
              <a:rPr lang="en-US" i="1" dirty="0"/>
              <a:t>Matthew: An Introduction and Commentary</a:t>
            </a:r>
            <a:r>
              <a:rPr lang="en-US" dirty="0"/>
              <a:t>, 173; similarly Craig Blomberg, 158).</a:t>
            </a:r>
          </a:p>
          <a:p>
            <a:pPr lvl="1"/>
            <a:r>
              <a:rPr lang="en-US" dirty="0"/>
              <a:t>What is the point of the comparison?</a:t>
            </a:r>
          </a:p>
        </p:txBody>
      </p:sp>
    </p:spTree>
    <p:extLst>
      <p:ext uri="{BB962C8B-B14F-4D97-AF65-F5344CB8AC3E}">
        <p14:creationId xmlns:p14="http://schemas.microsoft.com/office/powerpoint/2010/main" val="11111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2155-672B-CE39-87A3-2F76ABDC9403}"/>
              </a:ext>
            </a:extLst>
          </p:cNvPr>
          <p:cNvSpPr>
            <a:spLocks noGrp="1"/>
          </p:cNvSpPr>
          <p:nvPr>
            <p:ph type="title"/>
          </p:nvPr>
        </p:nvSpPr>
        <p:spPr/>
        <p:txBody>
          <a:bodyPr/>
          <a:lstStyle/>
          <a:p>
            <a:r>
              <a:rPr lang="en-US" dirty="0"/>
              <a:t>When Fasting Will Occur?</a:t>
            </a:r>
          </a:p>
        </p:txBody>
      </p:sp>
      <p:sp>
        <p:nvSpPr>
          <p:cNvPr id="3" name="Content Placeholder 2">
            <a:extLst>
              <a:ext uri="{FF2B5EF4-FFF2-40B4-BE49-F238E27FC236}">
                <a16:creationId xmlns:a16="http://schemas.microsoft.com/office/drawing/2014/main" id="{91E0AE97-5EBE-B8FC-33BC-6B6E23F7C7B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“‘Is taken away’ refers to an unnatural removal since the guests and not the couple are left at the end of the celebrations. This removal is ominous. </a:t>
            </a:r>
            <a:r>
              <a:rPr lang="en-US" dirty="0">
                <a:latin typeface="Source Sans Pro Black" panose="020B0803030403020204" pitchFamily="34" charset="0"/>
              </a:rPr>
              <a:t>The anticipated fasting is related to an anticipated disaster. The fasting will lament the loss. In focus is not the situation of the post-Easter church, but the Passion period. In fact, Matthew strongly marks the post-Easter period as a period of the presence of Jesus (18:20; 28:20; cf. 1:23), not a period of his absence.</a:t>
            </a:r>
            <a:r>
              <a:rPr lang="en-US" dirty="0"/>
              <a:t> Despite the nearly universal claim, this is no justification of fasting practices in the early church, but rather an imaging of a dark interval which will interrupt the celebratory period” (</a:t>
            </a:r>
            <a:r>
              <a:rPr lang="en-US" i="1" dirty="0"/>
              <a:t>The Gospel of Matthew: A Commentary on the Greek Text</a:t>
            </a:r>
            <a:r>
              <a:rPr lang="en-US" dirty="0"/>
              <a:t>, New International Greek Testament Commentary, 390–391).</a:t>
            </a:r>
          </a:p>
          <a:p>
            <a:pPr lvl="1"/>
            <a:r>
              <a:rPr lang="en-US" dirty="0"/>
              <a:t>This is Jesus’s first allusion to the violence of His impending death.</a:t>
            </a:r>
          </a:p>
        </p:txBody>
      </p:sp>
    </p:spTree>
    <p:extLst>
      <p:ext uri="{BB962C8B-B14F-4D97-AF65-F5344CB8AC3E}">
        <p14:creationId xmlns:p14="http://schemas.microsoft.com/office/powerpoint/2010/main" val="256311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75D-686A-E707-5B63-652F3BD32304}"/>
              </a:ext>
            </a:extLst>
          </p:cNvPr>
          <p:cNvSpPr>
            <a:spLocks noGrp="1"/>
          </p:cNvSpPr>
          <p:nvPr>
            <p:ph type="title"/>
          </p:nvPr>
        </p:nvSpPr>
        <p:spPr>
          <a:xfrm>
            <a:off x="501161" y="365126"/>
            <a:ext cx="11210193" cy="1010748"/>
          </a:xfrm>
        </p:spPr>
        <p:txBody>
          <a:bodyPr/>
          <a:lstStyle/>
          <a:p>
            <a:r>
              <a:rPr lang="en-US" dirty="0"/>
              <a:t>Matthew 9:16</a:t>
            </a:r>
          </a:p>
        </p:txBody>
      </p:sp>
      <p:sp>
        <p:nvSpPr>
          <p:cNvPr id="3" name="Content Placeholder 2">
            <a:extLst>
              <a:ext uri="{FF2B5EF4-FFF2-40B4-BE49-F238E27FC236}">
                <a16:creationId xmlns:a16="http://schemas.microsoft.com/office/drawing/2014/main" id="{FBF6CD41-8A3B-49A6-6B5D-7F9F40BDD144}"/>
              </a:ext>
            </a:extLst>
          </p:cNvPr>
          <p:cNvSpPr>
            <a:spLocks noGrp="1"/>
          </p:cNvSpPr>
          <p:nvPr>
            <p:ph idx="1"/>
          </p:nvPr>
        </p:nvSpPr>
        <p:spPr>
          <a:xfrm>
            <a:off x="501161" y="1452786"/>
            <a:ext cx="11210193" cy="5118930"/>
          </a:xfrm>
        </p:spPr>
        <p:txBody>
          <a:bodyPr>
            <a:normAutofit fontScale="92500" lnSpcReduction="10000"/>
          </a:bodyPr>
          <a:lstStyle/>
          <a:p>
            <a:r>
              <a:rPr lang="en-US" dirty="0">
                <a:latin typeface="Source Sans Pro Black" panose="020B0803030403020204" pitchFamily="34" charset="0"/>
              </a:rPr>
              <a:t>“No one puts a piece of unshrunk cloth on an old garment; for the patch pulls away from the garment, and the tear is made worse.”</a:t>
            </a:r>
          </a:p>
          <a:p>
            <a:pPr lvl="1"/>
            <a:r>
              <a:rPr lang="en-US" dirty="0"/>
              <a:t>The physical illustration: when unshrunk new cloth was sewn to old fabric to patch a hole in the old garment, that new fabric would get wet and shrink, tearing a new and larger hole in the older fabric.</a:t>
            </a:r>
          </a:p>
          <a:p>
            <a:pPr lvl="1"/>
            <a:r>
              <a:rPr lang="en-US" dirty="0"/>
              <a:t>The text describes incompatible combinations:</a:t>
            </a:r>
          </a:p>
          <a:p>
            <a:pPr lvl="2"/>
            <a:r>
              <a:rPr lang="en-US" dirty="0"/>
              <a:t>Wedding celebration and fasting</a:t>
            </a:r>
          </a:p>
          <a:p>
            <a:pPr lvl="2"/>
            <a:r>
              <a:rPr lang="en-US" dirty="0"/>
              <a:t>Unshrunk cloth and shrunk cloth</a:t>
            </a:r>
          </a:p>
          <a:p>
            <a:pPr lvl="2"/>
            <a:r>
              <a:rPr lang="en-US" dirty="0"/>
              <a:t>New wine and old wineskins</a:t>
            </a:r>
          </a:p>
          <a:p>
            <a:pPr lvl="1"/>
            <a:r>
              <a:rPr lang="en-US" dirty="0"/>
              <a:t>In the three illustrations, Jesus explains why His disciples do not participate in the Pharisaic fasting twice a week or the fasting that John the Baptist’s disciples did.</a:t>
            </a:r>
          </a:p>
          <a:p>
            <a:pPr lvl="1"/>
            <a:r>
              <a:rPr lang="en-US" dirty="0"/>
              <a:t>It is common to tie these illustrations to the Old and New Covenants.</a:t>
            </a:r>
          </a:p>
          <a:p>
            <a:pPr lvl="2"/>
            <a:r>
              <a:rPr lang="en-US" dirty="0"/>
              <a:t>Old fabric = the Pharisaic approach to obedience to the Law of Moses</a:t>
            </a:r>
          </a:p>
          <a:p>
            <a:pPr lvl="2"/>
            <a:r>
              <a:rPr lang="en-US" dirty="0"/>
              <a:t>Unshrunk cloth = the gospel Jesus brought</a:t>
            </a:r>
          </a:p>
          <a:p>
            <a:pPr lvl="2"/>
            <a:r>
              <a:rPr lang="en-US" dirty="0"/>
              <a:t>In this interpretation, the point is that the mixing of the two (Pharisaic Judaism and the gospel) will not work.</a:t>
            </a:r>
          </a:p>
        </p:txBody>
      </p:sp>
    </p:spTree>
    <p:extLst>
      <p:ext uri="{BB962C8B-B14F-4D97-AF65-F5344CB8AC3E}">
        <p14:creationId xmlns:p14="http://schemas.microsoft.com/office/powerpoint/2010/main" val="10453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ircle(in)">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8848-4633-2FA0-C8FD-171C3AD931BA}"/>
              </a:ext>
            </a:extLst>
          </p:cNvPr>
          <p:cNvSpPr>
            <a:spLocks noGrp="1"/>
          </p:cNvSpPr>
          <p:nvPr>
            <p:ph type="title"/>
          </p:nvPr>
        </p:nvSpPr>
        <p:spPr/>
        <p:txBody>
          <a:bodyPr/>
          <a:lstStyle/>
          <a:p>
            <a:r>
              <a:rPr lang="en-US" dirty="0"/>
              <a:t>Matthew 9:17</a:t>
            </a:r>
          </a:p>
        </p:txBody>
      </p:sp>
      <p:sp>
        <p:nvSpPr>
          <p:cNvPr id="3" name="Content Placeholder 2">
            <a:extLst>
              <a:ext uri="{FF2B5EF4-FFF2-40B4-BE49-F238E27FC236}">
                <a16:creationId xmlns:a16="http://schemas.microsoft.com/office/drawing/2014/main" id="{D82C1AC3-DEE2-E8F9-A912-B79DF3AA7BB2}"/>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“Nor do they put new wine into old wineskins, or else the wineskins break, the wine is spilled, and the wineskins are ruined. But they put new wine into new wineskins, and both are preserved.”</a:t>
            </a:r>
          </a:p>
          <a:p>
            <a:pPr lvl="1"/>
            <a:r>
              <a:rPr lang="en-US" dirty="0"/>
              <a:t>Wineskins were made from the hides of goats and sheep. New skins were pliable and flexible enough to adjust to the process of the grape juice fermenting. It would be foolish to put new wine in old wineskins because the brittle and inflexible skins would crack and leak, making the skins no longer useful and losing the wine within. Both wine and skins would be lost.</a:t>
            </a:r>
          </a:p>
          <a:p>
            <a:pPr lvl="1"/>
            <a:r>
              <a:rPr lang="en-US" dirty="0"/>
              <a:t>The point: The gospel could not be placed in the wineskins of Pharisaic Judaism and the effort to do would destroy both the Pharisaic wineskins and the gospel (Gal. 1:6-7).</a:t>
            </a:r>
          </a:p>
        </p:txBody>
      </p:sp>
    </p:spTree>
    <p:extLst>
      <p:ext uri="{BB962C8B-B14F-4D97-AF65-F5344CB8AC3E}">
        <p14:creationId xmlns:p14="http://schemas.microsoft.com/office/powerpoint/2010/main" val="29016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0DCD-5337-55E6-D5D3-03C5834C30E9}"/>
              </a:ext>
            </a:extLst>
          </p:cNvPr>
          <p:cNvSpPr>
            <a:spLocks noGrp="1"/>
          </p:cNvSpPr>
          <p:nvPr>
            <p:ph type="title"/>
          </p:nvPr>
        </p:nvSpPr>
        <p:spPr/>
        <p:txBody>
          <a:bodyPr/>
          <a:lstStyle/>
          <a:p>
            <a:r>
              <a:rPr lang="en-US" dirty="0"/>
              <a:t>A Summation</a:t>
            </a:r>
          </a:p>
        </p:txBody>
      </p:sp>
      <p:sp>
        <p:nvSpPr>
          <p:cNvPr id="3" name="Content Placeholder 2">
            <a:extLst>
              <a:ext uri="{FF2B5EF4-FFF2-40B4-BE49-F238E27FC236}">
                <a16:creationId xmlns:a16="http://schemas.microsoft.com/office/drawing/2014/main" id="{CFCEB2D1-5418-6418-4470-000F0DF8C276}"/>
              </a:ext>
            </a:extLst>
          </p:cNvPr>
          <p:cNvSpPr>
            <a:spLocks noGrp="1"/>
          </p:cNvSpPr>
          <p:nvPr>
            <p:ph idx="1"/>
          </p:nvPr>
        </p:nvSpPr>
        <p:spPr/>
        <p:txBody>
          <a:bodyPr>
            <a:normAutofit fontScale="92500" lnSpcReduction="20000"/>
          </a:bodyPr>
          <a:lstStyle/>
          <a:p>
            <a:r>
              <a:rPr lang="en-US" dirty="0"/>
              <a:t>“Jesus is saying His arrival on earth as the Messiah, the bridegroom (Matthew 9:15), has begun the new era of the kingdom of heaven. </a:t>
            </a:r>
            <a:r>
              <a:rPr lang="en-US" dirty="0">
                <a:latin typeface="Source Sans Pro Black" panose="020B0803030403020204" pitchFamily="34" charset="0"/>
              </a:rPr>
              <a:t>The old ways of Judaism are the old wineskin. The ways of the kingdom will not fit into those old religious practices and observances. </a:t>
            </a:r>
            <a:r>
              <a:rPr lang="en-US" dirty="0"/>
              <a:t>New ways are coming that will be practiced by those, Jew and Gentile alike, who come to God through faith in Jesus.</a:t>
            </a:r>
          </a:p>
          <a:p>
            <a:r>
              <a:rPr lang="en-US" dirty="0">
                <a:latin typeface="Source Sans Pro Black" panose="020B0803030403020204" pitchFamily="34" charset="0"/>
              </a:rPr>
              <a:t>“In other words, Jesus was not going to fit the ways of His kingdom into the ways of Judaism to make some kind of hybrid religion. </a:t>
            </a:r>
            <a:r>
              <a:rPr lang="en-US" dirty="0"/>
              <a:t>He was starting something new. Implied in this is that Jesus’ disciples would not fast while He was with them preparing this new way of coming to the Father through faith in Him. As He said in verse 15, however, they would fast for a time, after He was taken away.”</a:t>
            </a:r>
          </a:p>
          <a:p>
            <a:pPr marL="0" indent="0" algn="r">
              <a:buNone/>
            </a:pPr>
            <a:r>
              <a:rPr lang="en-US" dirty="0"/>
              <a:t> </a:t>
            </a:r>
            <a:r>
              <a:rPr lang="en-US" sz="2600" dirty="0"/>
              <a:t>(https://www.bibleref.com/Matthew/9/Matthew-9-17.html).</a:t>
            </a:r>
          </a:p>
        </p:txBody>
      </p:sp>
    </p:spTree>
    <p:extLst>
      <p:ext uri="{BB962C8B-B14F-4D97-AF65-F5344CB8AC3E}">
        <p14:creationId xmlns:p14="http://schemas.microsoft.com/office/powerpoint/2010/main" val="238148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3F42-579D-0396-8B24-CFE18F1A64FC}"/>
              </a:ext>
            </a:extLst>
          </p:cNvPr>
          <p:cNvSpPr>
            <a:spLocks noGrp="1"/>
          </p:cNvSpPr>
          <p:nvPr>
            <p:ph type="title"/>
          </p:nvPr>
        </p:nvSpPr>
        <p:spPr>
          <a:xfrm>
            <a:off x="838200" y="365125"/>
            <a:ext cx="10515600" cy="900967"/>
          </a:xfrm>
        </p:spPr>
        <p:txBody>
          <a:bodyPr/>
          <a:lstStyle/>
          <a:p>
            <a:r>
              <a:rPr lang="en-US" dirty="0"/>
              <a:t>Jesus’s Miracles</a:t>
            </a:r>
          </a:p>
        </p:txBody>
      </p:sp>
      <p:sp>
        <p:nvSpPr>
          <p:cNvPr id="3" name="Content Placeholder 2">
            <a:extLst>
              <a:ext uri="{FF2B5EF4-FFF2-40B4-BE49-F238E27FC236}">
                <a16:creationId xmlns:a16="http://schemas.microsoft.com/office/drawing/2014/main" id="{5B71B81C-02D7-6CAC-E61E-74409A6615BC}"/>
              </a:ext>
            </a:extLst>
          </p:cNvPr>
          <p:cNvSpPr>
            <a:spLocks noGrp="1"/>
          </p:cNvSpPr>
          <p:nvPr>
            <p:ph idx="1"/>
          </p:nvPr>
        </p:nvSpPr>
        <p:spPr>
          <a:xfrm>
            <a:off x="838200" y="1441938"/>
            <a:ext cx="10515600" cy="4735025"/>
          </a:xfrm>
        </p:spPr>
        <p:txBody>
          <a:bodyPr>
            <a:normAutofit lnSpcReduction="10000"/>
          </a:bodyPr>
          <a:lstStyle/>
          <a:p>
            <a:r>
              <a:rPr lang="en-US" dirty="0"/>
              <a:t>Ten miracles divided into three groups of three:</a:t>
            </a:r>
          </a:p>
          <a:p>
            <a:pPr lvl="1"/>
            <a:r>
              <a:rPr lang="en-US" dirty="0">
                <a:latin typeface="Source Sans Pro Black" panose="020B0803030403020204" pitchFamily="34" charset="0"/>
              </a:rPr>
              <a:t>First group:</a:t>
            </a:r>
            <a:r>
              <a:rPr lang="en-US" dirty="0"/>
              <a:t> healing of leper (8:1-4), healing of centurion’s servant (8:5-13), healing of Peter’s mother-in-law (8:14-17)</a:t>
            </a:r>
          </a:p>
          <a:p>
            <a:r>
              <a:rPr lang="en-US" dirty="0">
                <a:solidFill>
                  <a:srgbClr val="C00000"/>
                </a:solidFill>
              </a:rPr>
              <a:t>First Separation: call to follow Jesus (8:18-22)</a:t>
            </a:r>
          </a:p>
          <a:p>
            <a:pPr lvl="1"/>
            <a:r>
              <a:rPr lang="en-US" dirty="0">
                <a:latin typeface="Source Sans Pro Black" panose="020B0803030403020204" pitchFamily="34" charset="0"/>
              </a:rPr>
              <a:t>Second group: </a:t>
            </a:r>
            <a:r>
              <a:rPr lang="en-US" dirty="0"/>
              <a:t>stilling of the tempest (8:23-27), healing of Gergesene demoniac (8:28-34), healing of man sick of palsy (9:1-8)</a:t>
            </a:r>
          </a:p>
          <a:p>
            <a:r>
              <a:rPr lang="en-US" dirty="0">
                <a:solidFill>
                  <a:srgbClr val="C00000"/>
                </a:solidFill>
              </a:rPr>
              <a:t>Second Separation: call of Matthew (9:9-13), question about fasting (9:14-17)</a:t>
            </a:r>
          </a:p>
          <a:p>
            <a:pPr lvl="1"/>
            <a:r>
              <a:rPr lang="en-US" dirty="0">
                <a:latin typeface="Source Sans Pro Black" panose="020B0803030403020204" pitchFamily="34" charset="0"/>
              </a:rPr>
              <a:t>Third group: </a:t>
            </a:r>
            <a:r>
              <a:rPr lang="en-US" dirty="0"/>
              <a:t>Healing of woman with issue of blood and raising of Jairus’s daughter (9:18-26), healing of two blind men (9:27-30), healing of dumb man possessed of a demon (9:31-34).</a:t>
            </a:r>
          </a:p>
          <a:p>
            <a:r>
              <a:rPr lang="en-US" dirty="0">
                <a:solidFill>
                  <a:srgbClr val="C00000"/>
                </a:solidFill>
              </a:rPr>
              <a:t>Summary statement (9:35-38)</a:t>
            </a:r>
          </a:p>
        </p:txBody>
      </p:sp>
    </p:spTree>
    <p:extLst>
      <p:ext uri="{BB962C8B-B14F-4D97-AF65-F5344CB8AC3E}">
        <p14:creationId xmlns:p14="http://schemas.microsoft.com/office/powerpoint/2010/main" val="93144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1219-B183-293D-46E5-D9E8E401A270}"/>
              </a:ext>
            </a:extLst>
          </p:cNvPr>
          <p:cNvSpPr>
            <a:spLocks noGrp="1"/>
          </p:cNvSpPr>
          <p:nvPr>
            <p:ph type="title"/>
          </p:nvPr>
        </p:nvSpPr>
        <p:spPr/>
        <p:txBody>
          <a:bodyPr>
            <a:normAutofit fontScale="90000"/>
          </a:bodyPr>
          <a:lstStyle/>
          <a:p>
            <a:r>
              <a:rPr lang="en-US" sz="3600" dirty="0"/>
              <a:t>Healing of Woman with Issue of Blood</a:t>
            </a:r>
            <a:br>
              <a:rPr lang="en-US" sz="3600" dirty="0"/>
            </a:br>
            <a:r>
              <a:rPr lang="en-US" sz="3600" dirty="0"/>
              <a:t>and Raising Jairus’s Daughter (9:18-26)</a:t>
            </a:r>
            <a:br>
              <a:rPr lang="en-US" sz="3600" dirty="0"/>
            </a:br>
            <a:r>
              <a:rPr lang="en-US" sz="2700" dirty="0"/>
              <a:t>Group Three: First Miracle</a:t>
            </a:r>
          </a:p>
        </p:txBody>
      </p:sp>
      <p:sp>
        <p:nvSpPr>
          <p:cNvPr id="3" name="Content Placeholder 2">
            <a:extLst>
              <a:ext uri="{FF2B5EF4-FFF2-40B4-BE49-F238E27FC236}">
                <a16:creationId xmlns:a16="http://schemas.microsoft.com/office/drawing/2014/main" id="{7A52F459-6ED8-2546-B47F-06BD775B49BF}"/>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“While He spoke these things to them, behold, a ruler came and worshiped Him, saying, ‘My daughter has just died, but come and lay Your hand on her and she will live.’ So Jesus arose and followed him, and so did His disciples. And suddenly, a woman who had a flow of blood for twelve years came from behind and touched the hem of His garment. For she said to herself, ‘If only I may touch His garment, I shall be made well.’ But Jesus turned around, and when He saw her He said, ‘Be of good cheer, daughter; your faith has made you well.’ And the woman was made well from that hour. When Jesus came into the ruler’s house, and saw the flute players and the noisy crowd wailing, He said to them, ‘Make room, for the girl is not dead, but sleeping.’ And they ridiculed Him. But when the crowd was put outside, He went in and took her by the hand, and the girl arose. And the report of this went out into all that land.” </a:t>
            </a:r>
          </a:p>
        </p:txBody>
      </p:sp>
    </p:spTree>
    <p:extLst>
      <p:ext uri="{BB962C8B-B14F-4D97-AF65-F5344CB8AC3E}">
        <p14:creationId xmlns:p14="http://schemas.microsoft.com/office/powerpoint/2010/main" val="3608558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4B47-9694-4DC6-CBAC-B8CD6EA14E20}"/>
              </a:ext>
            </a:extLst>
          </p:cNvPr>
          <p:cNvSpPr>
            <a:spLocks noGrp="1"/>
          </p:cNvSpPr>
          <p:nvPr>
            <p:ph type="title"/>
          </p:nvPr>
        </p:nvSpPr>
        <p:spPr/>
        <p:txBody>
          <a:bodyPr/>
          <a:lstStyle/>
          <a:p>
            <a:r>
              <a:rPr lang="en-US" dirty="0"/>
              <a:t>Matthew’s Account</a:t>
            </a:r>
          </a:p>
        </p:txBody>
      </p:sp>
      <p:sp>
        <p:nvSpPr>
          <p:cNvPr id="3" name="Content Placeholder 2">
            <a:extLst>
              <a:ext uri="{FF2B5EF4-FFF2-40B4-BE49-F238E27FC236}">
                <a16:creationId xmlns:a16="http://schemas.microsoft.com/office/drawing/2014/main" id="{83778866-4206-63E9-2D85-A003AEBEB33D}"/>
              </a:ext>
            </a:extLst>
          </p:cNvPr>
          <p:cNvSpPr>
            <a:spLocks noGrp="1"/>
          </p:cNvSpPr>
          <p:nvPr>
            <p:ph idx="1"/>
          </p:nvPr>
        </p:nvSpPr>
        <p:spPr/>
        <p:txBody>
          <a:bodyPr/>
          <a:lstStyle/>
          <a:p>
            <a:r>
              <a:rPr lang="en-US" dirty="0"/>
              <a:t>Mark 5:21-43 and Luke 8:40-56 are considerably longer accounts of these two miracles. Matthew (9 vv.) is about one-third the length of Mark (23 vv.) and one-half that of Luke (16 vv.).</a:t>
            </a:r>
          </a:p>
          <a:p>
            <a:pPr lvl="1"/>
            <a:r>
              <a:rPr lang="en-US" dirty="0"/>
              <a:t>Matthew leaves out descriptive details, the name of Jairus whose daughter died, Jairus’s position in the synagogue; it leaves the impression that Jairus’s daughter was already dead when he approached Jesus.</a:t>
            </a:r>
          </a:p>
        </p:txBody>
      </p:sp>
    </p:spTree>
    <p:extLst>
      <p:ext uri="{BB962C8B-B14F-4D97-AF65-F5344CB8AC3E}">
        <p14:creationId xmlns:p14="http://schemas.microsoft.com/office/powerpoint/2010/main" val="197997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FE65-D2F7-21E7-02B9-661B9CC3F3EA}"/>
              </a:ext>
            </a:extLst>
          </p:cNvPr>
          <p:cNvSpPr>
            <a:spLocks noGrp="1"/>
          </p:cNvSpPr>
          <p:nvPr>
            <p:ph type="title"/>
          </p:nvPr>
        </p:nvSpPr>
        <p:spPr/>
        <p:txBody>
          <a:bodyPr/>
          <a:lstStyle/>
          <a:p>
            <a:r>
              <a:rPr lang="en-US" dirty="0"/>
              <a:t>Matthew 9:18</a:t>
            </a:r>
          </a:p>
        </p:txBody>
      </p:sp>
      <p:sp>
        <p:nvSpPr>
          <p:cNvPr id="3" name="Content Placeholder 2">
            <a:extLst>
              <a:ext uri="{FF2B5EF4-FFF2-40B4-BE49-F238E27FC236}">
                <a16:creationId xmlns:a16="http://schemas.microsoft.com/office/drawing/2014/main" id="{BD138EB5-045A-43C8-9C1F-0D55A1FBE131}"/>
              </a:ext>
            </a:extLst>
          </p:cNvPr>
          <p:cNvSpPr>
            <a:spLocks noGrp="1"/>
          </p:cNvSpPr>
          <p:nvPr>
            <p:ph idx="1"/>
          </p:nvPr>
        </p:nvSpPr>
        <p:spPr>
          <a:xfrm>
            <a:off x="838200" y="1825625"/>
            <a:ext cx="10515600" cy="4786190"/>
          </a:xfrm>
        </p:spPr>
        <p:txBody>
          <a:bodyPr>
            <a:normAutofit fontScale="92500" lnSpcReduction="10000"/>
          </a:bodyPr>
          <a:lstStyle/>
          <a:p>
            <a:r>
              <a:rPr lang="en-US" dirty="0">
                <a:latin typeface="Source Sans Pro Black" panose="020B0803030403020204" pitchFamily="34" charset="0"/>
              </a:rPr>
              <a:t>“While He spoke these things to them, behold, a ruler came and worshiped Him, saying, ‘My daughter has just died, but come and lay Your hand on her and she will live.’”</a:t>
            </a:r>
          </a:p>
          <a:p>
            <a:pPr lvl="1"/>
            <a:r>
              <a:rPr lang="en-US" dirty="0"/>
              <a:t>This incident may have happened in Capernaum, if the order of events is Jesus’s return from </a:t>
            </a:r>
            <a:r>
              <a:rPr lang="en-US" dirty="0" err="1"/>
              <a:t>Gergasa</a:t>
            </a:r>
            <a:r>
              <a:rPr lang="en-US" dirty="0"/>
              <a:t> (Matt. 9:1—“his own city”), just arriving (Mark 5:21, beside the Sea).</a:t>
            </a:r>
          </a:p>
          <a:p>
            <a:pPr lvl="1"/>
            <a:r>
              <a:rPr lang="en-US" dirty="0"/>
              <a:t>The ruler’s name is </a:t>
            </a:r>
            <a:r>
              <a:rPr lang="en-US" dirty="0">
                <a:latin typeface="Source Sans Pro Black" panose="020B0803030403020204" pitchFamily="34" charset="0"/>
              </a:rPr>
              <a:t>Jairus</a:t>
            </a:r>
            <a:r>
              <a:rPr lang="en-US" dirty="0"/>
              <a:t> (Mark 5:22; Luke 8:41).</a:t>
            </a:r>
          </a:p>
          <a:p>
            <a:pPr lvl="1"/>
            <a:r>
              <a:rPr lang="en-US" dirty="0"/>
              <a:t>Jairus is described as a “ruler” (</a:t>
            </a:r>
            <a:r>
              <a:rPr lang="en-US" i="1" dirty="0"/>
              <a:t>archon</a:t>
            </a:r>
            <a:r>
              <a:rPr lang="en-US" dirty="0"/>
              <a:t>, “those in charge of the synagogue,” [BDAG, 140], Luke 8:41) and “ruler of the synagogue” (</a:t>
            </a:r>
            <a:r>
              <a:rPr lang="en-US" i="1" dirty="0" err="1"/>
              <a:t>archisunagōgos</a:t>
            </a:r>
            <a:r>
              <a:rPr lang="en-US" dirty="0"/>
              <a:t>, “leader/president of the synagogue, . . . Ref. to the Jewish synagogue, of an official whose duty it was especially to take care of the physical arrangements for the worship services” [BDAG, 139]).</a:t>
            </a:r>
          </a:p>
          <a:p>
            <a:pPr lvl="1"/>
            <a:r>
              <a:rPr lang="en-US" dirty="0"/>
              <a:t>Matthew compresses the events of Jairus’s coming to ask that Jesus heal his (only, Luke 8:42) daughter who was nearly dead (“was dying,” Luke; “at the point of death,” Mark).</a:t>
            </a:r>
          </a:p>
          <a:p>
            <a:endParaRPr lang="en-US" dirty="0"/>
          </a:p>
        </p:txBody>
      </p:sp>
    </p:spTree>
    <p:extLst>
      <p:ext uri="{BB962C8B-B14F-4D97-AF65-F5344CB8AC3E}">
        <p14:creationId xmlns:p14="http://schemas.microsoft.com/office/powerpoint/2010/main" val="12383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336-5996-7334-1B68-603847CE987F}"/>
              </a:ext>
            </a:extLst>
          </p:cNvPr>
          <p:cNvSpPr>
            <a:spLocks noGrp="1"/>
          </p:cNvSpPr>
          <p:nvPr>
            <p:ph type="title"/>
          </p:nvPr>
        </p:nvSpPr>
        <p:spPr/>
        <p:txBody>
          <a:bodyPr/>
          <a:lstStyle/>
          <a:p>
            <a:r>
              <a:rPr lang="en-US" dirty="0"/>
              <a:t>Healing of the Man Sick of Palsy</a:t>
            </a:r>
            <a:br>
              <a:rPr lang="en-US" dirty="0"/>
            </a:br>
            <a:r>
              <a:rPr lang="en-US" sz="2400" dirty="0"/>
              <a:t>Group Two: Third Miracle (9:1-8)</a:t>
            </a:r>
          </a:p>
        </p:txBody>
      </p:sp>
      <p:sp>
        <p:nvSpPr>
          <p:cNvPr id="3" name="Content Placeholder 2">
            <a:extLst>
              <a:ext uri="{FF2B5EF4-FFF2-40B4-BE49-F238E27FC236}">
                <a16:creationId xmlns:a16="http://schemas.microsoft.com/office/drawing/2014/main" id="{09B18E18-596D-316B-201B-8343443780F5}"/>
              </a:ext>
            </a:extLst>
          </p:cNvPr>
          <p:cNvSpPr>
            <a:spLocks noGrp="1"/>
          </p:cNvSpPr>
          <p:nvPr>
            <p:ph idx="1"/>
          </p:nvPr>
        </p:nvSpPr>
        <p:spPr/>
        <p:txBody>
          <a:bodyPr>
            <a:normAutofit fontScale="92500"/>
          </a:bodyPr>
          <a:lstStyle/>
          <a:p>
            <a:r>
              <a:rPr lang="en-US" dirty="0"/>
              <a:t>“So He got into a boat, crossed over, and came to His own city. Then behold, they brought to Him a paralytic lying on a bed. When Jesus saw their faith, He said to the paralytic, ‘Son, be of good cheer; your sins are forgiven you.’ And at once some of the scribes said within themselves, ‘This Man blasphemes!’ But Jesus, knowing their thoughts, said, ‘Why do you think evil in your hearts? For which is easier, to say, “Your sins are forgiven you,” or to say, “Arise and walk”? But that you may know that the Son of Man has power on earth to forgive sins’—then He said to the paralytic, ‘Arise, take up your bed, and go to your house.’ And he arose and departed to his house. Now when the multitudes saw it, they marveled and glorified God, who had given such power to men.”</a:t>
            </a:r>
          </a:p>
        </p:txBody>
      </p:sp>
    </p:spTree>
    <p:extLst>
      <p:ext uri="{BB962C8B-B14F-4D97-AF65-F5344CB8AC3E}">
        <p14:creationId xmlns:p14="http://schemas.microsoft.com/office/powerpoint/2010/main" val="2790817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8D55-6977-2610-BEE7-1C8F8891B8C0}"/>
              </a:ext>
            </a:extLst>
          </p:cNvPr>
          <p:cNvSpPr>
            <a:spLocks noGrp="1"/>
          </p:cNvSpPr>
          <p:nvPr>
            <p:ph type="title"/>
          </p:nvPr>
        </p:nvSpPr>
        <p:spPr/>
        <p:txBody>
          <a:bodyPr/>
          <a:lstStyle/>
          <a:p>
            <a:r>
              <a:rPr lang="en-US" dirty="0"/>
              <a:t>Jairus’s Faith</a:t>
            </a:r>
          </a:p>
        </p:txBody>
      </p:sp>
      <p:sp>
        <p:nvSpPr>
          <p:cNvPr id="3" name="Content Placeholder 2">
            <a:extLst>
              <a:ext uri="{FF2B5EF4-FFF2-40B4-BE49-F238E27FC236}">
                <a16:creationId xmlns:a16="http://schemas.microsoft.com/office/drawing/2014/main" id="{818AB070-36C9-9D35-B427-6EDDFDB7CF02}"/>
              </a:ext>
            </a:extLst>
          </p:cNvPr>
          <p:cNvSpPr>
            <a:spLocks noGrp="1"/>
          </p:cNvSpPr>
          <p:nvPr>
            <p:ph idx="1"/>
          </p:nvPr>
        </p:nvSpPr>
        <p:spPr/>
        <p:txBody>
          <a:bodyPr>
            <a:normAutofit/>
          </a:bodyPr>
          <a:lstStyle/>
          <a:p>
            <a:r>
              <a:rPr lang="en-US" dirty="0"/>
              <a:t>How would you describe Jairus’s faith when he came to Jesus because his daughter was at the point of death?</a:t>
            </a:r>
          </a:p>
          <a:p>
            <a:r>
              <a:rPr lang="en-US" dirty="0"/>
              <a:t>What is the significance of the word “</a:t>
            </a:r>
            <a:r>
              <a:rPr lang="en-US" dirty="0">
                <a:latin typeface="Source Sans Pro Black" panose="020B0803030403020204" pitchFamily="34" charset="0"/>
              </a:rPr>
              <a:t>worshiped</a:t>
            </a:r>
            <a:r>
              <a:rPr lang="en-US" dirty="0"/>
              <a:t>”?</a:t>
            </a:r>
          </a:p>
          <a:p>
            <a:pPr lvl="1"/>
            <a:r>
              <a:rPr lang="en-US" i="1" dirty="0" err="1"/>
              <a:t>Proskuneo</a:t>
            </a:r>
            <a:r>
              <a:rPr lang="en-US" dirty="0"/>
              <a:t>: “Frequently used to designate the custom of prostrating oneself before persons and kissing their feet or the hem of their garment, the ground. . . . To express in attitude or gesture one’s complete dependance on or submission to a high authority figure, (fall down and) worship, do obeisance to, prostrate oneself before, do reverence to, welcome respectfully” (BDAG, 882).</a:t>
            </a:r>
          </a:p>
          <a:p>
            <a:r>
              <a:rPr lang="en-US" dirty="0"/>
              <a:t>How would you describe Jairus’s faith as described by Matthew when his daughter is dead?</a:t>
            </a:r>
          </a:p>
        </p:txBody>
      </p:sp>
    </p:spTree>
    <p:extLst>
      <p:ext uri="{BB962C8B-B14F-4D97-AF65-F5344CB8AC3E}">
        <p14:creationId xmlns:p14="http://schemas.microsoft.com/office/powerpoint/2010/main" val="28125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5792-BE6F-AF2C-E73E-FB8D61664DB9}"/>
              </a:ext>
            </a:extLst>
          </p:cNvPr>
          <p:cNvSpPr>
            <a:spLocks noGrp="1"/>
          </p:cNvSpPr>
          <p:nvPr>
            <p:ph type="title"/>
          </p:nvPr>
        </p:nvSpPr>
        <p:spPr/>
        <p:txBody>
          <a:bodyPr/>
          <a:lstStyle/>
          <a:p>
            <a:r>
              <a:rPr lang="en-US" dirty="0"/>
              <a:t>Matthew 9:19</a:t>
            </a:r>
          </a:p>
        </p:txBody>
      </p:sp>
      <p:sp>
        <p:nvSpPr>
          <p:cNvPr id="3" name="Content Placeholder 2">
            <a:extLst>
              <a:ext uri="{FF2B5EF4-FFF2-40B4-BE49-F238E27FC236}">
                <a16:creationId xmlns:a16="http://schemas.microsoft.com/office/drawing/2014/main" id="{60361F51-A5C4-AEE5-1B2F-1B9F3B4458F6}"/>
              </a:ext>
            </a:extLst>
          </p:cNvPr>
          <p:cNvSpPr>
            <a:spLocks noGrp="1"/>
          </p:cNvSpPr>
          <p:nvPr>
            <p:ph idx="1"/>
          </p:nvPr>
        </p:nvSpPr>
        <p:spPr/>
        <p:txBody>
          <a:bodyPr/>
          <a:lstStyle/>
          <a:p>
            <a:r>
              <a:rPr lang="en-US" dirty="0">
                <a:latin typeface="Source Sans Pro Black" panose="020B0803030403020204" pitchFamily="34" charset="0"/>
              </a:rPr>
              <a:t>“So Jesus arose and followed him, and so did His disciples.”</a:t>
            </a:r>
          </a:p>
          <a:p>
            <a:pPr lvl="1"/>
            <a:r>
              <a:rPr lang="en-US" dirty="0"/>
              <a:t>Following the accounts in Mark and Luke, what do you think was on Jairus’s mind as Jesus moved toward his house?</a:t>
            </a:r>
          </a:p>
        </p:txBody>
      </p:sp>
    </p:spTree>
    <p:extLst>
      <p:ext uri="{BB962C8B-B14F-4D97-AF65-F5344CB8AC3E}">
        <p14:creationId xmlns:p14="http://schemas.microsoft.com/office/powerpoint/2010/main" val="2396844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B853-58D0-2B2D-B6BC-2989FB4D1FA1}"/>
              </a:ext>
            </a:extLst>
          </p:cNvPr>
          <p:cNvSpPr>
            <a:spLocks noGrp="1"/>
          </p:cNvSpPr>
          <p:nvPr>
            <p:ph type="title"/>
          </p:nvPr>
        </p:nvSpPr>
        <p:spPr>
          <a:xfrm>
            <a:off x="838200" y="365125"/>
            <a:ext cx="10515600" cy="950927"/>
          </a:xfrm>
        </p:spPr>
        <p:txBody>
          <a:bodyPr/>
          <a:lstStyle/>
          <a:p>
            <a:r>
              <a:rPr lang="en-US" dirty="0"/>
              <a:t>Matthew 9:20</a:t>
            </a:r>
          </a:p>
        </p:txBody>
      </p:sp>
      <p:sp>
        <p:nvSpPr>
          <p:cNvPr id="3" name="Content Placeholder 2">
            <a:extLst>
              <a:ext uri="{FF2B5EF4-FFF2-40B4-BE49-F238E27FC236}">
                <a16:creationId xmlns:a16="http://schemas.microsoft.com/office/drawing/2014/main" id="{37462986-DEC0-9DA1-448B-E2E908C00AA7}"/>
              </a:ext>
            </a:extLst>
          </p:cNvPr>
          <p:cNvSpPr>
            <a:spLocks noGrp="1"/>
          </p:cNvSpPr>
          <p:nvPr>
            <p:ph idx="1"/>
          </p:nvPr>
        </p:nvSpPr>
        <p:spPr>
          <a:xfrm>
            <a:off x="838200" y="1461331"/>
            <a:ext cx="10515600" cy="5031544"/>
          </a:xfrm>
        </p:spPr>
        <p:txBody>
          <a:bodyPr>
            <a:normAutofit lnSpcReduction="10000"/>
          </a:bodyPr>
          <a:lstStyle/>
          <a:p>
            <a:r>
              <a:rPr lang="en-US" dirty="0">
                <a:latin typeface="Source Sans Pro Black" panose="020B0803030403020204" pitchFamily="34" charset="0"/>
              </a:rPr>
              <a:t>“And suddenly, a woman who had a flow of blood for twelve years came from behind and touched the hem of His garment.” </a:t>
            </a:r>
          </a:p>
          <a:p>
            <a:pPr lvl="1"/>
            <a:r>
              <a:rPr lang="en-US" dirty="0">
                <a:latin typeface="Source Sans Pro Black" panose="020B0803030403020204" pitchFamily="34" charset="0"/>
              </a:rPr>
              <a:t>“And suddenly” </a:t>
            </a:r>
            <a:r>
              <a:rPr lang="en-US" dirty="0"/>
              <a:t>(</a:t>
            </a:r>
            <a:r>
              <a:rPr lang="en-US" i="1" dirty="0" err="1"/>
              <a:t>idou</a:t>
            </a:r>
            <a:r>
              <a:rPr lang="en-US" dirty="0"/>
              <a:t>, “behold”): what is the significance of this word?</a:t>
            </a:r>
          </a:p>
          <a:p>
            <a:pPr lvl="1"/>
            <a:r>
              <a:rPr lang="en-US" dirty="0"/>
              <a:t>What is the significance of Jesus having a “hem” on His garment?</a:t>
            </a:r>
          </a:p>
          <a:p>
            <a:pPr lvl="2"/>
            <a:r>
              <a:rPr lang="en-US" i="1" dirty="0" err="1"/>
              <a:t>Kraspedon</a:t>
            </a:r>
            <a:r>
              <a:rPr lang="en-US" dirty="0"/>
              <a:t>: can be used of the normal hem to a garment or to the “tassel (</a:t>
            </a:r>
            <a:r>
              <a:rPr lang="en-US" i="1" dirty="0" err="1"/>
              <a:t>tsîtsit</a:t>
            </a:r>
            <a:r>
              <a:rPr lang="en-US" dirty="0"/>
              <a:t>), which an Israelite was obligated to wear on the four corners of his outer garment” (BDAG, 564; see Num. 15:38f; Deut. 22:12).</a:t>
            </a:r>
          </a:p>
          <a:p>
            <a:pPr lvl="1"/>
            <a:r>
              <a:rPr lang="en-US" dirty="0"/>
              <a:t>Details from Mark:</a:t>
            </a:r>
          </a:p>
          <a:p>
            <a:pPr lvl="2"/>
            <a:r>
              <a:rPr lang="en-US" dirty="0"/>
              <a:t>A crowd followed Jesus and was pressing against him (5:24)</a:t>
            </a:r>
          </a:p>
          <a:p>
            <a:pPr lvl="2"/>
            <a:r>
              <a:rPr lang="en-US" dirty="0"/>
              <a:t>The woman had been seeking healing for 12 years: “and had suffered many things from many physicians. She had spent all that she had and was no better, but rather grew worse” (5:26).</a:t>
            </a:r>
          </a:p>
          <a:p>
            <a:pPr lvl="1"/>
            <a:r>
              <a:rPr lang="en-US" dirty="0"/>
              <a:t>Details from Luke:</a:t>
            </a:r>
          </a:p>
          <a:p>
            <a:pPr lvl="2"/>
            <a:r>
              <a:rPr lang="en-US" dirty="0"/>
              <a:t>No doctors were able to heal her (8:43)</a:t>
            </a:r>
          </a:p>
          <a:p>
            <a:endParaRPr lang="en-US" dirty="0"/>
          </a:p>
        </p:txBody>
      </p:sp>
    </p:spTree>
    <p:extLst>
      <p:ext uri="{BB962C8B-B14F-4D97-AF65-F5344CB8AC3E}">
        <p14:creationId xmlns:p14="http://schemas.microsoft.com/office/powerpoint/2010/main" val="19737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9F40-47B8-48DE-AA1B-137AC6895B23}"/>
              </a:ext>
            </a:extLst>
          </p:cNvPr>
          <p:cNvSpPr>
            <a:spLocks noGrp="1"/>
          </p:cNvSpPr>
          <p:nvPr>
            <p:ph type="title"/>
          </p:nvPr>
        </p:nvSpPr>
        <p:spPr/>
        <p:txBody>
          <a:bodyPr/>
          <a:lstStyle/>
          <a:p>
            <a:r>
              <a:rPr lang="en-US" dirty="0"/>
              <a:t>Matthew 9:21</a:t>
            </a:r>
          </a:p>
        </p:txBody>
      </p:sp>
      <p:sp>
        <p:nvSpPr>
          <p:cNvPr id="3" name="Content Placeholder 2">
            <a:extLst>
              <a:ext uri="{FF2B5EF4-FFF2-40B4-BE49-F238E27FC236}">
                <a16:creationId xmlns:a16="http://schemas.microsoft.com/office/drawing/2014/main" id="{F8F4B2C9-290F-2FDB-3708-4F96AC26A59C}"/>
              </a:ext>
            </a:extLst>
          </p:cNvPr>
          <p:cNvSpPr>
            <a:spLocks noGrp="1"/>
          </p:cNvSpPr>
          <p:nvPr>
            <p:ph idx="1"/>
          </p:nvPr>
        </p:nvSpPr>
        <p:spPr/>
        <p:txBody>
          <a:bodyPr/>
          <a:lstStyle/>
          <a:p>
            <a:r>
              <a:rPr lang="en-US" dirty="0">
                <a:latin typeface="Source Sans Pro Black" panose="020B0803030403020204" pitchFamily="34" charset="0"/>
              </a:rPr>
              <a:t>“For she said to herself, ‘If only I may touch His garment, I shall be made well.’”</a:t>
            </a:r>
          </a:p>
          <a:p>
            <a:pPr lvl="1"/>
            <a:r>
              <a:rPr lang="en-US" dirty="0"/>
              <a:t>What would this woman have thought had Jesus not called her out before the crowd?</a:t>
            </a:r>
          </a:p>
          <a:p>
            <a:endParaRPr lang="en-US" dirty="0"/>
          </a:p>
          <a:p>
            <a:endParaRPr lang="en-US" dirty="0"/>
          </a:p>
        </p:txBody>
      </p:sp>
    </p:spTree>
    <p:extLst>
      <p:ext uri="{BB962C8B-B14F-4D97-AF65-F5344CB8AC3E}">
        <p14:creationId xmlns:p14="http://schemas.microsoft.com/office/powerpoint/2010/main" val="3225658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F6A9-D681-D766-84C8-6462C6318CC7}"/>
              </a:ext>
            </a:extLst>
          </p:cNvPr>
          <p:cNvSpPr>
            <a:spLocks noGrp="1"/>
          </p:cNvSpPr>
          <p:nvPr>
            <p:ph type="title"/>
          </p:nvPr>
        </p:nvSpPr>
        <p:spPr/>
        <p:txBody>
          <a:bodyPr/>
          <a:lstStyle/>
          <a:p>
            <a:r>
              <a:rPr lang="en-US" dirty="0"/>
              <a:t>Mark 5:30-33</a:t>
            </a:r>
          </a:p>
        </p:txBody>
      </p:sp>
      <p:sp>
        <p:nvSpPr>
          <p:cNvPr id="3" name="Content Placeholder 2">
            <a:extLst>
              <a:ext uri="{FF2B5EF4-FFF2-40B4-BE49-F238E27FC236}">
                <a16:creationId xmlns:a16="http://schemas.microsoft.com/office/drawing/2014/main" id="{9FAB4F07-B093-FACC-2578-1F0859530C01}"/>
              </a:ext>
            </a:extLst>
          </p:cNvPr>
          <p:cNvSpPr>
            <a:spLocks noGrp="1"/>
          </p:cNvSpPr>
          <p:nvPr>
            <p:ph idx="1"/>
          </p:nvPr>
        </p:nvSpPr>
        <p:spPr/>
        <p:txBody>
          <a:bodyPr/>
          <a:lstStyle/>
          <a:p>
            <a:r>
              <a:rPr lang="en-US" dirty="0"/>
              <a:t>“And Jesus, immediately knowing in Himself that power had gone out of Him, turned around in the crowd and said, ‘Who touched My clothes?’ But His disciples said to Him, ‘You see the multitude thronging You, and You say, “Who touched Me?”’ And He looked around to see her who had done this thing. But the woman, fearing and trembling, knowing what had happened to her, came and fell down before Him and told Him the whole truth.”</a:t>
            </a:r>
          </a:p>
        </p:txBody>
      </p:sp>
    </p:spTree>
    <p:extLst>
      <p:ext uri="{BB962C8B-B14F-4D97-AF65-F5344CB8AC3E}">
        <p14:creationId xmlns:p14="http://schemas.microsoft.com/office/powerpoint/2010/main" val="1142536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DAB1-0639-B8AE-8F4F-BDFBA98331D6}"/>
              </a:ext>
            </a:extLst>
          </p:cNvPr>
          <p:cNvSpPr>
            <a:spLocks noGrp="1"/>
          </p:cNvSpPr>
          <p:nvPr>
            <p:ph type="title"/>
          </p:nvPr>
        </p:nvSpPr>
        <p:spPr/>
        <p:txBody>
          <a:bodyPr/>
          <a:lstStyle/>
          <a:p>
            <a:r>
              <a:rPr lang="en-US" dirty="0"/>
              <a:t>The Woman with a Hemorrhage</a:t>
            </a:r>
          </a:p>
        </p:txBody>
      </p:sp>
      <p:sp>
        <p:nvSpPr>
          <p:cNvPr id="3" name="Content Placeholder 2">
            <a:extLst>
              <a:ext uri="{FF2B5EF4-FFF2-40B4-BE49-F238E27FC236}">
                <a16:creationId xmlns:a16="http://schemas.microsoft.com/office/drawing/2014/main" id="{0B2ACA6E-99BB-C2FB-5284-858A69FF06BB}"/>
              </a:ext>
            </a:extLst>
          </p:cNvPr>
          <p:cNvSpPr>
            <a:spLocks noGrp="1"/>
          </p:cNvSpPr>
          <p:nvPr>
            <p:ph idx="1"/>
          </p:nvPr>
        </p:nvSpPr>
        <p:spPr/>
        <p:txBody>
          <a:bodyPr/>
          <a:lstStyle/>
          <a:p>
            <a:r>
              <a:rPr lang="en-US" dirty="0"/>
              <a:t>Note that the woman had been suffering the entire time that Jairus’s daughter had been alive (Mark 5:42).</a:t>
            </a:r>
          </a:p>
          <a:p>
            <a:r>
              <a:rPr lang="en-US" dirty="0"/>
              <a:t>What social implication did the woman’s illness have on her life?</a:t>
            </a:r>
          </a:p>
          <a:p>
            <a:pPr lvl="1"/>
            <a:r>
              <a:rPr lang="en-US" dirty="0"/>
              <a:t>Women during menstruation were not socially isolated like lepers were.</a:t>
            </a:r>
          </a:p>
          <a:p>
            <a:r>
              <a:rPr lang="en-US" dirty="0"/>
              <a:t>What is the significance of the woman touching Jesus (Lev. 15:25ff)?</a:t>
            </a:r>
          </a:p>
          <a:p>
            <a:r>
              <a:rPr lang="en-US" dirty="0"/>
              <a:t>What effect would her touching those in the crowd have?</a:t>
            </a:r>
          </a:p>
          <a:p>
            <a:r>
              <a:rPr lang="en-US" dirty="0"/>
              <a:t>What did she believe that made her willing to risk touching Jesus? </a:t>
            </a:r>
          </a:p>
          <a:p>
            <a:r>
              <a:rPr lang="en-US" dirty="0"/>
              <a:t>What is your perception of the content of her faith?</a:t>
            </a:r>
          </a:p>
        </p:txBody>
      </p:sp>
    </p:spTree>
    <p:extLst>
      <p:ext uri="{BB962C8B-B14F-4D97-AF65-F5344CB8AC3E}">
        <p14:creationId xmlns:p14="http://schemas.microsoft.com/office/powerpoint/2010/main" val="36803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C678-B807-1878-594E-9C971B368676}"/>
              </a:ext>
            </a:extLst>
          </p:cNvPr>
          <p:cNvSpPr>
            <a:spLocks noGrp="1"/>
          </p:cNvSpPr>
          <p:nvPr>
            <p:ph type="title"/>
          </p:nvPr>
        </p:nvSpPr>
        <p:spPr/>
        <p:txBody>
          <a:bodyPr/>
          <a:lstStyle/>
          <a:p>
            <a:r>
              <a:rPr lang="en-US" dirty="0"/>
              <a:t>Matthew 9:22</a:t>
            </a:r>
          </a:p>
        </p:txBody>
      </p:sp>
      <p:sp>
        <p:nvSpPr>
          <p:cNvPr id="3" name="Content Placeholder 2">
            <a:extLst>
              <a:ext uri="{FF2B5EF4-FFF2-40B4-BE49-F238E27FC236}">
                <a16:creationId xmlns:a16="http://schemas.microsoft.com/office/drawing/2014/main" id="{B91717DC-61EA-E6E4-944A-DBF0658E31AE}"/>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Jesus turned around, and when He saw her He said, ‘Be of good cheer, daughter; your faith has made you well.’ And the woman was made well from that hour.”</a:t>
            </a:r>
          </a:p>
          <a:p>
            <a:pPr lvl="1"/>
            <a:r>
              <a:rPr lang="en-US" dirty="0">
                <a:latin typeface="Source Sans Pro Black" panose="020B0803030403020204" pitchFamily="34" charset="0"/>
              </a:rPr>
              <a:t>Be of good cheer </a:t>
            </a:r>
            <a:r>
              <a:rPr lang="en-US" dirty="0"/>
              <a:t>(</a:t>
            </a:r>
            <a:r>
              <a:rPr lang="en-US" i="1" dirty="0" err="1"/>
              <a:t>tharseō</a:t>
            </a:r>
            <a:r>
              <a:rPr lang="en-US" dirty="0"/>
              <a:t>): “to be firm or resolute in the face of danger or adverse circumstances, be enheartened, be courageous” (BDAG, 444).</a:t>
            </a:r>
          </a:p>
          <a:p>
            <a:pPr lvl="1"/>
            <a:r>
              <a:rPr lang="en-US" dirty="0">
                <a:latin typeface="Source Sans Pro Black" panose="020B0803030403020204" pitchFamily="34" charset="0"/>
              </a:rPr>
              <a:t>Has made well </a:t>
            </a:r>
            <a:r>
              <a:rPr lang="en-US" dirty="0"/>
              <a:t>(</a:t>
            </a:r>
            <a:r>
              <a:rPr lang="en-US" i="1" dirty="0" err="1"/>
              <a:t>sōzō</a:t>
            </a:r>
            <a:r>
              <a:rPr lang="en-US" dirty="0"/>
              <a:t>): the word is used here of “save/free from disease,” but the word is also used else of “to save or preserve from transcendent danger or destruction, </a:t>
            </a:r>
            <a:r>
              <a:rPr lang="en-US" i="1" dirty="0"/>
              <a:t>save/preserve from eternal death</a:t>
            </a:r>
            <a:r>
              <a:rPr lang="en-US" dirty="0"/>
              <a:t>, from judgment, and from all that might lead to such death, e.g. sin, also in a positive sense, bring Messianic salvation, bring to salvation” (BDAG, 982).</a:t>
            </a:r>
          </a:p>
          <a:p>
            <a:pPr lvl="2"/>
            <a:r>
              <a:rPr lang="en-US" dirty="0"/>
              <a:t>Undoubtedly the reader of Matthew would have understood both senses of the word and note Jesus’s play on words.</a:t>
            </a:r>
          </a:p>
          <a:p>
            <a:pPr lvl="1"/>
            <a:r>
              <a:rPr lang="en-US" dirty="0"/>
              <a:t>Note again the immediacy of her healing—</a:t>
            </a:r>
            <a:r>
              <a:rPr lang="en-US" dirty="0">
                <a:latin typeface="Source Sans Pro Black" panose="020B0803030403020204" pitchFamily="34" charset="0"/>
              </a:rPr>
              <a:t>from that hour</a:t>
            </a:r>
            <a:r>
              <a:rPr lang="en-US" dirty="0"/>
              <a:t>!</a:t>
            </a:r>
          </a:p>
        </p:txBody>
      </p:sp>
    </p:spTree>
    <p:extLst>
      <p:ext uri="{BB962C8B-B14F-4D97-AF65-F5344CB8AC3E}">
        <p14:creationId xmlns:p14="http://schemas.microsoft.com/office/powerpoint/2010/main" val="33375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819A-97BB-A658-8386-476C6C061D29}"/>
              </a:ext>
            </a:extLst>
          </p:cNvPr>
          <p:cNvSpPr>
            <a:spLocks noGrp="1"/>
          </p:cNvSpPr>
          <p:nvPr>
            <p:ph type="title"/>
          </p:nvPr>
        </p:nvSpPr>
        <p:spPr/>
        <p:txBody>
          <a:bodyPr/>
          <a:lstStyle/>
          <a:p>
            <a:r>
              <a:rPr lang="en-US" dirty="0"/>
              <a:t>Matthew 9:23</a:t>
            </a:r>
          </a:p>
        </p:txBody>
      </p:sp>
      <p:sp>
        <p:nvSpPr>
          <p:cNvPr id="3" name="Content Placeholder 2">
            <a:extLst>
              <a:ext uri="{FF2B5EF4-FFF2-40B4-BE49-F238E27FC236}">
                <a16:creationId xmlns:a16="http://schemas.microsoft.com/office/drawing/2014/main" id="{BB1B889D-203E-EAB4-8CA1-009BB55D442E}"/>
              </a:ext>
            </a:extLst>
          </p:cNvPr>
          <p:cNvSpPr>
            <a:spLocks noGrp="1"/>
          </p:cNvSpPr>
          <p:nvPr>
            <p:ph idx="1"/>
          </p:nvPr>
        </p:nvSpPr>
        <p:spPr/>
        <p:txBody>
          <a:bodyPr/>
          <a:lstStyle/>
          <a:p>
            <a:r>
              <a:rPr lang="en-US" dirty="0">
                <a:latin typeface="Source Sans Pro Black" panose="020B0803030403020204" pitchFamily="34" charset="0"/>
              </a:rPr>
              <a:t>“When Jesus came into the ruler’s house, and saw the flute players and the noisy crowd wailing. . . .”</a:t>
            </a:r>
          </a:p>
          <a:p>
            <a:pPr lvl="1"/>
            <a:r>
              <a:rPr lang="en-US" dirty="0"/>
              <a:t>After the interruption of the woman with the hemorrhage, the narrative returns to Jairus’s daughter.</a:t>
            </a:r>
          </a:p>
          <a:p>
            <a:pPr lvl="1"/>
            <a:r>
              <a:rPr lang="en-US" dirty="0"/>
              <a:t>Matthew does not include the narrative of news coming to Jairus that his daughter had died.</a:t>
            </a:r>
          </a:p>
          <a:p>
            <a:endParaRPr lang="en-US" dirty="0"/>
          </a:p>
          <a:p>
            <a:endParaRPr lang="en-US" dirty="0"/>
          </a:p>
          <a:p>
            <a:endParaRPr lang="en-US" dirty="0"/>
          </a:p>
        </p:txBody>
      </p:sp>
    </p:spTree>
    <p:extLst>
      <p:ext uri="{BB962C8B-B14F-4D97-AF65-F5344CB8AC3E}">
        <p14:creationId xmlns:p14="http://schemas.microsoft.com/office/powerpoint/2010/main" val="2104715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6FD0-F279-7C93-7602-15CD3F5DED31}"/>
              </a:ext>
            </a:extLst>
          </p:cNvPr>
          <p:cNvSpPr>
            <a:spLocks noGrp="1"/>
          </p:cNvSpPr>
          <p:nvPr>
            <p:ph type="title"/>
          </p:nvPr>
        </p:nvSpPr>
        <p:spPr/>
        <p:txBody>
          <a:bodyPr/>
          <a:lstStyle/>
          <a:p>
            <a:r>
              <a:rPr lang="en-US" dirty="0"/>
              <a:t>Mark 5:35-37</a:t>
            </a:r>
          </a:p>
        </p:txBody>
      </p:sp>
      <p:sp>
        <p:nvSpPr>
          <p:cNvPr id="3" name="Content Placeholder 2">
            <a:extLst>
              <a:ext uri="{FF2B5EF4-FFF2-40B4-BE49-F238E27FC236}">
                <a16:creationId xmlns:a16="http://schemas.microsoft.com/office/drawing/2014/main" id="{AEA9658D-E314-02BA-DC81-C6142DBBCF79}"/>
              </a:ext>
            </a:extLst>
          </p:cNvPr>
          <p:cNvSpPr>
            <a:spLocks noGrp="1"/>
          </p:cNvSpPr>
          <p:nvPr>
            <p:ph idx="1"/>
          </p:nvPr>
        </p:nvSpPr>
        <p:spPr/>
        <p:txBody>
          <a:bodyPr/>
          <a:lstStyle/>
          <a:p>
            <a:r>
              <a:rPr lang="en-US" dirty="0"/>
              <a:t>“While He was still speaking, some came from the ruler of the synagogue’s house who said, ‘Your daughter is dead. Why trouble the Teacher any further?’ As soon as Jesus heard the word that was spoken, He said to the ruler of the synagogue, ‘Do not be afraid; only believe.’ And He permitted no one to follow Him except Peter, James, and John the brother of James.”</a:t>
            </a:r>
          </a:p>
        </p:txBody>
      </p:sp>
    </p:spTree>
    <p:extLst>
      <p:ext uri="{BB962C8B-B14F-4D97-AF65-F5344CB8AC3E}">
        <p14:creationId xmlns:p14="http://schemas.microsoft.com/office/powerpoint/2010/main" val="1753209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819A-97BB-A658-8386-476C6C061D29}"/>
              </a:ext>
            </a:extLst>
          </p:cNvPr>
          <p:cNvSpPr>
            <a:spLocks noGrp="1"/>
          </p:cNvSpPr>
          <p:nvPr>
            <p:ph type="title"/>
          </p:nvPr>
        </p:nvSpPr>
        <p:spPr/>
        <p:txBody>
          <a:bodyPr/>
          <a:lstStyle/>
          <a:p>
            <a:r>
              <a:rPr lang="en-US" dirty="0"/>
              <a:t>Matthew 9:23</a:t>
            </a:r>
          </a:p>
        </p:txBody>
      </p:sp>
      <p:sp>
        <p:nvSpPr>
          <p:cNvPr id="3" name="Content Placeholder 2">
            <a:extLst>
              <a:ext uri="{FF2B5EF4-FFF2-40B4-BE49-F238E27FC236}">
                <a16:creationId xmlns:a16="http://schemas.microsoft.com/office/drawing/2014/main" id="{BB1B889D-203E-EAB4-8CA1-009BB55D442E}"/>
              </a:ext>
            </a:extLst>
          </p:cNvPr>
          <p:cNvSpPr>
            <a:spLocks noGrp="1"/>
          </p:cNvSpPr>
          <p:nvPr>
            <p:ph idx="1"/>
          </p:nvPr>
        </p:nvSpPr>
        <p:spPr>
          <a:xfrm>
            <a:off x="838200" y="1825625"/>
            <a:ext cx="10515600" cy="4667250"/>
          </a:xfrm>
        </p:spPr>
        <p:txBody>
          <a:bodyPr>
            <a:normAutofit lnSpcReduction="10000"/>
          </a:bodyPr>
          <a:lstStyle/>
          <a:p>
            <a:r>
              <a:rPr lang="en-US" dirty="0">
                <a:solidFill>
                  <a:schemeClr val="bg2">
                    <a:lumMod val="50000"/>
                  </a:schemeClr>
                </a:solidFill>
                <a:latin typeface="Source Sans Pro Black" panose="020B0803030403020204" pitchFamily="34" charset="0"/>
              </a:rPr>
              <a:t>“When Jesus came into the ruler’s house, and saw the flute players and the noisy crowd wailing. . . .”</a:t>
            </a:r>
          </a:p>
          <a:p>
            <a:pPr lvl="1"/>
            <a:r>
              <a:rPr lang="en-US" dirty="0">
                <a:solidFill>
                  <a:schemeClr val="bg2">
                    <a:lumMod val="50000"/>
                  </a:schemeClr>
                </a:solidFill>
              </a:rPr>
              <a:t>After the interruption of the woman with the hemorrhage, the narrative returns to Jairus’s daughter.</a:t>
            </a:r>
          </a:p>
          <a:p>
            <a:pPr lvl="1"/>
            <a:r>
              <a:rPr lang="en-US" dirty="0">
                <a:solidFill>
                  <a:schemeClr val="bg2">
                    <a:lumMod val="50000"/>
                  </a:schemeClr>
                </a:solidFill>
              </a:rPr>
              <a:t>Matthew does not include the narrative of news coming to Jairus that his daughter had died.</a:t>
            </a:r>
          </a:p>
          <a:p>
            <a:pPr lvl="1"/>
            <a:r>
              <a:rPr lang="en-US" dirty="0">
                <a:latin typeface="Source Sans Pro Black" panose="020B0803030403020204" pitchFamily="34" charset="0"/>
              </a:rPr>
              <a:t>Flute players: </a:t>
            </a:r>
            <a:r>
              <a:rPr lang="en-US" dirty="0"/>
              <a:t>“Professional mourners were hired even by the poorest families (</a:t>
            </a:r>
            <a:r>
              <a:rPr lang="en-US" i="1" dirty="0"/>
              <a:t>Mishnah </a:t>
            </a:r>
            <a:r>
              <a:rPr lang="en-US" i="1" dirty="0" err="1"/>
              <a:t>Ketuboth</a:t>
            </a:r>
            <a:r>
              <a:rPr lang="en-US" i="1" dirty="0"/>
              <a:t> </a:t>
            </a:r>
            <a:r>
              <a:rPr lang="en-US" dirty="0"/>
              <a:t>4:4 specifies ‘not less than two flutes and one wailing woman’)” (R. T. France, </a:t>
            </a:r>
            <a:r>
              <a:rPr lang="en-US" i="1" dirty="0"/>
              <a:t>Matthew: An Introduction and Commentary</a:t>
            </a:r>
            <a:r>
              <a:rPr lang="en-US" dirty="0"/>
              <a:t>, Tyndale New Testament, 175).</a:t>
            </a:r>
          </a:p>
          <a:p>
            <a:pPr lvl="2"/>
            <a:r>
              <a:rPr lang="en-US" dirty="0"/>
              <a:t>For a daughter of the ruler of a synagogue many more would have been gathered.</a:t>
            </a:r>
          </a:p>
          <a:p>
            <a:pPr lvl="1"/>
            <a:r>
              <a:rPr lang="en-US" dirty="0"/>
              <a:t>“The noisy crowd wailing” may have included professional mourners.</a:t>
            </a:r>
          </a:p>
          <a:p>
            <a:pPr lvl="1"/>
            <a:r>
              <a:rPr lang="en-US" dirty="0"/>
              <a:t>Both the flute players and wailers are proof that the child was dead!</a:t>
            </a:r>
          </a:p>
          <a:p>
            <a:endParaRPr lang="en-US" dirty="0"/>
          </a:p>
          <a:p>
            <a:endParaRPr lang="en-US" dirty="0"/>
          </a:p>
          <a:p>
            <a:endParaRPr lang="en-US" dirty="0"/>
          </a:p>
        </p:txBody>
      </p:sp>
    </p:spTree>
    <p:extLst>
      <p:ext uri="{BB962C8B-B14F-4D97-AF65-F5344CB8AC3E}">
        <p14:creationId xmlns:p14="http://schemas.microsoft.com/office/powerpoint/2010/main" val="31182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9697-946B-DD4E-37DB-A7E64836FF0F}"/>
              </a:ext>
            </a:extLst>
          </p:cNvPr>
          <p:cNvSpPr>
            <a:spLocks noGrp="1"/>
          </p:cNvSpPr>
          <p:nvPr>
            <p:ph type="title"/>
          </p:nvPr>
        </p:nvSpPr>
        <p:spPr/>
        <p:txBody>
          <a:bodyPr/>
          <a:lstStyle/>
          <a:p>
            <a:r>
              <a:rPr lang="en-US" dirty="0"/>
              <a:t>Matthew 9:1</a:t>
            </a:r>
          </a:p>
        </p:txBody>
      </p:sp>
      <p:sp>
        <p:nvSpPr>
          <p:cNvPr id="3" name="Content Placeholder 2">
            <a:extLst>
              <a:ext uri="{FF2B5EF4-FFF2-40B4-BE49-F238E27FC236}">
                <a16:creationId xmlns:a16="http://schemas.microsoft.com/office/drawing/2014/main" id="{E496F1C1-5A33-F7B4-9E8A-545DD9B08F9E}"/>
              </a:ext>
            </a:extLst>
          </p:cNvPr>
          <p:cNvSpPr>
            <a:spLocks noGrp="1"/>
          </p:cNvSpPr>
          <p:nvPr>
            <p:ph idx="1"/>
          </p:nvPr>
        </p:nvSpPr>
        <p:spPr/>
        <p:txBody>
          <a:bodyPr/>
          <a:lstStyle/>
          <a:p>
            <a:r>
              <a:rPr lang="en-US" dirty="0">
                <a:latin typeface="Source Sans Pro Black" panose="020B0803030403020204" pitchFamily="34" charset="0"/>
              </a:rPr>
              <a:t>“So He got into a boat, crossed over, and came to His own city.”</a:t>
            </a:r>
          </a:p>
          <a:p>
            <a:pPr lvl="1"/>
            <a:r>
              <a:rPr lang="en-US" dirty="0"/>
              <a:t>Finishing His work in </a:t>
            </a:r>
            <a:r>
              <a:rPr lang="en-US" dirty="0" err="1"/>
              <a:t>Gergesa</a:t>
            </a:r>
            <a:r>
              <a:rPr lang="en-US" dirty="0"/>
              <a:t> (</a:t>
            </a:r>
            <a:r>
              <a:rPr lang="en-US" dirty="0" err="1"/>
              <a:t>Khorsea</a:t>
            </a:r>
            <a:r>
              <a:rPr lang="en-US" dirty="0"/>
              <a:t>), and at the insistence of its Gentiles inhabitants, Jesus returned across the Sea of Galilee to “His own city.”</a:t>
            </a:r>
          </a:p>
          <a:p>
            <a:pPr lvl="2"/>
            <a:r>
              <a:rPr lang="en-US" dirty="0"/>
              <a:t>“And leaving Nazareth, </a:t>
            </a:r>
            <a:r>
              <a:rPr lang="en-US" dirty="0">
                <a:latin typeface="Source Sans Pro Black" panose="020B0803030403020204" pitchFamily="34" charset="0"/>
              </a:rPr>
              <a:t>He came and dwelt in Capernaum</a:t>
            </a:r>
            <a:r>
              <a:rPr lang="en-US" dirty="0"/>
              <a:t>, which is by the sea, in the regions of Zebulun and Naphtali” (Matt. 4:13).</a:t>
            </a:r>
          </a:p>
          <a:p>
            <a:pPr lvl="1"/>
            <a:r>
              <a:rPr lang="en-US" dirty="0"/>
              <a:t>The miracle of the healing of the lame man at Capernaum is also recorded in Mark 2:1-12 and Luke 5:17-26.</a:t>
            </a:r>
          </a:p>
          <a:p>
            <a:pPr lvl="1"/>
            <a:endParaRPr lang="en-US" dirty="0"/>
          </a:p>
          <a:p>
            <a:pPr lvl="1"/>
            <a:endParaRPr lang="en-US" dirty="0"/>
          </a:p>
        </p:txBody>
      </p:sp>
    </p:spTree>
    <p:extLst>
      <p:ext uri="{BB962C8B-B14F-4D97-AF65-F5344CB8AC3E}">
        <p14:creationId xmlns:p14="http://schemas.microsoft.com/office/powerpoint/2010/main" val="12306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49A3-537B-BDCD-2CA9-C71715BC0DB1}"/>
              </a:ext>
            </a:extLst>
          </p:cNvPr>
          <p:cNvSpPr>
            <a:spLocks noGrp="1"/>
          </p:cNvSpPr>
          <p:nvPr>
            <p:ph type="title"/>
          </p:nvPr>
        </p:nvSpPr>
        <p:spPr/>
        <p:txBody>
          <a:bodyPr/>
          <a:lstStyle/>
          <a:p>
            <a:r>
              <a:rPr lang="en-US" dirty="0"/>
              <a:t>Matthew 9:24</a:t>
            </a:r>
          </a:p>
        </p:txBody>
      </p:sp>
      <p:sp>
        <p:nvSpPr>
          <p:cNvPr id="3" name="Content Placeholder 2">
            <a:extLst>
              <a:ext uri="{FF2B5EF4-FFF2-40B4-BE49-F238E27FC236}">
                <a16:creationId xmlns:a16="http://schemas.microsoft.com/office/drawing/2014/main" id="{A33DBAEE-A8AD-2579-321A-938D0C184441}"/>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“He said to them, ‘Make room, for the girl is not dead, but sleeping.’ And they ridiculed Him.”</a:t>
            </a:r>
          </a:p>
          <a:p>
            <a:pPr lvl="1"/>
            <a:r>
              <a:rPr lang="en-US" dirty="0">
                <a:latin typeface="Source Sans Pro Black" panose="020B0803030403020204" pitchFamily="34" charset="0"/>
              </a:rPr>
              <a:t>Make room </a:t>
            </a:r>
            <a:r>
              <a:rPr lang="en-US" dirty="0"/>
              <a:t>(</a:t>
            </a:r>
            <a:r>
              <a:rPr lang="en-US" i="1" dirty="0" err="1"/>
              <a:t>anachōreō</a:t>
            </a:r>
            <a:r>
              <a:rPr lang="en-US" dirty="0"/>
              <a:t>): “to depart from a location, generally </a:t>
            </a:r>
            <a:r>
              <a:rPr lang="en-US" i="1" dirty="0"/>
              <a:t>go away</a:t>
            </a:r>
            <a:r>
              <a:rPr lang="en-US" dirty="0"/>
              <a:t>” (BDAG, 75).</a:t>
            </a:r>
          </a:p>
          <a:p>
            <a:pPr lvl="1"/>
            <a:r>
              <a:rPr lang="en-US" dirty="0"/>
              <a:t>Jesus knew what the situation was (He heard the report), though He had not seen the girl. He knew she was dead, but He speaks of death as “sleeping” because of His intention of raising her from the dead.</a:t>
            </a:r>
          </a:p>
          <a:p>
            <a:pPr lvl="2"/>
            <a:r>
              <a:rPr lang="en-US" dirty="0">
                <a:latin typeface="Source Sans Pro Black" panose="020B0803030403020204" pitchFamily="34" charset="0"/>
              </a:rPr>
              <a:t>“Cf. Fenton, ‘the Christians would not have told the story unless they believed that it was a miracle.</a:t>
            </a:r>
            <a:r>
              <a:rPr lang="en-US" dirty="0"/>
              <a:t> They understood Jesus to mean “Death is not the end, because I have come to raise the dead, to awake those who are asleep”’” (Leon Morris, </a:t>
            </a:r>
            <a:r>
              <a:rPr lang="en-US" i="1" dirty="0"/>
              <a:t>The Gospel according to Matthew</a:t>
            </a:r>
            <a:r>
              <a:rPr lang="en-US" dirty="0"/>
              <a:t>, The Pillar New Testament Commentary, 231, fn. 69).</a:t>
            </a:r>
          </a:p>
          <a:p>
            <a:pPr lvl="1"/>
            <a:r>
              <a:rPr lang="en-US" dirty="0">
                <a:latin typeface="Source Sans Pro Black" panose="020B0803030403020204" pitchFamily="34" charset="0"/>
              </a:rPr>
              <a:t>Girl</a:t>
            </a:r>
            <a:r>
              <a:rPr lang="en-US" dirty="0"/>
              <a:t> (</a:t>
            </a:r>
            <a:r>
              <a:rPr lang="en-US" i="1" dirty="0" err="1"/>
              <a:t>korasion</a:t>
            </a:r>
            <a:r>
              <a:rPr lang="en-US" dirty="0"/>
              <a:t>): “a girl about the age of puberty” (Louw-Nida, I:108).</a:t>
            </a:r>
          </a:p>
          <a:p>
            <a:pPr lvl="1"/>
            <a:r>
              <a:rPr lang="en-US" dirty="0">
                <a:latin typeface="Source Sans Pro Black" panose="020B0803030403020204" pitchFamily="34" charset="0"/>
              </a:rPr>
              <a:t>Ridiculed</a:t>
            </a:r>
            <a:r>
              <a:rPr lang="en-US" dirty="0"/>
              <a:t> (</a:t>
            </a:r>
            <a:r>
              <a:rPr lang="en-US" i="1" dirty="0" err="1"/>
              <a:t>katagelaō</a:t>
            </a:r>
            <a:r>
              <a:rPr lang="en-US" dirty="0"/>
              <a:t>): “laugh at, ridicule” (BDAG, 515).</a:t>
            </a:r>
          </a:p>
          <a:p>
            <a:pPr lvl="1"/>
            <a:endParaRPr lang="en-US" dirty="0"/>
          </a:p>
        </p:txBody>
      </p:sp>
    </p:spTree>
    <p:extLst>
      <p:ext uri="{BB962C8B-B14F-4D97-AF65-F5344CB8AC3E}">
        <p14:creationId xmlns:p14="http://schemas.microsoft.com/office/powerpoint/2010/main" val="263551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0CCD-A659-4E2D-CFAB-95D470FD1137}"/>
              </a:ext>
            </a:extLst>
          </p:cNvPr>
          <p:cNvSpPr>
            <a:spLocks noGrp="1"/>
          </p:cNvSpPr>
          <p:nvPr>
            <p:ph type="title"/>
          </p:nvPr>
        </p:nvSpPr>
        <p:spPr/>
        <p:txBody>
          <a:bodyPr/>
          <a:lstStyle/>
          <a:p>
            <a:r>
              <a:rPr lang="en-US" dirty="0"/>
              <a:t>Mark 5:40-43</a:t>
            </a:r>
          </a:p>
        </p:txBody>
      </p:sp>
      <p:sp>
        <p:nvSpPr>
          <p:cNvPr id="3" name="Content Placeholder 2">
            <a:extLst>
              <a:ext uri="{FF2B5EF4-FFF2-40B4-BE49-F238E27FC236}">
                <a16:creationId xmlns:a16="http://schemas.microsoft.com/office/drawing/2014/main" id="{22410710-B3DC-C077-9E58-24E80E499402}"/>
              </a:ext>
            </a:extLst>
          </p:cNvPr>
          <p:cNvSpPr>
            <a:spLocks noGrp="1"/>
          </p:cNvSpPr>
          <p:nvPr>
            <p:ph idx="1"/>
          </p:nvPr>
        </p:nvSpPr>
        <p:spPr/>
        <p:txBody>
          <a:bodyPr/>
          <a:lstStyle/>
          <a:p>
            <a:r>
              <a:rPr lang="en-US" dirty="0"/>
              <a:t>“And they ridiculed Him. But when He had put them all outside, He took the father and the mother of the child, and those who were with Him, and entered where the child was lying. Then He took the child by the hand, and said to her, ‘Talitha, </a:t>
            </a:r>
            <a:r>
              <a:rPr lang="en-US" dirty="0" err="1"/>
              <a:t>cumi</a:t>
            </a:r>
            <a:r>
              <a:rPr lang="en-US" dirty="0"/>
              <a:t>,’ which is translated, ‘Little girl, I say to you, arise.’ Immediately the girl arose and walked, for she was twelve years of age. And they were overcome with great amazement. But He commanded them strictly that no one should know it, and said that something should be given her to eat.”</a:t>
            </a:r>
          </a:p>
          <a:p>
            <a:endParaRPr lang="en-US" dirty="0"/>
          </a:p>
          <a:p>
            <a:endParaRPr lang="en-US" dirty="0"/>
          </a:p>
        </p:txBody>
      </p:sp>
    </p:spTree>
    <p:extLst>
      <p:ext uri="{BB962C8B-B14F-4D97-AF65-F5344CB8AC3E}">
        <p14:creationId xmlns:p14="http://schemas.microsoft.com/office/powerpoint/2010/main" val="312764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64E8-0A76-2F54-8BF3-E9947EE3D92B}"/>
              </a:ext>
            </a:extLst>
          </p:cNvPr>
          <p:cNvSpPr>
            <a:spLocks noGrp="1"/>
          </p:cNvSpPr>
          <p:nvPr>
            <p:ph type="title"/>
          </p:nvPr>
        </p:nvSpPr>
        <p:spPr/>
        <p:txBody>
          <a:bodyPr/>
          <a:lstStyle/>
          <a:p>
            <a:r>
              <a:rPr lang="en-US" dirty="0"/>
              <a:t>Matthew 9:25</a:t>
            </a:r>
          </a:p>
        </p:txBody>
      </p:sp>
      <p:sp>
        <p:nvSpPr>
          <p:cNvPr id="3" name="Content Placeholder 2">
            <a:extLst>
              <a:ext uri="{FF2B5EF4-FFF2-40B4-BE49-F238E27FC236}">
                <a16:creationId xmlns:a16="http://schemas.microsoft.com/office/drawing/2014/main" id="{48412C2A-DC24-EA99-FBCF-F97C3EE724E2}"/>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crowd was put outside, He went in and took her by the hand, and the girl arose.”</a:t>
            </a:r>
          </a:p>
          <a:p>
            <a:pPr lvl="1"/>
            <a:r>
              <a:rPr lang="en-US" dirty="0"/>
              <a:t>According to Mark, Jesus took with him Peter, James, and John (Mark 5:37) and the parents (Mark 5:40) when He went into the house.</a:t>
            </a:r>
          </a:p>
          <a:p>
            <a:pPr lvl="1"/>
            <a:r>
              <a:rPr lang="en-US" dirty="0"/>
              <a:t>Matthew’s account is abbreviated and very matter of fact in style.</a:t>
            </a:r>
          </a:p>
          <a:p>
            <a:pPr lvl="1"/>
            <a:r>
              <a:rPr lang="en-US" dirty="0"/>
              <a:t>What is the significance of Jesus touching the dead body?</a:t>
            </a:r>
          </a:p>
          <a:p>
            <a:pPr lvl="1"/>
            <a:r>
              <a:rPr lang="en-US" dirty="0"/>
              <a:t>This is a great miracle, much like stilling of the stormy waters, both of which are </a:t>
            </a:r>
            <a:r>
              <a:rPr lang="en-US" dirty="0" err="1"/>
              <a:t>undenial</a:t>
            </a:r>
            <a:r>
              <a:rPr lang="en-US" dirty="0"/>
              <a:t> proofs of the deity of Jesus!</a:t>
            </a:r>
          </a:p>
          <a:p>
            <a:pPr lvl="2"/>
            <a:r>
              <a:rPr lang="en-US" dirty="0"/>
              <a:t>Jesus will raise two others from the dead: the widow of Nain’s son (Luke 7:11-17) and Lazarus (John 11).</a:t>
            </a:r>
          </a:p>
          <a:p>
            <a:pPr lvl="2"/>
            <a:r>
              <a:rPr lang="en-US" dirty="0"/>
              <a:t>These people were raised back to earthly life and would experience death a second time, unlike Jesus’s own resurrection to never-ending life.</a:t>
            </a:r>
          </a:p>
          <a:p>
            <a:endParaRPr lang="en-US" dirty="0"/>
          </a:p>
          <a:p>
            <a:endParaRPr lang="en-US" dirty="0"/>
          </a:p>
        </p:txBody>
      </p:sp>
    </p:spTree>
    <p:extLst>
      <p:ext uri="{BB962C8B-B14F-4D97-AF65-F5344CB8AC3E}">
        <p14:creationId xmlns:p14="http://schemas.microsoft.com/office/powerpoint/2010/main" val="29243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0CE5-7AFE-A8B4-E4AB-C85CD440225F}"/>
              </a:ext>
            </a:extLst>
          </p:cNvPr>
          <p:cNvSpPr>
            <a:spLocks noGrp="1"/>
          </p:cNvSpPr>
          <p:nvPr>
            <p:ph type="title"/>
          </p:nvPr>
        </p:nvSpPr>
        <p:spPr>
          <a:xfrm>
            <a:off x="838200" y="365126"/>
            <a:ext cx="10515600" cy="925290"/>
          </a:xfrm>
        </p:spPr>
        <p:txBody>
          <a:bodyPr/>
          <a:lstStyle/>
          <a:p>
            <a:r>
              <a:rPr lang="en-US" dirty="0"/>
              <a:t>Matthew 9:26</a:t>
            </a:r>
          </a:p>
        </p:txBody>
      </p:sp>
      <p:sp>
        <p:nvSpPr>
          <p:cNvPr id="3" name="Content Placeholder 2">
            <a:extLst>
              <a:ext uri="{FF2B5EF4-FFF2-40B4-BE49-F238E27FC236}">
                <a16:creationId xmlns:a16="http://schemas.microsoft.com/office/drawing/2014/main" id="{E2DF4C87-1C07-4079-E1BF-1EC8F34A4401}"/>
              </a:ext>
            </a:extLst>
          </p:cNvPr>
          <p:cNvSpPr>
            <a:spLocks noGrp="1"/>
          </p:cNvSpPr>
          <p:nvPr>
            <p:ph idx="1"/>
          </p:nvPr>
        </p:nvSpPr>
        <p:spPr>
          <a:xfrm>
            <a:off x="838200" y="1478422"/>
            <a:ext cx="10515600" cy="5014453"/>
          </a:xfrm>
        </p:spPr>
        <p:txBody>
          <a:bodyPr>
            <a:normAutofit lnSpcReduction="10000"/>
          </a:bodyPr>
          <a:lstStyle/>
          <a:p>
            <a:r>
              <a:rPr lang="en-US" dirty="0">
                <a:latin typeface="Source Sans Pro Black" panose="020B0803030403020204" pitchFamily="34" charset="0"/>
              </a:rPr>
              <a:t>“And the report of this went out into all that land.”</a:t>
            </a:r>
          </a:p>
          <a:p>
            <a:pPr lvl="1"/>
            <a:r>
              <a:rPr lang="en-US" dirty="0">
                <a:latin typeface="Source Sans Pro Black" panose="020B0803030403020204" pitchFamily="34" charset="0"/>
              </a:rPr>
              <a:t>Report </a:t>
            </a:r>
            <a:r>
              <a:rPr lang="en-US" dirty="0"/>
              <a:t>(</a:t>
            </a:r>
            <a:r>
              <a:rPr lang="en-US" i="1" dirty="0" err="1"/>
              <a:t>phēmē</a:t>
            </a:r>
            <a:r>
              <a:rPr lang="en-US" dirty="0"/>
              <a:t>, from </a:t>
            </a:r>
            <a:r>
              <a:rPr lang="en-US" i="1" dirty="0" err="1"/>
              <a:t>phēmi</a:t>
            </a:r>
            <a:r>
              <a:rPr lang="en-US" dirty="0"/>
              <a:t>, “to say something”): “report, news” (BDAG, 1053). I think of the idea of “his fame went out into all the land,” although the English word “fame” is not derived from </a:t>
            </a:r>
            <a:r>
              <a:rPr lang="en-US" i="1" dirty="0" err="1"/>
              <a:t>phēmē</a:t>
            </a:r>
            <a:r>
              <a:rPr lang="en-US" dirty="0"/>
              <a:t>. Cf. Matt. 4:24; Mark 1:28.</a:t>
            </a:r>
          </a:p>
          <a:p>
            <a:pPr lvl="1"/>
            <a:r>
              <a:rPr lang="en-US" dirty="0"/>
              <a:t>Because the ones whom Jesus raised from the dead did not live forever, as Jesus did after His resurrection, sometimes these resurrections of the dead are called “reawakening,” “revivification,” or “resuscitations.” </a:t>
            </a:r>
          </a:p>
          <a:p>
            <a:pPr lvl="2"/>
            <a:r>
              <a:rPr lang="en-US" dirty="0"/>
              <a:t>These English words sound too much like what goes on in the emergency rooms at a hospital for me to feel comfortable using them to describe what Jesus did.</a:t>
            </a:r>
          </a:p>
          <a:p>
            <a:pPr lvl="2"/>
            <a:r>
              <a:rPr lang="en-US" dirty="0"/>
              <a:t>Those in hospitals are revived within minutes of the time their hearts stopped beating, before deprivation of oxygen destroys brain cells. This is not the case in the ones whom Jesus raised. </a:t>
            </a:r>
          </a:p>
          <a:p>
            <a:pPr lvl="2"/>
            <a:r>
              <a:rPr lang="en-US" dirty="0"/>
              <a:t>In the case of Jairus’s daughter, the child had been dead long enough for professional mourners and flute players to gather to mourn her passing.</a:t>
            </a:r>
          </a:p>
        </p:txBody>
      </p:sp>
    </p:spTree>
    <p:extLst>
      <p:ext uri="{BB962C8B-B14F-4D97-AF65-F5344CB8AC3E}">
        <p14:creationId xmlns:p14="http://schemas.microsoft.com/office/powerpoint/2010/main" val="18241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B386-1DD8-FFF1-D6B5-C8DB9E5940FB}"/>
              </a:ext>
            </a:extLst>
          </p:cNvPr>
          <p:cNvSpPr>
            <a:spLocks noGrp="1"/>
          </p:cNvSpPr>
          <p:nvPr>
            <p:ph type="title"/>
          </p:nvPr>
        </p:nvSpPr>
        <p:spPr/>
        <p:txBody>
          <a:bodyPr/>
          <a:lstStyle/>
          <a:p>
            <a:r>
              <a:rPr lang="en-US" dirty="0"/>
              <a:t>Healing of Two Blind Men (9:27-31)</a:t>
            </a:r>
            <a:br>
              <a:rPr lang="en-US" dirty="0"/>
            </a:br>
            <a:r>
              <a:rPr lang="en-US" sz="2400" dirty="0"/>
              <a:t>Group 3: Second Miracle </a:t>
            </a:r>
          </a:p>
        </p:txBody>
      </p:sp>
      <p:sp>
        <p:nvSpPr>
          <p:cNvPr id="3" name="Content Placeholder 2">
            <a:extLst>
              <a:ext uri="{FF2B5EF4-FFF2-40B4-BE49-F238E27FC236}">
                <a16:creationId xmlns:a16="http://schemas.microsoft.com/office/drawing/2014/main" id="{1D90B0C0-057C-C75C-5A0A-77A89B38C7E3}"/>
              </a:ext>
            </a:extLst>
          </p:cNvPr>
          <p:cNvSpPr>
            <a:spLocks noGrp="1"/>
          </p:cNvSpPr>
          <p:nvPr>
            <p:ph idx="1"/>
          </p:nvPr>
        </p:nvSpPr>
        <p:spPr/>
        <p:txBody>
          <a:bodyPr/>
          <a:lstStyle/>
          <a:p>
            <a:r>
              <a:rPr lang="en-US" dirty="0"/>
              <a:t>“When Jesus departed from there, two blind men followed Him, crying out and saying, ‘Son of David, have mercy on us!’ And when He had come into the house, the blind men came to Him. And Jesus said to them, ‘Do you believe that I am able to do this?’ They said to Him, ‘Yes, Lord.’ Then He touched their eyes, saying, ‘According to your faith let it be to you.’ And their eyes were opened. And Jesus sternly warned them, saying, ‘See that no one knows it.’ But when they had departed, they spread the news about Him in all that country.”</a:t>
            </a:r>
          </a:p>
        </p:txBody>
      </p:sp>
    </p:spTree>
    <p:extLst>
      <p:ext uri="{BB962C8B-B14F-4D97-AF65-F5344CB8AC3E}">
        <p14:creationId xmlns:p14="http://schemas.microsoft.com/office/powerpoint/2010/main" val="2304894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4875-61DE-6493-8E4C-09A9D931DB73}"/>
              </a:ext>
            </a:extLst>
          </p:cNvPr>
          <p:cNvSpPr>
            <a:spLocks noGrp="1"/>
          </p:cNvSpPr>
          <p:nvPr>
            <p:ph type="title"/>
          </p:nvPr>
        </p:nvSpPr>
        <p:spPr/>
        <p:txBody>
          <a:bodyPr/>
          <a:lstStyle/>
          <a:p>
            <a:r>
              <a:rPr lang="en-US" dirty="0"/>
              <a:t>Two Accounts of Healing Two Blind Men</a:t>
            </a:r>
          </a:p>
        </p:txBody>
      </p:sp>
      <p:sp>
        <p:nvSpPr>
          <p:cNvPr id="3" name="Content Placeholder 2">
            <a:extLst>
              <a:ext uri="{FF2B5EF4-FFF2-40B4-BE49-F238E27FC236}">
                <a16:creationId xmlns:a16="http://schemas.microsoft.com/office/drawing/2014/main" id="{66D3ABC4-3497-0A4C-24A6-0F156823DA04}"/>
              </a:ext>
            </a:extLst>
          </p:cNvPr>
          <p:cNvSpPr>
            <a:spLocks noGrp="1"/>
          </p:cNvSpPr>
          <p:nvPr>
            <p:ph idx="1"/>
          </p:nvPr>
        </p:nvSpPr>
        <p:spPr/>
        <p:txBody>
          <a:bodyPr>
            <a:normAutofit fontScale="92500" lnSpcReduction="20000"/>
          </a:bodyPr>
          <a:lstStyle/>
          <a:p>
            <a:r>
              <a:rPr lang="en-US" dirty="0"/>
              <a:t>Matthew 20:29-34 tells of Jesus healing two blind men near Jericho.</a:t>
            </a:r>
          </a:p>
          <a:p>
            <a:r>
              <a:rPr lang="en-US" dirty="0"/>
              <a:t>The books on synoptic gospels sometimes parallel 9:27-31 with Mark 10:46-52 and Luke 18:35-43 account of the healing at Jericho. But why would Matthew give two accounts of the same healing (here and in 20:29-34)?</a:t>
            </a:r>
          </a:p>
          <a:p>
            <a:r>
              <a:rPr lang="en-US" dirty="0"/>
              <a:t>The better approach is that this is a separate miracle of healing the blind than the one in 20:29-34.</a:t>
            </a:r>
          </a:p>
          <a:p>
            <a:pPr lvl="1"/>
            <a:r>
              <a:rPr lang="en-US" dirty="0"/>
              <a:t>The miracle in 9:27-31 occurs in Galilee; the one in 20:29-34 occurs in Jericho.</a:t>
            </a:r>
          </a:p>
          <a:p>
            <a:r>
              <a:rPr lang="en-US" dirty="0"/>
              <a:t>The healing of the physically blind points to Jesus’s healing those who are spiritually blind as well.</a:t>
            </a:r>
          </a:p>
          <a:p>
            <a:pPr lvl="1"/>
            <a:r>
              <a:rPr lang="en-US" dirty="0"/>
              <a:t>“Then the eyes of the blind shall be opened, And the ears of the deaf shall be unstopped. Then the lame shall leap like a deer, And the tongue of the dumb sing. For waters shall burst forth in the wilderness, And streams in the desert” (Isa. 35:5-6).</a:t>
            </a:r>
          </a:p>
        </p:txBody>
      </p:sp>
    </p:spTree>
    <p:extLst>
      <p:ext uri="{BB962C8B-B14F-4D97-AF65-F5344CB8AC3E}">
        <p14:creationId xmlns:p14="http://schemas.microsoft.com/office/powerpoint/2010/main" val="12928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61EC-63E4-6EA2-B42F-8D1A3B689422}"/>
              </a:ext>
            </a:extLst>
          </p:cNvPr>
          <p:cNvSpPr>
            <a:spLocks noGrp="1"/>
          </p:cNvSpPr>
          <p:nvPr>
            <p:ph type="title"/>
          </p:nvPr>
        </p:nvSpPr>
        <p:spPr/>
        <p:txBody>
          <a:bodyPr/>
          <a:lstStyle/>
          <a:p>
            <a:r>
              <a:rPr lang="en-US" dirty="0"/>
              <a:t>Matthew 9:27</a:t>
            </a:r>
          </a:p>
        </p:txBody>
      </p:sp>
      <p:sp>
        <p:nvSpPr>
          <p:cNvPr id="3" name="Content Placeholder 2">
            <a:extLst>
              <a:ext uri="{FF2B5EF4-FFF2-40B4-BE49-F238E27FC236}">
                <a16:creationId xmlns:a16="http://schemas.microsoft.com/office/drawing/2014/main" id="{02C6B299-E24D-46DD-40A0-D5A3580979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Jesus departed from there, two blind men followed Him, crying out and saying, ‘Son of David, have mercy on us!’”</a:t>
            </a:r>
          </a:p>
          <a:p>
            <a:pPr lvl="1"/>
            <a:r>
              <a:rPr lang="en-US" dirty="0"/>
              <a:t>Jesus “departed from there,” the house of Jairus, in Capernaum.</a:t>
            </a:r>
          </a:p>
          <a:p>
            <a:pPr lvl="1"/>
            <a:r>
              <a:rPr lang="en-US" dirty="0">
                <a:latin typeface="Source Sans Pro Black" panose="020B0803030403020204" pitchFamily="34" charset="0"/>
              </a:rPr>
              <a:t>Leon Morris: </a:t>
            </a:r>
            <a:r>
              <a:rPr lang="en-US" dirty="0"/>
              <a:t>“But in Jesus’ ministry there are more miracles of the giving of sight than of any other single category” (</a:t>
            </a:r>
            <a:r>
              <a:rPr lang="en-US" i="1" dirty="0"/>
              <a:t>The Gospel according to Matthew</a:t>
            </a:r>
            <a:r>
              <a:rPr lang="en-US" dirty="0"/>
              <a:t>, The Pillar New Testament Commentary, 232).</a:t>
            </a:r>
          </a:p>
          <a:p>
            <a:pPr lvl="2"/>
            <a:r>
              <a:rPr lang="en-US" dirty="0"/>
              <a:t>See 9:27-28; 11:5; 12:22; 15:30-31; 20:30; 21:14.</a:t>
            </a:r>
          </a:p>
          <a:p>
            <a:pPr lvl="1"/>
            <a:r>
              <a:rPr lang="en-US" dirty="0">
                <a:latin typeface="Source Sans Pro Black" panose="020B0803030403020204" pitchFamily="34" charset="0"/>
              </a:rPr>
              <a:t>Have mercy </a:t>
            </a:r>
            <a:r>
              <a:rPr lang="en-US" dirty="0"/>
              <a:t>(</a:t>
            </a:r>
            <a:r>
              <a:rPr lang="en-US" i="1" dirty="0" err="1"/>
              <a:t>eleeō</a:t>
            </a:r>
            <a:r>
              <a:rPr lang="en-US" dirty="0"/>
              <a:t>): “to be great concerned about someone in need, </a:t>
            </a:r>
            <a:r>
              <a:rPr lang="en-US" i="1" dirty="0"/>
              <a:t> have compassion/mercy/pity</a:t>
            </a:r>
            <a:r>
              <a:rPr lang="en-US" dirty="0"/>
              <a:t>.” To “show mercy to someone, help someone (out of compassion)” (BDAG, 315). </a:t>
            </a:r>
          </a:p>
          <a:p>
            <a:pPr lvl="2"/>
            <a:r>
              <a:rPr lang="en-US" dirty="0"/>
              <a:t>Mercy is someone one does, more than something one feels.</a:t>
            </a:r>
          </a:p>
          <a:p>
            <a:pPr lvl="2"/>
            <a:r>
              <a:rPr lang="en-US" dirty="0"/>
              <a:t>“Mercy is not an emotion, but a practical response to need” (R. T. France, </a:t>
            </a:r>
            <a:r>
              <a:rPr lang="en-US" i="1" dirty="0"/>
              <a:t>Matthew: An Introduction and Commentary</a:t>
            </a:r>
            <a:r>
              <a:rPr lang="en-US" dirty="0"/>
              <a:t>, 176).</a:t>
            </a:r>
          </a:p>
        </p:txBody>
      </p:sp>
    </p:spTree>
    <p:extLst>
      <p:ext uri="{BB962C8B-B14F-4D97-AF65-F5344CB8AC3E}">
        <p14:creationId xmlns:p14="http://schemas.microsoft.com/office/powerpoint/2010/main" val="11409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D7E5-BD20-D16A-FBFE-0375F186ED2B}"/>
              </a:ext>
            </a:extLst>
          </p:cNvPr>
          <p:cNvSpPr>
            <a:spLocks noGrp="1"/>
          </p:cNvSpPr>
          <p:nvPr>
            <p:ph type="title"/>
          </p:nvPr>
        </p:nvSpPr>
        <p:spPr/>
        <p:txBody>
          <a:bodyPr/>
          <a:lstStyle/>
          <a:p>
            <a:r>
              <a:rPr lang="en-US" dirty="0"/>
              <a:t>Son of David</a:t>
            </a:r>
          </a:p>
        </p:txBody>
      </p:sp>
      <p:sp>
        <p:nvSpPr>
          <p:cNvPr id="3" name="Content Placeholder 2">
            <a:extLst>
              <a:ext uri="{FF2B5EF4-FFF2-40B4-BE49-F238E27FC236}">
                <a16:creationId xmlns:a16="http://schemas.microsoft.com/office/drawing/2014/main" id="{5DC27300-D211-31B0-721A-18392D4D3B26}"/>
              </a:ext>
            </a:extLst>
          </p:cNvPr>
          <p:cNvSpPr>
            <a:spLocks noGrp="1"/>
          </p:cNvSpPr>
          <p:nvPr>
            <p:ph idx="1"/>
          </p:nvPr>
        </p:nvSpPr>
        <p:spPr/>
        <p:txBody>
          <a:bodyPr/>
          <a:lstStyle/>
          <a:p>
            <a:r>
              <a:rPr lang="en-US" dirty="0"/>
              <a:t>Previously, we have seen “Son of Man” used by Matthew as a means of saying Jesus is the Christ.</a:t>
            </a:r>
          </a:p>
          <a:p>
            <a:r>
              <a:rPr lang="en-US" dirty="0"/>
              <a:t>“Son of David” is used in the first verse of the book (1:1; 12:23) to show that Jesus is a genealogical descendant of David. It is used in 1:20 to refer to Joseph, the husband of Mary.</a:t>
            </a:r>
          </a:p>
          <a:p>
            <a:r>
              <a:rPr lang="en-US" dirty="0"/>
              <a:t>The phrase appears seven other times (9:27; 15:22; 20:30-31; 21:9, 15; 22:42) as a synonym of Messiah or Christ. </a:t>
            </a:r>
          </a:p>
          <a:p>
            <a:pPr lvl="1"/>
            <a:r>
              <a:rPr lang="en-US" dirty="0"/>
              <a:t>It occurs three times in Mark (10:47-48; 12:35) and Luke (3:31 in Jesus’ genealogy; 18:38-39 meaning Messiah).</a:t>
            </a:r>
          </a:p>
          <a:p>
            <a:pPr lvl="1"/>
            <a:r>
              <a:rPr lang="en-US" dirty="0"/>
              <a:t>It is not used outside the gospels.</a:t>
            </a:r>
          </a:p>
          <a:p>
            <a:pPr lvl="1"/>
            <a:endParaRPr lang="en-US" dirty="0"/>
          </a:p>
        </p:txBody>
      </p:sp>
    </p:spTree>
    <p:extLst>
      <p:ext uri="{BB962C8B-B14F-4D97-AF65-F5344CB8AC3E}">
        <p14:creationId xmlns:p14="http://schemas.microsoft.com/office/powerpoint/2010/main" val="25637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CA0A-F047-6019-8C5B-16DA176E1DFE}"/>
              </a:ext>
            </a:extLst>
          </p:cNvPr>
          <p:cNvSpPr>
            <a:spLocks noGrp="1"/>
          </p:cNvSpPr>
          <p:nvPr>
            <p:ph type="title"/>
          </p:nvPr>
        </p:nvSpPr>
        <p:spPr/>
        <p:txBody>
          <a:bodyPr/>
          <a:lstStyle/>
          <a:p>
            <a:r>
              <a:rPr lang="en-US" dirty="0"/>
              <a:t>Matthew 9:28</a:t>
            </a:r>
          </a:p>
        </p:txBody>
      </p:sp>
      <p:sp>
        <p:nvSpPr>
          <p:cNvPr id="3" name="Content Placeholder 2">
            <a:extLst>
              <a:ext uri="{FF2B5EF4-FFF2-40B4-BE49-F238E27FC236}">
                <a16:creationId xmlns:a16="http://schemas.microsoft.com/office/drawing/2014/main" id="{1EDD9E42-99BF-9C1C-24FD-6570AC9B46BA}"/>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He had come into the house, the blind men came to Him. And Jesus said to them, ‘Do you believe that I am able to do this?’ They said to Him, ‘Yes, Lord.’”</a:t>
            </a:r>
          </a:p>
          <a:p>
            <a:pPr lvl="1"/>
            <a:r>
              <a:rPr lang="en-US" dirty="0"/>
              <a:t>The two blind men followed Jesus into the house (which house is not known) where Jesus took them aside.</a:t>
            </a:r>
          </a:p>
          <a:p>
            <a:pPr lvl="2"/>
            <a:r>
              <a:rPr lang="en-US" dirty="0">
                <a:latin typeface="Source Sans Pro Black" panose="020B0803030403020204" pitchFamily="34" charset="0"/>
              </a:rPr>
              <a:t>R. T. France: </a:t>
            </a:r>
            <a:r>
              <a:rPr lang="en-US" dirty="0"/>
              <a:t>“It seems that Jesus did not respond to their first request. Cf. 15:23 for a similar lack of response, which eventually resulted in a striking illustration of persistent faith (and cf. on 8:7, above). Here too faith is tested, and indeed explicitly questioned, so that, like the leper, the centurion, the ruler and the woman with the </a:t>
            </a:r>
            <a:r>
              <a:rPr lang="en-US" dirty="0" err="1"/>
              <a:t>haemorrhage</a:t>
            </a:r>
            <a:r>
              <a:rPr lang="en-US" dirty="0"/>
              <a:t>, they must explicitly confess it” (</a:t>
            </a:r>
            <a:r>
              <a:rPr lang="en-US" i="1" dirty="0"/>
              <a:t>Matthew: An Introduction and Commentary</a:t>
            </a:r>
            <a:r>
              <a:rPr lang="en-US" dirty="0"/>
              <a:t>, 176).</a:t>
            </a:r>
          </a:p>
          <a:p>
            <a:pPr lvl="1"/>
            <a:r>
              <a:rPr lang="en-US" dirty="0"/>
              <a:t>Because of blindness, their faith was not based on what they had seen, but on what they had heard about what Jesus could do!</a:t>
            </a:r>
          </a:p>
        </p:txBody>
      </p:sp>
    </p:spTree>
    <p:extLst>
      <p:ext uri="{BB962C8B-B14F-4D97-AF65-F5344CB8AC3E}">
        <p14:creationId xmlns:p14="http://schemas.microsoft.com/office/powerpoint/2010/main" val="25892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6AA9-0F3B-E314-6D0F-BB559E55779D}"/>
              </a:ext>
            </a:extLst>
          </p:cNvPr>
          <p:cNvSpPr>
            <a:spLocks noGrp="1"/>
          </p:cNvSpPr>
          <p:nvPr>
            <p:ph type="title"/>
          </p:nvPr>
        </p:nvSpPr>
        <p:spPr/>
        <p:txBody>
          <a:bodyPr/>
          <a:lstStyle/>
          <a:p>
            <a:r>
              <a:rPr lang="en-US" dirty="0"/>
              <a:t>Matthew 9:29</a:t>
            </a:r>
          </a:p>
        </p:txBody>
      </p:sp>
      <p:sp>
        <p:nvSpPr>
          <p:cNvPr id="3" name="Content Placeholder 2">
            <a:extLst>
              <a:ext uri="{FF2B5EF4-FFF2-40B4-BE49-F238E27FC236}">
                <a16:creationId xmlns:a16="http://schemas.microsoft.com/office/drawing/2014/main" id="{17F16F72-09BC-340E-882D-CC8179277C83}"/>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touched their eyes, saying, ‘According to your faith let it be to you.’”</a:t>
            </a:r>
          </a:p>
          <a:p>
            <a:pPr lvl="1"/>
            <a:r>
              <a:rPr lang="en-US" dirty="0">
                <a:latin typeface="Source Sans Pro Black" panose="020B0803030403020204" pitchFamily="34" charset="0"/>
              </a:rPr>
              <a:t>Touch </a:t>
            </a:r>
            <a:r>
              <a:rPr lang="en-US" dirty="0"/>
              <a:t>has appeared in several of the miracles of these two chapters (8:3, 15; 9:20-21, 29).</a:t>
            </a:r>
          </a:p>
          <a:p>
            <a:pPr lvl="2"/>
            <a:r>
              <a:rPr lang="en-US" dirty="0"/>
              <a:t>That touching was not necessary is seen from Jesus healing the centurion’s servant from a distance.</a:t>
            </a:r>
          </a:p>
          <a:p>
            <a:pPr lvl="1"/>
            <a:r>
              <a:rPr lang="en-US" dirty="0">
                <a:latin typeface="Source Sans Pro Black" panose="020B0803030403020204" pitchFamily="34" charset="0"/>
              </a:rPr>
              <a:t>According to your faith, let it be to you</a:t>
            </a:r>
            <a:r>
              <a:rPr lang="en-US" dirty="0"/>
              <a:t>: Other similar statements about one’s faith.</a:t>
            </a:r>
          </a:p>
          <a:p>
            <a:pPr lvl="2"/>
            <a:r>
              <a:rPr lang="en-US" dirty="0"/>
              <a:t>“Then Jesus said to the centurion, ‘Go your way; and as you have believed, so let it be done for you.’ And his servant was healed that same hour” (8:13).</a:t>
            </a:r>
          </a:p>
          <a:p>
            <a:pPr lvl="2"/>
            <a:r>
              <a:rPr lang="en-US" dirty="0"/>
              <a:t>“Then Jesus answered and said to her, ‘O woman, great is your faith! Let it be to you as you desire.’ And her daughter was healed from that very hour” (15:28).</a:t>
            </a:r>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9027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a of Galilee">
            <a:extLst>
              <a:ext uri="{FF2B5EF4-FFF2-40B4-BE49-F238E27FC236}">
                <a16:creationId xmlns:a16="http://schemas.microsoft.com/office/drawing/2014/main" id="{F167CBBC-23FD-1B91-738A-9E7C22DAC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2" b="17518"/>
          <a:stretch/>
        </p:blipFill>
        <p:spPr bwMode="auto">
          <a:xfrm>
            <a:off x="1256166" y="657744"/>
            <a:ext cx="9855180" cy="554251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0D78DD34-A479-7449-3828-4B7E3F9D527F}"/>
              </a:ext>
            </a:extLst>
          </p:cNvPr>
          <p:cNvSpPr/>
          <p:nvPr/>
        </p:nvSpPr>
        <p:spPr>
          <a:xfrm rot="2700000">
            <a:off x="6724072" y="1637165"/>
            <a:ext cx="748146" cy="1916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746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AEE6-BB44-28FD-3E78-4DC705B7AC6B}"/>
              </a:ext>
            </a:extLst>
          </p:cNvPr>
          <p:cNvSpPr>
            <a:spLocks noGrp="1"/>
          </p:cNvSpPr>
          <p:nvPr>
            <p:ph type="title"/>
          </p:nvPr>
        </p:nvSpPr>
        <p:spPr/>
        <p:txBody>
          <a:bodyPr/>
          <a:lstStyle/>
          <a:p>
            <a:r>
              <a:rPr lang="en-US" dirty="0"/>
              <a:t>Matthew 9:30</a:t>
            </a:r>
          </a:p>
        </p:txBody>
      </p:sp>
      <p:sp>
        <p:nvSpPr>
          <p:cNvPr id="3" name="Content Placeholder 2">
            <a:extLst>
              <a:ext uri="{FF2B5EF4-FFF2-40B4-BE49-F238E27FC236}">
                <a16:creationId xmlns:a16="http://schemas.microsoft.com/office/drawing/2014/main" id="{53EB5DC8-CE1D-C339-E06F-8C4C96BDA371}"/>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their eyes were opened. And Jesus sternly warned them, saying, ‘See that no one knows it.’”</a:t>
            </a:r>
          </a:p>
          <a:p>
            <a:pPr lvl="1"/>
            <a:r>
              <a:rPr lang="en-US" dirty="0"/>
              <a:t>To “</a:t>
            </a:r>
            <a:r>
              <a:rPr lang="en-US" dirty="0">
                <a:latin typeface="Source Sans Pro Black" panose="020B0803030403020204" pitchFamily="34" charset="0"/>
              </a:rPr>
              <a:t>open</a:t>
            </a:r>
            <a:r>
              <a:rPr lang="en-US" dirty="0"/>
              <a:t>” the eyes means “to cause to function” (BDAG, 84).</a:t>
            </a:r>
          </a:p>
          <a:p>
            <a:pPr lvl="1"/>
            <a:r>
              <a:rPr lang="en-US" dirty="0"/>
              <a:t>Though medical advances continue at a rapid pace, there are some </a:t>
            </a:r>
            <a:r>
              <a:rPr lang="en-US" dirty="0" err="1"/>
              <a:t>blindnesses</a:t>
            </a:r>
            <a:r>
              <a:rPr lang="en-US" dirty="0"/>
              <a:t> that even modern medicine is unable to cure.</a:t>
            </a:r>
          </a:p>
          <a:p>
            <a:pPr lvl="1"/>
            <a:r>
              <a:rPr lang="en-US" dirty="0">
                <a:latin typeface="Source Sans Pro Black" panose="020B0803030403020204" pitchFamily="34" charset="0"/>
              </a:rPr>
              <a:t>Sternly warned </a:t>
            </a:r>
            <a:r>
              <a:rPr lang="en-US" dirty="0"/>
              <a:t>(</a:t>
            </a:r>
            <a:r>
              <a:rPr lang="en-US" i="1" dirty="0" err="1"/>
              <a:t>embrimaomai</a:t>
            </a:r>
            <a:r>
              <a:rPr lang="en-US" dirty="0"/>
              <a:t>): “to state something with sternness” (Louw-Nida, 1:425).</a:t>
            </a:r>
          </a:p>
          <a:p>
            <a:pPr lvl="2"/>
            <a:r>
              <a:rPr lang="en-US" dirty="0">
                <a:latin typeface="Source Sans Pro Black" panose="020B0803030403020204" pitchFamily="34" charset="0"/>
              </a:rPr>
              <a:t>Craig Blomberg: </a:t>
            </a:r>
            <a:r>
              <a:rPr lang="en-US" dirty="0"/>
              <a:t>“‘Warned … sternly,’ from </a:t>
            </a:r>
            <a:r>
              <a:rPr lang="en-US" i="1" dirty="0" err="1"/>
              <a:t>embrimaomai</a:t>
            </a:r>
            <a:r>
              <a:rPr lang="en-US" dirty="0"/>
              <a:t>, could almost be rendered </a:t>
            </a:r>
            <a:r>
              <a:rPr lang="en-US" i="1" dirty="0"/>
              <a:t>snorted</a:t>
            </a:r>
            <a:r>
              <a:rPr lang="en-US" dirty="0"/>
              <a:t> and suggests an emotional outburst, probably stemming from ‘the intensity of Jesus’ desire to avoid winning an inadequate or falsely based loyalty’” (</a:t>
            </a:r>
            <a:r>
              <a:rPr lang="en-US" i="1" dirty="0"/>
              <a:t>Matthew</a:t>
            </a:r>
            <a:r>
              <a:rPr lang="en-US" dirty="0"/>
              <a:t>, The New American Commentary, 163).</a:t>
            </a:r>
          </a:p>
          <a:p>
            <a:pPr lvl="1"/>
            <a:r>
              <a:rPr lang="en-US" dirty="0"/>
              <a:t>Why did Jesus not want the blind to tell what had happened to them?</a:t>
            </a:r>
          </a:p>
        </p:txBody>
      </p:sp>
    </p:spTree>
    <p:extLst>
      <p:ext uri="{BB962C8B-B14F-4D97-AF65-F5344CB8AC3E}">
        <p14:creationId xmlns:p14="http://schemas.microsoft.com/office/powerpoint/2010/main" val="37593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39E1-0B62-06E6-F420-EAA675B166D2}"/>
              </a:ext>
            </a:extLst>
          </p:cNvPr>
          <p:cNvSpPr>
            <a:spLocks noGrp="1"/>
          </p:cNvSpPr>
          <p:nvPr>
            <p:ph type="title"/>
          </p:nvPr>
        </p:nvSpPr>
        <p:spPr/>
        <p:txBody>
          <a:bodyPr/>
          <a:lstStyle/>
          <a:p>
            <a:r>
              <a:rPr lang="en-US" dirty="0"/>
              <a:t>Matthew 9:31</a:t>
            </a:r>
          </a:p>
        </p:txBody>
      </p:sp>
      <p:sp>
        <p:nvSpPr>
          <p:cNvPr id="3" name="Content Placeholder 2">
            <a:extLst>
              <a:ext uri="{FF2B5EF4-FFF2-40B4-BE49-F238E27FC236}">
                <a16:creationId xmlns:a16="http://schemas.microsoft.com/office/drawing/2014/main" id="{6DBD6734-D26B-A4E8-17DD-C3A1EA07C40F}"/>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had departed, they spread the news about Him in all that country.”</a:t>
            </a:r>
          </a:p>
          <a:p>
            <a:pPr lvl="1"/>
            <a:r>
              <a:rPr lang="en-US" dirty="0"/>
              <a:t>For what reasons might Jesus have wanted the blind not to tell what at happened?</a:t>
            </a:r>
          </a:p>
          <a:p>
            <a:pPr lvl="1"/>
            <a:r>
              <a:rPr lang="en-US" dirty="0">
                <a:latin typeface="Source Sans Pro Black" panose="020B0803030403020204" pitchFamily="34" charset="0"/>
              </a:rPr>
              <a:t>Leon Morris: </a:t>
            </a:r>
            <a:r>
              <a:rPr lang="en-US" dirty="0"/>
              <a:t>“But although Jesus’ injunction was made so firmly, it seems that the men’s joy at what had happened was too great for them to keep quiet. </a:t>
            </a:r>
            <a:r>
              <a:rPr lang="en-US" dirty="0">
                <a:latin typeface="Source Sans Pro Black" panose="020B0803030403020204" pitchFamily="34" charset="0"/>
              </a:rPr>
              <a:t>It was inevitable that some people would know; it is impossible for two blind men to become sighted without those near them knowing that something wonderful had happened.</a:t>
            </a:r>
            <a:r>
              <a:rPr lang="en-US" dirty="0"/>
              <a:t> But it was not inevitable that the news should be made known far and wide. These two men had faith, and it was in response to their faith that they were given sight. </a:t>
            </a:r>
            <a:r>
              <a:rPr lang="en-US" dirty="0">
                <a:latin typeface="Source Sans Pro Black" panose="020B0803030403020204" pitchFamily="34" charset="0"/>
              </a:rPr>
              <a:t>But they lacked obedience. </a:t>
            </a:r>
            <a:r>
              <a:rPr lang="en-US" dirty="0"/>
              <a:t>They did not supplement their deep conviction that Jesus could give them sight with an equally deep resolve to do his will. In the context they went out means that they left the house, they went off, but in view of the next words it may be meant to signify that they went out throughout the region” (Ibid., 235).</a:t>
            </a:r>
          </a:p>
        </p:txBody>
      </p:sp>
    </p:spTree>
    <p:extLst>
      <p:ext uri="{BB962C8B-B14F-4D97-AF65-F5344CB8AC3E}">
        <p14:creationId xmlns:p14="http://schemas.microsoft.com/office/powerpoint/2010/main" val="2555927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943C-1BBB-95A4-85C2-9004EBF93A56}"/>
              </a:ext>
            </a:extLst>
          </p:cNvPr>
          <p:cNvSpPr>
            <a:spLocks noGrp="1"/>
          </p:cNvSpPr>
          <p:nvPr>
            <p:ph type="title"/>
          </p:nvPr>
        </p:nvSpPr>
        <p:spPr/>
        <p:txBody>
          <a:bodyPr/>
          <a:lstStyle/>
          <a:p>
            <a:r>
              <a:rPr lang="en-US" dirty="0"/>
              <a:t>Healing of the Dumb Demoniac (9:32-34)</a:t>
            </a:r>
            <a:br>
              <a:rPr lang="en-US" dirty="0"/>
            </a:br>
            <a:r>
              <a:rPr lang="en-US" sz="2400" dirty="0"/>
              <a:t>Group Three: Third Miracle</a:t>
            </a:r>
          </a:p>
        </p:txBody>
      </p:sp>
      <p:sp>
        <p:nvSpPr>
          <p:cNvPr id="3" name="Content Placeholder 2">
            <a:extLst>
              <a:ext uri="{FF2B5EF4-FFF2-40B4-BE49-F238E27FC236}">
                <a16:creationId xmlns:a16="http://schemas.microsoft.com/office/drawing/2014/main" id="{A0CA9364-3C7A-D4DF-3751-41E549DC649C}"/>
              </a:ext>
            </a:extLst>
          </p:cNvPr>
          <p:cNvSpPr>
            <a:spLocks noGrp="1"/>
          </p:cNvSpPr>
          <p:nvPr>
            <p:ph idx="1"/>
          </p:nvPr>
        </p:nvSpPr>
        <p:spPr/>
        <p:txBody>
          <a:bodyPr/>
          <a:lstStyle/>
          <a:p>
            <a:r>
              <a:rPr lang="en-US" dirty="0"/>
              <a:t>As they went out, behold, they brought to Him a man, mute and demon-possessed. And when the demon was cast out, the mute spoke. And the multitudes marveled, saying</a:t>
            </a:r>
            <a:r>
              <a:rPr lang="en-US"/>
              <a:t>, “It </a:t>
            </a:r>
            <a:r>
              <a:rPr lang="en-US" dirty="0"/>
              <a:t>was never seen like this in </a:t>
            </a:r>
            <a:r>
              <a:rPr lang="en-US"/>
              <a:t>Israel!” </a:t>
            </a:r>
            <a:r>
              <a:rPr lang="en-US" dirty="0"/>
              <a:t>But the Pharisees said, “He casts out demons by the ruler of the </a:t>
            </a:r>
            <a:r>
              <a:rPr lang="en-US"/>
              <a:t>demons.” </a:t>
            </a:r>
            <a:endParaRPr lang="en-US" dirty="0"/>
          </a:p>
        </p:txBody>
      </p:sp>
    </p:spTree>
    <p:extLst>
      <p:ext uri="{BB962C8B-B14F-4D97-AF65-F5344CB8AC3E}">
        <p14:creationId xmlns:p14="http://schemas.microsoft.com/office/powerpoint/2010/main" val="1258804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F88F-0A2D-8FD6-13F5-CF504F76AD5F}"/>
              </a:ext>
            </a:extLst>
          </p:cNvPr>
          <p:cNvSpPr>
            <a:spLocks noGrp="1"/>
          </p:cNvSpPr>
          <p:nvPr>
            <p:ph type="title"/>
          </p:nvPr>
        </p:nvSpPr>
        <p:spPr/>
        <p:txBody>
          <a:bodyPr/>
          <a:lstStyle/>
          <a:p>
            <a:r>
              <a:rPr lang="en-US" dirty="0"/>
              <a:t>Introduction to This Section</a:t>
            </a:r>
          </a:p>
        </p:txBody>
      </p:sp>
      <p:sp>
        <p:nvSpPr>
          <p:cNvPr id="3" name="Content Placeholder 2">
            <a:extLst>
              <a:ext uri="{FF2B5EF4-FFF2-40B4-BE49-F238E27FC236}">
                <a16:creationId xmlns:a16="http://schemas.microsoft.com/office/drawing/2014/main" id="{0FE732C0-16F1-0A99-5731-15A3035CF480}"/>
              </a:ext>
            </a:extLst>
          </p:cNvPr>
          <p:cNvSpPr>
            <a:spLocks noGrp="1"/>
          </p:cNvSpPr>
          <p:nvPr>
            <p:ph idx="1"/>
          </p:nvPr>
        </p:nvSpPr>
        <p:spPr/>
        <p:txBody>
          <a:bodyPr/>
          <a:lstStyle/>
          <a:p>
            <a:r>
              <a:rPr lang="en-US" dirty="0"/>
              <a:t>This miracle is also recorded in Luke 11:14-15.</a:t>
            </a:r>
          </a:p>
          <a:p>
            <a:r>
              <a:rPr lang="en-US" dirty="0">
                <a:latin typeface="Source Sans Pro Black" panose="020B0803030403020204" pitchFamily="34" charset="0"/>
              </a:rPr>
              <a:t>R. T. France: </a:t>
            </a:r>
            <a:r>
              <a:rPr lang="en-US" dirty="0"/>
              <a:t>“The miracle itself is only a minor element in these verses; it acts as the ‘text’ around which Matthew constructs a concluding paragraph drawing out the significance of the collection of miracles in chapters 8–9” (</a:t>
            </a:r>
            <a:r>
              <a:rPr lang="en-US" i="1" dirty="0"/>
              <a:t>Matthew: An Introduction and Commentary</a:t>
            </a:r>
            <a:r>
              <a:rPr lang="en-US" dirty="0"/>
              <a:t>, 177).</a:t>
            </a:r>
          </a:p>
          <a:p>
            <a:pPr lvl="1"/>
            <a:r>
              <a:rPr lang="en-US" dirty="0"/>
              <a:t>More will said about this after we study the miracle.</a:t>
            </a:r>
          </a:p>
        </p:txBody>
      </p:sp>
    </p:spTree>
    <p:extLst>
      <p:ext uri="{BB962C8B-B14F-4D97-AF65-F5344CB8AC3E}">
        <p14:creationId xmlns:p14="http://schemas.microsoft.com/office/powerpoint/2010/main" val="33140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302D-D16F-27D2-2745-60C782E630F2}"/>
              </a:ext>
            </a:extLst>
          </p:cNvPr>
          <p:cNvSpPr>
            <a:spLocks noGrp="1"/>
          </p:cNvSpPr>
          <p:nvPr>
            <p:ph type="title"/>
          </p:nvPr>
        </p:nvSpPr>
        <p:spPr/>
        <p:txBody>
          <a:bodyPr/>
          <a:lstStyle/>
          <a:p>
            <a:r>
              <a:rPr lang="en-US" dirty="0"/>
              <a:t>Matthew 9:32</a:t>
            </a:r>
          </a:p>
        </p:txBody>
      </p:sp>
      <p:sp>
        <p:nvSpPr>
          <p:cNvPr id="3" name="Content Placeholder 2">
            <a:extLst>
              <a:ext uri="{FF2B5EF4-FFF2-40B4-BE49-F238E27FC236}">
                <a16:creationId xmlns:a16="http://schemas.microsoft.com/office/drawing/2014/main" id="{959C965F-B9DA-75C3-8753-50D79FF8E2E3}"/>
              </a:ext>
            </a:extLst>
          </p:cNvPr>
          <p:cNvSpPr>
            <a:spLocks noGrp="1"/>
          </p:cNvSpPr>
          <p:nvPr>
            <p:ph idx="1"/>
          </p:nvPr>
        </p:nvSpPr>
        <p:spPr/>
        <p:txBody>
          <a:bodyPr/>
          <a:lstStyle/>
          <a:p>
            <a:r>
              <a:rPr lang="en-US" dirty="0">
                <a:latin typeface="Source Sans Pro Black" panose="020B0803030403020204" pitchFamily="34" charset="0"/>
              </a:rPr>
              <a:t>As they went out, behold, they brought to Him a man, mute and demon-possessed.</a:t>
            </a:r>
          </a:p>
          <a:p>
            <a:pPr lvl="1"/>
            <a:r>
              <a:rPr lang="en-US" dirty="0">
                <a:latin typeface="Source Sans Pro Black" panose="020B0803030403020204" pitchFamily="34" charset="0"/>
              </a:rPr>
              <a:t>As they went out </a:t>
            </a:r>
            <a:r>
              <a:rPr lang="en-US" dirty="0"/>
              <a:t>links this miracle to the one that preceded it—the healing of the two blind men.</a:t>
            </a:r>
          </a:p>
          <a:p>
            <a:pPr lvl="1"/>
            <a:r>
              <a:rPr lang="en-US" dirty="0">
                <a:latin typeface="Source Sans Pro Black" panose="020B0803030403020204" pitchFamily="34" charset="0"/>
              </a:rPr>
              <a:t>Behold </a:t>
            </a:r>
            <a:r>
              <a:rPr lang="en-US" dirty="0"/>
              <a:t>calls attention to the miracle.</a:t>
            </a:r>
          </a:p>
          <a:p>
            <a:pPr lvl="1"/>
            <a:r>
              <a:rPr lang="en-US" dirty="0"/>
              <a:t>The cause of the man’s affliction is </a:t>
            </a:r>
            <a:r>
              <a:rPr lang="en-US" dirty="0">
                <a:latin typeface="Source Sans Pro Black" panose="020B0803030403020204" pitchFamily="34" charset="0"/>
              </a:rPr>
              <a:t>demon-possession</a:t>
            </a:r>
            <a:r>
              <a:rPr lang="en-US" dirty="0"/>
              <a:t>, not physical defects and impairments.</a:t>
            </a:r>
          </a:p>
          <a:p>
            <a:pPr lvl="1"/>
            <a:r>
              <a:rPr lang="en-US" dirty="0">
                <a:latin typeface="Source Sans Pro Black" panose="020B0803030403020204" pitchFamily="34" charset="0"/>
              </a:rPr>
              <a:t>Mute</a:t>
            </a:r>
            <a:r>
              <a:rPr lang="en-US" dirty="0"/>
              <a:t> (</a:t>
            </a:r>
            <a:r>
              <a:rPr lang="en-US" i="1" dirty="0" err="1"/>
              <a:t>kōphos</a:t>
            </a:r>
            <a:r>
              <a:rPr lang="en-US" dirty="0"/>
              <a:t>): “1. pertaining to </a:t>
            </a:r>
            <a:r>
              <a:rPr lang="en-US" dirty="0">
                <a:solidFill>
                  <a:srgbClr val="FF0000"/>
                </a:solidFill>
              </a:rPr>
              <a:t>lack of speech </a:t>
            </a:r>
            <a:r>
              <a:rPr lang="en-US" dirty="0"/>
              <a:t>capability, </a:t>
            </a:r>
            <a:r>
              <a:rPr lang="en-US" i="1" dirty="0"/>
              <a:t>mute</a:t>
            </a:r>
            <a:r>
              <a:rPr lang="en-US" dirty="0"/>
              <a:t> . . . 2. pertaining to </a:t>
            </a:r>
            <a:r>
              <a:rPr lang="en-US" dirty="0">
                <a:solidFill>
                  <a:srgbClr val="FF0000"/>
                </a:solidFill>
              </a:rPr>
              <a:t>lack of hearing </a:t>
            </a:r>
            <a:r>
              <a:rPr lang="en-US" dirty="0"/>
              <a:t>capability, </a:t>
            </a:r>
            <a:r>
              <a:rPr lang="en-US" i="1" dirty="0"/>
              <a:t>deaf</a:t>
            </a:r>
            <a:r>
              <a:rPr lang="en-US" dirty="0"/>
              <a:t>. . . 3. </a:t>
            </a:r>
            <a:r>
              <a:rPr lang="en-US" i="1" dirty="0"/>
              <a:t>deaf and mute</a:t>
            </a:r>
            <a:r>
              <a:rPr lang="en-US" dirty="0"/>
              <a:t>” (BDAG, 580).</a:t>
            </a:r>
          </a:p>
          <a:p>
            <a:pPr lvl="2"/>
            <a:r>
              <a:rPr lang="en-US" dirty="0"/>
              <a:t>Deaf people have trouble speaking!</a:t>
            </a:r>
          </a:p>
        </p:txBody>
      </p:sp>
    </p:spTree>
    <p:extLst>
      <p:ext uri="{BB962C8B-B14F-4D97-AF65-F5344CB8AC3E}">
        <p14:creationId xmlns:p14="http://schemas.microsoft.com/office/powerpoint/2010/main" val="8984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FF27-A344-9638-19F3-8BF34BCA404D}"/>
              </a:ext>
            </a:extLst>
          </p:cNvPr>
          <p:cNvSpPr>
            <a:spLocks noGrp="1"/>
          </p:cNvSpPr>
          <p:nvPr>
            <p:ph type="title"/>
          </p:nvPr>
        </p:nvSpPr>
        <p:spPr>
          <a:xfrm>
            <a:off x="838200" y="365126"/>
            <a:ext cx="10515600" cy="1085606"/>
          </a:xfrm>
        </p:spPr>
        <p:txBody>
          <a:bodyPr/>
          <a:lstStyle/>
          <a:p>
            <a:r>
              <a:rPr lang="en-US" dirty="0"/>
              <a:t>Matthew 9:33</a:t>
            </a:r>
          </a:p>
        </p:txBody>
      </p:sp>
      <p:sp>
        <p:nvSpPr>
          <p:cNvPr id="3" name="Content Placeholder 2">
            <a:extLst>
              <a:ext uri="{FF2B5EF4-FFF2-40B4-BE49-F238E27FC236}">
                <a16:creationId xmlns:a16="http://schemas.microsoft.com/office/drawing/2014/main" id="{7F12225A-6B5B-45EB-FA98-5F4B73D59418}"/>
              </a:ext>
            </a:extLst>
          </p:cNvPr>
          <p:cNvSpPr>
            <a:spLocks noGrp="1"/>
          </p:cNvSpPr>
          <p:nvPr>
            <p:ph idx="1"/>
          </p:nvPr>
        </p:nvSpPr>
        <p:spPr>
          <a:xfrm>
            <a:off x="838200" y="1556238"/>
            <a:ext cx="10515600" cy="5011615"/>
          </a:xfrm>
        </p:spPr>
        <p:txBody>
          <a:bodyPr>
            <a:normAutofit lnSpcReduction="10000"/>
          </a:bodyPr>
          <a:lstStyle/>
          <a:p>
            <a:r>
              <a:rPr lang="en-US" dirty="0">
                <a:latin typeface="Source Sans Pro Black" panose="020B0803030403020204" pitchFamily="34" charset="0"/>
              </a:rPr>
              <a:t>“And when the demon was cast out, the mute spoke. And the multitudes marveled, saying, ‘It was never seen like this in Israel!’”</a:t>
            </a:r>
          </a:p>
          <a:p>
            <a:pPr lvl="1"/>
            <a:r>
              <a:rPr lang="en-US" dirty="0"/>
              <a:t>Casting out the demon enabled the mute to speak. Remember the definition of the “mute”: if the meaning of </a:t>
            </a:r>
            <a:r>
              <a:rPr lang="en-US" i="1" dirty="0" err="1"/>
              <a:t>kōphos</a:t>
            </a:r>
            <a:r>
              <a:rPr lang="en-US" dirty="0"/>
              <a:t> is both deaf and dumb, the miracle is greater. </a:t>
            </a:r>
          </a:p>
          <a:p>
            <a:pPr lvl="1"/>
            <a:r>
              <a:rPr lang="en-US" dirty="0">
                <a:latin typeface="Source Sans Pro Black" panose="020B0803030403020204" pitchFamily="34" charset="0"/>
              </a:rPr>
              <a:t>Never</a:t>
            </a:r>
            <a:r>
              <a:rPr lang="en-US" dirty="0"/>
              <a:t> (</a:t>
            </a:r>
            <a:r>
              <a:rPr lang="en-US" i="1" dirty="0" err="1"/>
              <a:t>oudepote</a:t>
            </a:r>
            <a:r>
              <a:rPr lang="en-US" dirty="0"/>
              <a:t>): The Greek word only appears 16 times in the NT, five of which are in Matthew. The word may apply to the totality of the miracles in </a:t>
            </a:r>
            <a:r>
              <a:rPr lang="en-US" dirty="0" err="1"/>
              <a:t>ch.</a:t>
            </a:r>
            <a:r>
              <a:rPr lang="en-US" dirty="0"/>
              <a:t> 8-9. Something new was happening!</a:t>
            </a:r>
          </a:p>
          <a:p>
            <a:pPr lvl="1"/>
            <a:r>
              <a:rPr lang="en-US" dirty="0">
                <a:latin typeface="Source Sans Pro Black" panose="020B0803030403020204" pitchFamily="34" charset="0"/>
              </a:rPr>
              <a:t>In Israel</a:t>
            </a:r>
            <a:r>
              <a:rPr lang="en-US" dirty="0"/>
              <a:t> gives the political and geographical sphere in which great things were being done. Something new is occurring in their land!</a:t>
            </a:r>
          </a:p>
          <a:p>
            <a:pPr lvl="2"/>
            <a:r>
              <a:rPr lang="en-US" dirty="0"/>
              <a:t>Parallel the effect of the Sermon on the Mount to this verse: “And so it was, when Jesus had ended these sayings, that </a:t>
            </a:r>
            <a:r>
              <a:rPr lang="en-US" dirty="0">
                <a:latin typeface="Source Sans Pro Black" panose="020B0803030403020204" pitchFamily="34" charset="0"/>
              </a:rPr>
              <a:t>the people were astonished at His teaching, for He taught them as one having authority</a:t>
            </a:r>
            <a:r>
              <a:rPr lang="en-US" dirty="0"/>
              <a:t>, and not as the scribes” (Matt. 7:28-29).</a:t>
            </a:r>
          </a:p>
          <a:p>
            <a:endParaRPr lang="en-US" dirty="0"/>
          </a:p>
        </p:txBody>
      </p:sp>
    </p:spTree>
    <p:extLst>
      <p:ext uri="{BB962C8B-B14F-4D97-AF65-F5344CB8AC3E}">
        <p14:creationId xmlns:p14="http://schemas.microsoft.com/office/powerpoint/2010/main" val="11153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9EBD-02B3-0B89-A227-905CA5258BAE}"/>
              </a:ext>
            </a:extLst>
          </p:cNvPr>
          <p:cNvSpPr>
            <a:spLocks noGrp="1"/>
          </p:cNvSpPr>
          <p:nvPr>
            <p:ph type="title"/>
          </p:nvPr>
        </p:nvSpPr>
        <p:spPr/>
        <p:txBody>
          <a:bodyPr/>
          <a:lstStyle/>
          <a:p>
            <a:r>
              <a:rPr lang="en-US" dirty="0"/>
              <a:t>Matthew 9:34</a:t>
            </a:r>
          </a:p>
        </p:txBody>
      </p:sp>
      <p:sp>
        <p:nvSpPr>
          <p:cNvPr id="3" name="Content Placeholder 2">
            <a:extLst>
              <a:ext uri="{FF2B5EF4-FFF2-40B4-BE49-F238E27FC236}">
                <a16:creationId xmlns:a16="http://schemas.microsoft.com/office/drawing/2014/main" id="{B7A038EC-8E30-73DA-704B-26A3C23F0DB0}"/>
              </a:ext>
            </a:extLst>
          </p:cNvPr>
          <p:cNvSpPr>
            <a:spLocks noGrp="1"/>
          </p:cNvSpPr>
          <p:nvPr>
            <p:ph idx="1"/>
          </p:nvPr>
        </p:nvSpPr>
        <p:spPr/>
        <p:txBody>
          <a:bodyPr/>
          <a:lstStyle/>
          <a:p>
            <a:r>
              <a:rPr lang="en-US" dirty="0">
                <a:latin typeface="Source Sans Pro Black" panose="020B0803030403020204" pitchFamily="34" charset="0"/>
              </a:rPr>
              <a:t>“But the Pharisees said, ‘He casts out demons by the ruler of the demons.’” </a:t>
            </a:r>
          </a:p>
          <a:p>
            <a:pPr lvl="1"/>
            <a:r>
              <a:rPr lang="en-US" dirty="0"/>
              <a:t>What does the Pharisees’ explanation admit?</a:t>
            </a:r>
          </a:p>
          <a:p>
            <a:pPr lvl="1"/>
            <a:r>
              <a:rPr lang="en-US" dirty="0"/>
              <a:t>The facts cannot be denied, but the explanations differ. What is the explanation of the disciples and of the Pharisees?</a:t>
            </a:r>
          </a:p>
          <a:p>
            <a:pPr lvl="1"/>
            <a:r>
              <a:rPr lang="en-US" dirty="0"/>
              <a:t>Who is the “ruler of the demons”?</a:t>
            </a:r>
          </a:p>
        </p:txBody>
      </p:sp>
    </p:spTree>
    <p:extLst>
      <p:ext uri="{BB962C8B-B14F-4D97-AF65-F5344CB8AC3E}">
        <p14:creationId xmlns:p14="http://schemas.microsoft.com/office/powerpoint/2010/main" val="26420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8518-74EB-C404-C955-6CDC8F06E227}"/>
              </a:ext>
            </a:extLst>
          </p:cNvPr>
          <p:cNvSpPr>
            <a:spLocks noGrp="1"/>
          </p:cNvSpPr>
          <p:nvPr>
            <p:ph type="title"/>
          </p:nvPr>
        </p:nvSpPr>
        <p:spPr/>
        <p:txBody>
          <a:bodyPr/>
          <a:lstStyle/>
          <a:p>
            <a:r>
              <a:rPr lang="en-US" dirty="0"/>
              <a:t>The Purpose of 9:32-34</a:t>
            </a:r>
          </a:p>
        </p:txBody>
      </p:sp>
      <p:sp>
        <p:nvSpPr>
          <p:cNvPr id="3" name="Content Placeholder 2">
            <a:extLst>
              <a:ext uri="{FF2B5EF4-FFF2-40B4-BE49-F238E27FC236}">
                <a16:creationId xmlns:a16="http://schemas.microsoft.com/office/drawing/2014/main" id="{1191D8FF-0E03-9A85-543F-27741A3A4DF8}"/>
              </a:ext>
            </a:extLst>
          </p:cNvPr>
          <p:cNvSpPr>
            <a:spLocks noGrp="1"/>
          </p:cNvSpPr>
          <p:nvPr>
            <p:ph idx="1"/>
          </p:nvPr>
        </p:nvSpPr>
        <p:spPr/>
        <p:txBody>
          <a:bodyPr/>
          <a:lstStyle/>
          <a:p>
            <a:r>
              <a:rPr lang="en-US" dirty="0"/>
              <a:t>Chapters 8-9 have recounted 10 miracles in three groups of three.</a:t>
            </a:r>
          </a:p>
          <a:p>
            <a:r>
              <a:rPr lang="en-US" dirty="0"/>
              <a:t>Matthew has his purpose fixed on the Messianic prophecy from Isaiah 35:5-6— “Then the eyes of the blind shall be opened, And the ears of the deaf shall be unstopped. Then the lame shall leap like a deer, And the tongue of the dumb sing. For waters shall burst forth in the wilderness, And streams in the desert.”</a:t>
            </a:r>
          </a:p>
          <a:p>
            <a:pPr lvl="1"/>
            <a:r>
              <a:rPr lang="en-US" dirty="0"/>
              <a:t>The miraculous healing of the blind and the deaf prepare for Matthew’s use of Isaiah 35:5-6 in chapter 11:5. Matthew is already planning for what he writes in chapters 10 and 11 (Davies and Allison, 2:141).</a:t>
            </a:r>
          </a:p>
          <a:p>
            <a:pPr lvl="1"/>
            <a:r>
              <a:rPr lang="en-US" dirty="0"/>
              <a:t>Isaiah cannot be understood without reference to Matthew 11:5 and Matthew 11:5 cannot be understood without reference to Isaiah 35:5-6.</a:t>
            </a:r>
          </a:p>
          <a:p>
            <a:endParaRPr lang="en-US" dirty="0"/>
          </a:p>
        </p:txBody>
      </p:sp>
    </p:spTree>
    <p:extLst>
      <p:ext uri="{BB962C8B-B14F-4D97-AF65-F5344CB8AC3E}">
        <p14:creationId xmlns:p14="http://schemas.microsoft.com/office/powerpoint/2010/main" val="23095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ABA2-5638-A17E-9DDA-A8A2212E16DE}"/>
              </a:ext>
            </a:extLst>
          </p:cNvPr>
          <p:cNvSpPr>
            <a:spLocks noGrp="1"/>
          </p:cNvSpPr>
          <p:nvPr>
            <p:ph type="title"/>
          </p:nvPr>
        </p:nvSpPr>
        <p:spPr/>
        <p:txBody>
          <a:bodyPr/>
          <a:lstStyle/>
          <a:p>
            <a:r>
              <a:rPr lang="en-US" dirty="0"/>
              <a:t>Matthew’s Argument</a:t>
            </a:r>
          </a:p>
        </p:txBody>
      </p:sp>
      <p:sp>
        <p:nvSpPr>
          <p:cNvPr id="3" name="Content Placeholder 2">
            <a:extLst>
              <a:ext uri="{FF2B5EF4-FFF2-40B4-BE49-F238E27FC236}">
                <a16:creationId xmlns:a16="http://schemas.microsoft.com/office/drawing/2014/main" id="{C091EFCF-DED2-F3C1-B117-A76C595E9C35}"/>
              </a:ext>
            </a:extLst>
          </p:cNvPr>
          <p:cNvSpPr>
            <a:spLocks noGrp="1"/>
          </p:cNvSpPr>
          <p:nvPr>
            <p:ph idx="1"/>
          </p:nvPr>
        </p:nvSpPr>
        <p:spPr/>
        <p:txBody>
          <a:bodyPr/>
          <a:lstStyle/>
          <a:p>
            <a:r>
              <a:rPr lang="en-US" dirty="0">
                <a:latin typeface="Source Sans Pro Black" panose="020B0803030403020204" pitchFamily="34" charset="0"/>
              </a:rPr>
              <a:t>Davies and Allison: </a:t>
            </a:r>
            <a:r>
              <a:rPr lang="en-US" dirty="0"/>
              <a:t>“By constantly citing and alluding to the Scriptures, the evangelist attempts to show that Jesus is the Messiah, the true fulfillment, in letter and in spirit, of the oracles of God” (</a:t>
            </a:r>
            <a:r>
              <a:rPr lang="en-US" i="1" dirty="0"/>
              <a:t>Commentary on Matthew</a:t>
            </a:r>
            <a:r>
              <a:rPr lang="en-US" dirty="0"/>
              <a:t>, 2:141).</a:t>
            </a:r>
          </a:p>
        </p:txBody>
      </p:sp>
    </p:spTree>
    <p:extLst>
      <p:ext uri="{BB962C8B-B14F-4D97-AF65-F5344CB8AC3E}">
        <p14:creationId xmlns:p14="http://schemas.microsoft.com/office/powerpoint/2010/main" val="2555583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37B6-AE9D-96A7-B0FD-B904EA978E5F}"/>
              </a:ext>
            </a:extLst>
          </p:cNvPr>
          <p:cNvSpPr>
            <a:spLocks noGrp="1"/>
          </p:cNvSpPr>
          <p:nvPr>
            <p:ph type="title"/>
          </p:nvPr>
        </p:nvSpPr>
        <p:spPr/>
        <p:txBody>
          <a:bodyPr/>
          <a:lstStyle/>
          <a:p>
            <a:r>
              <a:rPr lang="en-US" dirty="0"/>
              <a:t>Summary Statement (9:35-38)</a:t>
            </a:r>
          </a:p>
        </p:txBody>
      </p:sp>
      <p:sp>
        <p:nvSpPr>
          <p:cNvPr id="3" name="Content Placeholder 2">
            <a:extLst>
              <a:ext uri="{FF2B5EF4-FFF2-40B4-BE49-F238E27FC236}">
                <a16:creationId xmlns:a16="http://schemas.microsoft.com/office/drawing/2014/main" id="{F82D8589-EE31-A879-137E-78CADBEB4AE4}"/>
              </a:ext>
            </a:extLst>
          </p:cNvPr>
          <p:cNvSpPr>
            <a:spLocks noGrp="1"/>
          </p:cNvSpPr>
          <p:nvPr>
            <p:ph idx="1"/>
          </p:nvPr>
        </p:nvSpPr>
        <p:spPr/>
        <p:txBody>
          <a:bodyPr/>
          <a:lstStyle/>
          <a:p>
            <a:r>
              <a:rPr lang="en-US" dirty="0"/>
              <a:t>Then Jesus went about all the cities and villages, teaching in their synagogues, preaching the gospel of the kingdom, and healing every sickness and every disease among the people. But when He saw the multitudes, He was moved with compassion for them, because they were weary and scattered, like sheep having no shepherd. Then He said to His disciples, “The harvest truly is plentiful, but the laborers are few. Therefore pray the Lord of the harvest to send out laborers into His harvest.”</a:t>
            </a:r>
          </a:p>
          <a:p>
            <a:endParaRPr lang="en-US" dirty="0"/>
          </a:p>
          <a:p>
            <a:endParaRPr lang="en-US" dirty="0"/>
          </a:p>
        </p:txBody>
      </p:sp>
    </p:spTree>
    <p:extLst>
      <p:ext uri="{BB962C8B-B14F-4D97-AF65-F5344CB8AC3E}">
        <p14:creationId xmlns:p14="http://schemas.microsoft.com/office/powerpoint/2010/main" val="90314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D8BE-3058-C852-D76D-2E61EEDD2766}"/>
              </a:ext>
            </a:extLst>
          </p:cNvPr>
          <p:cNvSpPr>
            <a:spLocks noGrp="1"/>
          </p:cNvSpPr>
          <p:nvPr>
            <p:ph type="title"/>
          </p:nvPr>
        </p:nvSpPr>
        <p:spPr/>
        <p:txBody>
          <a:bodyPr/>
          <a:lstStyle/>
          <a:p>
            <a:r>
              <a:rPr lang="en-US" dirty="0"/>
              <a:t>The Dialogue Accompanying the Miracle</a:t>
            </a:r>
          </a:p>
        </p:txBody>
      </p:sp>
      <p:sp>
        <p:nvSpPr>
          <p:cNvPr id="3" name="Content Placeholder 2">
            <a:extLst>
              <a:ext uri="{FF2B5EF4-FFF2-40B4-BE49-F238E27FC236}">
                <a16:creationId xmlns:a16="http://schemas.microsoft.com/office/drawing/2014/main" id="{5CCF68C3-DF3F-FD83-E5B5-ED159B80DABB}"/>
              </a:ext>
            </a:extLst>
          </p:cNvPr>
          <p:cNvSpPr>
            <a:spLocks noGrp="1"/>
          </p:cNvSpPr>
          <p:nvPr>
            <p:ph idx="1"/>
          </p:nvPr>
        </p:nvSpPr>
        <p:spPr/>
        <p:txBody>
          <a:bodyPr/>
          <a:lstStyle/>
          <a:p>
            <a:r>
              <a:rPr lang="en-US" dirty="0">
                <a:latin typeface="Source Sans Pro Black" panose="020B0803030403020204" pitchFamily="34" charset="0"/>
              </a:rPr>
              <a:t>R. T. France: </a:t>
            </a:r>
            <a:r>
              <a:rPr lang="en-US" dirty="0"/>
              <a:t>“This time, however, it is not the miracle itself to which he is thus drawing attention, but (as in 8:5–13) </a:t>
            </a:r>
            <a:r>
              <a:rPr lang="en-US" dirty="0">
                <a:latin typeface="Source Sans Pro Black" panose="020B0803030403020204" pitchFamily="34" charset="0"/>
              </a:rPr>
              <a:t>the dialogue </a:t>
            </a:r>
            <a:r>
              <a:rPr lang="en-US" dirty="0"/>
              <a:t>which accompanies it, which will introduce a new aspect of Jesus’ authority. So right at the outset we have his declaration, Your sins are forgiven” (</a:t>
            </a:r>
            <a:r>
              <a:rPr lang="en-US" i="1" dirty="0"/>
              <a:t>Matthew: An Introduction and Commentary</a:t>
            </a:r>
            <a:r>
              <a:rPr lang="en-US" dirty="0"/>
              <a:t>, Tyndale New Testament, 169).</a:t>
            </a:r>
          </a:p>
          <a:p>
            <a:r>
              <a:rPr lang="en-US" dirty="0"/>
              <a:t>This is Matthew’s first mention of opposition to Jesus as a man and teacher (not counting Herod’s attempt to kill the baby Jesus).</a:t>
            </a:r>
          </a:p>
          <a:p>
            <a:endParaRPr lang="en-US" dirty="0"/>
          </a:p>
        </p:txBody>
      </p:sp>
    </p:spTree>
    <p:extLst>
      <p:ext uri="{BB962C8B-B14F-4D97-AF65-F5344CB8AC3E}">
        <p14:creationId xmlns:p14="http://schemas.microsoft.com/office/powerpoint/2010/main" val="5741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7C3-686D-82EE-4878-ABC3DE02596D}"/>
              </a:ext>
            </a:extLst>
          </p:cNvPr>
          <p:cNvSpPr>
            <a:spLocks noGrp="1"/>
          </p:cNvSpPr>
          <p:nvPr>
            <p:ph type="title"/>
          </p:nvPr>
        </p:nvSpPr>
        <p:spPr/>
        <p:txBody>
          <a:bodyPr/>
          <a:lstStyle/>
          <a:p>
            <a:r>
              <a:rPr lang="en-US" dirty="0"/>
              <a:t>Summary Statements</a:t>
            </a:r>
          </a:p>
        </p:txBody>
      </p:sp>
      <p:sp>
        <p:nvSpPr>
          <p:cNvPr id="3" name="Content Placeholder 2">
            <a:extLst>
              <a:ext uri="{FF2B5EF4-FFF2-40B4-BE49-F238E27FC236}">
                <a16:creationId xmlns:a16="http://schemas.microsoft.com/office/drawing/2014/main" id="{345A054F-9A4A-34B2-5C70-91BCBC4CD9F2}"/>
              </a:ext>
            </a:extLst>
          </p:cNvPr>
          <p:cNvSpPr>
            <a:spLocks noGrp="1"/>
          </p:cNvSpPr>
          <p:nvPr>
            <p:ph sz="half" idx="1"/>
          </p:nvPr>
        </p:nvSpPr>
        <p:spPr/>
        <p:txBody>
          <a:bodyPr>
            <a:normAutofit fontScale="85000" lnSpcReduction="20000"/>
          </a:bodyPr>
          <a:lstStyle/>
          <a:p>
            <a:r>
              <a:rPr lang="en-US" dirty="0">
                <a:solidFill>
                  <a:srgbClr val="FF0000"/>
                </a:solidFill>
              </a:rPr>
              <a:t>And Jesus went about all Galilee, teaching in their synagogues, preaching the gospel of the kingdom, and healing all kinds of sickness and all kinds of disease among the people. </a:t>
            </a:r>
            <a:r>
              <a:rPr lang="en-US" dirty="0">
                <a:solidFill>
                  <a:schemeClr val="accent1">
                    <a:lumMod val="50000"/>
                  </a:schemeClr>
                </a:solidFill>
              </a:rPr>
              <a:t>Then His fame went throughout all Syria; and they brought to Him all sick people who were afflicted with various diseases and torments, and those who were demon-possessed, epileptics, and paralytics; and He healed them. </a:t>
            </a:r>
            <a:r>
              <a:rPr lang="en-US" dirty="0"/>
              <a:t>Great multitudes followed Him—from Galilee, and from Decapolis, Jerusalem, Judea, and beyond the Jordan (</a:t>
            </a:r>
            <a:r>
              <a:rPr lang="en-US" dirty="0">
                <a:latin typeface="Source Sans Pro Black" panose="020B0803030403020204" pitchFamily="34" charset="0"/>
              </a:rPr>
              <a:t>4:23-25</a:t>
            </a:r>
            <a:r>
              <a:rPr lang="en-US" dirty="0"/>
              <a:t>).</a:t>
            </a:r>
          </a:p>
        </p:txBody>
      </p:sp>
      <p:sp>
        <p:nvSpPr>
          <p:cNvPr id="4" name="Content Placeholder 3">
            <a:extLst>
              <a:ext uri="{FF2B5EF4-FFF2-40B4-BE49-F238E27FC236}">
                <a16:creationId xmlns:a16="http://schemas.microsoft.com/office/drawing/2014/main" id="{1CA7C130-D836-50A7-9EC1-FF20350542D2}"/>
              </a:ext>
            </a:extLst>
          </p:cNvPr>
          <p:cNvSpPr>
            <a:spLocks noGrp="1"/>
          </p:cNvSpPr>
          <p:nvPr>
            <p:ph sz="half" idx="2"/>
          </p:nvPr>
        </p:nvSpPr>
        <p:spPr/>
        <p:txBody>
          <a:bodyPr>
            <a:normAutofit fontScale="85000" lnSpcReduction="20000"/>
          </a:bodyPr>
          <a:lstStyle/>
          <a:p>
            <a:r>
              <a:rPr lang="en-US" dirty="0">
                <a:solidFill>
                  <a:srgbClr val="FF0000"/>
                </a:solidFill>
              </a:rPr>
              <a:t>Then Jesus went about all the cities and villages, teaching in their synagogues, preaching the gospel of the kingdom, and healing every sickness and every disease among the people. </a:t>
            </a:r>
            <a:r>
              <a:rPr lang="en-US" dirty="0">
                <a:solidFill>
                  <a:schemeClr val="accent1">
                    <a:lumMod val="50000"/>
                  </a:schemeClr>
                </a:solidFill>
              </a:rPr>
              <a:t>But when He saw the multitudes, He was moved with compassion for them, because they were weary and scattered, like sheep having no shepherd. </a:t>
            </a:r>
            <a:r>
              <a:rPr lang="en-US" dirty="0"/>
              <a:t>Then He said to His disciples, “The harvest truly is plentiful, but the laborers are few. Therefore pray the Lord of the harvest to send out laborers into His harvest” (</a:t>
            </a:r>
            <a:r>
              <a:rPr lang="en-US" dirty="0">
                <a:latin typeface="Source Sans Pro Black" panose="020B0803030403020204" pitchFamily="34" charset="0"/>
              </a:rPr>
              <a:t>9:35-38</a:t>
            </a:r>
            <a:r>
              <a:rPr lang="en-US" dirty="0"/>
              <a:t>).</a:t>
            </a:r>
          </a:p>
        </p:txBody>
      </p:sp>
    </p:spTree>
    <p:extLst>
      <p:ext uri="{BB962C8B-B14F-4D97-AF65-F5344CB8AC3E}">
        <p14:creationId xmlns:p14="http://schemas.microsoft.com/office/powerpoint/2010/main" val="3844003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F93B-814C-2206-37B3-5E712D07991E}"/>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4E6C0E86-9028-F6A0-E6A8-6650B2EF79E0}"/>
              </a:ext>
            </a:extLst>
          </p:cNvPr>
          <p:cNvSpPr>
            <a:spLocks noGrp="1"/>
          </p:cNvSpPr>
          <p:nvPr>
            <p:ph idx="1"/>
          </p:nvPr>
        </p:nvSpPr>
        <p:spPr/>
        <p:txBody>
          <a:bodyPr/>
          <a:lstStyle/>
          <a:p>
            <a:r>
              <a:rPr lang="en-US" dirty="0"/>
              <a:t>Because of the addition of 9:37-38, which looks forward to chapter 10, this text might be labeled a </a:t>
            </a:r>
            <a:r>
              <a:rPr lang="en-US" dirty="0">
                <a:latin typeface="Source Sans Pro Black" panose="020B0803030403020204" pitchFamily="34" charset="0"/>
              </a:rPr>
              <a:t>transition statement</a:t>
            </a:r>
            <a:r>
              <a:rPr lang="en-US" dirty="0"/>
              <a:t>, which looks both backward and forward.</a:t>
            </a:r>
          </a:p>
          <a:p>
            <a:r>
              <a:rPr lang="en-US" dirty="0"/>
              <a:t>Properly, 4:23-25 and 9:35-38 form an </a:t>
            </a:r>
            <a:r>
              <a:rPr lang="en-US" i="1" dirty="0" err="1"/>
              <a:t>inclusio</a:t>
            </a:r>
            <a:r>
              <a:rPr lang="en-US" dirty="0"/>
              <a:t> around the block of miracles material.</a:t>
            </a:r>
          </a:p>
          <a:p>
            <a:pPr lvl="1"/>
            <a:r>
              <a:rPr lang="en-US" dirty="0"/>
              <a:t>This highlights the need to read 5-7 and 8-9 together.</a:t>
            </a:r>
          </a:p>
        </p:txBody>
      </p:sp>
    </p:spTree>
    <p:extLst>
      <p:ext uri="{BB962C8B-B14F-4D97-AF65-F5344CB8AC3E}">
        <p14:creationId xmlns:p14="http://schemas.microsoft.com/office/powerpoint/2010/main" val="2161257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9944-E376-4B60-010F-28708D1FC462}"/>
              </a:ext>
            </a:extLst>
          </p:cNvPr>
          <p:cNvSpPr>
            <a:spLocks noGrp="1"/>
          </p:cNvSpPr>
          <p:nvPr>
            <p:ph type="title"/>
          </p:nvPr>
        </p:nvSpPr>
        <p:spPr/>
        <p:txBody>
          <a:bodyPr/>
          <a:lstStyle/>
          <a:p>
            <a:r>
              <a:rPr lang="en-US" dirty="0"/>
              <a:t>Matthew 9:35</a:t>
            </a:r>
          </a:p>
        </p:txBody>
      </p:sp>
      <p:sp>
        <p:nvSpPr>
          <p:cNvPr id="3" name="Content Placeholder 2">
            <a:extLst>
              <a:ext uri="{FF2B5EF4-FFF2-40B4-BE49-F238E27FC236}">
                <a16:creationId xmlns:a16="http://schemas.microsoft.com/office/drawing/2014/main" id="{07A9864B-267A-BB51-8E21-1E9D85A8DFD5}"/>
              </a:ext>
            </a:extLst>
          </p:cNvPr>
          <p:cNvSpPr>
            <a:spLocks noGrp="1"/>
          </p:cNvSpPr>
          <p:nvPr>
            <p:ph idx="1"/>
          </p:nvPr>
        </p:nvSpPr>
        <p:spPr/>
        <p:txBody>
          <a:bodyPr/>
          <a:lstStyle/>
          <a:p>
            <a:r>
              <a:rPr lang="en-US" dirty="0">
                <a:latin typeface="Source Sans Pro Black" panose="020B0803030403020204" pitchFamily="34" charset="0"/>
              </a:rPr>
              <a:t>“Then Jesus went about all the cities and villages, teaching in their synagogues, preaching the gospel of the kingdom, and healing every sickness and every disease among the people.”</a:t>
            </a:r>
          </a:p>
          <a:p>
            <a:pPr lvl="1"/>
            <a:r>
              <a:rPr lang="en-US" dirty="0"/>
              <a:t>Of what three activities did Jesus’s ministry consist?</a:t>
            </a:r>
          </a:p>
          <a:p>
            <a:pPr lvl="1"/>
            <a:r>
              <a:rPr lang="en-US" dirty="0"/>
              <a:t>How are we to understand that Jesus healed “every sickness and every disease among the people”?</a:t>
            </a:r>
          </a:p>
          <a:p>
            <a:endParaRPr lang="en-US" dirty="0"/>
          </a:p>
          <a:p>
            <a:endParaRPr lang="en-US" dirty="0"/>
          </a:p>
        </p:txBody>
      </p:sp>
    </p:spTree>
    <p:extLst>
      <p:ext uri="{BB962C8B-B14F-4D97-AF65-F5344CB8AC3E}">
        <p14:creationId xmlns:p14="http://schemas.microsoft.com/office/powerpoint/2010/main" val="15857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F07E-0DAD-1769-5431-4F60CC2DF0BC}"/>
              </a:ext>
            </a:extLst>
          </p:cNvPr>
          <p:cNvSpPr>
            <a:spLocks noGrp="1"/>
          </p:cNvSpPr>
          <p:nvPr>
            <p:ph type="title"/>
          </p:nvPr>
        </p:nvSpPr>
        <p:spPr/>
        <p:txBody>
          <a:bodyPr/>
          <a:lstStyle/>
          <a:p>
            <a:r>
              <a:rPr lang="en-US" dirty="0"/>
              <a:t>Matthew 9:36</a:t>
            </a:r>
          </a:p>
        </p:txBody>
      </p:sp>
      <p:sp>
        <p:nvSpPr>
          <p:cNvPr id="3" name="Content Placeholder 2">
            <a:extLst>
              <a:ext uri="{FF2B5EF4-FFF2-40B4-BE49-F238E27FC236}">
                <a16:creationId xmlns:a16="http://schemas.microsoft.com/office/drawing/2014/main" id="{9997CB9A-01B3-E611-8E1F-4E021C3C571B}"/>
              </a:ext>
            </a:extLst>
          </p:cNvPr>
          <p:cNvSpPr>
            <a:spLocks noGrp="1"/>
          </p:cNvSpPr>
          <p:nvPr>
            <p:ph idx="1"/>
          </p:nvPr>
        </p:nvSpPr>
        <p:spPr>
          <a:xfrm>
            <a:off x="838200" y="1825624"/>
            <a:ext cx="10515600" cy="4771729"/>
          </a:xfrm>
        </p:spPr>
        <p:txBody>
          <a:bodyPr>
            <a:normAutofit/>
          </a:bodyPr>
          <a:lstStyle/>
          <a:p>
            <a:r>
              <a:rPr lang="en-US" dirty="0">
                <a:latin typeface="Source Sans Pro Black" panose="020B0803030403020204" pitchFamily="34" charset="0"/>
              </a:rPr>
              <a:t>“But when He saw the multitudes, He was moved with compassion for them, because they were weary and scattered, like sheep having no shepherd.”</a:t>
            </a:r>
          </a:p>
          <a:p>
            <a:pPr lvl="1"/>
            <a:r>
              <a:rPr lang="en-US" dirty="0">
                <a:latin typeface="Source Sans Pro Black" panose="020B0803030403020204" pitchFamily="34" charset="0"/>
              </a:rPr>
              <a:t>Moved with compassion </a:t>
            </a:r>
            <a:r>
              <a:rPr lang="en-US" dirty="0"/>
              <a:t>(</a:t>
            </a:r>
            <a:r>
              <a:rPr lang="en-US" i="1" dirty="0" err="1"/>
              <a:t>splagchnizomai</a:t>
            </a:r>
            <a:r>
              <a:rPr lang="en-US" dirty="0"/>
              <a:t>): “have pity, feel sympathy” (BDAG, 938).</a:t>
            </a:r>
          </a:p>
          <a:p>
            <a:pPr lvl="2"/>
            <a:r>
              <a:rPr lang="en-US" dirty="0"/>
              <a:t>It is derived from the noun </a:t>
            </a:r>
            <a:r>
              <a:rPr lang="en-US" dirty="0" err="1"/>
              <a:t>splagchnon</a:t>
            </a:r>
            <a:r>
              <a:rPr lang="en-US" dirty="0"/>
              <a:t>, meaning “the inward parts of a body, esp. the viscera, </a:t>
            </a:r>
            <a:r>
              <a:rPr lang="en-US" i="1" dirty="0"/>
              <a:t>inward parts, entrails. </a:t>
            </a:r>
            <a:r>
              <a:rPr lang="en-US" dirty="0"/>
              <a:t>BDAG continues commenting, “as often in the ancient world, inner body parts served as referents for psychological aspects. . .: of the seat of the emotions, in our usage a transference is made to the rendering </a:t>
            </a:r>
            <a:r>
              <a:rPr lang="en-US" i="1" dirty="0"/>
              <a:t>heart” </a:t>
            </a:r>
            <a:r>
              <a:rPr lang="en-US" dirty="0"/>
              <a:t>(ibid.).</a:t>
            </a:r>
          </a:p>
          <a:p>
            <a:pPr lvl="1"/>
            <a:r>
              <a:rPr lang="en-US" dirty="0"/>
              <a:t>R.T. France likes the description “have a gut reaction” (179).</a:t>
            </a:r>
          </a:p>
          <a:p>
            <a:pPr lvl="1"/>
            <a:r>
              <a:rPr lang="en-US" dirty="0"/>
              <a:t>What emotions do we have when we see parts of our population deeply caught up in sin?</a:t>
            </a:r>
          </a:p>
          <a:p>
            <a:endParaRPr lang="en-US" dirty="0"/>
          </a:p>
        </p:txBody>
      </p:sp>
    </p:spTree>
    <p:extLst>
      <p:ext uri="{BB962C8B-B14F-4D97-AF65-F5344CB8AC3E}">
        <p14:creationId xmlns:p14="http://schemas.microsoft.com/office/powerpoint/2010/main" val="26989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0E3D-9210-B582-A5FC-ACF22C369247}"/>
              </a:ext>
            </a:extLst>
          </p:cNvPr>
          <p:cNvSpPr>
            <a:spLocks noGrp="1"/>
          </p:cNvSpPr>
          <p:nvPr>
            <p:ph type="title"/>
          </p:nvPr>
        </p:nvSpPr>
        <p:spPr/>
        <p:txBody>
          <a:bodyPr/>
          <a:lstStyle/>
          <a:p>
            <a:r>
              <a:rPr lang="en-US" dirty="0"/>
              <a:t>Condition of the Lost Sheep</a:t>
            </a:r>
          </a:p>
        </p:txBody>
      </p:sp>
      <p:sp>
        <p:nvSpPr>
          <p:cNvPr id="3" name="Content Placeholder 2">
            <a:extLst>
              <a:ext uri="{FF2B5EF4-FFF2-40B4-BE49-F238E27FC236}">
                <a16:creationId xmlns:a16="http://schemas.microsoft.com/office/drawing/2014/main" id="{85D5183C-0F68-5200-2DB5-6428D5D0D580}"/>
              </a:ext>
            </a:extLst>
          </p:cNvPr>
          <p:cNvSpPr>
            <a:spLocks noGrp="1"/>
          </p:cNvSpPr>
          <p:nvPr>
            <p:ph idx="1"/>
          </p:nvPr>
        </p:nvSpPr>
        <p:spPr/>
        <p:txBody>
          <a:bodyPr>
            <a:normAutofit/>
          </a:bodyPr>
          <a:lstStyle/>
          <a:p>
            <a:r>
              <a:rPr lang="en-US" dirty="0"/>
              <a:t>Matthew describes lost men in these terms:</a:t>
            </a:r>
          </a:p>
          <a:p>
            <a:pPr lvl="1"/>
            <a:r>
              <a:rPr lang="en-US" dirty="0">
                <a:latin typeface="Source Sans Pro Black" panose="020B0803030403020204" pitchFamily="34" charset="0"/>
              </a:rPr>
              <a:t>Weary</a:t>
            </a:r>
            <a:r>
              <a:rPr lang="en-US" dirty="0"/>
              <a:t> (</a:t>
            </a:r>
            <a:r>
              <a:rPr lang="en-US" i="1" dirty="0" err="1"/>
              <a:t>ekluō</a:t>
            </a:r>
            <a:r>
              <a:rPr lang="en-US" dirty="0"/>
              <a:t>): “to become so tired and weary as to give out (possibly even to faint from exhaustion)—‘to become extremely weary, to give out, to faint from exhaustion’” (Louw-Nida, 259).</a:t>
            </a:r>
          </a:p>
          <a:p>
            <a:pPr lvl="1"/>
            <a:r>
              <a:rPr lang="en-US" dirty="0">
                <a:latin typeface="Source Sans Pro Black" panose="020B0803030403020204" pitchFamily="34" charset="0"/>
              </a:rPr>
              <a:t>Scattered</a:t>
            </a:r>
            <a:r>
              <a:rPr lang="en-US" dirty="0"/>
              <a:t> (</a:t>
            </a:r>
            <a:r>
              <a:rPr lang="en-US" i="1" dirty="0" err="1"/>
              <a:t>riptō</a:t>
            </a:r>
            <a:r>
              <a:rPr lang="en-US" dirty="0"/>
              <a:t>): “thrown down to the floor,” “thrown down, prostrate, scattered” (ibid., 906).</a:t>
            </a:r>
          </a:p>
          <a:p>
            <a:pPr lvl="2"/>
            <a:r>
              <a:rPr lang="en-US" dirty="0">
                <a:latin typeface="Source Sans Pro Black" panose="020B0803030403020204" pitchFamily="34" charset="0"/>
              </a:rPr>
              <a:t>Leon Morris: </a:t>
            </a:r>
            <a:r>
              <a:rPr lang="en-US" dirty="0"/>
              <a:t>“The translations employ a variety of expressions: “worried and helpless” (GNB); “harassed and helpless” (NRSV, REB, NIV); “distressed and downcast” (NASB); “harassed and dejected” (JB). The imagery is that of </a:t>
            </a:r>
            <a:r>
              <a:rPr lang="en-US" dirty="0" err="1"/>
              <a:t>shepherdless</a:t>
            </a:r>
            <a:r>
              <a:rPr lang="en-US" dirty="0"/>
              <a:t> sheep, sheep wounded and torn either by hostile animals or by thornbushes and the like, and then prostrate and helpless” (</a:t>
            </a:r>
            <a:r>
              <a:rPr lang="en-US" i="1" dirty="0"/>
              <a:t>The Gospel according to Matthew,</a:t>
            </a:r>
            <a:r>
              <a:rPr lang="en-US" dirty="0"/>
              <a:t> 239).</a:t>
            </a:r>
          </a:p>
        </p:txBody>
      </p:sp>
    </p:spTree>
    <p:extLst>
      <p:ext uri="{BB962C8B-B14F-4D97-AF65-F5344CB8AC3E}">
        <p14:creationId xmlns:p14="http://schemas.microsoft.com/office/powerpoint/2010/main" val="37959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3E66-E708-522A-3BB4-D04D8028B135}"/>
              </a:ext>
            </a:extLst>
          </p:cNvPr>
          <p:cNvSpPr>
            <a:spLocks noGrp="1"/>
          </p:cNvSpPr>
          <p:nvPr>
            <p:ph type="title"/>
          </p:nvPr>
        </p:nvSpPr>
        <p:spPr/>
        <p:txBody>
          <a:bodyPr/>
          <a:lstStyle/>
          <a:p>
            <a:r>
              <a:rPr lang="en-US" dirty="0"/>
              <a:t>Sheep Without a Shepherd</a:t>
            </a:r>
          </a:p>
        </p:txBody>
      </p:sp>
      <p:sp>
        <p:nvSpPr>
          <p:cNvPr id="3" name="Content Placeholder 2">
            <a:extLst>
              <a:ext uri="{FF2B5EF4-FFF2-40B4-BE49-F238E27FC236}">
                <a16:creationId xmlns:a16="http://schemas.microsoft.com/office/drawing/2014/main" id="{D5E91391-4916-1229-FCA4-460C40678806}"/>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“Sheep are defenseless animals. Without a shepherd they are vulnerable to any attack. Even without predators they are in trouble if they have no shepherd, for they are not good foragers. They need a shepherd to lead them in green pastures and beside still waters (Ps. 23:2). Goats manage very well by themselves, but sheep do not. Sheep without a shepherd points to people who are in great danger and without the resources to escape from it” (</a:t>
            </a:r>
            <a:r>
              <a:rPr lang="en-US" i="1" dirty="0"/>
              <a:t>The Gospel according to Matthew</a:t>
            </a:r>
            <a:r>
              <a:rPr lang="en-US" dirty="0"/>
              <a:t>, 239).</a:t>
            </a:r>
          </a:p>
          <a:p>
            <a:pPr lvl="1"/>
            <a:r>
              <a:rPr lang="en-US" dirty="0"/>
              <a:t>What does this image say about contemporary Jewish leadership?</a:t>
            </a:r>
          </a:p>
          <a:p>
            <a:pPr lvl="1"/>
            <a:r>
              <a:rPr lang="en-US" dirty="0"/>
              <a:t>How might this picture foreshadow the choosing of the Apostles?</a:t>
            </a:r>
          </a:p>
        </p:txBody>
      </p:sp>
    </p:spTree>
    <p:extLst>
      <p:ext uri="{BB962C8B-B14F-4D97-AF65-F5344CB8AC3E}">
        <p14:creationId xmlns:p14="http://schemas.microsoft.com/office/powerpoint/2010/main" val="1764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49FA-166C-AD6D-FD64-EEBB166B1C8A}"/>
              </a:ext>
            </a:extLst>
          </p:cNvPr>
          <p:cNvSpPr>
            <a:spLocks noGrp="1"/>
          </p:cNvSpPr>
          <p:nvPr>
            <p:ph type="title"/>
          </p:nvPr>
        </p:nvSpPr>
        <p:spPr/>
        <p:txBody>
          <a:bodyPr/>
          <a:lstStyle/>
          <a:p>
            <a:r>
              <a:rPr lang="en-US" dirty="0"/>
              <a:t>Jesus Is the Good Shepherd</a:t>
            </a:r>
          </a:p>
        </p:txBody>
      </p:sp>
      <p:sp>
        <p:nvSpPr>
          <p:cNvPr id="3" name="Content Placeholder 2">
            <a:extLst>
              <a:ext uri="{FF2B5EF4-FFF2-40B4-BE49-F238E27FC236}">
                <a16:creationId xmlns:a16="http://schemas.microsoft.com/office/drawing/2014/main" id="{074E0E63-3A59-C5CB-B527-A92B3336BC09}"/>
              </a:ext>
            </a:extLst>
          </p:cNvPr>
          <p:cNvSpPr>
            <a:spLocks noGrp="1"/>
          </p:cNvSpPr>
          <p:nvPr>
            <p:ph idx="1"/>
          </p:nvPr>
        </p:nvSpPr>
        <p:spPr/>
        <p:txBody>
          <a:bodyPr>
            <a:normAutofit/>
          </a:bodyPr>
          <a:lstStyle/>
          <a:p>
            <a:r>
              <a:rPr lang="en-US" dirty="0"/>
              <a:t>“I will establish one shepherd over them, and he shall feed them—My servant David. He shall feed them and be their shepherd” (Ezek. 34:23). </a:t>
            </a:r>
          </a:p>
          <a:p>
            <a:r>
              <a:rPr lang="en-US" dirty="0"/>
              <a:t>“And He shall stand and feed His flock In the strength of the </a:t>
            </a:r>
            <a:r>
              <a:rPr lang="en-US" cap="small" dirty="0"/>
              <a:t>Lord</a:t>
            </a:r>
            <a:r>
              <a:rPr lang="en-US" dirty="0"/>
              <a:t>, In the majesty of the name of the </a:t>
            </a:r>
            <a:r>
              <a:rPr lang="en-US" cap="small" dirty="0"/>
              <a:t>Lord</a:t>
            </a:r>
            <a:r>
              <a:rPr lang="en-US" dirty="0"/>
              <a:t> His God; And they shall abide, For now He shall be great To the ends of the earth” (Mic. 5:4).</a:t>
            </a:r>
          </a:p>
          <a:p>
            <a:r>
              <a:rPr lang="en-US" dirty="0"/>
              <a:t>Jesus: “I am the good shepherd. The good shepherd gives His life for the sheep” (John 10:11).</a:t>
            </a:r>
          </a:p>
          <a:p>
            <a:endParaRPr lang="en-US" dirty="0"/>
          </a:p>
          <a:p>
            <a:endParaRPr lang="en-US" dirty="0"/>
          </a:p>
        </p:txBody>
      </p:sp>
    </p:spTree>
    <p:extLst>
      <p:ext uri="{BB962C8B-B14F-4D97-AF65-F5344CB8AC3E}">
        <p14:creationId xmlns:p14="http://schemas.microsoft.com/office/powerpoint/2010/main" val="24532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5E7C-B1F1-F827-5849-01EA9558E3FC}"/>
              </a:ext>
            </a:extLst>
          </p:cNvPr>
          <p:cNvSpPr>
            <a:spLocks noGrp="1"/>
          </p:cNvSpPr>
          <p:nvPr>
            <p:ph type="title"/>
          </p:nvPr>
        </p:nvSpPr>
        <p:spPr/>
        <p:txBody>
          <a:bodyPr/>
          <a:lstStyle/>
          <a:p>
            <a:r>
              <a:rPr lang="en-US" dirty="0"/>
              <a:t>Matthew 9:37</a:t>
            </a:r>
          </a:p>
        </p:txBody>
      </p:sp>
      <p:sp>
        <p:nvSpPr>
          <p:cNvPr id="3" name="Content Placeholder 2">
            <a:extLst>
              <a:ext uri="{FF2B5EF4-FFF2-40B4-BE49-F238E27FC236}">
                <a16:creationId xmlns:a16="http://schemas.microsoft.com/office/drawing/2014/main" id="{7EB1C5E2-3F7E-2368-607C-4C11E975E3A2}"/>
              </a:ext>
            </a:extLst>
          </p:cNvPr>
          <p:cNvSpPr>
            <a:spLocks noGrp="1"/>
          </p:cNvSpPr>
          <p:nvPr>
            <p:ph idx="1"/>
          </p:nvPr>
        </p:nvSpPr>
        <p:spPr/>
        <p:txBody>
          <a:bodyPr/>
          <a:lstStyle/>
          <a:p>
            <a:r>
              <a:rPr lang="en-US" dirty="0">
                <a:latin typeface="Source Sans Pro Black" panose="020B0803030403020204" pitchFamily="34" charset="0"/>
              </a:rPr>
              <a:t>“Then He said to His disciples, ‘The harvest truly is plentiful, but the laborers are few.’”</a:t>
            </a:r>
          </a:p>
          <a:p>
            <a:pPr lvl="1"/>
            <a:r>
              <a:rPr lang="en-US" dirty="0"/>
              <a:t>How has the image changed from v. 36 to v. 37?</a:t>
            </a:r>
          </a:p>
          <a:p>
            <a:pPr lvl="1"/>
            <a:r>
              <a:rPr lang="en-US" dirty="0"/>
              <a:t>What is the image illustrating?</a:t>
            </a:r>
          </a:p>
          <a:p>
            <a:pPr lvl="1"/>
            <a:r>
              <a:rPr lang="en-US" dirty="0"/>
              <a:t>How does this image foreshadow chapter 10?</a:t>
            </a:r>
          </a:p>
        </p:txBody>
      </p:sp>
    </p:spTree>
    <p:extLst>
      <p:ext uri="{BB962C8B-B14F-4D97-AF65-F5344CB8AC3E}">
        <p14:creationId xmlns:p14="http://schemas.microsoft.com/office/powerpoint/2010/main" val="22100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C9E7-E9C6-C487-B502-78D75A283A25}"/>
              </a:ext>
            </a:extLst>
          </p:cNvPr>
          <p:cNvSpPr>
            <a:spLocks noGrp="1"/>
          </p:cNvSpPr>
          <p:nvPr>
            <p:ph type="title"/>
          </p:nvPr>
        </p:nvSpPr>
        <p:spPr/>
        <p:txBody>
          <a:bodyPr/>
          <a:lstStyle/>
          <a:p>
            <a:r>
              <a:rPr lang="en-US" dirty="0"/>
              <a:t>Matthew 9:38</a:t>
            </a:r>
          </a:p>
        </p:txBody>
      </p:sp>
      <p:sp>
        <p:nvSpPr>
          <p:cNvPr id="3" name="Content Placeholder 2">
            <a:extLst>
              <a:ext uri="{FF2B5EF4-FFF2-40B4-BE49-F238E27FC236}">
                <a16:creationId xmlns:a16="http://schemas.microsoft.com/office/drawing/2014/main" id="{12083C23-5EDA-65AC-8765-2122338C1978}"/>
              </a:ext>
            </a:extLst>
          </p:cNvPr>
          <p:cNvSpPr>
            <a:spLocks noGrp="1"/>
          </p:cNvSpPr>
          <p:nvPr>
            <p:ph idx="1"/>
          </p:nvPr>
        </p:nvSpPr>
        <p:spPr/>
        <p:txBody>
          <a:bodyPr/>
          <a:lstStyle/>
          <a:p>
            <a:r>
              <a:rPr lang="en-US" dirty="0">
                <a:latin typeface="Source Sans Pro Black" panose="020B0803030403020204" pitchFamily="34" charset="0"/>
              </a:rPr>
              <a:t>“Therefore pray the Lord of the harvest to send out laborers into His harvest.”</a:t>
            </a:r>
          </a:p>
          <a:p>
            <a:pPr lvl="1"/>
            <a:r>
              <a:rPr lang="en-US" dirty="0"/>
              <a:t>What does this verse instruct us to do?</a:t>
            </a:r>
          </a:p>
          <a:p>
            <a:pPr lvl="1"/>
            <a:r>
              <a:rPr lang="en-US" dirty="0"/>
              <a:t>Who are the laborers for whom we should pray?</a:t>
            </a:r>
          </a:p>
          <a:p>
            <a:pPr lvl="1"/>
            <a:r>
              <a:rPr lang="en-US" dirty="0">
                <a:latin typeface="Source Sans Pro Black" panose="020B0803030403020204" pitchFamily="34" charset="0"/>
              </a:rPr>
              <a:t>Send out </a:t>
            </a:r>
            <a:r>
              <a:rPr lang="en-US" dirty="0"/>
              <a:t>(</a:t>
            </a:r>
            <a:r>
              <a:rPr lang="en-US" i="1" dirty="0" err="1"/>
              <a:t>ekballō</a:t>
            </a:r>
            <a:r>
              <a:rPr lang="en-US" dirty="0"/>
              <a:t>): “to cause to go or remove from a position (without force), send out/away, release, bring out” (BDAG, 299).</a:t>
            </a:r>
          </a:p>
          <a:p>
            <a:endParaRPr lang="en-US" dirty="0"/>
          </a:p>
          <a:p>
            <a:endParaRPr lang="en-US" dirty="0"/>
          </a:p>
        </p:txBody>
      </p:sp>
    </p:spTree>
    <p:extLst>
      <p:ext uri="{BB962C8B-B14F-4D97-AF65-F5344CB8AC3E}">
        <p14:creationId xmlns:p14="http://schemas.microsoft.com/office/powerpoint/2010/main" val="30912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FA6C-E799-0ACF-5304-4D54CB8C5CF7}"/>
              </a:ext>
            </a:extLst>
          </p:cNvPr>
          <p:cNvSpPr>
            <a:spLocks noGrp="1"/>
          </p:cNvSpPr>
          <p:nvPr>
            <p:ph type="title"/>
          </p:nvPr>
        </p:nvSpPr>
        <p:spPr/>
        <p:txBody>
          <a:bodyPr/>
          <a:lstStyle/>
          <a:p>
            <a:r>
              <a:rPr lang="en-US" dirty="0"/>
              <a:t>Matthew 9:2</a:t>
            </a:r>
          </a:p>
        </p:txBody>
      </p:sp>
      <p:sp>
        <p:nvSpPr>
          <p:cNvPr id="3" name="Content Placeholder 2">
            <a:extLst>
              <a:ext uri="{FF2B5EF4-FFF2-40B4-BE49-F238E27FC236}">
                <a16:creationId xmlns:a16="http://schemas.microsoft.com/office/drawing/2014/main" id="{E2F8C89A-BDBD-E21A-18A1-6F2C017C293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behold, they brought to Him a paralytic lying on a bed. When Jesus saw their faith, He said to the paralytic, ‘Son, be of good cheer; your sins are forgiven you.’”</a:t>
            </a:r>
          </a:p>
          <a:p>
            <a:pPr lvl="1"/>
            <a:r>
              <a:rPr lang="en-US" dirty="0"/>
              <a:t>The words </a:t>
            </a:r>
            <a:r>
              <a:rPr lang="en-US" dirty="0">
                <a:latin typeface="Source Sans Pro Black" panose="020B0803030403020204" pitchFamily="34" charset="0"/>
              </a:rPr>
              <a:t>then behold </a:t>
            </a:r>
            <a:r>
              <a:rPr lang="en-US" dirty="0"/>
              <a:t>(</a:t>
            </a:r>
            <a:r>
              <a:rPr lang="en-US" i="1" dirty="0"/>
              <a:t>kai </a:t>
            </a:r>
            <a:r>
              <a:rPr lang="en-US" i="1" dirty="0" err="1"/>
              <a:t>idou</a:t>
            </a:r>
            <a:r>
              <a:rPr lang="en-US" dirty="0"/>
              <a:t>) is a “prompter of attention, </a:t>
            </a:r>
            <a:r>
              <a:rPr lang="en-US" i="1" dirty="0"/>
              <a:t>behold, look, see</a:t>
            </a:r>
            <a:r>
              <a:rPr lang="en-US" dirty="0"/>
              <a:t>” (BDAG, 468).</a:t>
            </a:r>
            <a:endParaRPr lang="en-US" dirty="0">
              <a:latin typeface="Source Sans Pro Black" panose="020B0803030403020204" pitchFamily="34" charset="0"/>
            </a:endParaRPr>
          </a:p>
          <a:p>
            <a:pPr lvl="1"/>
            <a:r>
              <a:rPr lang="en-US" dirty="0">
                <a:latin typeface="Source Sans Pro Black" panose="020B0803030403020204" pitchFamily="34" charset="0"/>
              </a:rPr>
              <a:t>Paralytic</a:t>
            </a:r>
            <a:r>
              <a:rPr lang="en-US" dirty="0"/>
              <a:t> (</a:t>
            </a:r>
            <a:r>
              <a:rPr lang="en-US" i="1" dirty="0" err="1"/>
              <a:t>paralutikos</a:t>
            </a:r>
            <a:r>
              <a:rPr lang="en-US" dirty="0"/>
              <a:t>): “lame person, paralytic” (BDAC, 768).</a:t>
            </a:r>
          </a:p>
          <a:p>
            <a:pPr lvl="1"/>
            <a:r>
              <a:rPr lang="en-US" dirty="0"/>
              <a:t>The details are much abbreviated in Matthew’s account, with no mention being made of the four who tried to bring him to Jesus but, because of the crowd in the house, having to let him down through the roof.</a:t>
            </a:r>
          </a:p>
          <a:p>
            <a:pPr lvl="1"/>
            <a:r>
              <a:rPr lang="en-US" dirty="0"/>
              <a:t>How could Jesus “see their faith”? What did He see? </a:t>
            </a:r>
          </a:p>
          <a:p>
            <a:pPr lvl="1"/>
            <a:r>
              <a:rPr lang="en-US" dirty="0"/>
              <a:t>Who is intended by “their”? Does it refer to the men who brought the paralytic or include the paralytic?</a:t>
            </a:r>
          </a:p>
          <a:p>
            <a:endParaRPr lang="en-US" dirty="0"/>
          </a:p>
          <a:p>
            <a:endParaRPr lang="en-US" dirty="0"/>
          </a:p>
        </p:txBody>
      </p:sp>
    </p:spTree>
    <p:extLst>
      <p:ext uri="{BB962C8B-B14F-4D97-AF65-F5344CB8AC3E}">
        <p14:creationId xmlns:p14="http://schemas.microsoft.com/office/powerpoint/2010/main" val="12315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3249-5082-B42D-3042-ED71AF226F31}"/>
              </a:ext>
            </a:extLst>
          </p:cNvPr>
          <p:cNvSpPr>
            <a:spLocks noGrp="1"/>
          </p:cNvSpPr>
          <p:nvPr>
            <p:ph type="title"/>
          </p:nvPr>
        </p:nvSpPr>
        <p:spPr/>
        <p:txBody>
          <a:bodyPr/>
          <a:lstStyle/>
          <a:p>
            <a:r>
              <a:rPr lang="en-US" dirty="0"/>
              <a:t>What Matthew Leaves Out</a:t>
            </a:r>
          </a:p>
        </p:txBody>
      </p:sp>
      <p:sp>
        <p:nvSpPr>
          <p:cNvPr id="3" name="Content Placeholder 2">
            <a:extLst>
              <a:ext uri="{FF2B5EF4-FFF2-40B4-BE49-F238E27FC236}">
                <a16:creationId xmlns:a16="http://schemas.microsoft.com/office/drawing/2014/main" id="{6B4137E0-0C89-5F57-A3E8-5332267011D4}"/>
              </a:ext>
            </a:extLst>
          </p:cNvPr>
          <p:cNvSpPr>
            <a:spLocks noGrp="1"/>
          </p:cNvSpPr>
          <p:nvPr>
            <p:ph idx="1"/>
          </p:nvPr>
        </p:nvSpPr>
        <p:spPr/>
        <p:txBody>
          <a:bodyPr/>
          <a:lstStyle/>
          <a:p>
            <a:r>
              <a:rPr lang="en-US" dirty="0"/>
              <a:t>“Then they came to Him, bringing a paralytic who was carried by four men. And when they could not come near Him because of the crowd, they uncovered the roof where He was. So when they had broken through, they let down the bed on which the paralytic was lying. When Jesus saw their faith, He said to the paralytic, ‘Son, your sins are forgiven you’” (Mark 2:3-5; cf. Luke 5:18-19).</a:t>
            </a:r>
          </a:p>
          <a:p>
            <a:endParaRPr lang="en-US" dirty="0"/>
          </a:p>
          <a:p>
            <a:endParaRPr lang="en-US" dirty="0"/>
          </a:p>
          <a:p>
            <a:endParaRPr lang="en-US" dirty="0"/>
          </a:p>
        </p:txBody>
      </p:sp>
    </p:spTree>
    <p:extLst>
      <p:ext uri="{BB962C8B-B14F-4D97-AF65-F5344CB8AC3E}">
        <p14:creationId xmlns:p14="http://schemas.microsoft.com/office/powerpoint/2010/main" val="240615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10821</TotalTime>
  <Words>9989</Words>
  <Application>Microsoft Office PowerPoint</Application>
  <PresentationFormat>Widescreen</PresentationFormat>
  <Paragraphs>378</Paragraphs>
  <Slides>78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Jesus’s Miracles</vt:lpstr>
      <vt:lpstr>Healing of the Man Sick of Palsy Group Two: Third Miracle (9:1-8)</vt:lpstr>
      <vt:lpstr>Matthew 9:1</vt:lpstr>
      <vt:lpstr>PowerPoint Presentation</vt:lpstr>
      <vt:lpstr>The Dialogue Accompanying the Miracle</vt:lpstr>
      <vt:lpstr>Matthew 9:2</vt:lpstr>
      <vt:lpstr>What Matthew Leaves Out</vt:lpstr>
      <vt:lpstr>Jesus’s Response</vt:lpstr>
      <vt:lpstr>Matthew 9:3</vt:lpstr>
      <vt:lpstr>Matthew 9:4</vt:lpstr>
      <vt:lpstr>Matthew 9:5</vt:lpstr>
      <vt:lpstr>Matthew 9:6-7</vt:lpstr>
      <vt:lpstr>Matthew 9:8</vt:lpstr>
      <vt:lpstr>Jesus’s Authority</vt:lpstr>
      <vt:lpstr>Call of Matthew (9:9-13) Second Separation: Part 1</vt:lpstr>
      <vt:lpstr>Matthew 9:9</vt:lpstr>
      <vt:lpstr>Tax Collector</vt:lpstr>
      <vt:lpstr>Other Callings: Elisha</vt:lpstr>
      <vt:lpstr>Callings of Apostles</vt:lpstr>
      <vt:lpstr>“Follow Me”</vt:lpstr>
      <vt:lpstr>Matthew 9:10</vt:lpstr>
      <vt:lpstr>Matthew 9:11</vt:lpstr>
      <vt:lpstr>Matthew 9:12</vt:lpstr>
      <vt:lpstr>Matthew 9:13</vt:lpstr>
      <vt:lpstr>More Like Jesus or the Pharisees?</vt:lpstr>
      <vt:lpstr>The Question about Fasting (9:14-17) Second Separation: Part 2</vt:lpstr>
      <vt:lpstr>Matthew 9:14</vt:lpstr>
      <vt:lpstr>Conflict Stories</vt:lpstr>
      <vt:lpstr>Matthew 9:15</vt:lpstr>
      <vt:lpstr>When Fasting Will Occur?</vt:lpstr>
      <vt:lpstr>Matthew 9:16</vt:lpstr>
      <vt:lpstr>Matthew 9:17</vt:lpstr>
      <vt:lpstr>A Summation</vt:lpstr>
      <vt:lpstr>Jesus’s Miracles</vt:lpstr>
      <vt:lpstr>Healing of Woman with Issue of Blood and Raising Jairus’s Daughter (9:18-26) Group Three: First Miracle</vt:lpstr>
      <vt:lpstr>Matthew’s Account</vt:lpstr>
      <vt:lpstr>Matthew 9:18</vt:lpstr>
      <vt:lpstr>Jairus’s Faith</vt:lpstr>
      <vt:lpstr>Matthew 9:19</vt:lpstr>
      <vt:lpstr>Matthew 9:20</vt:lpstr>
      <vt:lpstr>Matthew 9:21</vt:lpstr>
      <vt:lpstr>Mark 5:30-33</vt:lpstr>
      <vt:lpstr>The Woman with a Hemorrhage</vt:lpstr>
      <vt:lpstr>Matthew 9:22</vt:lpstr>
      <vt:lpstr>Matthew 9:23</vt:lpstr>
      <vt:lpstr>Mark 5:35-37</vt:lpstr>
      <vt:lpstr>Matthew 9:23</vt:lpstr>
      <vt:lpstr>Matthew 9:24</vt:lpstr>
      <vt:lpstr>Mark 5:40-43</vt:lpstr>
      <vt:lpstr>Matthew 9:25</vt:lpstr>
      <vt:lpstr>Matthew 9:26</vt:lpstr>
      <vt:lpstr>Healing of Two Blind Men (9:27-31) Group 3: Second Miracle </vt:lpstr>
      <vt:lpstr>Two Accounts of Healing Two Blind Men</vt:lpstr>
      <vt:lpstr>Matthew 9:27</vt:lpstr>
      <vt:lpstr>Son of David</vt:lpstr>
      <vt:lpstr>Matthew 9:28</vt:lpstr>
      <vt:lpstr>Matthew 9:29</vt:lpstr>
      <vt:lpstr>Matthew 9:30</vt:lpstr>
      <vt:lpstr>Matthew 9:31</vt:lpstr>
      <vt:lpstr>Healing of the Dumb Demoniac (9:32-34) Group Three: Third Miracle</vt:lpstr>
      <vt:lpstr>Introduction to This Section</vt:lpstr>
      <vt:lpstr>Matthew 9:32</vt:lpstr>
      <vt:lpstr>Matthew 9:33</vt:lpstr>
      <vt:lpstr>Matthew 9:34</vt:lpstr>
      <vt:lpstr>The Purpose of 9:32-34</vt:lpstr>
      <vt:lpstr>Matthew’s Argument</vt:lpstr>
      <vt:lpstr>Summary Statement (9:35-38)</vt:lpstr>
      <vt:lpstr>Summary Statements</vt:lpstr>
      <vt:lpstr>Comments</vt:lpstr>
      <vt:lpstr>Matthew 9:35</vt:lpstr>
      <vt:lpstr>Matthew 9:36</vt:lpstr>
      <vt:lpstr>Condition of the Lost Sheep</vt:lpstr>
      <vt:lpstr>Sheep Without a Shepherd</vt:lpstr>
      <vt:lpstr>Jesus Is the Good Shepherd</vt:lpstr>
      <vt:lpstr>Matthew 9:37</vt:lpstr>
      <vt:lpstr>Matthew 9:38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18</cp:revision>
  <dcterms:created xsi:type="dcterms:W3CDTF">2022-04-12T15:32:23Z</dcterms:created>
  <dcterms:modified xsi:type="dcterms:W3CDTF">2022-09-28T21:02:08Z</dcterms:modified>
</cp:coreProperties>
</file>