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141" r:id="rId1"/>
  </p:sldMasterIdLst>
  <p:sldIdLst>
    <p:sldId id="256" r:id="rId2"/>
    <p:sldId id="259" r:id="rId3"/>
    <p:sldId id="260" r:id="rId4"/>
    <p:sldId id="261" r:id="rId5"/>
    <p:sldId id="258" r:id="rId6"/>
    <p:sldId id="262" r:id="rId7"/>
    <p:sldId id="263" r:id="rId8"/>
    <p:sldId id="264" r:id="rId9"/>
    <p:sldId id="265" r:id="rId10"/>
    <p:sldId id="296" r:id="rId11"/>
    <p:sldId id="297" r:id="rId12"/>
    <p:sldId id="295" r:id="rId13"/>
    <p:sldId id="266" r:id="rId14"/>
    <p:sldId id="267" r:id="rId15"/>
    <p:sldId id="268" r:id="rId16"/>
    <p:sldId id="269" r:id="rId17"/>
    <p:sldId id="270" r:id="rId18"/>
    <p:sldId id="271" r:id="rId19"/>
    <p:sldId id="272" r:id="rId20"/>
    <p:sldId id="273" r:id="rId21"/>
    <p:sldId id="274" r:id="rId22"/>
    <p:sldId id="275" r:id="rId23"/>
    <p:sldId id="276" r:id="rId24"/>
    <p:sldId id="299" r:id="rId25"/>
    <p:sldId id="298" r:id="rId26"/>
    <p:sldId id="300" r:id="rId27"/>
    <p:sldId id="277" r:id="rId28"/>
    <p:sldId id="278" r:id="rId29"/>
    <p:sldId id="279" r:id="rId30"/>
    <p:sldId id="301" r:id="rId31"/>
    <p:sldId id="302" r:id="rId32"/>
    <p:sldId id="280" r:id="rId33"/>
    <p:sldId id="281" r:id="rId34"/>
    <p:sldId id="282" r:id="rId35"/>
    <p:sldId id="283" r:id="rId36"/>
    <p:sldId id="303" r:id="rId37"/>
    <p:sldId id="284" r:id="rId38"/>
    <p:sldId id="285" r:id="rId39"/>
    <p:sldId id="286" r:id="rId40"/>
    <p:sldId id="287" r:id="rId41"/>
    <p:sldId id="288" r:id="rId42"/>
    <p:sldId id="289" r:id="rId43"/>
    <p:sldId id="290" r:id="rId44"/>
    <p:sldId id="291" r:id="rId45"/>
    <p:sldId id="292" r:id="rId46"/>
    <p:sldId id="293" r:id="rId47"/>
    <p:sldId id="294" r:id="rId4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756"/>
    <p:restoredTop sz="95909"/>
  </p:normalViewPr>
  <p:slideViewPr>
    <p:cSldViewPr snapToGrid="0" snapToObjects="1">
      <p:cViewPr varScale="1">
        <p:scale>
          <a:sx n="112" d="100"/>
          <a:sy n="112" d="100"/>
        </p:scale>
        <p:origin x="276"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3647896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216976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0666705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42676744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737161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35949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ECF2FCE1-E832-DD49-9780-CAE6DA70E6E7}" type="datetimeFigureOut">
              <a:rPr lang="en-US" smtClean="0"/>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83470846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17471929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ECF2FCE1-E832-DD49-9780-CAE6DA70E6E7}" type="datetimeFigureOut">
              <a:rPr lang="en-US" smtClean="0"/>
              <a:t>9/25/2022</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4186041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CF2FCE1-E832-DD49-9780-CAE6DA70E6E7}"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8927480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CF2FCE1-E832-DD49-9780-CAE6DA70E6E7}" type="datetimeFigureOut">
              <a:rPr lang="en-US" smtClean="0"/>
              <a:t>9/25/2022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4001367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CF2FCE1-E832-DD49-9780-CAE6DA70E6E7}"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667432072"/>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ECF2FCE1-E832-DD49-9780-CAE6DA70E6E7}" type="datetimeFigureOut">
              <a:rPr lang="en-US" smtClean="0"/>
              <a:t>9/25/2022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347933920"/>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ECF2FCE1-E832-DD49-9780-CAE6DA70E6E7}" type="datetimeFigureOut">
              <a:rPr lang="en-US" smtClean="0"/>
              <a:t>9/25/2022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7008946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CF2FCE1-E832-DD49-9780-CAE6DA70E6E7}" type="datetimeFigureOut">
              <a:rPr lang="en-US" smtClean="0"/>
              <a:t>9/25/2022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68964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294662456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CF2FCE1-E832-DD49-9780-CAE6DA70E6E7}" type="datetimeFigureOut">
              <a:rPr lang="en-US" smtClean="0"/>
              <a:t>9/25/2022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C8A9FF5-4113-2446-A72C-A7F3D47E2F56}" type="slidenum">
              <a:rPr lang="en-US" smtClean="0"/>
              <a:t>‹#›</a:t>
            </a:fld>
            <a:endParaRPr lang="en-US"/>
          </a:p>
        </p:txBody>
      </p:sp>
    </p:spTree>
    <p:extLst>
      <p:ext uri="{BB962C8B-B14F-4D97-AF65-F5344CB8AC3E}">
        <p14:creationId xmlns:p14="http://schemas.microsoft.com/office/powerpoint/2010/main" val="10554779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ECF2FCE1-E832-DD49-9780-CAE6DA70E6E7}" type="datetimeFigureOut">
              <a:rPr lang="en-US" smtClean="0"/>
              <a:t>9/25/2022</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C8A9FF5-4113-2446-A72C-A7F3D47E2F56}" type="slidenum">
              <a:rPr lang="en-US" smtClean="0"/>
              <a:t>‹#›</a:t>
            </a:fld>
            <a:endParaRPr lang="en-US"/>
          </a:p>
        </p:txBody>
      </p:sp>
    </p:spTree>
    <p:extLst>
      <p:ext uri="{BB962C8B-B14F-4D97-AF65-F5344CB8AC3E}">
        <p14:creationId xmlns:p14="http://schemas.microsoft.com/office/powerpoint/2010/main" val="2279416251"/>
      </p:ext>
    </p:extLst>
  </p:cSld>
  <p:clrMap bg1="dk1" tx1="lt1" bg2="dk2" tx2="lt2" accent1="accent1" accent2="accent2" accent3="accent3" accent4="accent4" accent5="accent5" accent6="accent6" hlink="hlink" folHlink="folHlink"/>
  <p:sldLayoutIdLst>
    <p:sldLayoutId id="2147484142" r:id="rId1"/>
    <p:sldLayoutId id="2147484143" r:id="rId2"/>
    <p:sldLayoutId id="2147484144" r:id="rId3"/>
    <p:sldLayoutId id="2147484145" r:id="rId4"/>
    <p:sldLayoutId id="2147484146" r:id="rId5"/>
    <p:sldLayoutId id="2147484147" r:id="rId6"/>
    <p:sldLayoutId id="2147484148" r:id="rId7"/>
    <p:sldLayoutId id="2147484149" r:id="rId8"/>
    <p:sldLayoutId id="2147484150" r:id="rId9"/>
    <p:sldLayoutId id="2147484151" r:id="rId10"/>
    <p:sldLayoutId id="2147484152" r:id="rId11"/>
    <p:sldLayoutId id="2147484153" r:id="rId12"/>
    <p:sldLayoutId id="2147484154" r:id="rId13"/>
    <p:sldLayoutId id="2147484155" r:id="rId14"/>
    <p:sldLayoutId id="2147484156" r:id="rId15"/>
    <p:sldLayoutId id="2147484157" r:id="rId16"/>
    <p:sldLayoutId id="2147484158"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verseid:58.11.5" TargetMode="External"/><Relationship Id="rId2" Type="http://schemas.openxmlformats.org/officeDocument/2006/relationships/hyperlink" Target="verseid:58.11.4"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verseid:58.11.7" TargetMode="External"/><Relationship Id="rId2" Type="http://schemas.openxmlformats.org/officeDocument/2006/relationships/hyperlink" Target="verseid:58.11.6"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verseid:58.11.9" TargetMode="External"/><Relationship Id="rId2" Type="http://schemas.openxmlformats.org/officeDocument/2006/relationships/hyperlink" Target="verseid:58.11.8" TargetMode="External"/><Relationship Id="rId1" Type="http://schemas.openxmlformats.org/officeDocument/2006/relationships/slideLayout" Target="../slideLayouts/slideLayout2.xml"/><Relationship Id="rId4" Type="http://schemas.openxmlformats.org/officeDocument/2006/relationships/hyperlink" Target="verseid:58.11.10" TargetMode="External"/></Relationships>
</file>

<file path=ppt/slides/_rels/slide21.xml.rels><?xml version="1.0" encoding="UTF-8" standalone="yes"?>
<Relationships xmlns="http://schemas.openxmlformats.org/package/2006/relationships"><Relationship Id="rId3" Type="http://schemas.openxmlformats.org/officeDocument/2006/relationships/hyperlink" Target="verseid:58.11.12" TargetMode="External"/><Relationship Id="rId2" Type="http://schemas.openxmlformats.org/officeDocument/2006/relationships/hyperlink" Target="verseid:58.11.1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verseid:58.11.14" TargetMode="External"/><Relationship Id="rId2" Type="http://schemas.openxmlformats.org/officeDocument/2006/relationships/hyperlink" Target="verseid:58.11.13"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verseid:58.11.16" TargetMode="External"/><Relationship Id="rId2" Type="http://schemas.openxmlformats.org/officeDocument/2006/relationships/hyperlink" Target="verseid:58.11.15"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verseid:58.11.18" TargetMode="External"/><Relationship Id="rId2" Type="http://schemas.openxmlformats.org/officeDocument/2006/relationships/hyperlink" Target="verseid:58.11.17" TargetMode="External"/><Relationship Id="rId1" Type="http://schemas.openxmlformats.org/officeDocument/2006/relationships/slideLayout" Target="../slideLayouts/slideLayout2.xml"/><Relationship Id="rId4" Type="http://schemas.openxmlformats.org/officeDocument/2006/relationships/hyperlink" Target="verseid:58.11.19" TargetMode="External"/></Relationships>
</file>

<file path=ppt/slides/_rels/slide33.xml.rels><?xml version="1.0" encoding="UTF-8" standalone="yes"?>
<Relationships xmlns="http://schemas.openxmlformats.org/package/2006/relationships"><Relationship Id="rId3" Type="http://schemas.openxmlformats.org/officeDocument/2006/relationships/hyperlink" Target="verseid:58.11.21" TargetMode="External"/><Relationship Id="rId2" Type="http://schemas.openxmlformats.org/officeDocument/2006/relationships/hyperlink" Target="verseid:58.11.20" TargetMode="External"/><Relationship Id="rId1" Type="http://schemas.openxmlformats.org/officeDocument/2006/relationships/slideLayout" Target="../slideLayouts/slideLayout2.xml"/><Relationship Id="rId4" Type="http://schemas.openxmlformats.org/officeDocument/2006/relationships/hyperlink" Target="verseid:58.11.22"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verseid:58.11.24" TargetMode="External"/><Relationship Id="rId2" Type="http://schemas.openxmlformats.org/officeDocument/2006/relationships/hyperlink" Target="verseid:58.11.23" TargetMode="External"/><Relationship Id="rId1" Type="http://schemas.openxmlformats.org/officeDocument/2006/relationships/slideLayout" Target="../slideLayouts/slideLayout2.xml"/><Relationship Id="rId4" Type="http://schemas.openxmlformats.org/officeDocument/2006/relationships/hyperlink" Target="verseid:58.11.25"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verseid:58.11.27" TargetMode="External"/><Relationship Id="rId2" Type="http://schemas.openxmlformats.org/officeDocument/2006/relationships/hyperlink" Target="verseid:58.11.26" TargetMode="External"/><Relationship Id="rId1" Type="http://schemas.openxmlformats.org/officeDocument/2006/relationships/slideLayout" Target="../slideLayouts/slideLayout2.xml"/><Relationship Id="rId4" Type="http://schemas.openxmlformats.org/officeDocument/2006/relationships/hyperlink" Target="verseid:58.11.28"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hyperlink" Target="verseid:58.11.30" TargetMode="External"/><Relationship Id="rId2" Type="http://schemas.openxmlformats.org/officeDocument/2006/relationships/hyperlink" Target="verseid:58.11.29" TargetMode="External"/><Relationship Id="rId1" Type="http://schemas.openxmlformats.org/officeDocument/2006/relationships/slideLayout" Target="../slideLayouts/slideLayout2.xml"/><Relationship Id="rId4" Type="http://schemas.openxmlformats.org/officeDocument/2006/relationships/hyperlink" Target="verseid:58.11.31" TargetMode="External"/></Relationships>
</file>

<file path=ppt/slides/_rels/slide42.xml.rels><?xml version="1.0" encoding="UTF-8" standalone="yes"?>
<Relationships xmlns="http://schemas.openxmlformats.org/package/2006/relationships"><Relationship Id="rId3" Type="http://schemas.openxmlformats.org/officeDocument/2006/relationships/hyperlink" Target="verseid:58.11.33" TargetMode="External"/><Relationship Id="rId2" Type="http://schemas.openxmlformats.org/officeDocument/2006/relationships/hyperlink" Target="verseid:58.11.32" TargetMode="External"/><Relationship Id="rId1" Type="http://schemas.openxmlformats.org/officeDocument/2006/relationships/slideLayout" Target="../slideLayouts/slideLayout2.xml"/><Relationship Id="rId4" Type="http://schemas.openxmlformats.org/officeDocument/2006/relationships/hyperlink" Target="verseid:58.11.34" TargetMode="External"/></Relationships>
</file>

<file path=ppt/slides/_rels/slide43.xml.rels><?xml version="1.0" encoding="UTF-8" standalone="yes"?>
<Relationships xmlns="http://schemas.openxmlformats.org/package/2006/relationships"><Relationship Id="rId3" Type="http://schemas.openxmlformats.org/officeDocument/2006/relationships/hyperlink" Target="verseid:58.11.36" TargetMode="External"/><Relationship Id="rId2" Type="http://schemas.openxmlformats.org/officeDocument/2006/relationships/hyperlink" Target="verseid:58.11.35" TargetMode="Externa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hyperlink" Target="verseid:58.11.38" TargetMode="External"/><Relationship Id="rId2" Type="http://schemas.openxmlformats.org/officeDocument/2006/relationships/hyperlink" Target="verseid:58.11.37" TargetMode="Externa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verseid:58.11.40" TargetMode="External"/><Relationship Id="rId2" Type="http://schemas.openxmlformats.org/officeDocument/2006/relationships/hyperlink" Target="verseid:58.11.39"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verseid:58.11.2" TargetMode="External"/><Relationship Id="rId2" Type="http://schemas.openxmlformats.org/officeDocument/2006/relationships/hyperlink" Target="verseid:58.11.1" TargetMode="External"/><Relationship Id="rId1" Type="http://schemas.openxmlformats.org/officeDocument/2006/relationships/slideLayout" Target="../slideLayouts/slideLayout2.xml"/><Relationship Id="rId4" Type="http://schemas.openxmlformats.org/officeDocument/2006/relationships/hyperlink" Target="verseid:58.11.3"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F2B0C-BF05-2E4A-936C-8422F977E556}"/>
              </a:ext>
            </a:extLst>
          </p:cNvPr>
          <p:cNvSpPr>
            <a:spLocks noGrp="1"/>
          </p:cNvSpPr>
          <p:nvPr>
            <p:ph type="ctrTitle"/>
          </p:nvPr>
        </p:nvSpPr>
        <p:spPr/>
        <p:txBody>
          <a:bodyPr/>
          <a:lstStyle/>
          <a:p>
            <a:r>
              <a:rPr lang="en-US" sz="3600" dirty="0"/>
              <a:t>Past Heroes of the Faith</a:t>
            </a:r>
          </a:p>
        </p:txBody>
      </p:sp>
      <p:sp>
        <p:nvSpPr>
          <p:cNvPr id="3" name="Subtitle 2">
            <a:extLst>
              <a:ext uri="{FF2B5EF4-FFF2-40B4-BE49-F238E27FC236}">
                <a16:creationId xmlns:a16="http://schemas.microsoft.com/office/drawing/2014/main" id="{99105D8D-C05C-8346-B7F0-7D10BDCB6FDC}"/>
              </a:ext>
            </a:extLst>
          </p:cNvPr>
          <p:cNvSpPr>
            <a:spLocks noGrp="1"/>
          </p:cNvSpPr>
          <p:nvPr>
            <p:ph type="subTitle" idx="1"/>
          </p:nvPr>
        </p:nvSpPr>
        <p:spPr/>
        <p:txBody>
          <a:bodyPr/>
          <a:lstStyle/>
          <a:p>
            <a:r>
              <a:rPr lang="en-US" dirty="0"/>
              <a:t>Sunday Morning Adult Class</a:t>
            </a:r>
          </a:p>
          <a:p>
            <a:r>
              <a:rPr lang="en-US" dirty="0"/>
              <a:t>Lesson 11</a:t>
            </a:r>
          </a:p>
        </p:txBody>
      </p:sp>
    </p:spTree>
    <p:extLst>
      <p:ext uri="{BB962C8B-B14F-4D97-AF65-F5344CB8AC3E}">
        <p14:creationId xmlns:p14="http://schemas.microsoft.com/office/powerpoint/2010/main" val="2130449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Two things are evident from the definition:</a:t>
            </a:r>
          </a:p>
          <a:p>
            <a:pPr lvl="1"/>
            <a:r>
              <a:rPr lang="en-US" sz="2400" dirty="0"/>
              <a:t>Shows the relationship of faith to hope.</a:t>
            </a:r>
          </a:p>
          <a:p>
            <a:pPr lvl="1"/>
            <a:r>
              <a:rPr lang="en-US" sz="2400" dirty="0"/>
              <a:t>Shows the relationship of faith to invisible things.</a:t>
            </a:r>
          </a:p>
          <a:p>
            <a:r>
              <a:rPr lang="en-US" sz="2800" dirty="0"/>
              <a:t>“Substance” means foundation, confidence.</a:t>
            </a:r>
          </a:p>
          <a:p>
            <a:pPr lvl="1"/>
            <a:r>
              <a:rPr lang="en-US" sz="2400" dirty="0"/>
              <a:t>The underlying essence that gives reality to something.</a:t>
            </a:r>
          </a:p>
          <a:p>
            <a:r>
              <a:rPr lang="en-US" sz="2800" dirty="0"/>
              <a:t>“Evidence” means proof, conviction.</a:t>
            </a:r>
          </a:p>
        </p:txBody>
      </p:sp>
    </p:spTree>
    <p:extLst>
      <p:ext uri="{BB962C8B-B14F-4D97-AF65-F5344CB8AC3E}">
        <p14:creationId xmlns:p14="http://schemas.microsoft.com/office/powerpoint/2010/main" val="203089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“the translation of </a:t>
            </a:r>
            <a:r>
              <a:rPr lang="en-US" sz="2800" i="1" dirty="0" err="1"/>
              <a:t>elenchos</a:t>
            </a:r>
            <a:r>
              <a:rPr lang="en-US" sz="2800" dirty="0"/>
              <a:t> as evidence can be misleading, since faith of itself proves absolutely nothing. It is true that in the strictest sense </a:t>
            </a:r>
            <a:r>
              <a:rPr lang="en-US" sz="2800" i="1" dirty="0" err="1"/>
              <a:t>elenchos</a:t>
            </a:r>
            <a:r>
              <a:rPr lang="en-US" sz="2800" dirty="0"/>
              <a:t> does mean “proof.” But here it is used in the sense of “entire persuasion,” thus so complete that further proof is needless. ” (Truth Commentaries, Hebrews, King, page 296)</a:t>
            </a:r>
          </a:p>
        </p:txBody>
      </p:sp>
    </p:spTree>
    <p:extLst>
      <p:ext uri="{BB962C8B-B14F-4D97-AF65-F5344CB8AC3E}">
        <p14:creationId xmlns:p14="http://schemas.microsoft.com/office/powerpoint/2010/main" val="3431877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Use of phrase “by faith” is repeated throughout the chapter.</a:t>
            </a:r>
          </a:p>
          <a:p>
            <a:r>
              <a:rPr lang="en-US" sz="2800" dirty="0"/>
              <a:t>“The constant use of the dative of means (“by faith”) in this chapter does not ascribe any magical power to faith itself, but simply sees that faith when it is centered in God is the means by which we receive from God, the spring of our service for God, and the only acceptable basis of a satisfactory relationship with God.” (Truth Commentaries, Hebrews, King, page 296)</a:t>
            </a:r>
          </a:p>
        </p:txBody>
      </p:sp>
    </p:spTree>
    <p:extLst>
      <p:ext uri="{BB962C8B-B14F-4D97-AF65-F5344CB8AC3E}">
        <p14:creationId xmlns:p14="http://schemas.microsoft.com/office/powerpoint/2010/main" val="35507377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45A6-2DF8-626D-911A-9A62493716A6}"/>
              </a:ext>
            </a:extLst>
          </p:cNvPr>
          <p:cNvSpPr>
            <a:spLocks noGrp="1"/>
          </p:cNvSpPr>
          <p:nvPr>
            <p:ph type="title"/>
          </p:nvPr>
        </p:nvSpPr>
        <p:spPr/>
        <p:txBody>
          <a:bodyPr/>
          <a:lstStyle/>
          <a:p>
            <a:r>
              <a:rPr lang="en-US" dirty="0"/>
              <a:t>Hebrews 11:4-7</a:t>
            </a:r>
          </a:p>
        </p:txBody>
      </p:sp>
      <p:sp>
        <p:nvSpPr>
          <p:cNvPr id="3" name="Content Placeholder 2">
            <a:extLst>
              <a:ext uri="{FF2B5EF4-FFF2-40B4-BE49-F238E27FC236}">
                <a16:creationId xmlns:a16="http://schemas.microsoft.com/office/drawing/2014/main" id="{1743BBF1-4A11-4E2D-61BE-7F66874551A8}"/>
              </a:ext>
            </a:extLst>
          </p:cNvPr>
          <p:cNvSpPr>
            <a:spLocks noGrp="1"/>
          </p:cNvSpPr>
          <p:nvPr>
            <p:ph idx="1"/>
          </p:nvPr>
        </p:nvSpPr>
        <p:spPr/>
        <p:txBody>
          <a:bodyPr>
            <a:normAutofit/>
          </a:bodyPr>
          <a:lstStyle/>
          <a:p>
            <a:r>
              <a:rPr lang="en-US" sz="2800" b="1" u="sng" dirty="0">
                <a:hlinkClick r:id="rId2"/>
              </a:rPr>
              <a:t>Heb 11:4</a:t>
            </a:r>
            <a:r>
              <a:rPr lang="en-US" sz="2800" dirty="0">
                <a:hlinkClick r:id="rId2"/>
              </a:rPr>
              <a:t> </a:t>
            </a:r>
            <a:r>
              <a:rPr lang="en-US" sz="2800" dirty="0"/>
              <a:t> By faith Abel offered to God a more excellent sacrifice than Cain, through which he obtained witness that he was righteous, God testifying of his gifts; and through it he being dead still speaks.</a:t>
            </a:r>
          </a:p>
          <a:p>
            <a:r>
              <a:rPr lang="en-US" sz="2800" b="1" u="sng" dirty="0">
                <a:hlinkClick r:id="rId3"/>
              </a:rPr>
              <a:t>Heb 11:5</a:t>
            </a:r>
            <a:r>
              <a:rPr lang="en-US" sz="2800" dirty="0">
                <a:hlinkClick r:id="rId3"/>
              </a:rPr>
              <a:t> </a:t>
            </a:r>
            <a:r>
              <a:rPr lang="en-US" sz="2800" dirty="0"/>
              <a:t> By faith Enoch was taken away so that he did not see death, "AND WAS NOT FOUND, BECAUSE GOD HAD TAKEN HIM"; for before he was taken he had this testimony, that he pleased God.</a:t>
            </a:r>
          </a:p>
        </p:txBody>
      </p:sp>
    </p:spTree>
    <p:extLst>
      <p:ext uri="{BB962C8B-B14F-4D97-AF65-F5344CB8AC3E}">
        <p14:creationId xmlns:p14="http://schemas.microsoft.com/office/powerpoint/2010/main" val="3544014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E45A6-2DF8-626D-911A-9A62493716A6}"/>
              </a:ext>
            </a:extLst>
          </p:cNvPr>
          <p:cNvSpPr>
            <a:spLocks noGrp="1"/>
          </p:cNvSpPr>
          <p:nvPr>
            <p:ph type="title"/>
          </p:nvPr>
        </p:nvSpPr>
        <p:spPr/>
        <p:txBody>
          <a:bodyPr/>
          <a:lstStyle/>
          <a:p>
            <a:r>
              <a:rPr lang="en-US" dirty="0"/>
              <a:t>Hebrews 11:4-7</a:t>
            </a:r>
          </a:p>
        </p:txBody>
      </p:sp>
      <p:sp>
        <p:nvSpPr>
          <p:cNvPr id="3" name="Content Placeholder 2">
            <a:extLst>
              <a:ext uri="{FF2B5EF4-FFF2-40B4-BE49-F238E27FC236}">
                <a16:creationId xmlns:a16="http://schemas.microsoft.com/office/drawing/2014/main" id="{1743BBF1-4A11-4E2D-61BE-7F66874551A8}"/>
              </a:ext>
            </a:extLst>
          </p:cNvPr>
          <p:cNvSpPr>
            <a:spLocks noGrp="1"/>
          </p:cNvSpPr>
          <p:nvPr>
            <p:ph idx="1"/>
          </p:nvPr>
        </p:nvSpPr>
        <p:spPr/>
        <p:txBody>
          <a:bodyPr>
            <a:normAutofit lnSpcReduction="10000"/>
          </a:bodyPr>
          <a:lstStyle/>
          <a:p>
            <a:r>
              <a:rPr lang="en-US" sz="2800" b="1" u="sng" dirty="0">
                <a:hlinkClick r:id="rId2"/>
              </a:rPr>
              <a:t>Heb 11:6</a:t>
            </a:r>
            <a:r>
              <a:rPr lang="en-US" sz="2800" dirty="0">
                <a:hlinkClick r:id="rId2"/>
              </a:rPr>
              <a:t> </a:t>
            </a:r>
            <a:r>
              <a:rPr lang="en-US" sz="2800" dirty="0"/>
              <a:t> But without faith </a:t>
            </a:r>
            <a:r>
              <a:rPr lang="en-US" sz="2800" i="1" dirty="0"/>
              <a:t>it is</a:t>
            </a:r>
            <a:r>
              <a:rPr lang="en-US" sz="2800" dirty="0"/>
              <a:t> impossible to please </a:t>
            </a:r>
            <a:r>
              <a:rPr lang="en-US" sz="2800" i="1" dirty="0"/>
              <a:t>Him,</a:t>
            </a:r>
            <a:r>
              <a:rPr lang="en-US" sz="2800" dirty="0"/>
              <a:t> for he who comes to God must believe that He is, and </a:t>
            </a:r>
            <a:r>
              <a:rPr lang="en-US" sz="2800" i="1" dirty="0"/>
              <a:t>that</a:t>
            </a:r>
            <a:r>
              <a:rPr lang="en-US" sz="2800" dirty="0"/>
              <a:t> He is a rewarder of those who diligently seek Him.</a:t>
            </a:r>
          </a:p>
          <a:p>
            <a:r>
              <a:rPr lang="en-US" sz="2800" b="1" u="sng" dirty="0">
                <a:hlinkClick r:id="rId3"/>
              </a:rPr>
              <a:t>Heb 11:7</a:t>
            </a:r>
            <a:r>
              <a:rPr lang="en-US" sz="2800" dirty="0">
                <a:hlinkClick r:id="rId3"/>
              </a:rPr>
              <a:t> </a:t>
            </a:r>
            <a:r>
              <a:rPr lang="en-US" sz="2800" dirty="0"/>
              <a:t> By faith Noah, being divinely warned of things not yet seen, moved with godly fear, prepared an ark for the saving of his household, by which he condemned the world and became heir of the righteousness which is according to faith.</a:t>
            </a:r>
          </a:p>
        </p:txBody>
      </p:sp>
    </p:spTree>
    <p:extLst>
      <p:ext uri="{BB962C8B-B14F-4D97-AF65-F5344CB8AC3E}">
        <p14:creationId xmlns:p14="http://schemas.microsoft.com/office/powerpoint/2010/main" val="30347939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p:txBody>
          <a:bodyPr>
            <a:normAutofit/>
          </a:bodyPr>
          <a:lstStyle/>
          <a:p>
            <a:r>
              <a:rPr lang="en-US" sz="2800" dirty="0"/>
              <a:t>Calling as witnesses to make the argument for faith we have 3 men from the period of Creation until the Flood.</a:t>
            </a:r>
          </a:p>
          <a:p>
            <a:pPr lvl="1"/>
            <a:r>
              <a:rPr lang="en-US" sz="2400" dirty="0"/>
              <a:t>Abel</a:t>
            </a:r>
          </a:p>
          <a:p>
            <a:pPr lvl="1"/>
            <a:r>
              <a:rPr lang="en-US" sz="2400" dirty="0"/>
              <a:t>Enoch</a:t>
            </a:r>
          </a:p>
          <a:p>
            <a:pPr lvl="1"/>
            <a:r>
              <a:rPr lang="en-US" sz="2400" dirty="0"/>
              <a:t>Noah</a:t>
            </a:r>
          </a:p>
          <a:p>
            <a:pPr lvl="1"/>
            <a:r>
              <a:rPr lang="en-US" sz="2400" dirty="0"/>
              <a:t>Covering Genesis chapters 4-10</a:t>
            </a:r>
          </a:p>
        </p:txBody>
      </p:sp>
    </p:spTree>
    <p:extLst>
      <p:ext uri="{BB962C8B-B14F-4D97-AF65-F5344CB8AC3E}">
        <p14:creationId xmlns:p14="http://schemas.microsoft.com/office/powerpoint/2010/main" val="24147679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p:txBody>
          <a:bodyPr>
            <a:normAutofit/>
          </a:bodyPr>
          <a:lstStyle/>
          <a:p>
            <a:r>
              <a:rPr lang="en-US" sz="2800" dirty="0"/>
              <a:t>Abel’s sacrifice was superior to that of his brother Cain’s.</a:t>
            </a:r>
          </a:p>
          <a:p>
            <a:r>
              <a:rPr lang="en-US" sz="2800" dirty="0"/>
              <a:t>We are not told precisely why, some possibilities:</a:t>
            </a:r>
          </a:p>
          <a:p>
            <a:pPr lvl="1"/>
            <a:r>
              <a:rPr lang="en-US" sz="2400" dirty="0"/>
              <a:t>It was more carefully chosen.</a:t>
            </a:r>
          </a:p>
          <a:p>
            <a:pPr lvl="1"/>
            <a:r>
              <a:rPr lang="en-US" sz="2400" dirty="0"/>
              <a:t>It was offered with more sincerity and humility.</a:t>
            </a:r>
          </a:p>
          <a:p>
            <a:pPr lvl="1"/>
            <a:r>
              <a:rPr lang="en-US" sz="2400" dirty="0"/>
              <a:t>It was from the best of his livestock.</a:t>
            </a:r>
          </a:p>
          <a:p>
            <a:pPr lvl="1"/>
            <a:r>
              <a:rPr lang="en-US" sz="2400" dirty="0"/>
              <a:t>It was offered ritually correct.</a:t>
            </a:r>
          </a:p>
          <a:p>
            <a:pPr lvl="1"/>
            <a:r>
              <a:rPr lang="en-US" sz="2400" dirty="0"/>
              <a:t>It was a blood sacrifice.</a:t>
            </a:r>
          </a:p>
        </p:txBody>
      </p:sp>
    </p:spTree>
    <p:extLst>
      <p:ext uri="{BB962C8B-B14F-4D97-AF65-F5344CB8AC3E}">
        <p14:creationId xmlns:p14="http://schemas.microsoft.com/office/powerpoint/2010/main" val="786964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a:xfrm>
            <a:off x="680321" y="2336872"/>
            <a:ext cx="9613861" cy="4008172"/>
          </a:xfrm>
        </p:spPr>
        <p:txBody>
          <a:bodyPr>
            <a:normAutofit lnSpcReduction="10000"/>
          </a:bodyPr>
          <a:lstStyle/>
          <a:p>
            <a:r>
              <a:rPr lang="en-US" sz="2800" dirty="0"/>
              <a:t>We do not have record of God’s instruction for offering sacrifices.</a:t>
            </a:r>
          </a:p>
          <a:p>
            <a:pPr lvl="1"/>
            <a:r>
              <a:rPr lang="en-US" sz="2400" dirty="0"/>
              <a:t>It is possible that He had commanded blood sacrifices. </a:t>
            </a:r>
          </a:p>
          <a:p>
            <a:r>
              <a:rPr lang="en-US" sz="2800" dirty="0"/>
              <a:t>We do know that Abel offered his “by faith.”</a:t>
            </a:r>
          </a:p>
          <a:p>
            <a:pPr lvl="1"/>
            <a:r>
              <a:rPr lang="en-US" sz="2400" b="1" dirty="0"/>
              <a:t>Rom. 10:17 </a:t>
            </a:r>
            <a:r>
              <a:rPr lang="en-US" sz="2400" dirty="0"/>
              <a:t>So then faith </a:t>
            </a:r>
            <a:r>
              <a:rPr lang="en-US" sz="2400" i="1" dirty="0"/>
              <a:t>comes</a:t>
            </a:r>
            <a:r>
              <a:rPr lang="en-US" sz="2400" dirty="0"/>
              <a:t> by hearing, and hearing by the word of God.</a:t>
            </a:r>
          </a:p>
          <a:p>
            <a:pPr lvl="1"/>
            <a:r>
              <a:rPr lang="en-US" sz="2400" dirty="0"/>
              <a:t>We should conclude that God had provided direction, whatever it was.</a:t>
            </a:r>
          </a:p>
          <a:p>
            <a:r>
              <a:rPr lang="en-US" sz="2800" dirty="0"/>
              <a:t>The mere fact that Cain offered a sacrifice did not mean it was accepted by God.</a:t>
            </a:r>
          </a:p>
          <a:p>
            <a:pPr lvl="1"/>
            <a:endParaRPr lang="en-US" sz="2400" dirty="0"/>
          </a:p>
        </p:txBody>
      </p:sp>
    </p:spTree>
    <p:extLst>
      <p:ext uri="{BB962C8B-B14F-4D97-AF65-F5344CB8AC3E}">
        <p14:creationId xmlns:p14="http://schemas.microsoft.com/office/powerpoint/2010/main" val="1431520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a:xfrm>
            <a:off x="680321" y="2336872"/>
            <a:ext cx="9613861" cy="4008172"/>
          </a:xfrm>
        </p:spPr>
        <p:txBody>
          <a:bodyPr>
            <a:normAutofit/>
          </a:bodyPr>
          <a:lstStyle/>
          <a:p>
            <a:r>
              <a:rPr lang="en-US" sz="2800" dirty="0"/>
              <a:t>Enoch’s faith brought a very unusual reward.</a:t>
            </a:r>
          </a:p>
          <a:p>
            <a:pPr lvl="1"/>
            <a:r>
              <a:rPr lang="en-US" sz="2400" b="1" dirty="0"/>
              <a:t>Gen. 5:24</a:t>
            </a:r>
            <a:r>
              <a:rPr lang="en-US" sz="2400" dirty="0"/>
              <a:t> And Enoch walked with God; and he </a:t>
            </a:r>
            <a:r>
              <a:rPr lang="en-US" sz="2400" i="1" dirty="0"/>
              <a:t>was </a:t>
            </a:r>
            <a:r>
              <a:rPr lang="en-US" sz="2400" dirty="0"/>
              <a:t>not, for God took him.</a:t>
            </a:r>
          </a:p>
          <a:p>
            <a:pPr lvl="1"/>
            <a:r>
              <a:rPr lang="en-US" sz="2400" dirty="0"/>
              <a:t>He is one of only 2 people (Elijah </a:t>
            </a:r>
            <a:r>
              <a:rPr lang="en-US" sz="2400" b="1" dirty="0"/>
              <a:t>2 Kgs. 2:11</a:t>
            </a:r>
            <a:r>
              <a:rPr lang="en-US" sz="2400" dirty="0"/>
              <a:t>) recorded in the Bible to never experience death.</a:t>
            </a:r>
          </a:p>
          <a:p>
            <a:pPr lvl="1"/>
            <a:r>
              <a:rPr lang="en-US" sz="2400" dirty="0"/>
              <a:t>What a wonderful testimony of his character!</a:t>
            </a:r>
          </a:p>
          <a:p>
            <a:pPr lvl="1"/>
            <a:endParaRPr lang="en-US" sz="2400" dirty="0"/>
          </a:p>
        </p:txBody>
      </p:sp>
    </p:spTree>
    <p:extLst>
      <p:ext uri="{BB962C8B-B14F-4D97-AF65-F5344CB8AC3E}">
        <p14:creationId xmlns:p14="http://schemas.microsoft.com/office/powerpoint/2010/main" val="1356042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3668D5-0682-267B-4F9E-FA4BE91B531C}"/>
              </a:ext>
            </a:extLst>
          </p:cNvPr>
          <p:cNvSpPr>
            <a:spLocks noGrp="1"/>
          </p:cNvSpPr>
          <p:nvPr>
            <p:ph type="title"/>
          </p:nvPr>
        </p:nvSpPr>
        <p:spPr/>
        <p:txBody>
          <a:bodyPr/>
          <a:lstStyle/>
          <a:p>
            <a:r>
              <a:rPr lang="en-US" dirty="0"/>
              <a:t>The Faith of Abel, Enoch and Noah – 11:4-7</a:t>
            </a:r>
          </a:p>
        </p:txBody>
      </p:sp>
      <p:sp>
        <p:nvSpPr>
          <p:cNvPr id="3" name="Content Placeholder 2">
            <a:extLst>
              <a:ext uri="{FF2B5EF4-FFF2-40B4-BE49-F238E27FC236}">
                <a16:creationId xmlns:a16="http://schemas.microsoft.com/office/drawing/2014/main" id="{D6004E31-3C63-2394-2412-6F1CCD6F2AE9}"/>
              </a:ext>
            </a:extLst>
          </p:cNvPr>
          <p:cNvSpPr>
            <a:spLocks noGrp="1"/>
          </p:cNvSpPr>
          <p:nvPr>
            <p:ph idx="1"/>
          </p:nvPr>
        </p:nvSpPr>
        <p:spPr>
          <a:xfrm>
            <a:off x="680321" y="2336872"/>
            <a:ext cx="9613861" cy="4008172"/>
          </a:xfrm>
        </p:spPr>
        <p:txBody>
          <a:bodyPr>
            <a:normAutofit/>
          </a:bodyPr>
          <a:lstStyle/>
          <a:p>
            <a:r>
              <a:rPr lang="en-US" sz="2800" dirty="0"/>
              <a:t>Noah was the first person to be described in scripture as “righteous.” </a:t>
            </a:r>
            <a:r>
              <a:rPr lang="en-US" sz="2800" b="1" dirty="0"/>
              <a:t>Gen. 7:1</a:t>
            </a:r>
          </a:p>
          <a:p>
            <a:pPr lvl="1"/>
            <a:r>
              <a:rPr lang="en-US" sz="2400" dirty="0"/>
              <a:t>He was given instruction to build the ark when there were no storm clouds, in fact some argue that it had not rained to that point in history.</a:t>
            </a:r>
          </a:p>
          <a:p>
            <a:pPr lvl="1"/>
            <a:r>
              <a:rPr lang="en-US" sz="2400" dirty="0"/>
              <a:t>He was provided very specific instructions on how to build.</a:t>
            </a:r>
          </a:p>
          <a:p>
            <a:pPr lvl="1"/>
            <a:r>
              <a:rPr lang="en-US" sz="2400" dirty="0"/>
              <a:t>It took a long time, but Noah persevered until he completed the project. </a:t>
            </a:r>
          </a:p>
          <a:p>
            <a:pPr lvl="1"/>
            <a:r>
              <a:rPr lang="en-US" sz="2400" dirty="0"/>
              <a:t>God said it, and Noah did it!</a:t>
            </a:r>
          </a:p>
          <a:p>
            <a:pPr lvl="1"/>
            <a:endParaRPr lang="en-US" sz="2400" dirty="0"/>
          </a:p>
        </p:txBody>
      </p:sp>
    </p:spTree>
    <p:extLst>
      <p:ext uri="{BB962C8B-B14F-4D97-AF65-F5344CB8AC3E}">
        <p14:creationId xmlns:p14="http://schemas.microsoft.com/office/powerpoint/2010/main" val="3636738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F17E-8452-F65F-BBB8-06237947311D}"/>
              </a:ext>
            </a:extLst>
          </p:cNvPr>
          <p:cNvSpPr>
            <a:spLocks noGrp="1"/>
          </p:cNvSpPr>
          <p:nvPr>
            <p:ph type="title"/>
          </p:nvPr>
        </p:nvSpPr>
        <p:spPr/>
        <p:txBody>
          <a:bodyPr/>
          <a:lstStyle/>
          <a:p>
            <a:r>
              <a:rPr lang="en-US" dirty="0"/>
              <a:t>Past Heroes of the Faith</a:t>
            </a:r>
          </a:p>
        </p:txBody>
      </p:sp>
      <p:sp>
        <p:nvSpPr>
          <p:cNvPr id="3" name="Content Placeholder 2">
            <a:extLst>
              <a:ext uri="{FF2B5EF4-FFF2-40B4-BE49-F238E27FC236}">
                <a16:creationId xmlns:a16="http://schemas.microsoft.com/office/drawing/2014/main" id="{B96703F7-82B6-E6D3-1460-50F3EE39249B}"/>
              </a:ext>
            </a:extLst>
          </p:cNvPr>
          <p:cNvSpPr>
            <a:spLocks noGrp="1"/>
          </p:cNvSpPr>
          <p:nvPr>
            <p:ph idx="1"/>
          </p:nvPr>
        </p:nvSpPr>
        <p:spPr>
          <a:xfrm>
            <a:off x="680321" y="2336873"/>
            <a:ext cx="9613861" cy="4164288"/>
          </a:xfrm>
        </p:spPr>
        <p:txBody>
          <a:bodyPr>
            <a:normAutofit/>
          </a:bodyPr>
          <a:lstStyle/>
          <a:p>
            <a:r>
              <a:rPr lang="en-US" sz="2800" dirty="0"/>
              <a:t>This is truly one of the grand chapters in the Bible!</a:t>
            </a:r>
          </a:p>
          <a:p>
            <a:pPr lvl="1"/>
            <a:r>
              <a:rPr lang="en-US" sz="2400" dirty="0"/>
              <a:t>It provides portraits of ancient believers that we can look to for encouragement and examples for our own lives.</a:t>
            </a:r>
          </a:p>
          <a:p>
            <a:pPr lvl="1"/>
            <a:r>
              <a:rPr lang="en-US" sz="2400" dirty="0"/>
              <a:t>They all trusted in the promises of God.</a:t>
            </a:r>
          </a:p>
          <a:p>
            <a:r>
              <a:rPr lang="en-US" sz="2800" dirty="0"/>
              <a:t>They all possessed a grand quality of character – Faith.</a:t>
            </a:r>
          </a:p>
        </p:txBody>
      </p:sp>
    </p:spTree>
    <p:extLst>
      <p:ext uri="{BB962C8B-B14F-4D97-AF65-F5344CB8AC3E}">
        <p14:creationId xmlns:p14="http://schemas.microsoft.com/office/powerpoint/2010/main" val="22843894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944A-C299-4A05-8F90-ECA60E31A4F5}"/>
              </a:ext>
            </a:extLst>
          </p:cNvPr>
          <p:cNvSpPr>
            <a:spLocks noGrp="1"/>
          </p:cNvSpPr>
          <p:nvPr>
            <p:ph type="title"/>
          </p:nvPr>
        </p:nvSpPr>
        <p:spPr/>
        <p:txBody>
          <a:bodyPr/>
          <a:lstStyle/>
          <a:p>
            <a:r>
              <a:rPr lang="en-US" dirty="0"/>
              <a:t>Hebrews 11:8-12</a:t>
            </a:r>
          </a:p>
        </p:txBody>
      </p:sp>
      <p:sp>
        <p:nvSpPr>
          <p:cNvPr id="3" name="Content Placeholder 2">
            <a:extLst>
              <a:ext uri="{FF2B5EF4-FFF2-40B4-BE49-F238E27FC236}">
                <a16:creationId xmlns:a16="http://schemas.microsoft.com/office/drawing/2014/main" id="{F6104A43-1C66-ACA7-8F27-5C3DB187FD8A}"/>
              </a:ext>
            </a:extLst>
          </p:cNvPr>
          <p:cNvSpPr>
            <a:spLocks noGrp="1"/>
          </p:cNvSpPr>
          <p:nvPr>
            <p:ph idx="1"/>
          </p:nvPr>
        </p:nvSpPr>
        <p:spPr/>
        <p:txBody>
          <a:bodyPr>
            <a:normAutofit lnSpcReduction="10000"/>
          </a:bodyPr>
          <a:lstStyle/>
          <a:p>
            <a:r>
              <a:rPr lang="en-US" sz="2800" b="1" u="sng" dirty="0">
                <a:hlinkClick r:id="rId2"/>
              </a:rPr>
              <a:t>Heb 11:8</a:t>
            </a:r>
            <a:r>
              <a:rPr lang="en-US" sz="2800" dirty="0">
                <a:hlinkClick r:id="rId2"/>
              </a:rPr>
              <a:t> </a:t>
            </a:r>
            <a:r>
              <a:rPr lang="en-US" sz="2800" dirty="0"/>
              <a:t> By faith Abraham obeyed when he was called to go out to the place which he would receive as an inheritance. And he went out, not knowing where he was going.</a:t>
            </a:r>
          </a:p>
          <a:p>
            <a:r>
              <a:rPr lang="en-US" sz="2800" b="1" u="sng" dirty="0">
                <a:hlinkClick r:id="rId3"/>
              </a:rPr>
              <a:t>Heb 11:9</a:t>
            </a:r>
            <a:r>
              <a:rPr lang="en-US" sz="2800" dirty="0">
                <a:hlinkClick r:id="rId3"/>
              </a:rPr>
              <a:t> </a:t>
            </a:r>
            <a:r>
              <a:rPr lang="en-US" sz="2800" dirty="0"/>
              <a:t> By faith he dwelt in the land of promise as </a:t>
            </a:r>
            <a:r>
              <a:rPr lang="en-US" sz="2800" i="1" dirty="0"/>
              <a:t>in </a:t>
            </a:r>
            <a:r>
              <a:rPr lang="en-US" sz="2800" dirty="0"/>
              <a:t>a foreign country, dwelling in tents with Isaac and Jacob, the heirs with him of the same promise;</a:t>
            </a:r>
          </a:p>
          <a:p>
            <a:r>
              <a:rPr lang="en-US" sz="2800" b="1" u="sng" dirty="0">
                <a:hlinkClick r:id="rId4"/>
              </a:rPr>
              <a:t>Heb 11:10</a:t>
            </a:r>
            <a:r>
              <a:rPr lang="en-US" sz="2800" dirty="0">
                <a:hlinkClick r:id="rId4"/>
              </a:rPr>
              <a:t> </a:t>
            </a:r>
            <a:r>
              <a:rPr lang="en-US" sz="2800" dirty="0"/>
              <a:t> for he waited for the city which has foundations, whose builder and maker </a:t>
            </a:r>
            <a:r>
              <a:rPr lang="en-US" sz="2800" i="1" dirty="0"/>
              <a:t>is</a:t>
            </a:r>
            <a:r>
              <a:rPr lang="en-US" sz="2800" dirty="0"/>
              <a:t> God.</a:t>
            </a:r>
          </a:p>
        </p:txBody>
      </p:sp>
    </p:spTree>
    <p:extLst>
      <p:ext uri="{BB962C8B-B14F-4D97-AF65-F5344CB8AC3E}">
        <p14:creationId xmlns:p14="http://schemas.microsoft.com/office/powerpoint/2010/main" val="420829081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A944A-C299-4A05-8F90-ECA60E31A4F5}"/>
              </a:ext>
            </a:extLst>
          </p:cNvPr>
          <p:cNvSpPr>
            <a:spLocks noGrp="1"/>
          </p:cNvSpPr>
          <p:nvPr>
            <p:ph type="title"/>
          </p:nvPr>
        </p:nvSpPr>
        <p:spPr/>
        <p:txBody>
          <a:bodyPr/>
          <a:lstStyle/>
          <a:p>
            <a:r>
              <a:rPr lang="en-US" dirty="0"/>
              <a:t>Hebrews 11:8-12</a:t>
            </a:r>
          </a:p>
        </p:txBody>
      </p:sp>
      <p:sp>
        <p:nvSpPr>
          <p:cNvPr id="3" name="Content Placeholder 2">
            <a:extLst>
              <a:ext uri="{FF2B5EF4-FFF2-40B4-BE49-F238E27FC236}">
                <a16:creationId xmlns:a16="http://schemas.microsoft.com/office/drawing/2014/main" id="{F6104A43-1C66-ACA7-8F27-5C3DB187FD8A}"/>
              </a:ext>
            </a:extLst>
          </p:cNvPr>
          <p:cNvSpPr>
            <a:spLocks noGrp="1"/>
          </p:cNvSpPr>
          <p:nvPr>
            <p:ph idx="1"/>
          </p:nvPr>
        </p:nvSpPr>
        <p:spPr/>
        <p:txBody>
          <a:bodyPr>
            <a:normAutofit/>
          </a:bodyPr>
          <a:lstStyle/>
          <a:p>
            <a:r>
              <a:rPr lang="en-US" sz="2800" b="1" u="sng" dirty="0">
                <a:hlinkClick r:id="rId2"/>
              </a:rPr>
              <a:t>Heb 11:11</a:t>
            </a:r>
            <a:r>
              <a:rPr lang="en-US" sz="2800" dirty="0">
                <a:hlinkClick r:id="rId2"/>
              </a:rPr>
              <a:t> </a:t>
            </a:r>
            <a:r>
              <a:rPr lang="en-US" sz="2800" dirty="0"/>
              <a:t> By faith Sarah herself also received strength to conceive seed, and she bore a child when she was past the age, because she judged Him faithful who had promised.</a:t>
            </a:r>
          </a:p>
          <a:p>
            <a:r>
              <a:rPr lang="en-US" sz="2800" b="1" u="sng" dirty="0">
                <a:hlinkClick r:id="rId3"/>
              </a:rPr>
              <a:t>Heb 11:12</a:t>
            </a:r>
            <a:r>
              <a:rPr lang="en-US" sz="2800" dirty="0">
                <a:hlinkClick r:id="rId3"/>
              </a:rPr>
              <a:t> </a:t>
            </a:r>
            <a:r>
              <a:rPr lang="en-US" sz="2800" dirty="0"/>
              <a:t> Therefore from one man, and him as good as dead, were born </a:t>
            </a:r>
            <a:r>
              <a:rPr lang="en-US" sz="2800" i="1" dirty="0"/>
              <a:t>as many</a:t>
            </a:r>
            <a:r>
              <a:rPr lang="en-US" sz="2800" dirty="0"/>
              <a:t> as the stars of the sky in multitude—innumerable as the sand which is by the seashore.</a:t>
            </a:r>
          </a:p>
        </p:txBody>
      </p:sp>
    </p:spTree>
    <p:extLst>
      <p:ext uri="{BB962C8B-B14F-4D97-AF65-F5344CB8AC3E}">
        <p14:creationId xmlns:p14="http://schemas.microsoft.com/office/powerpoint/2010/main" val="33319771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9915-BA80-F73F-1989-A0D2F64D3C96}"/>
              </a:ext>
            </a:extLst>
          </p:cNvPr>
          <p:cNvSpPr>
            <a:spLocks noGrp="1"/>
          </p:cNvSpPr>
          <p:nvPr>
            <p:ph type="title"/>
          </p:nvPr>
        </p:nvSpPr>
        <p:spPr/>
        <p:txBody>
          <a:bodyPr/>
          <a:lstStyle/>
          <a:p>
            <a:r>
              <a:rPr lang="en-US" dirty="0"/>
              <a:t>The Faith of Abraham and Sarah – 11:8-12</a:t>
            </a:r>
          </a:p>
        </p:txBody>
      </p:sp>
      <p:sp>
        <p:nvSpPr>
          <p:cNvPr id="3" name="Content Placeholder 2">
            <a:extLst>
              <a:ext uri="{FF2B5EF4-FFF2-40B4-BE49-F238E27FC236}">
                <a16:creationId xmlns:a16="http://schemas.microsoft.com/office/drawing/2014/main" id="{4D688D28-1837-DA19-D866-34BFCD324CBC}"/>
              </a:ext>
            </a:extLst>
          </p:cNvPr>
          <p:cNvSpPr>
            <a:spLocks noGrp="1"/>
          </p:cNvSpPr>
          <p:nvPr>
            <p:ph idx="1"/>
          </p:nvPr>
        </p:nvSpPr>
        <p:spPr>
          <a:xfrm>
            <a:off x="680321" y="2336872"/>
            <a:ext cx="9613861" cy="4286951"/>
          </a:xfrm>
        </p:spPr>
        <p:txBody>
          <a:bodyPr>
            <a:normAutofit/>
          </a:bodyPr>
          <a:lstStyle/>
          <a:p>
            <a:r>
              <a:rPr lang="en-US" sz="2800" dirty="0"/>
              <a:t>Abraham was told to leave his home but was not told where he was going.</a:t>
            </a:r>
          </a:p>
          <a:p>
            <a:pPr lvl="1"/>
            <a:r>
              <a:rPr lang="en-US" sz="2400" dirty="0"/>
              <a:t>All he knew was that God would tell him where to go. </a:t>
            </a:r>
          </a:p>
          <a:p>
            <a:pPr lvl="1"/>
            <a:r>
              <a:rPr lang="en-US" sz="2400" dirty="0"/>
              <a:t>He left a populated, civilized region for a no man’s land.</a:t>
            </a:r>
          </a:p>
          <a:p>
            <a:r>
              <a:rPr lang="en-US" sz="2800" dirty="0"/>
              <a:t>Given three promises by God. </a:t>
            </a:r>
            <a:r>
              <a:rPr lang="en-US" sz="2800" b="1" dirty="0"/>
              <a:t>Gen. 12:1-4</a:t>
            </a:r>
            <a:endParaRPr lang="en-US" sz="2800" dirty="0"/>
          </a:p>
          <a:p>
            <a:pPr lvl="1"/>
            <a:r>
              <a:rPr lang="en-US" sz="2400" dirty="0"/>
              <a:t>A Great nation from his descendants.</a:t>
            </a:r>
          </a:p>
          <a:p>
            <a:pPr lvl="1"/>
            <a:r>
              <a:rPr lang="en-US" sz="2400" dirty="0"/>
              <a:t>God would bless him.</a:t>
            </a:r>
          </a:p>
          <a:p>
            <a:pPr lvl="1"/>
            <a:r>
              <a:rPr lang="en-US" sz="2400" dirty="0"/>
              <a:t>All the families of the earth would be blessed through him.</a:t>
            </a:r>
          </a:p>
          <a:p>
            <a:r>
              <a:rPr lang="en-US" sz="2800" dirty="0"/>
              <a:t>By faith Abraham left as instructed.</a:t>
            </a:r>
          </a:p>
        </p:txBody>
      </p:sp>
    </p:spTree>
    <p:extLst>
      <p:ext uri="{BB962C8B-B14F-4D97-AF65-F5344CB8AC3E}">
        <p14:creationId xmlns:p14="http://schemas.microsoft.com/office/powerpoint/2010/main" val="1418794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4"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9915-BA80-F73F-1989-A0D2F64D3C96}"/>
              </a:ext>
            </a:extLst>
          </p:cNvPr>
          <p:cNvSpPr>
            <a:spLocks noGrp="1"/>
          </p:cNvSpPr>
          <p:nvPr>
            <p:ph type="title"/>
          </p:nvPr>
        </p:nvSpPr>
        <p:spPr/>
        <p:txBody>
          <a:bodyPr/>
          <a:lstStyle/>
          <a:p>
            <a:r>
              <a:rPr lang="en-US" dirty="0"/>
              <a:t>The Faith of Abraham and Sarah – 11:8-12</a:t>
            </a:r>
          </a:p>
        </p:txBody>
      </p:sp>
      <p:sp>
        <p:nvSpPr>
          <p:cNvPr id="3" name="Content Placeholder 2">
            <a:extLst>
              <a:ext uri="{FF2B5EF4-FFF2-40B4-BE49-F238E27FC236}">
                <a16:creationId xmlns:a16="http://schemas.microsoft.com/office/drawing/2014/main" id="{4D688D28-1837-DA19-D866-34BFCD324CBC}"/>
              </a:ext>
            </a:extLst>
          </p:cNvPr>
          <p:cNvSpPr>
            <a:spLocks noGrp="1"/>
          </p:cNvSpPr>
          <p:nvPr>
            <p:ph idx="1"/>
          </p:nvPr>
        </p:nvSpPr>
        <p:spPr/>
        <p:txBody>
          <a:bodyPr>
            <a:normAutofit/>
          </a:bodyPr>
          <a:lstStyle/>
          <a:p>
            <a:r>
              <a:rPr lang="en-US" sz="2800" dirty="0"/>
              <a:t>We are told Abraham was obedient to God. </a:t>
            </a:r>
            <a:r>
              <a:rPr lang="en-US" sz="2800" b="1" dirty="0"/>
              <a:t>Vs. 8</a:t>
            </a:r>
            <a:endParaRPr lang="en-US" sz="2800" dirty="0"/>
          </a:p>
          <a:p>
            <a:pPr lvl="1"/>
            <a:r>
              <a:rPr lang="en-US" sz="2400" dirty="0"/>
              <a:t>Faith that accomplishes great things is always obedient.</a:t>
            </a:r>
          </a:p>
          <a:p>
            <a:pPr lvl="1"/>
            <a:r>
              <a:rPr lang="en-US" sz="2400" dirty="0"/>
              <a:t>Even when some or many of the details are missing - Abraham did not know where he was going.</a:t>
            </a:r>
          </a:p>
          <a:p>
            <a:r>
              <a:rPr lang="en-US" sz="2800" dirty="0"/>
              <a:t>All Abraham knew was that God would show him.</a:t>
            </a:r>
          </a:p>
          <a:p>
            <a:pPr lvl="1"/>
            <a:r>
              <a:rPr lang="en-US" sz="2400" dirty="0"/>
              <a:t>Too often we want all the details before we will act.</a:t>
            </a:r>
          </a:p>
          <a:p>
            <a:endParaRPr lang="en-US" sz="2800" dirty="0"/>
          </a:p>
        </p:txBody>
      </p:sp>
    </p:spTree>
    <p:extLst>
      <p:ext uri="{BB962C8B-B14F-4D97-AF65-F5344CB8AC3E}">
        <p14:creationId xmlns:p14="http://schemas.microsoft.com/office/powerpoint/2010/main" val="522713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9915-BA80-F73F-1989-A0D2F64D3C96}"/>
              </a:ext>
            </a:extLst>
          </p:cNvPr>
          <p:cNvSpPr>
            <a:spLocks noGrp="1"/>
          </p:cNvSpPr>
          <p:nvPr>
            <p:ph type="title"/>
          </p:nvPr>
        </p:nvSpPr>
        <p:spPr/>
        <p:txBody>
          <a:bodyPr/>
          <a:lstStyle/>
          <a:p>
            <a:r>
              <a:rPr lang="en-US" dirty="0"/>
              <a:t>The Faith of Abraham and Sarah – 11:8-12</a:t>
            </a:r>
          </a:p>
        </p:txBody>
      </p:sp>
      <p:sp>
        <p:nvSpPr>
          <p:cNvPr id="3" name="Content Placeholder 2">
            <a:extLst>
              <a:ext uri="{FF2B5EF4-FFF2-40B4-BE49-F238E27FC236}">
                <a16:creationId xmlns:a16="http://schemas.microsoft.com/office/drawing/2014/main" id="{4D688D28-1837-DA19-D866-34BFCD324CBC}"/>
              </a:ext>
            </a:extLst>
          </p:cNvPr>
          <p:cNvSpPr>
            <a:spLocks noGrp="1"/>
          </p:cNvSpPr>
          <p:nvPr>
            <p:ph idx="1"/>
          </p:nvPr>
        </p:nvSpPr>
        <p:spPr/>
        <p:txBody>
          <a:bodyPr>
            <a:normAutofit/>
          </a:bodyPr>
          <a:lstStyle/>
          <a:p>
            <a:r>
              <a:rPr lang="en-US" sz="2800" dirty="0"/>
              <a:t>For many people that would not have been sufficient. They would have wanted all of the details in advance, or else they would never have taken the first step. They wish to eliminate from obedience all mystery, un- certainty, as well as any perceived risk. But as the story of Abraham so evidently shows, this would have eliminated all faith as well. </a:t>
            </a:r>
            <a:r>
              <a:rPr lang="en-US" sz="3200" dirty="0"/>
              <a:t>(BTB, Hebrews, King, page 79) </a:t>
            </a:r>
          </a:p>
        </p:txBody>
      </p:sp>
    </p:spTree>
    <p:extLst>
      <p:ext uri="{BB962C8B-B14F-4D97-AF65-F5344CB8AC3E}">
        <p14:creationId xmlns:p14="http://schemas.microsoft.com/office/powerpoint/2010/main" val="17529176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1A9915-BA80-F73F-1989-A0D2F64D3C96}"/>
              </a:ext>
            </a:extLst>
          </p:cNvPr>
          <p:cNvSpPr>
            <a:spLocks noGrp="1"/>
          </p:cNvSpPr>
          <p:nvPr>
            <p:ph type="title"/>
          </p:nvPr>
        </p:nvSpPr>
        <p:spPr/>
        <p:txBody>
          <a:bodyPr/>
          <a:lstStyle/>
          <a:p>
            <a:r>
              <a:rPr lang="en-US" dirty="0"/>
              <a:t>The Faith of Abraham and Sarah – 11:8-12</a:t>
            </a:r>
          </a:p>
        </p:txBody>
      </p:sp>
      <p:sp>
        <p:nvSpPr>
          <p:cNvPr id="3" name="Content Placeholder 2">
            <a:extLst>
              <a:ext uri="{FF2B5EF4-FFF2-40B4-BE49-F238E27FC236}">
                <a16:creationId xmlns:a16="http://schemas.microsoft.com/office/drawing/2014/main" id="{4D688D28-1837-DA19-D866-34BFCD324CBC}"/>
              </a:ext>
            </a:extLst>
          </p:cNvPr>
          <p:cNvSpPr>
            <a:spLocks noGrp="1"/>
          </p:cNvSpPr>
          <p:nvPr>
            <p:ph idx="1"/>
          </p:nvPr>
        </p:nvSpPr>
        <p:spPr/>
        <p:txBody>
          <a:bodyPr>
            <a:normAutofit/>
          </a:bodyPr>
          <a:lstStyle/>
          <a:p>
            <a:r>
              <a:rPr lang="en-US" sz="2800" dirty="0"/>
              <a:t>Abraham was rewarded for his faith, but he did not see the fulfillment of all of God’s promises while living. </a:t>
            </a:r>
            <a:r>
              <a:rPr lang="en-US" sz="2800" b="1" dirty="0"/>
              <a:t>Vs. 9</a:t>
            </a:r>
            <a:endParaRPr lang="en-US" sz="2800" dirty="0"/>
          </a:p>
          <a:p>
            <a:pPr lvl="1"/>
            <a:r>
              <a:rPr lang="en-US" sz="2400" dirty="0"/>
              <a:t>Neither did Isaac and Jacob.</a:t>
            </a:r>
          </a:p>
          <a:p>
            <a:pPr lvl="1"/>
            <a:r>
              <a:rPr lang="en-US" sz="2400" dirty="0"/>
              <a:t>Because God had made the promises, they all knew they would be fulfilled.</a:t>
            </a:r>
          </a:p>
          <a:p>
            <a:r>
              <a:rPr lang="en-US" sz="2800" dirty="0"/>
              <a:t>Abraham looked beyond the earthly city and toward the heavenly reward God offered. </a:t>
            </a:r>
            <a:r>
              <a:rPr lang="en-US" sz="2800" b="1" dirty="0"/>
              <a:t>Vs. 10</a:t>
            </a:r>
            <a:endParaRPr lang="en-US" sz="2800" dirty="0"/>
          </a:p>
        </p:txBody>
      </p:sp>
    </p:spTree>
    <p:extLst>
      <p:ext uri="{BB962C8B-B14F-4D97-AF65-F5344CB8AC3E}">
        <p14:creationId xmlns:p14="http://schemas.microsoft.com/office/powerpoint/2010/main" val="135915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B5569-D595-C387-C0BF-02936E484468}"/>
              </a:ext>
            </a:extLst>
          </p:cNvPr>
          <p:cNvSpPr>
            <a:spLocks noGrp="1"/>
          </p:cNvSpPr>
          <p:nvPr>
            <p:ph type="title"/>
          </p:nvPr>
        </p:nvSpPr>
        <p:spPr/>
        <p:txBody>
          <a:bodyPr/>
          <a:lstStyle/>
          <a:p>
            <a:r>
              <a:rPr lang="en-US" dirty="0"/>
              <a:t>Through Faith, Sarah</a:t>
            </a:r>
          </a:p>
        </p:txBody>
      </p:sp>
      <p:sp>
        <p:nvSpPr>
          <p:cNvPr id="3" name="Content Placeholder 2">
            <a:extLst>
              <a:ext uri="{FF2B5EF4-FFF2-40B4-BE49-F238E27FC236}">
                <a16:creationId xmlns:a16="http://schemas.microsoft.com/office/drawing/2014/main" id="{DE510E45-6C2C-32E4-D52D-DBD9E31057B1}"/>
              </a:ext>
            </a:extLst>
          </p:cNvPr>
          <p:cNvSpPr>
            <a:spLocks noGrp="1"/>
          </p:cNvSpPr>
          <p:nvPr>
            <p:ph idx="1"/>
          </p:nvPr>
        </p:nvSpPr>
        <p:spPr/>
        <p:txBody>
          <a:bodyPr/>
          <a:lstStyle/>
          <a:p>
            <a:r>
              <a:rPr lang="en-US" b="1" dirty="0"/>
              <a:t>“By faith Sarah herself also received strength to conceive seed, and she bore a child when she was past the age, because she judged Him faithful who had promised” (Heb. 11:11).</a:t>
            </a:r>
          </a:p>
          <a:p>
            <a:r>
              <a:rPr lang="en-US" dirty="0"/>
              <a:t>As a companion to Abraham, what things did Abraham experience in vv. 8-11 that were also true of Sarah?</a:t>
            </a:r>
          </a:p>
          <a:p>
            <a:r>
              <a:rPr lang="en-US" dirty="0"/>
              <a:t>What demonstrates Sarah’s faith in v. 11?</a:t>
            </a:r>
          </a:p>
          <a:p>
            <a:r>
              <a:rPr lang="en-US" dirty="0"/>
              <a:t>What were the aspects of God that sustained Sarah?</a:t>
            </a:r>
          </a:p>
        </p:txBody>
      </p:sp>
    </p:spTree>
    <p:extLst>
      <p:ext uri="{BB962C8B-B14F-4D97-AF65-F5344CB8AC3E}">
        <p14:creationId xmlns:p14="http://schemas.microsoft.com/office/powerpoint/2010/main" val="33648637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circle(in)">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75B34-9C32-67C5-33CC-BB047040D1EA}"/>
              </a:ext>
            </a:extLst>
          </p:cNvPr>
          <p:cNvSpPr>
            <a:spLocks noGrp="1"/>
          </p:cNvSpPr>
          <p:nvPr>
            <p:ph type="title"/>
          </p:nvPr>
        </p:nvSpPr>
        <p:spPr/>
        <p:txBody>
          <a:bodyPr/>
          <a:lstStyle/>
          <a:p>
            <a:r>
              <a:rPr lang="en-US" dirty="0"/>
              <a:t>Hebrews 11:13-16</a:t>
            </a:r>
          </a:p>
        </p:txBody>
      </p:sp>
      <p:sp>
        <p:nvSpPr>
          <p:cNvPr id="3" name="Content Placeholder 2">
            <a:extLst>
              <a:ext uri="{FF2B5EF4-FFF2-40B4-BE49-F238E27FC236}">
                <a16:creationId xmlns:a16="http://schemas.microsoft.com/office/drawing/2014/main" id="{A0EAF6AD-F5A1-8C12-1E6F-2154EB189C71}"/>
              </a:ext>
            </a:extLst>
          </p:cNvPr>
          <p:cNvSpPr>
            <a:spLocks noGrp="1"/>
          </p:cNvSpPr>
          <p:nvPr>
            <p:ph idx="1"/>
          </p:nvPr>
        </p:nvSpPr>
        <p:spPr/>
        <p:txBody>
          <a:bodyPr>
            <a:normAutofit/>
          </a:bodyPr>
          <a:lstStyle/>
          <a:p>
            <a:r>
              <a:rPr lang="en-US" sz="2800" b="1" u="sng" dirty="0">
                <a:hlinkClick r:id="rId2"/>
              </a:rPr>
              <a:t>Heb 11:13</a:t>
            </a:r>
            <a:r>
              <a:rPr lang="en-US" sz="2800" dirty="0">
                <a:hlinkClick r:id="rId2"/>
              </a:rPr>
              <a:t> </a:t>
            </a:r>
            <a:r>
              <a:rPr lang="en-US" sz="2800" dirty="0"/>
              <a:t> These all died in faith, not having received the promises, but having seen them afar off were assured of them, embraced </a:t>
            </a:r>
            <a:r>
              <a:rPr lang="en-US" sz="2800" i="1" dirty="0"/>
              <a:t>them</a:t>
            </a:r>
            <a:r>
              <a:rPr lang="en-US" sz="2800" dirty="0"/>
              <a:t> and confessed that they were strangers and pilgrims on the earth.</a:t>
            </a:r>
          </a:p>
          <a:p>
            <a:r>
              <a:rPr lang="en-US" sz="2800" b="1" u="sng" dirty="0">
                <a:hlinkClick r:id="rId3"/>
              </a:rPr>
              <a:t>Heb 11:14</a:t>
            </a:r>
            <a:r>
              <a:rPr lang="en-US" sz="2800" dirty="0">
                <a:hlinkClick r:id="rId3"/>
              </a:rPr>
              <a:t> </a:t>
            </a:r>
            <a:r>
              <a:rPr lang="en-US" sz="2800" dirty="0"/>
              <a:t> For those who say such things declare plainly that they seek a homeland.</a:t>
            </a:r>
          </a:p>
        </p:txBody>
      </p:sp>
    </p:spTree>
    <p:extLst>
      <p:ext uri="{BB962C8B-B14F-4D97-AF65-F5344CB8AC3E}">
        <p14:creationId xmlns:p14="http://schemas.microsoft.com/office/powerpoint/2010/main" val="19336200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875B34-9C32-67C5-33CC-BB047040D1EA}"/>
              </a:ext>
            </a:extLst>
          </p:cNvPr>
          <p:cNvSpPr>
            <a:spLocks noGrp="1"/>
          </p:cNvSpPr>
          <p:nvPr>
            <p:ph type="title"/>
          </p:nvPr>
        </p:nvSpPr>
        <p:spPr/>
        <p:txBody>
          <a:bodyPr/>
          <a:lstStyle/>
          <a:p>
            <a:r>
              <a:rPr lang="en-US" dirty="0"/>
              <a:t>Hebrews 11:13-16</a:t>
            </a:r>
          </a:p>
        </p:txBody>
      </p:sp>
      <p:sp>
        <p:nvSpPr>
          <p:cNvPr id="3" name="Content Placeholder 2">
            <a:extLst>
              <a:ext uri="{FF2B5EF4-FFF2-40B4-BE49-F238E27FC236}">
                <a16:creationId xmlns:a16="http://schemas.microsoft.com/office/drawing/2014/main" id="{A0EAF6AD-F5A1-8C12-1E6F-2154EB189C71}"/>
              </a:ext>
            </a:extLst>
          </p:cNvPr>
          <p:cNvSpPr>
            <a:spLocks noGrp="1"/>
          </p:cNvSpPr>
          <p:nvPr>
            <p:ph idx="1"/>
          </p:nvPr>
        </p:nvSpPr>
        <p:spPr/>
        <p:txBody>
          <a:bodyPr>
            <a:normAutofit/>
          </a:bodyPr>
          <a:lstStyle/>
          <a:p>
            <a:r>
              <a:rPr lang="en-US" sz="2800" b="1" u="sng" dirty="0">
                <a:hlinkClick r:id="rId2"/>
              </a:rPr>
              <a:t>Heb 11:15</a:t>
            </a:r>
            <a:r>
              <a:rPr lang="en-US" sz="2800" dirty="0">
                <a:hlinkClick r:id="rId2"/>
              </a:rPr>
              <a:t> </a:t>
            </a:r>
            <a:r>
              <a:rPr lang="en-US" sz="2800" dirty="0"/>
              <a:t> And truly if they had called to mind that </a:t>
            </a:r>
            <a:r>
              <a:rPr lang="en-US" sz="2800" i="1" dirty="0"/>
              <a:t>country</a:t>
            </a:r>
            <a:r>
              <a:rPr lang="en-US" sz="2800" dirty="0"/>
              <a:t> from which they had come out, they would have had opportunity to return.</a:t>
            </a:r>
          </a:p>
          <a:p>
            <a:r>
              <a:rPr lang="en-US" sz="2800" b="1" u="sng" dirty="0">
                <a:hlinkClick r:id="rId3"/>
              </a:rPr>
              <a:t>Heb 11:16</a:t>
            </a:r>
            <a:r>
              <a:rPr lang="en-US" sz="2800" dirty="0">
                <a:hlinkClick r:id="rId3"/>
              </a:rPr>
              <a:t> </a:t>
            </a:r>
            <a:r>
              <a:rPr lang="en-US" sz="2800" dirty="0"/>
              <a:t> But now they desire a better, that is, a heavenly </a:t>
            </a:r>
            <a:r>
              <a:rPr lang="en-US" sz="2800" i="1" dirty="0"/>
              <a:t>country.</a:t>
            </a:r>
            <a:r>
              <a:rPr lang="en-US" sz="2800" dirty="0"/>
              <a:t> Therefore God is not ashamed to be called their God, for He has prepared a city for them.</a:t>
            </a:r>
          </a:p>
        </p:txBody>
      </p:sp>
    </p:spTree>
    <p:extLst>
      <p:ext uri="{BB962C8B-B14F-4D97-AF65-F5344CB8AC3E}">
        <p14:creationId xmlns:p14="http://schemas.microsoft.com/office/powerpoint/2010/main" val="17835815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52B325-6354-5639-0223-57C6C672F7BE}"/>
              </a:ext>
            </a:extLst>
          </p:cNvPr>
          <p:cNvSpPr>
            <a:spLocks noGrp="1"/>
          </p:cNvSpPr>
          <p:nvPr>
            <p:ph type="title"/>
          </p:nvPr>
        </p:nvSpPr>
        <p:spPr/>
        <p:txBody>
          <a:bodyPr/>
          <a:lstStyle/>
          <a:p>
            <a:r>
              <a:rPr lang="en-US" dirty="0"/>
              <a:t>God Has Prepared a City for the Faithful – 11:13-16</a:t>
            </a:r>
          </a:p>
        </p:txBody>
      </p:sp>
      <p:sp>
        <p:nvSpPr>
          <p:cNvPr id="3" name="Content Placeholder 2">
            <a:extLst>
              <a:ext uri="{FF2B5EF4-FFF2-40B4-BE49-F238E27FC236}">
                <a16:creationId xmlns:a16="http://schemas.microsoft.com/office/drawing/2014/main" id="{5379DBC8-1363-4111-4A97-45F880F3146C}"/>
              </a:ext>
            </a:extLst>
          </p:cNvPr>
          <p:cNvSpPr>
            <a:spLocks noGrp="1"/>
          </p:cNvSpPr>
          <p:nvPr>
            <p:ph idx="1"/>
          </p:nvPr>
        </p:nvSpPr>
        <p:spPr>
          <a:xfrm>
            <a:off x="680321" y="2336872"/>
            <a:ext cx="9613861" cy="4092207"/>
          </a:xfrm>
        </p:spPr>
        <p:txBody>
          <a:bodyPr>
            <a:normAutofit lnSpcReduction="10000"/>
          </a:bodyPr>
          <a:lstStyle/>
          <a:p>
            <a:r>
              <a:rPr lang="en-US" sz="2800" dirty="0"/>
              <a:t>None of them saw the promises fulfilled here.</a:t>
            </a:r>
          </a:p>
          <a:p>
            <a:pPr lvl="1"/>
            <a:r>
              <a:rPr lang="en-US" sz="2400" dirty="0"/>
              <a:t>“These all died in faith, not having received the promises” </a:t>
            </a:r>
            <a:r>
              <a:rPr lang="en-US" sz="2400" b="1" dirty="0"/>
              <a:t>Vs. 13</a:t>
            </a:r>
          </a:p>
          <a:p>
            <a:pPr lvl="1"/>
            <a:r>
              <a:rPr lang="en-US" sz="2400" dirty="0"/>
              <a:t>What three verbs described their faith in v. 13?</a:t>
            </a:r>
          </a:p>
          <a:p>
            <a:pPr lvl="2"/>
            <a:r>
              <a:rPr lang="en-US" sz="2200" b="1" dirty="0"/>
              <a:t>Embrace</a:t>
            </a:r>
            <a:r>
              <a:rPr lang="en-US" sz="2200" dirty="0"/>
              <a:t> (</a:t>
            </a:r>
            <a:r>
              <a:rPr lang="en-US" sz="2200" i="1" dirty="0" err="1"/>
              <a:t>aspazomai</a:t>
            </a:r>
            <a:r>
              <a:rPr lang="en-US" sz="2200" dirty="0"/>
              <a:t>): to express happiness about the arrival of something, welcome, greet” (BDAG, 144).</a:t>
            </a:r>
          </a:p>
          <a:p>
            <a:r>
              <a:rPr lang="en-US" sz="2800" dirty="0"/>
              <a:t>They all trusted God and aspired to a heavenly home. </a:t>
            </a:r>
            <a:r>
              <a:rPr lang="en-US" sz="2800" b="1" dirty="0"/>
              <a:t>Vs. 16</a:t>
            </a:r>
            <a:endParaRPr lang="en-US" sz="2800" dirty="0"/>
          </a:p>
          <a:p>
            <a:r>
              <a:rPr lang="en-US" sz="2800" dirty="0"/>
              <a:t>The lesson for the first century reader and us today is that God will do the same for us if we faithfully persevere. </a:t>
            </a:r>
          </a:p>
        </p:txBody>
      </p:sp>
    </p:spTree>
    <p:extLst>
      <p:ext uri="{BB962C8B-B14F-4D97-AF65-F5344CB8AC3E}">
        <p14:creationId xmlns:p14="http://schemas.microsoft.com/office/powerpoint/2010/main" val="485353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additive="base">
                                        <p:cTn id="33"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F17E-8452-F65F-BBB8-06237947311D}"/>
              </a:ext>
            </a:extLst>
          </p:cNvPr>
          <p:cNvSpPr>
            <a:spLocks noGrp="1"/>
          </p:cNvSpPr>
          <p:nvPr>
            <p:ph type="title"/>
          </p:nvPr>
        </p:nvSpPr>
        <p:spPr/>
        <p:txBody>
          <a:bodyPr/>
          <a:lstStyle/>
          <a:p>
            <a:r>
              <a:rPr lang="en-US" dirty="0"/>
              <a:t>Past Heroes of the Faith</a:t>
            </a:r>
          </a:p>
        </p:txBody>
      </p:sp>
      <p:sp>
        <p:nvSpPr>
          <p:cNvPr id="3" name="Content Placeholder 2">
            <a:extLst>
              <a:ext uri="{FF2B5EF4-FFF2-40B4-BE49-F238E27FC236}">
                <a16:creationId xmlns:a16="http://schemas.microsoft.com/office/drawing/2014/main" id="{B96703F7-82B6-E6D3-1460-50F3EE39249B}"/>
              </a:ext>
            </a:extLst>
          </p:cNvPr>
          <p:cNvSpPr>
            <a:spLocks noGrp="1"/>
          </p:cNvSpPr>
          <p:nvPr>
            <p:ph idx="1"/>
          </p:nvPr>
        </p:nvSpPr>
        <p:spPr>
          <a:xfrm>
            <a:off x="680321" y="2336873"/>
            <a:ext cx="9613861" cy="4164288"/>
          </a:xfrm>
        </p:spPr>
        <p:txBody>
          <a:bodyPr>
            <a:normAutofit/>
          </a:bodyPr>
          <a:lstStyle/>
          <a:p>
            <a:r>
              <a:rPr lang="en-US" sz="2800" dirty="0"/>
              <a:t>“Their names are here inscribed upon an immortal scroll on account of their willingness to endure adverse conditions, face matters contradictory to themselves, experience pain and suffering, wait sometimes many years to see the fulfillment of their hopes, and all the while refuse to allow their faith to be quenched by any of the things that would have caused lesser men and women to lose heart and surrender in the face of such overwhelming odds. (BTB, Hebrews, King, page 76)</a:t>
            </a:r>
          </a:p>
        </p:txBody>
      </p:sp>
    </p:spTree>
    <p:extLst>
      <p:ext uri="{BB962C8B-B14F-4D97-AF65-F5344CB8AC3E}">
        <p14:creationId xmlns:p14="http://schemas.microsoft.com/office/powerpoint/2010/main" val="253761651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6A04B6-0CE7-FA34-1496-E487A268C1EE}"/>
              </a:ext>
            </a:extLst>
          </p:cNvPr>
          <p:cNvSpPr>
            <a:spLocks noGrp="1"/>
          </p:cNvSpPr>
          <p:nvPr>
            <p:ph type="title"/>
          </p:nvPr>
        </p:nvSpPr>
        <p:spPr/>
        <p:txBody>
          <a:bodyPr/>
          <a:lstStyle/>
          <a:p>
            <a:r>
              <a:rPr lang="en-US" dirty="0"/>
              <a:t>Strangers and Pilgrims</a:t>
            </a:r>
          </a:p>
        </p:txBody>
      </p:sp>
      <p:sp>
        <p:nvSpPr>
          <p:cNvPr id="3" name="Content Placeholder 2">
            <a:extLst>
              <a:ext uri="{FF2B5EF4-FFF2-40B4-BE49-F238E27FC236}">
                <a16:creationId xmlns:a16="http://schemas.microsoft.com/office/drawing/2014/main" id="{2B733DDF-5868-2CD8-D407-AE3E64D19C4A}"/>
              </a:ext>
            </a:extLst>
          </p:cNvPr>
          <p:cNvSpPr>
            <a:spLocks noGrp="1"/>
          </p:cNvSpPr>
          <p:nvPr>
            <p:ph idx="1"/>
          </p:nvPr>
        </p:nvSpPr>
        <p:spPr>
          <a:xfrm>
            <a:off x="680321" y="2336872"/>
            <a:ext cx="9613861" cy="4046835"/>
          </a:xfrm>
        </p:spPr>
        <p:txBody>
          <a:bodyPr>
            <a:normAutofit lnSpcReduction="10000"/>
          </a:bodyPr>
          <a:lstStyle/>
          <a:p>
            <a:r>
              <a:rPr lang="en-US" b="1" dirty="0">
                <a:latin typeface="+mj-lt"/>
              </a:rPr>
              <a:t>Stranger</a:t>
            </a:r>
            <a:r>
              <a:rPr lang="en-US" dirty="0"/>
              <a:t> (</a:t>
            </a:r>
            <a:r>
              <a:rPr lang="en-US" i="1" dirty="0" err="1"/>
              <a:t>xenos</a:t>
            </a:r>
            <a:r>
              <a:rPr lang="en-US" dirty="0"/>
              <a:t>): “a person belonging to a socio-political group other than the reference group—‘stranger, foreigner’” (Johannes P. Louw and Eugene Albert Nida, </a:t>
            </a:r>
            <a:r>
              <a:rPr lang="en-US" i="1" dirty="0"/>
              <a:t>Greek-English Lexicon of the New Testament: Based on Semantic Domains</a:t>
            </a:r>
            <a:r>
              <a:rPr lang="en-US" dirty="0"/>
              <a:t>,131).</a:t>
            </a:r>
          </a:p>
          <a:p>
            <a:r>
              <a:rPr lang="en-US" b="1" dirty="0">
                <a:latin typeface="+mj-lt"/>
              </a:rPr>
              <a:t>Pilgrim</a:t>
            </a:r>
            <a:r>
              <a:rPr lang="en-US" dirty="0"/>
              <a:t> (</a:t>
            </a:r>
            <a:r>
              <a:rPr lang="en-US" i="1" dirty="0" err="1"/>
              <a:t>parepidēmos</a:t>
            </a:r>
            <a:r>
              <a:rPr lang="en-US" dirty="0"/>
              <a:t>): “pert. to staying for a while in a strange or foreign place, sojourning, residing temporarily” (BDAG, 775).</a:t>
            </a:r>
          </a:p>
          <a:p>
            <a:r>
              <a:rPr lang="en-US" dirty="0"/>
              <a:t>“For our citizenship is in heaven, from which we also eagerly wait for the Savior, the Lord Jesus Christ, who will transform our lowly body that it may be conformed to His glorious body, according to the working by which He is able even to subdue all things to Himself” (Phil. 3:20-21).</a:t>
            </a:r>
          </a:p>
          <a:p>
            <a:r>
              <a:rPr lang="en-US" dirty="0"/>
              <a:t>What songs do we sing reflecting our pilgrimage?</a:t>
            </a:r>
          </a:p>
          <a:p>
            <a:endParaRPr lang="en-US" dirty="0"/>
          </a:p>
          <a:p>
            <a:endParaRPr lang="en-US" dirty="0"/>
          </a:p>
        </p:txBody>
      </p:sp>
    </p:spTree>
    <p:extLst>
      <p:ext uri="{BB962C8B-B14F-4D97-AF65-F5344CB8AC3E}">
        <p14:creationId xmlns:p14="http://schemas.microsoft.com/office/powerpoint/2010/main" val="1140531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circle(in)">
                                      <p:cBhvr>
                                        <p:cTn id="7" dur="2000"/>
                                        <p:tgtEl>
                                          <p:spTgt spid="3">
                                            <p:txEl>
                                              <p:pRg st="2" end="2"/>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circle(in)">
                                      <p:cBhvr>
                                        <p:cTn id="10"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CA452-AF6D-F415-67DF-8C59060D9077}"/>
              </a:ext>
            </a:extLst>
          </p:cNvPr>
          <p:cNvSpPr>
            <a:spLocks noGrp="1"/>
          </p:cNvSpPr>
          <p:nvPr>
            <p:ph type="title"/>
          </p:nvPr>
        </p:nvSpPr>
        <p:spPr/>
        <p:txBody>
          <a:bodyPr/>
          <a:lstStyle/>
          <a:p>
            <a:r>
              <a:rPr lang="en-US" dirty="0"/>
              <a:t>How Does God Show His Approval?</a:t>
            </a:r>
          </a:p>
        </p:txBody>
      </p:sp>
      <p:sp>
        <p:nvSpPr>
          <p:cNvPr id="3" name="Content Placeholder 2">
            <a:extLst>
              <a:ext uri="{FF2B5EF4-FFF2-40B4-BE49-F238E27FC236}">
                <a16:creationId xmlns:a16="http://schemas.microsoft.com/office/drawing/2014/main" id="{23047AF6-00E1-25B9-0575-09FFF541F56F}"/>
              </a:ext>
            </a:extLst>
          </p:cNvPr>
          <p:cNvSpPr>
            <a:spLocks noGrp="1"/>
          </p:cNvSpPr>
          <p:nvPr>
            <p:ph idx="1"/>
          </p:nvPr>
        </p:nvSpPr>
        <p:spPr>
          <a:xfrm>
            <a:off x="680321" y="2336872"/>
            <a:ext cx="9613861" cy="3767900"/>
          </a:xfrm>
        </p:spPr>
        <p:txBody>
          <a:bodyPr/>
          <a:lstStyle/>
          <a:p>
            <a:r>
              <a:rPr lang="en-US" dirty="0"/>
              <a:t>“But now they desire a better, that is, a heavenly country. Therefore God is not ashamed to be called their God, for He has prepared a city for them” (Heb. 11:16).</a:t>
            </a:r>
          </a:p>
          <a:p>
            <a:pPr lvl="1"/>
            <a:r>
              <a:rPr lang="en-US" dirty="0"/>
              <a:t>“And the LORD appeared to him the same night and said, ‘I am the God of your father Abraham; do not fear, for I am with you. I will bless you and multiply your descendants for My servant Abraham's sake’” (Gen. 26:24).</a:t>
            </a:r>
          </a:p>
          <a:p>
            <a:pPr lvl="1"/>
            <a:r>
              <a:rPr lang="en-US" dirty="0"/>
              <a:t>“Moreover He said, ‘I am the God of your father—the God of Abraham, the God of Isaac, and the God of Jacob.’ And Moses hid his face, for he was afraid to look upon God” (Exod. 3:6).</a:t>
            </a:r>
          </a:p>
          <a:p>
            <a:pPr lvl="1"/>
            <a:r>
              <a:rPr lang="en-US" dirty="0"/>
              <a:t>Would God want to describe Himself as “I am the God of (</a:t>
            </a:r>
            <a:r>
              <a:rPr lang="en-US" i="1" u="sng" dirty="0"/>
              <a:t>your name</a:t>
            </a:r>
            <a:r>
              <a:rPr lang="en-US" dirty="0"/>
              <a:t>)”?</a:t>
            </a:r>
          </a:p>
          <a:p>
            <a:pPr lvl="1"/>
            <a:endParaRPr lang="en-US" dirty="0"/>
          </a:p>
          <a:p>
            <a:pPr lvl="1"/>
            <a:endParaRPr lang="en-US" dirty="0"/>
          </a:p>
          <a:p>
            <a:pPr lvl="1"/>
            <a:endParaRPr lang="en-US" dirty="0"/>
          </a:p>
          <a:p>
            <a:pPr lvl="1"/>
            <a:endParaRPr lang="en-US" dirty="0"/>
          </a:p>
          <a:p>
            <a:endParaRPr lang="en-US" dirty="0"/>
          </a:p>
          <a:p>
            <a:endParaRPr lang="en-US" dirty="0"/>
          </a:p>
        </p:txBody>
      </p:sp>
    </p:spTree>
    <p:extLst>
      <p:ext uri="{BB962C8B-B14F-4D97-AF65-F5344CB8AC3E}">
        <p14:creationId xmlns:p14="http://schemas.microsoft.com/office/powerpoint/2010/main" val="3452713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circle(in)">
                                      <p:cBhvr>
                                        <p:cTn id="13"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BAAD8-7959-16A6-C2D8-C74D81C2750C}"/>
              </a:ext>
            </a:extLst>
          </p:cNvPr>
          <p:cNvSpPr>
            <a:spLocks noGrp="1"/>
          </p:cNvSpPr>
          <p:nvPr>
            <p:ph type="title"/>
          </p:nvPr>
        </p:nvSpPr>
        <p:spPr/>
        <p:txBody>
          <a:bodyPr/>
          <a:lstStyle/>
          <a:p>
            <a:r>
              <a:rPr lang="en-US" dirty="0"/>
              <a:t>Hebrews 11:17-22</a:t>
            </a:r>
          </a:p>
        </p:txBody>
      </p:sp>
      <p:sp>
        <p:nvSpPr>
          <p:cNvPr id="3" name="Content Placeholder 2">
            <a:extLst>
              <a:ext uri="{FF2B5EF4-FFF2-40B4-BE49-F238E27FC236}">
                <a16:creationId xmlns:a16="http://schemas.microsoft.com/office/drawing/2014/main" id="{B205C0BE-7B9F-2AA9-BE52-2D1339315409}"/>
              </a:ext>
            </a:extLst>
          </p:cNvPr>
          <p:cNvSpPr>
            <a:spLocks noGrp="1"/>
          </p:cNvSpPr>
          <p:nvPr>
            <p:ph idx="1"/>
          </p:nvPr>
        </p:nvSpPr>
        <p:spPr/>
        <p:txBody>
          <a:bodyPr>
            <a:normAutofit/>
          </a:bodyPr>
          <a:lstStyle/>
          <a:p>
            <a:r>
              <a:rPr lang="en-US" sz="2800" b="1" u="sng" dirty="0">
                <a:hlinkClick r:id="rId2"/>
              </a:rPr>
              <a:t>Heb 11:17</a:t>
            </a:r>
            <a:r>
              <a:rPr lang="en-US" sz="2800" dirty="0">
                <a:hlinkClick r:id="rId2"/>
              </a:rPr>
              <a:t> </a:t>
            </a:r>
            <a:r>
              <a:rPr lang="en-US" sz="2800" dirty="0"/>
              <a:t> By faith Abraham, when he was tested, offered up Isaac, and he who had received the promises offered up his only begotten </a:t>
            </a:r>
            <a:r>
              <a:rPr lang="en-US" sz="2800" i="1" dirty="0"/>
              <a:t>son,</a:t>
            </a:r>
            <a:endParaRPr lang="en-US" sz="2800" dirty="0"/>
          </a:p>
          <a:p>
            <a:r>
              <a:rPr lang="en-US" sz="2800" b="1" u="sng" dirty="0">
                <a:hlinkClick r:id="rId3"/>
              </a:rPr>
              <a:t>Heb 11:18</a:t>
            </a:r>
            <a:r>
              <a:rPr lang="en-US" sz="2800" dirty="0">
                <a:hlinkClick r:id="rId3"/>
              </a:rPr>
              <a:t> </a:t>
            </a:r>
            <a:r>
              <a:rPr lang="en-US" sz="2800" dirty="0"/>
              <a:t> of whom it was said, "IN ISAAC YOUR SEED SHALL BE CALLED,"</a:t>
            </a:r>
          </a:p>
          <a:p>
            <a:r>
              <a:rPr lang="en-US" sz="2800" b="1" u="sng" dirty="0">
                <a:hlinkClick r:id="rId4"/>
              </a:rPr>
              <a:t>Heb 11:19</a:t>
            </a:r>
            <a:r>
              <a:rPr lang="en-US" sz="2800" dirty="0">
                <a:hlinkClick r:id="rId4"/>
              </a:rPr>
              <a:t> </a:t>
            </a:r>
            <a:r>
              <a:rPr lang="en-US" sz="2800" dirty="0"/>
              <a:t> concluding that God </a:t>
            </a:r>
            <a:r>
              <a:rPr lang="en-US" sz="2800" i="1" dirty="0"/>
              <a:t>was</a:t>
            </a:r>
            <a:r>
              <a:rPr lang="en-US" sz="2800" dirty="0"/>
              <a:t> able to raise </a:t>
            </a:r>
            <a:r>
              <a:rPr lang="en-US" sz="2800" i="1" dirty="0"/>
              <a:t>him </a:t>
            </a:r>
            <a:r>
              <a:rPr lang="en-US" sz="2800" dirty="0"/>
              <a:t>up, even from the dead, from which he also received him in a figurative sense.</a:t>
            </a:r>
          </a:p>
        </p:txBody>
      </p:sp>
    </p:spTree>
    <p:extLst>
      <p:ext uri="{BB962C8B-B14F-4D97-AF65-F5344CB8AC3E}">
        <p14:creationId xmlns:p14="http://schemas.microsoft.com/office/powerpoint/2010/main" val="11944059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CBAAD8-7959-16A6-C2D8-C74D81C2750C}"/>
              </a:ext>
            </a:extLst>
          </p:cNvPr>
          <p:cNvSpPr>
            <a:spLocks noGrp="1"/>
          </p:cNvSpPr>
          <p:nvPr>
            <p:ph type="title"/>
          </p:nvPr>
        </p:nvSpPr>
        <p:spPr/>
        <p:txBody>
          <a:bodyPr/>
          <a:lstStyle/>
          <a:p>
            <a:r>
              <a:rPr lang="en-US" dirty="0"/>
              <a:t>Hebrews 11:17-22</a:t>
            </a:r>
          </a:p>
        </p:txBody>
      </p:sp>
      <p:sp>
        <p:nvSpPr>
          <p:cNvPr id="3" name="Content Placeholder 2">
            <a:extLst>
              <a:ext uri="{FF2B5EF4-FFF2-40B4-BE49-F238E27FC236}">
                <a16:creationId xmlns:a16="http://schemas.microsoft.com/office/drawing/2014/main" id="{B205C0BE-7B9F-2AA9-BE52-2D1339315409}"/>
              </a:ext>
            </a:extLst>
          </p:cNvPr>
          <p:cNvSpPr>
            <a:spLocks noGrp="1"/>
          </p:cNvSpPr>
          <p:nvPr>
            <p:ph idx="1"/>
          </p:nvPr>
        </p:nvSpPr>
        <p:spPr/>
        <p:txBody>
          <a:bodyPr>
            <a:normAutofit/>
          </a:bodyPr>
          <a:lstStyle/>
          <a:p>
            <a:r>
              <a:rPr lang="en-US" sz="2800" b="1" u="sng" dirty="0">
                <a:hlinkClick r:id="rId2"/>
              </a:rPr>
              <a:t>Heb 11:20</a:t>
            </a:r>
            <a:r>
              <a:rPr lang="en-US" sz="2800" dirty="0">
                <a:hlinkClick r:id="rId2"/>
              </a:rPr>
              <a:t> </a:t>
            </a:r>
            <a:r>
              <a:rPr lang="en-US" sz="2800" dirty="0"/>
              <a:t> By faith Isaac blessed Jacob and Esau concerning things to come.</a:t>
            </a:r>
          </a:p>
          <a:p>
            <a:r>
              <a:rPr lang="en-US" sz="2800" b="1" u="sng" dirty="0">
                <a:hlinkClick r:id="rId3"/>
              </a:rPr>
              <a:t>Heb 11:21</a:t>
            </a:r>
            <a:r>
              <a:rPr lang="en-US" sz="2800" dirty="0">
                <a:hlinkClick r:id="rId3"/>
              </a:rPr>
              <a:t> </a:t>
            </a:r>
            <a:r>
              <a:rPr lang="en-US" sz="2800" dirty="0"/>
              <a:t> By faith Jacob, when he was dying, blessed each of the sons of Joseph, and worshiped, </a:t>
            </a:r>
            <a:r>
              <a:rPr lang="en-US" sz="2800" i="1" dirty="0"/>
              <a:t>leaning </a:t>
            </a:r>
            <a:r>
              <a:rPr lang="en-US" sz="2800" dirty="0"/>
              <a:t>on the top of his staff.</a:t>
            </a:r>
          </a:p>
          <a:p>
            <a:r>
              <a:rPr lang="en-US" sz="2800" b="1" u="sng" dirty="0">
                <a:hlinkClick r:id="rId4"/>
              </a:rPr>
              <a:t>Heb 11:22</a:t>
            </a:r>
            <a:r>
              <a:rPr lang="en-US" sz="2800" dirty="0">
                <a:hlinkClick r:id="rId4"/>
              </a:rPr>
              <a:t> </a:t>
            </a:r>
            <a:r>
              <a:rPr lang="en-US" sz="2800" dirty="0"/>
              <a:t> By faith Joseph, when he was dying, made mention of the departure of the children of Israel, and gave instructions concerning his bones.</a:t>
            </a:r>
          </a:p>
        </p:txBody>
      </p:sp>
    </p:spTree>
    <p:extLst>
      <p:ext uri="{BB962C8B-B14F-4D97-AF65-F5344CB8AC3E}">
        <p14:creationId xmlns:p14="http://schemas.microsoft.com/office/powerpoint/2010/main" val="4061593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DF94-F9AE-05FB-25CA-9B570CE680F6}"/>
              </a:ext>
            </a:extLst>
          </p:cNvPr>
          <p:cNvSpPr>
            <a:spLocks noGrp="1"/>
          </p:cNvSpPr>
          <p:nvPr>
            <p:ph type="title"/>
          </p:nvPr>
        </p:nvSpPr>
        <p:spPr/>
        <p:txBody>
          <a:bodyPr/>
          <a:lstStyle/>
          <a:p>
            <a:r>
              <a:rPr lang="en-US" dirty="0"/>
              <a:t>The Faith of Abraham, Isaac, Jacob and Joseph – 11:17-22</a:t>
            </a:r>
          </a:p>
        </p:txBody>
      </p:sp>
      <p:sp>
        <p:nvSpPr>
          <p:cNvPr id="3" name="Content Placeholder 2">
            <a:extLst>
              <a:ext uri="{FF2B5EF4-FFF2-40B4-BE49-F238E27FC236}">
                <a16:creationId xmlns:a16="http://schemas.microsoft.com/office/drawing/2014/main" id="{EC1E7710-46F3-04F0-2B23-143914521440}"/>
              </a:ext>
            </a:extLst>
          </p:cNvPr>
          <p:cNvSpPr>
            <a:spLocks noGrp="1"/>
          </p:cNvSpPr>
          <p:nvPr>
            <p:ph idx="1"/>
          </p:nvPr>
        </p:nvSpPr>
        <p:spPr/>
        <p:txBody>
          <a:bodyPr>
            <a:normAutofit/>
          </a:bodyPr>
          <a:lstStyle/>
          <a:p>
            <a:r>
              <a:rPr lang="en-US" sz="2800" dirty="0"/>
              <a:t>This writer exploits the accounts of all four to show that faith was tested and ended the day triumphant (Abraham and Isaac), that it gives its possessor a quiet confidence in the future of God’s people (Jacob), and that even though the promises of God are not fulfilled in the life-time of the beneficiary, their faith remained undisturbed and confident (Joseph). (BTB, Hebrews, King, page 80)</a:t>
            </a:r>
          </a:p>
          <a:p>
            <a:endParaRPr lang="en-US" sz="2800" dirty="0"/>
          </a:p>
        </p:txBody>
      </p:sp>
    </p:spTree>
    <p:extLst>
      <p:ext uri="{BB962C8B-B14F-4D97-AF65-F5344CB8AC3E}">
        <p14:creationId xmlns:p14="http://schemas.microsoft.com/office/powerpoint/2010/main" val="62858850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DF94-F9AE-05FB-25CA-9B570CE680F6}"/>
              </a:ext>
            </a:extLst>
          </p:cNvPr>
          <p:cNvSpPr>
            <a:spLocks noGrp="1"/>
          </p:cNvSpPr>
          <p:nvPr>
            <p:ph type="title"/>
          </p:nvPr>
        </p:nvSpPr>
        <p:spPr/>
        <p:txBody>
          <a:bodyPr/>
          <a:lstStyle/>
          <a:p>
            <a:r>
              <a:rPr lang="en-US" dirty="0"/>
              <a:t>The Faith of Abraham, Isaac, Jacob and Joseph – 11:17-22</a:t>
            </a:r>
          </a:p>
        </p:txBody>
      </p:sp>
      <p:sp>
        <p:nvSpPr>
          <p:cNvPr id="3" name="Content Placeholder 2">
            <a:extLst>
              <a:ext uri="{FF2B5EF4-FFF2-40B4-BE49-F238E27FC236}">
                <a16:creationId xmlns:a16="http://schemas.microsoft.com/office/drawing/2014/main" id="{EC1E7710-46F3-04F0-2B23-143914521440}"/>
              </a:ext>
            </a:extLst>
          </p:cNvPr>
          <p:cNvSpPr>
            <a:spLocks noGrp="1"/>
          </p:cNvSpPr>
          <p:nvPr>
            <p:ph idx="1"/>
          </p:nvPr>
        </p:nvSpPr>
        <p:spPr>
          <a:xfrm>
            <a:off x="680321" y="2336872"/>
            <a:ext cx="9613861" cy="4139341"/>
          </a:xfrm>
        </p:spPr>
        <p:txBody>
          <a:bodyPr>
            <a:normAutofit lnSpcReduction="10000"/>
          </a:bodyPr>
          <a:lstStyle/>
          <a:p>
            <a:r>
              <a:rPr lang="en-US" sz="2800" dirty="0"/>
              <a:t>The greatest test of Abraham’s faith was when he was told to offer Isaac as a sacrifice to God.</a:t>
            </a:r>
          </a:p>
          <a:p>
            <a:pPr lvl="1"/>
            <a:r>
              <a:rPr lang="en-US" sz="2400" dirty="0"/>
              <a:t>The only son of him and Sarah, the one through whom the promises from God were to be fulfilled. </a:t>
            </a:r>
          </a:p>
          <a:p>
            <a:pPr lvl="1"/>
            <a:r>
              <a:rPr lang="en-US" sz="2400" dirty="0"/>
              <a:t>The Hebrew writer provides insight into Abraham’s thinking on that occasion – God would raise Isaac from the dead.</a:t>
            </a:r>
          </a:p>
          <a:p>
            <a:pPr lvl="2"/>
            <a:r>
              <a:rPr lang="en-US" sz="2200" dirty="0"/>
              <a:t>“And Abraham said to his young men, ‘Stay here with the donkey; the lad and I will go yonder and worship, and </a:t>
            </a:r>
            <a:r>
              <a:rPr lang="en-US" sz="2200" b="1" dirty="0">
                <a:solidFill>
                  <a:schemeClr val="bg1"/>
                </a:solidFill>
              </a:rPr>
              <a:t>we</a:t>
            </a:r>
            <a:r>
              <a:rPr lang="en-US" sz="2200" dirty="0"/>
              <a:t> will come back to you’” (Gen. 22:5). </a:t>
            </a:r>
          </a:p>
          <a:p>
            <a:r>
              <a:rPr lang="en-US" sz="2800" dirty="0"/>
              <a:t>While the death of Abraham’s son was not the plan, it foreshadowed God’s plan to offer His own Son (</a:t>
            </a:r>
            <a:r>
              <a:rPr lang="en-US" sz="2800" b="1" dirty="0"/>
              <a:t>Jn. 3:16).</a:t>
            </a:r>
            <a:endParaRPr lang="en-US" sz="2800" dirty="0"/>
          </a:p>
          <a:p>
            <a:endParaRPr lang="en-US" dirty="0"/>
          </a:p>
        </p:txBody>
      </p:sp>
    </p:spTree>
    <p:extLst>
      <p:ext uri="{BB962C8B-B14F-4D97-AF65-F5344CB8AC3E}">
        <p14:creationId xmlns:p14="http://schemas.microsoft.com/office/powerpoint/2010/main" val="32618776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DEC03-0EB2-583C-6E25-DBBDFF09E50E}"/>
              </a:ext>
            </a:extLst>
          </p:cNvPr>
          <p:cNvSpPr>
            <a:spLocks noGrp="1"/>
          </p:cNvSpPr>
          <p:nvPr>
            <p:ph type="title"/>
          </p:nvPr>
        </p:nvSpPr>
        <p:spPr/>
        <p:txBody>
          <a:bodyPr/>
          <a:lstStyle/>
          <a:p>
            <a:r>
              <a:rPr lang="en-US" dirty="0"/>
              <a:t>Hebrews 11:17-19</a:t>
            </a:r>
          </a:p>
        </p:txBody>
      </p:sp>
      <p:sp>
        <p:nvSpPr>
          <p:cNvPr id="3" name="Content Placeholder 2">
            <a:extLst>
              <a:ext uri="{FF2B5EF4-FFF2-40B4-BE49-F238E27FC236}">
                <a16:creationId xmlns:a16="http://schemas.microsoft.com/office/drawing/2014/main" id="{A48467D3-783E-5273-73C3-DA98FF0FAF3D}"/>
              </a:ext>
            </a:extLst>
          </p:cNvPr>
          <p:cNvSpPr>
            <a:spLocks noGrp="1"/>
          </p:cNvSpPr>
          <p:nvPr>
            <p:ph idx="1"/>
          </p:nvPr>
        </p:nvSpPr>
        <p:spPr/>
        <p:txBody>
          <a:bodyPr/>
          <a:lstStyle/>
          <a:p>
            <a:r>
              <a:rPr lang="en-US" dirty="0"/>
              <a:t>“By faith Abraham, when he was tested, offered up Isaac, and he who had received the promises offered up his only begotten son.”</a:t>
            </a:r>
          </a:p>
          <a:p>
            <a:pPr lvl="1"/>
            <a:r>
              <a:rPr lang="en-US" dirty="0"/>
              <a:t>What is the significance of “only begotten son”? Why describe Isaac using these words?</a:t>
            </a:r>
          </a:p>
          <a:p>
            <a:pPr lvl="1"/>
            <a:r>
              <a:rPr lang="en-US" dirty="0"/>
              <a:t>Would you and I pass this test?</a:t>
            </a:r>
          </a:p>
          <a:p>
            <a:pPr lvl="1"/>
            <a:r>
              <a:rPr lang="en-US" dirty="0"/>
              <a:t>What enabled Abraham to offer up Isaac, according to v. 18?</a:t>
            </a:r>
          </a:p>
          <a:p>
            <a:pPr lvl="1"/>
            <a:r>
              <a:rPr lang="en-US" dirty="0"/>
              <a:t>How did Abraham reach the idea that God would raise Isaac from the dead 19?</a:t>
            </a:r>
          </a:p>
          <a:p>
            <a:endParaRPr lang="en-US" dirty="0"/>
          </a:p>
        </p:txBody>
      </p:sp>
    </p:spTree>
    <p:extLst>
      <p:ext uri="{BB962C8B-B14F-4D97-AF65-F5344CB8AC3E}">
        <p14:creationId xmlns:p14="http://schemas.microsoft.com/office/powerpoint/2010/main" val="2798537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circle(in)">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circle(in)">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circle(in)">
                                      <p:cBhvr>
                                        <p:cTn id="22"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3DF94-F9AE-05FB-25CA-9B570CE680F6}"/>
              </a:ext>
            </a:extLst>
          </p:cNvPr>
          <p:cNvSpPr>
            <a:spLocks noGrp="1"/>
          </p:cNvSpPr>
          <p:nvPr>
            <p:ph type="title"/>
          </p:nvPr>
        </p:nvSpPr>
        <p:spPr/>
        <p:txBody>
          <a:bodyPr/>
          <a:lstStyle/>
          <a:p>
            <a:r>
              <a:rPr lang="en-US" dirty="0"/>
              <a:t>The Faith of Abraham, Isaac, Jacob and Joseph – 11:17-22</a:t>
            </a:r>
          </a:p>
        </p:txBody>
      </p:sp>
      <p:sp>
        <p:nvSpPr>
          <p:cNvPr id="3" name="Content Placeholder 2">
            <a:extLst>
              <a:ext uri="{FF2B5EF4-FFF2-40B4-BE49-F238E27FC236}">
                <a16:creationId xmlns:a16="http://schemas.microsoft.com/office/drawing/2014/main" id="{EC1E7710-46F3-04F0-2B23-143914521440}"/>
              </a:ext>
            </a:extLst>
          </p:cNvPr>
          <p:cNvSpPr>
            <a:spLocks noGrp="1"/>
          </p:cNvSpPr>
          <p:nvPr>
            <p:ph idx="1"/>
          </p:nvPr>
        </p:nvSpPr>
        <p:spPr>
          <a:xfrm>
            <a:off x="680321" y="2336873"/>
            <a:ext cx="9613861" cy="4075078"/>
          </a:xfrm>
        </p:spPr>
        <p:txBody>
          <a:bodyPr>
            <a:normAutofit lnSpcReduction="10000"/>
          </a:bodyPr>
          <a:lstStyle/>
          <a:p>
            <a:r>
              <a:rPr lang="en-US" sz="2800" dirty="0"/>
              <a:t>Isaac blessed Jacob, thinking him to be Esau but trusted the providence of God by not reversing his action. </a:t>
            </a:r>
            <a:r>
              <a:rPr lang="en-US" sz="2800" b="1" dirty="0"/>
              <a:t>Vs. 20</a:t>
            </a:r>
            <a:endParaRPr lang="en-US" sz="2800" dirty="0"/>
          </a:p>
          <a:p>
            <a:pPr lvl="1"/>
            <a:r>
              <a:rPr lang="en-US" sz="2400" dirty="0"/>
              <a:t>The blessing involved “things to come.”</a:t>
            </a:r>
          </a:p>
          <a:p>
            <a:pPr lvl="1"/>
            <a:r>
              <a:rPr lang="en-US" sz="2400" dirty="0"/>
              <a:t>Isaac owned no land to give, he trusted God would change things in the future for his son.</a:t>
            </a:r>
          </a:p>
          <a:p>
            <a:r>
              <a:rPr lang="en-US" sz="2800" dirty="0"/>
              <a:t>Jacob blessed Joseph’s sons Ephraim and Manasseh. </a:t>
            </a:r>
            <a:r>
              <a:rPr lang="en-US" sz="2800" b="1" dirty="0"/>
              <a:t>Vs. 21</a:t>
            </a:r>
          </a:p>
          <a:p>
            <a:r>
              <a:rPr lang="en-US" sz="2800" dirty="0"/>
              <a:t>By faith Joseph gave the commandment to remove his bones from Egypt when the children left. </a:t>
            </a:r>
            <a:r>
              <a:rPr lang="en-US" sz="2800" b="1" dirty="0"/>
              <a:t>Vs. 22</a:t>
            </a:r>
            <a:endParaRPr lang="en-US" sz="2800" dirty="0"/>
          </a:p>
          <a:p>
            <a:pPr lvl="1"/>
            <a:r>
              <a:rPr lang="en-US" sz="2400" dirty="0"/>
              <a:t>Showing his confidence in the promises of God for a land.</a:t>
            </a:r>
          </a:p>
          <a:p>
            <a:endParaRPr lang="en-US" dirty="0"/>
          </a:p>
        </p:txBody>
      </p:sp>
    </p:spTree>
    <p:extLst>
      <p:ext uri="{BB962C8B-B14F-4D97-AF65-F5344CB8AC3E}">
        <p14:creationId xmlns:p14="http://schemas.microsoft.com/office/powerpoint/2010/main" val="8404012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978B-482F-B86A-9659-009983B2E6A7}"/>
              </a:ext>
            </a:extLst>
          </p:cNvPr>
          <p:cNvSpPr>
            <a:spLocks noGrp="1"/>
          </p:cNvSpPr>
          <p:nvPr>
            <p:ph type="title"/>
          </p:nvPr>
        </p:nvSpPr>
        <p:spPr/>
        <p:txBody>
          <a:bodyPr/>
          <a:lstStyle/>
          <a:p>
            <a:r>
              <a:rPr lang="en-US" dirty="0"/>
              <a:t>Hebrews 11:23-28</a:t>
            </a:r>
          </a:p>
        </p:txBody>
      </p:sp>
      <p:sp>
        <p:nvSpPr>
          <p:cNvPr id="3" name="Content Placeholder 2">
            <a:extLst>
              <a:ext uri="{FF2B5EF4-FFF2-40B4-BE49-F238E27FC236}">
                <a16:creationId xmlns:a16="http://schemas.microsoft.com/office/drawing/2014/main" id="{64C9B311-7B0B-24DC-69C0-21E3F8CB506F}"/>
              </a:ext>
            </a:extLst>
          </p:cNvPr>
          <p:cNvSpPr>
            <a:spLocks noGrp="1"/>
          </p:cNvSpPr>
          <p:nvPr>
            <p:ph idx="1"/>
          </p:nvPr>
        </p:nvSpPr>
        <p:spPr/>
        <p:txBody>
          <a:bodyPr>
            <a:normAutofit/>
          </a:bodyPr>
          <a:lstStyle/>
          <a:p>
            <a:r>
              <a:rPr lang="en-US" sz="2800" b="1" u="sng" dirty="0">
                <a:hlinkClick r:id="rId2"/>
              </a:rPr>
              <a:t>Heb 11:23</a:t>
            </a:r>
            <a:r>
              <a:rPr lang="en-US" sz="2800" dirty="0">
                <a:hlinkClick r:id="rId2"/>
              </a:rPr>
              <a:t> </a:t>
            </a:r>
            <a:r>
              <a:rPr lang="en-US" sz="2800" dirty="0"/>
              <a:t> By faith Moses, when he was born, was hidden three months by his parents, because they saw </a:t>
            </a:r>
            <a:r>
              <a:rPr lang="en-US" sz="2800" i="1" dirty="0"/>
              <a:t>he was</a:t>
            </a:r>
            <a:r>
              <a:rPr lang="en-US" sz="2800" dirty="0"/>
              <a:t> a beautiful child; and they were not afraid of the king's command.</a:t>
            </a:r>
          </a:p>
          <a:p>
            <a:r>
              <a:rPr lang="en-US" sz="2800" b="1" u="sng" dirty="0">
                <a:hlinkClick r:id="rId3"/>
              </a:rPr>
              <a:t>Heb 11:24</a:t>
            </a:r>
            <a:r>
              <a:rPr lang="en-US" sz="2800" dirty="0">
                <a:hlinkClick r:id="rId3"/>
              </a:rPr>
              <a:t> </a:t>
            </a:r>
            <a:r>
              <a:rPr lang="en-US" sz="2800" dirty="0"/>
              <a:t> By faith Moses, when he became of age, refused to be called the son of Pharaoh's daughter,</a:t>
            </a:r>
          </a:p>
          <a:p>
            <a:r>
              <a:rPr lang="en-US" sz="2800" b="1" u="sng" dirty="0">
                <a:hlinkClick r:id="rId4"/>
              </a:rPr>
              <a:t>Heb 11:25</a:t>
            </a:r>
            <a:r>
              <a:rPr lang="en-US" sz="2800" dirty="0">
                <a:hlinkClick r:id="rId4"/>
              </a:rPr>
              <a:t> </a:t>
            </a:r>
            <a:r>
              <a:rPr lang="en-US" sz="2800" dirty="0"/>
              <a:t> choosing rather to suffer affliction with the people of God than to enjoy the passing pleasures of sin,</a:t>
            </a:r>
          </a:p>
        </p:txBody>
      </p:sp>
    </p:spTree>
    <p:extLst>
      <p:ext uri="{BB962C8B-B14F-4D97-AF65-F5344CB8AC3E}">
        <p14:creationId xmlns:p14="http://schemas.microsoft.com/office/powerpoint/2010/main" val="40131780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E978B-482F-B86A-9659-009983B2E6A7}"/>
              </a:ext>
            </a:extLst>
          </p:cNvPr>
          <p:cNvSpPr>
            <a:spLocks noGrp="1"/>
          </p:cNvSpPr>
          <p:nvPr>
            <p:ph type="title"/>
          </p:nvPr>
        </p:nvSpPr>
        <p:spPr/>
        <p:txBody>
          <a:bodyPr/>
          <a:lstStyle/>
          <a:p>
            <a:r>
              <a:rPr lang="en-US" dirty="0"/>
              <a:t>Hebrews 11:23-28</a:t>
            </a:r>
          </a:p>
        </p:txBody>
      </p:sp>
      <p:sp>
        <p:nvSpPr>
          <p:cNvPr id="3" name="Content Placeholder 2">
            <a:extLst>
              <a:ext uri="{FF2B5EF4-FFF2-40B4-BE49-F238E27FC236}">
                <a16:creationId xmlns:a16="http://schemas.microsoft.com/office/drawing/2014/main" id="{64C9B311-7B0B-24DC-69C0-21E3F8CB506F}"/>
              </a:ext>
            </a:extLst>
          </p:cNvPr>
          <p:cNvSpPr>
            <a:spLocks noGrp="1"/>
          </p:cNvSpPr>
          <p:nvPr>
            <p:ph idx="1"/>
          </p:nvPr>
        </p:nvSpPr>
        <p:spPr/>
        <p:txBody>
          <a:bodyPr>
            <a:normAutofit lnSpcReduction="10000"/>
          </a:bodyPr>
          <a:lstStyle/>
          <a:p>
            <a:r>
              <a:rPr lang="en-US" sz="2800" b="1" u="sng" dirty="0">
                <a:hlinkClick r:id="rId2"/>
              </a:rPr>
              <a:t>Heb 11:26</a:t>
            </a:r>
            <a:r>
              <a:rPr lang="en-US" sz="2800" dirty="0">
                <a:hlinkClick r:id="rId2"/>
              </a:rPr>
              <a:t> </a:t>
            </a:r>
            <a:r>
              <a:rPr lang="en-US" sz="2800" dirty="0"/>
              <a:t> esteeming the reproach of Christ greater riches than the treasures in Egypt; for he looked to the reward.</a:t>
            </a:r>
          </a:p>
          <a:p>
            <a:r>
              <a:rPr lang="en-US" sz="2800" b="1" u="sng" dirty="0">
                <a:hlinkClick r:id="rId3"/>
              </a:rPr>
              <a:t>Heb 11:27</a:t>
            </a:r>
            <a:r>
              <a:rPr lang="en-US" sz="2800" dirty="0">
                <a:hlinkClick r:id="rId3"/>
              </a:rPr>
              <a:t> </a:t>
            </a:r>
            <a:r>
              <a:rPr lang="en-US" sz="2800" dirty="0"/>
              <a:t> By faith he forsook Egypt, not fearing the wrath of the king; for he endured as seeing Him who is invisible.</a:t>
            </a:r>
          </a:p>
          <a:p>
            <a:r>
              <a:rPr lang="en-US" sz="2800" b="1" u="sng" dirty="0">
                <a:hlinkClick r:id="rId4"/>
              </a:rPr>
              <a:t>Heb 11:28</a:t>
            </a:r>
            <a:r>
              <a:rPr lang="en-US" sz="2800" dirty="0">
                <a:hlinkClick r:id="rId4"/>
              </a:rPr>
              <a:t> </a:t>
            </a:r>
            <a:r>
              <a:rPr lang="en-US" sz="2800" dirty="0"/>
              <a:t> By faith he kept the Passover and the sprinkling of blood, lest he who destroyed the firstborn should touch them.</a:t>
            </a:r>
          </a:p>
        </p:txBody>
      </p:sp>
    </p:spTree>
    <p:extLst>
      <p:ext uri="{BB962C8B-B14F-4D97-AF65-F5344CB8AC3E}">
        <p14:creationId xmlns:p14="http://schemas.microsoft.com/office/powerpoint/2010/main" val="2292586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76F17E-8452-F65F-BBB8-06237947311D}"/>
              </a:ext>
            </a:extLst>
          </p:cNvPr>
          <p:cNvSpPr>
            <a:spLocks noGrp="1"/>
          </p:cNvSpPr>
          <p:nvPr>
            <p:ph type="title"/>
          </p:nvPr>
        </p:nvSpPr>
        <p:spPr/>
        <p:txBody>
          <a:bodyPr/>
          <a:lstStyle/>
          <a:p>
            <a:r>
              <a:rPr lang="en-US" dirty="0"/>
              <a:t>Past Heroes of the Faith</a:t>
            </a:r>
          </a:p>
        </p:txBody>
      </p:sp>
      <p:sp>
        <p:nvSpPr>
          <p:cNvPr id="3" name="Content Placeholder 2">
            <a:extLst>
              <a:ext uri="{FF2B5EF4-FFF2-40B4-BE49-F238E27FC236}">
                <a16:creationId xmlns:a16="http://schemas.microsoft.com/office/drawing/2014/main" id="{B96703F7-82B6-E6D3-1460-50F3EE39249B}"/>
              </a:ext>
            </a:extLst>
          </p:cNvPr>
          <p:cNvSpPr>
            <a:spLocks noGrp="1"/>
          </p:cNvSpPr>
          <p:nvPr>
            <p:ph idx="1"/>
          </p:nvPr>
        </p:nvSpPr>
        <p:spPr>
          <a:xfrm>
            <a:off x="680321" y="2336873"/>
            <a:ext cx="9613861" cy="4164288"/>
          </a:xfrm>
        </p:spPr>
        <p:txBody>
          <a:bodyPr>
            <a:normAutofit/>
          </a:bodyPr>
          <a:lstStyle/>
          <a:p>
            <a:r>
              <a:rPr lang="en-US" sz="2800" dirty="0"/>
              <a:t>We should see these heroes as though they are looking down at us from the finish line (Heb. 12:1) encouraging us to forge on in our own lives.</a:t>
            </a:r>
          </a:p>
          <a:p>
            <a:r>
              <a:rPr lang="en-US" sz="2800" dirty="0"/>
              <a:t>Their wish is not that they are the only ones to achieve conquering faith, but that all do the same.</a:t>
            </a:r>
          </a:p>
        </p:txBody>
      </p:sp>
    </p:spTree>
    <p:extLst>
      <p:ext uri="{BB962C8B-B14F-4D97-AF65-F5344CB8AC3E}">
        <p14:creationId xmlns:p14="http://schemas.microsoft.com/office/powerpoint/2010/main" val="983387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52380-70B3-EEDE-6817-AA09B3916A23}"/>
              </a:ext>
            </a:extLst>
          </p:cNvPr>
          <p:cNvSpPr>
            <a:spLocks noGrp="1"/>
          </p:cNvSpPr>
          <p:nvPr>
            <p:ph type="title"/>
          </p:nvPr>
        </p:nvSpPr>
        <p:spPr/>
        <p:txBody>
          <a:bodyPr/>
          <a:lstStyle/>
          <a:p>
            <a:r>
              <a:rPr lang="en-US" dirty="0"/>
              <a:t>The Faith of Moses – 11:23-28</a:t>
            </a:r>
          </a:p>
        </p:txBody>
      </p:sp>
      <p:sp>
        <p:nvSpPr>
          <p:cNvPr id="3" name="Content Placeholder 2">
            <a:extLst>
              <a:ext uri="{FF2B5EF4-FFF2-40B4-BE49-F238E27FC236}">
                <a16:creationId xmlns:a16="http://schemas.microsoft.com/office/drawing/2014/main" id="{E1D47C81-CED5-E46B-E254-597E94AB40F3}"/>
              </a:ext>
            </a:extLst>
          </p:cNvPr>
          <p:cNvSpPr>
            <a:spLocks noGrp="1"/>
          </p:cNvSpPr>
          <p:nvPr>
            <p:ph idx="1"/>
          </p:nvPr>
        </p:nvSpPr>
        <p:spPr>
          <a:xfrm>
            <a:off x="680321" y="2336873"/>
            <a:ext cx="9613861" cy="4164288"/>
          </a:xfrm>
        </p:spPr>
        <p:txBody>
          <a:bodyPr>
            <a:normAutofit lnSpcReduction="10000"/>
          </a:bodyPr>
          <a:lstStyle/>
          <a:p>
            <a:r>
              <a:rPr lang="en-US" sz="2800" dirty="0"/>
              <a:t>We have five instances of faith cited from Moses.</a:t>
            </a:r>
          </a:p>
          <a:p>
            <a:r>
              <a:rPr lang="en-US" sz="2800" dirty="0"/>
              <a:t>The faith and love of his parents is set over the fear they had for Pharoah. </a:t>
            </a:r>
            <a:r>
              <a:rPr lang="en-US" sz="2800" b="1" dirty="0"/>
              <a:t>Vs. 23</a:t>
            </a:r>
            <a:endParaRPr lang="en-US" sz="2800" dirty="0"/>
          </a:p>
          <a:p>
            <a:r>
              <a:rPr lang="en-US" sz="2800" dirty="0"/>
              <a:t>Moses renounced association with Pharoah in favor of God. </a:t>
            </a:r>
            <a:r>
              <a:rPr lang="en-US" sz="2800" b="1" dirty="0"/>
              <a:t>Vs. 24-25</a:t>
            </a:r>
            <a:endParaRPr lang="en-US" sz="2800" dirty="0"/>
          </a:p>
          <a:p>
            <a:r>
              <a:rPr lang="en-US" sz="2800" dirty="0"/>
              <a:t>Defined further as the reproaches of Christ. </a:t>
            </a:r>
            <a:r>
              <a:rPr lang="en-US" sz="2800" b="1" dirty="0"/>
              <a:t>Vs. 26</a:t>
            </a:r>
          </a:p>
          <a:p>
            <a:r>
              <a:rPr lang="en-US" sz="2800" dirty="0"/>
              <a:t>His faith conquered fear. </a:t>
            </a:r>
            <a:r>
              <a:rPr lang="en-US" sz="2800" b="1" dirty="0"/>
              <a:t>Vs. 27</a:t>
            </a:r>
          </a:p>
          <a:p>
            <a:r>
              <a:rPr lang="en-US" sz="2800" dirty="0"/>
              <a:t>Faith is obedient in a time of crisis. </a:t>
            </a:r>
            <a:r>
              <a:rPr lang="en-US" sz="2800" b="1" dirty="0"/>
              <a:t>Vs. 28-29</a:t>
            </a:r>
            <a:endParaRPr lang="en-US" sz="2800" dirty="0"/>
          </a:p>
          <a:p>
            <a:pPr lvl="1"/>
            <a:r>
              <a:rPr lang="en-US" sz="2400" dirty="0"/>
              <a:t>Passover and crossing of the Red Sea</a:t>
            </a:r>
          </a:p>
          <a:p>
            <a:pPr lvl="1"/>
            <a:endParaRPr lang="en-US" sz="2400" dirty="0"/>
          </a:p>
          <a:p>
            <a:pPr lvl="1"/>
            <a:endParaRPr lang="en-US" sz="2400" dirty="0"/>
          </a:p>
          <a:p>
            <a:endParaRPr lang="en-US" sz="2800" dirty="0"/>
          </a:p>
        </p:txBody>
      </p:sp>
    </p:spTree>
    <p:extLst>
      <p:ext uri="{BB962C8B-B14F-4D97-AF65-F5344CB8AC3E}">
        <p14:creationId xmlns:p14="http://schemas.microsoft.com/office/powerpoint/2010/main" val="3498212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9" presetID="2" presetClass="entr" presetSubtype="4"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additive="base">
                                        <p:cTn id="4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p:txBody>
          <a:bodyPr>
            <a:normAutofit/>
          </a:bodyPr>
          <a:lstStyle/>
          <a:p>
            <a:r>
              <a:rPr lang="en-US" sz="2800" b="1" u="sng" dirty="0">
                <a:hlinkClick r:id="rId2"/>
              </a:rPr>
              <a:t>Heb 11:29</a:t>
            </a:r>
            <a:r>
              <a:rPr lang="en-US" sz="2800" dirty="0">
                <a:hlinkClick r:id="rId2"/>
              </a:rPr>
              <a:t> </a:t>
            </a:r>
            <a:r>
              <a:rPr lang="en-US" sz="2800" dirty="0"/>
              <a:t> By faith they passed through the Red Sea as by dry </a:t>
            </a:r>
            <a:r>
              <a:rPr lang="en-US" sz="2800" i="1" dirty="0"/>
              <a:t>land, whereas</a:t>
            </a:r>
            <a:r>
              <a:rPr lang="en-US" sz="2800" dirty="0"/>
              <a:t> the Egyptians, attempting </a:t>
            </a:r>
            <a:r>
              <a:rPr lang="en-US" sz="2800" i="1" dirty="0"/>
              <a:t>to do</a:t>
            </a:r>
            <a:r>
              <a:rPr lang="en-US" sz="2800" dirty="0"/>
              <a:t> so, were drowned.</a:t>
            </a:r>
          </a:p>
          <a:p>
            <a:r>
              <a:rPr lang="en-US" sz="2800" b="1" u="sng" dirty="0">
                <a:hlinkClick r:id="rId3"/>
              </a:rPr>
              <a:t>Heb 11:30</a:t>
            </a:r>
            <a:r>
              <a:rPr lang="en-US" sz="2800" dirty="0">
                <a:hlinkClick r:id="rId3"/>
              </a:rPr>
              <a:t> </a:t>
            </a:r>
            <a:r>
              <a:rPr lang="en-US" sz="2800" dirty="0"/>
              <a:t> By faith the walls of Jericho fell down after they were encircled for seven days.</a:t>
            </a:r>
          </a:p>
          <a:p>
            <a:r>
              <a:rPr lang="en-US" sz="2800" b="1" u="sng" dirty="0">
                <a:hlinkClick r:id="rId4"/>
              </a:rPr>
              <a:t>Heb 11:31</a:t>
            </a:r>
            <a:r>
              <a:rPr lang="en-US" sz="2800" dirty="0">
                <a:hlinkClick r:id="rId4"/>
              </a:rPr>
              <a:t> </a:t>
            </a:r>
            <a:r>
              <a:rPr lang="en-US" sz="2800" dirty="0"/>
              <a:t> By faith the harlot Rahab did not perish with those who did not believe, when she had received the spies with peace.</a:t>
            </a:r>
          </a:p>
        </p:txBody>
      </p:sp>
    </p:spTree>
    <p:extLst>
      <p:ext uri="{BB962C8B-B14F-4D97-AF65-F5344CB8AC3E}">
        <p14:creationId xmlns:p14="http://schemas.microsoft.com/office/powerpoint/2010/main" val="109225647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a:xfrm>
            <a:off x="680321" y="2336872"/>
            <a:ext cx="9613861" cy="4175440"/>
          </a:xfrm>
        </p:spPr>
        <p:txBody>
          <a:bodyPr>
            <a:normAutofit lnSpcReduction="10000"/>
          </a:bodyPr>
          <a:lstStyle/>
          <a:p>
            <a:r>
              <a:rPr lang="en-US" sz="2800" b="1" u="sng" dirty="0">
                <a:hlinkClick r:id="rId2"/>
              </a:rPr>
              <a:t>Heb 11:32</a:t>
            </a:r>
            <a:r>
              <a:rPr lang="en-US" sz="2800" dirty="0">
                <a:hlinkClick r:id="rId2"/>
              </a:rPr>
              <a:t> </a:t>
            </a:r>
            <a:r>
              <a:rPr lang="en-US" sz="2800" dirty="0"/>
              <a:t> And what more shall I say? For the time would fail me to tell of Gideon and Barak and Samson and Jephthah, also </a:t>
            </a:r>
            <a:r>
              <a:rPr lang="en-US" sz="2800" i="1" dirty="0"/>
              <a:t>of</a:t>
            </a:r>
            <a:r>
              <a:rPr lang="en-US" sz="2800" dirty="0"/>
              <a:t> David and Samuel and the prophets:</a:t>
            </a:r>
          </a:p>
          <a:p>
            <a:r>
              <a:rPr lang="en-US" sz="2800" b="1" u="sng" dirty="0">
                <a:hlinkClick r:id="rId3"/>
              </a:rPr>
              <a:t>Heb 11:33</a:t>
            </a:r>
            <a:r>
              <a:rPr lang="en-US" sz="2800" dirty="0">
                <a:hlinkClick r:id="rId3"/>
              </a:rPr>
              <a:t> </a:t>
            </a:r>
            <a:r>
              <a:rPr lang="en-US" sz="2800" dirty="0"/>
              <a:t> who through faith subdued kingdoms, worked righteousness, obtained promises, stopped the mouths of lions,</a:t>
            </a:r>
          </a:p>
          <a:p>
            <a:r>
              <a:rPr lang="en-US" sz="2800" b="1" u="sng" dirty="0">
                <a:hlinkClick r:id="rId4"/>
              </a:rPr>
              <a:t>Heb 11:34</a:t>
            </a:r>
            <a:r>
              <a:rPr lang="en-US" sz="2800" dirty="0">
                <a:hlinkClick r:id="rId4"/>
              </a:rPr>
              <a:t> </a:t>
            </a:r>
            <a:r>
              <a:rPr lang="en-US" sz="2800" dirty="0"/>
              <a:t> quenched the violence of fire, escaped the edge of the sword, out of weakness were made strong, became valiant in battle, turned to flight the armies of the aliens.</a:t>
            </a:r>
          </a:p>
        </p:txBody>
      </p:sp>
    </p:spTree>
    <p:extLst>
      <p:ext uri="{BB962C8B-B14F-4D97-AF65-F5344CB8AC3E}">
        <p14:creationId xmlns:p14="http://schemas.microsoft.com/office/powerpoint/2010/main" val="38930588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a:xfrm>
            <a:off x="680321" y="2336872"/>
            <a:ext cx="9613861" cy="4175440"/>
          </a:xfrm>
        </p:spPr>
        <p:txBody>
          <a:bodyPr>
            <a:normAutofit/>
          </a:bodyPr>
          <a:lstStyle/>
          <a:p>
            <a:r>
              <a:rPr lang="en-US" sz="2800" b="1" u="sng" dirty="0">
                <a:hlinkClick r:id="rId2"/>
              </a:rPr>
              <a:t>Heb 11:35</a:t>
            </a:r>
            <a:r>
              <a:rPr lang="en-US" sz="2800" dirty="0">
                <a:hlinkClick r:id="rId2"/>
              </a:rPr>
              <a:t> </a:t>
            </a:r>
            <a:r>
              <a:rPr lang="en-US" sz="2800" dirty="0"/>
              <a:t> Women received their dead raised to life again. Others were tortured, not accepting deliverance, that they might obtain a better resurrection.</a:t>
            </a:r>
          </a:p>
          <a:p>
            <a:r>
              <a:rPr lang="en-US" sz="2800" b="1" u="sng" dirty="0">
                <a:hlinkClick r:id="rId3"/>
              </a:rPr>
              <a:t>Heb 11:36</a:t>
            </a:r>
            <a:r>
              <a:rPr lang="en-US" sz="2800" dirty="0">
                <a:hlinkClick r:id="rId3"/>
              </a:rPr>
              <a:t> </a:t>
            </a:r>
            <a:r>
              <a:rPr lang="en-US" sz="2800" dirty="0"/>
              <a:t> Still others had trial of </a:t>
            </a:r>
            <a:r>
              <a:rPr lang="en-US" sz="2800" dirty="0" err="1"/>
              <a:t>mockings</a:t>
            </a:r>
            <a:r>
              <a:rPr lang="en-US" sz="2800" dirty="0"/>
              <a:t> and </a:t>
            </a:r>
            <a:r>
              <a:rPr lang="en-US" sz="2800" dirty="0" err="1"/>
              <a:t>scourgings</a:t>
            </a:r>
            <a:r>
              <a:rPr lang="en-US" sz="2800" dirty="0"/>
              <a:t>, yes, and of chains and imprisonment.</a:t>
            </a:r>
          </a:p>
        </p:txBody>
      </p:sp>
    </p:spTree>
    <p:extLst>
      <p:ext uri="{BB962C8B-B14F-4D97-AF65-F5344CB8AC3E}">
        <p14:creationId xmlns:p14="http://schemas.microsoft.com/office/powerpoint/2010/main" val="181865527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A338CF-A900-B568-BE4C-715B655E3527}"/>
              </a:ext>
            </a:extLst>
          </p:cNvPr>
          <p:cNvSpPr>
            <a:spLocks noGrp="1"/>
          </p:cNvSpPr>
          <p:nvPr>
            <p:ph type="title"/>
          </p:nvPr>
        </p:nvSpPr>
        <p:spPr/>
        <p:txBody>
          <a:bodyPr/>
          <a:lstStyle/>
          <a:p>
            <a:r>
              <a:rPr lang="en-US" dirty="0"/>
              <a:t>Hebrews 11:29-38</a:t>
            </a:r>
          </a:p>
        </p:txBody>
      </p:sp>
      <p:sp>
        <p:nvSpPr>
          <p:cNvPr id="3" name="Content Placeholder 2">
            <a:extLst>
              <a:ext uri="{FF2B5EF4-FFF2-40B4-BE49-F238E27FC236}">
                <a16:creationId xmlns:a16="http://schemas.microsoft.com/office/drawing/2014/main" id="{5BD23BDE-F34C-CA6A-CA51-1BDEE0D15BD3}"/>
              </a:ext>
            </a:extLst>
          </p:cNvPr>
          <p:cNvSpPr>
            <a:spLocks noGrp="1"/>
          </p:cNvSpPr>
          <p:nvPr>
            <p:ph idx="1"/>
          </p:nvPr>
        </p:nvSpPr>
        <p:spPr>
          <a:xfrm>
            <a:off x="680321" y="2336872"/>
            <a:ext cx="9613861" cy="4175440"/>
          </a:xfrm>
        </p:spPr>
        <p:txBody>
          <a:bodyPr>
            <a:normAutofit/>
          </a:bodyPr>
          <a:lstStyle/>
          <a:p>
            <a:r>
              <a:rPr lang="en-US" sz="2800" b="1" u="sng" dirty="0">
                <a:hlinkClick r:id="rId2"/>
              </a:rPr>
              <a:t>Heb 11:37</a:t>
            </a:r>
            <a:r>
              <a:rPr lang="en-US" sz="2800" dirty="0">
                <a:hlinkClick r:id="rId2"/>
              </a:rPr>
              <a:t> </a:t>
            </a:r>
            <a:r>
              <a:rPr lang="en-US" sz="2800" dirty="0"/>
              <a:t> They were stoned, they were sawn in two, were tempted, were slain with the sword. They wandered about in sheepskins and goatskins, being destitute, afflicted, tormented—</a:t>
            </a:r>
          </a:p>
          <a:p>
            <a:r>
              <a:rPr lang="en-US" sz="2800" b="1" u="sng" dirty="0">
                <a:hlinkClick r:id="rId3"/>
              </a:rPr>
              <a:t>Heb 11:38</a:t>
            </a:r>
            <a:r>
              <a:rPr lang="en-US" sz="2800" dirty="0">
                <a:hlinkClick r:id="rId3"/>
              </a:rPr>
              <a:t> </a:t>
            </a:r>
            <a:r>
              <a:rPr lang="en-US" sz="2800" dirty="0"/>
              <a:t> of whom the world was not worthy. They wandered in deserts and mountains, </a:t>
            </a:r>
            <a:r>
              <a:rPr lang="en-US" sz="2800" i="1" dirty="0"/>
              <a:t>in</a:t>
            </a:r>
            <a:r>
              <a:rPr lang="en-US" sz="2800" dirty="0"/>
              <a:t> dens and caves of the earth.</a:t>
            </a:r>
            <a:endParaRPr lang="en-US" sz="3200" dirty="0"/>
          </a:p>
        </p:txBody>
      </p:sp>
    </p:spTree>
    <p:extLst>
      <p:ext uri="{BB962C8B-B14F-4D97-AF65-F5344CB8AC3E}">
        <p14:creationId xmlns:p14="http://schemas.microsoft.com/office/powerpoint/2010/main" val="390106340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D6689-C086-EE77-7AF2-AD8F352FD207}"/>
              </a:ext>
            </a:extLst>
          </p:cNvPr>
          <p:cNvSpPr>
            <a:spLocks noGrp="1"/>
          </p:cNvSpPr>
          <p:nvPr>
            <p:ph type="title"/>
          </p:nvPr>
        </p:nvSpPr>
        <p:spPr/>
        <p:txBody>
          <a:bodyPr/>
          <a:lstStyle/>
          <a:p>
            <a:r>
              <a:rPr lang="en-US" dirty="0"/>
              <a:t>Further Examples of Faith in Israel’s History – 11:29-38</a:t>
            </a:r>
          </a:p>
        </p:txBody>
      </p:sp>
      <p:sp>
        <p:nvSpPr>
          <p:cNvPr id="3" name="Content Placeholder 2">
            <a:extLst>
              <a:ext uri="{FF2B5EF4-FFF2-40B4-BE49-F238E27FC236}">
                <a16:creationId xmlns:a16="http://schemas.microsoft.com/office/drawing/2014/main" id="{329E3092-6CAE-2EFB-B9AB-FE6A103EB0E1}"/>
              </a:ext>
            </a:extLst>
          </p:cNvPr>
          <p:cNvSpPr>
            <a:spLocks noGrp="1"/>
          </p:cNvSpPr>
          <p:nvPr>
            <p:ph idx="1"/>
          </p:nvPr>
        </p:nvSpPr>
        <p:spPr/>
        <p:txBody>
          <a:bodyPr>
            <a:normAutofit/>
          </a:bodyPr>
          <a:lstStyle/>
          <a:p>
            <a:r>
              <a:rPr lang="en-US" sz="2800" dirty="0"/>
              <a:t>The Exodus generation – at the Red Sea, Jericho. </a:t>
            </a:r>
            <a:r>
              <a:rPr lang="en-US" sz="2800" b="1" dirty="0"/>
              <a:t>Vs. 29-30</a:t>
            </a:r>
          </a:p>
          <a:p>
            <a:r>
              <a:rPr lang="en-US" sz="2800" dirty="0"/>
              <a:t>Rahab saved herself and family. </a:t>
            </a:r>
            <a:r>
              <a:rPr lang="en-US" sz="2800" b="1" dirty="0"/>
              <a:t>Vs. 31</a:t>
            </a:r>
          </a:p>
          <a:p>
            <a:r>
              <a:rPr lang="en-US" sz="2800" dirty="0"/>
              <a:t>Broad generalization of several others. </a:t>
            </a:r>
            <a:r>
              <a:rPr lang="en-US" sz="2800" b="1" dirty="0"/>
              <a:t>Vs. 32-38</a:t>
            </a:r>
            <a:endParaRPr lang="en-US" sz="2800" dirty="0"/>
          </a:p>
          <a:p>
            <a:pPr lvl="1"/>
            <a:r>
              <a:rPr lang="en-US" sz="2400" dirty="0"/>
              <a:t>Judges, kings, prophets, martyrs.</a:t>
            </a:r>
          </a:p>
          <a:p>
            <a:r>
              <a:rPr lang="en-US" sz="2800" dirty="0"/>
              <a:t>Remarkable feats of faith. </a:t>
            </a:r>
            <a:r>
              <a:rPr lang="en-US" sz="2800" b="1" dirty="0"/>
              <a:t>Vs. 35-37</a:t>
            </a:r>
            <a:endParaRPr lang="en-US" sz="2800" dirty="0"/>
          </a:p>
          <a:p>
            <a:r>
              <a:rPr lang="en-US" sz="2800" dirty="0"/>
              <a:t>The world is not worthy of such people. </a:t>
            </a:r>
            <a:r>
              <a:rPr lang="en-US" sz="2800" b="1" dirty="0"/>
              <a:t>Vs. 38</a:t>
            </a:r>
            <a:endParaRPr lang="en-US" sz="2800" dirty="0"/>
          </a:p>
          <a:p>
            <a:pPr lvl="1"/>
            <a:endParaRPr lang="en-US" sz="2400" dirty="0"/>
          </a:p>
        </p:txBody>
      </p:sp>
    </p:spTree>
    <p:extLst>
      <p:ext uri="{BB962C8B-B14F-4D97-AF65-F5344CB8AC3E}">
        <p14:creationId xmlns:p14="http://schemas.microsoft.com/office/powerpoint/2010/main" val="1073858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additive="base">
                                        <p:cTn id="2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additive="base">
                                        <p:cTn id="3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6F7BE3-BA94-90E5-5EDB-5B254BB8DBBF}"/>
              </a:ext>
            </a:extLst>
          </p:cNvPr>
          <p:cNvSpPr>
            <a:spLocks noGrp="1"/>
          </p:cNvSpPr>
          <p:nvPr>
            <p:ph type="title"/>
          </p:nvPr>
        </p:nvSpPr>
        <p:spPr/>
        <p:txBody>
          <a:bodyPr/>
          <a:lstStyle/>
          <a:p>
            <a:r>
              <a:rPr lang="en-US" dirty="0"/>
              <a:t>Hebrews 11:39-40</a:t>
            </a:r>
          </a:p>
        </p:txBody>
      </p:sp>
      <p:sp>
        <p:nvSpPr>
          <p:cNvPr id="3" name="Content Placeholder 2">
            <a:extLst>
              <a:ext uri="{FF2B5EF4-FFF2-40B4-BE49-F238E27FC236}">
                <a16:creationId xmlns:a16="http://schemas.microsoft.com/office/drawing/2014/main" id="{451CBEC1-F132-ECDA-0907-D1C621E4E12F}"/>
              </a:ext>
            </a:extLst>
          </p:cNvPr>
          <p:cNvSpPr>
            <a:spLocks noGrp="1"/>
          </p:cNvSpPr>
          <p:nvPr>
            <p:ph idx="1"/>
          </p:nvPr>
        </p:nvSpPr>
        <p:spPr/>
        <p:txBody>
          <a:bodyPr>
            <a:normAutofit/>
          </a:bodyPr>
          <a:lstStyle/>
          <a:p>
            <a:r>
              <a:rPr lang="en-US" sz="2800" b="1" u="sng" dirty="0">
                <a:hlinkClick r:id="rId2"/>
              </a:rPr>
              <a:t>Heb 11:39</a:t>
            </a:r>
            <a:r>
              <a:rPr lang="en-US" sz="2800" dirty="0">
                <a:hlinkClick r:id="rId2"/>
              </a:rPr>
              <a:t> </a:t>
            </a:r>
            <a:r>
              <a:rPr lang="en-US" sz="2800" dirty="0"/>
              <a:t> And all these, having obtained a good testimony through faith, did not receive the promise,</a:t>
            </a:r>
          </a:p>
          <a:p>
            <a:r>
              <a:rPr lang="en-US" sz="2800" b="1" u="sng" dirty="0">
                <a:hlinkClick r:id="rId3"/>
              </a:rPr>
              <a:t>Heb 11:40</a:t>
            </a:r>
            <a:r>
              <a:rPr lang="en-US" sz="2800" dirty="0">
                <a:hlinkClick r:id="rId3"/>
              </a:rPr>
              <a:t> </a:t>
            </a:r>
            <a:r>
              <a:rPr lang="en-US" sz="2800" dirty="0"/>
              <a:t> God having provided something better for us, that they should not be made perfect apart from us.</a:t>
            </a:r>
          </a:p>
        </p:txBody>
      </p:sp>
    </p:spTree>
    <p:extLst>
      <p:ext uri="{BB962C8B-B14F-4D97-AF65-F5344CB8AC3E}">
        <p14:creationId xmlns:p14="http://schemas.microsoft.com/office/powerpoint/2010/main" val="59175746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F23358-78BE-5C95-2037-A288FA7FDC24}"/>
              </a:ext>
            </a:extLst>
          </p:cNvPr>
          <p:cNvSpPr>
            <a:spLocks noGrp="1"/>
          </p:cNvSpPr>
          <p:nvPr>
            <p:ph type="title"/>
          </p:nvPr>
        </p:nvSpPr>
        <p:spPr/>
        <p:txBody>
          <a:bodyPr/>
          <a:lstStyle/>
          <a:p>
            <a:r>
              <a:rPr lang="en-US" dirty="0"/>
              <a:t>Faith’s Vindication through Christ – 11:39-40</a:t>
            </a:r>
          </a:p>
        </p:txBody>
      </p:sp>
      <p:sp>
        <p:nvSpPr>
          <p:cNvPr id="3" name="Content Placeholder 2">
            <a:extLst>
              <a:ext uri="{FF2B5EF4-FFF2-40B4-BE49-F238E27FC236}">
                <a16:creationId xmlns:a16="http://schemas.microsoft.com/office/drawing/2014/main" id="{8F9D6C40-610B-96D3-CD7D-98ACE84848E5}"/>
              </a:ext>
            </a:extLst>
          </p:cNvPr>
          <p:cNvSpPr>
            <a:spLocks noGrp="1"/>
          </p:cNvSpPr>
          <p:nvPr>
            <p:ph idx="1"/>
          </p:nvPr>
        </p:nvSpPr>
        <p:spPr/>
        <p:txBody>
          <a:bodyPr>
            <a:normAutofit/>
          </a:bodyPr>
          <a:lstStyle/>
          <a:p>
            <a:r>
              <a:rPr lang="en-US" sz="2800" dirty="0"/>
              <a:t>Although commended for their faith in scripture, their reward is not recorded there.</a:t>
            </a:r>
          </a:p>
          <a:p>
            <a:r>
              <a:rPr lang="en-US" sz="2800" dirty="0"/>
              <a:t>They received a “good report” through faith but did not receive the promise. </a:t>
            </a:r>
            <a:r>
              <a:rPr lang="en-US" sz="2800" b="1" dirty="0"/>
              <a:t>Vs. 39</a:t>
            </a:r>
            <a:endParaRPr lang="en-US" sz="2800" dirty="0"/>
          </a:p>
          <a:p>
            <a:pPr lvl="1"/>
            <a:r>
              <a:rPr lang="en-US" sz="2400" dirty="0"/>
              <a:t>Not here, but God does not forget His servants.</a:t>
            </a:r>
          </a:p>
          <a:p>
            <a:r>
              <a:rPr lang="en-US" sz="2800" dirty="0"/>
              <a:t>Something better, more superior awaited them in Christ Jesus.</a:t>
            </a:r>
          </a:p>
        </p:txBody>
      </p:sp>
    </p:spTree>
    <p:extLst>
      <p:ext uri="{BB962C8B-B14F-4D97-AF65-F5344CB8AC3E}">
        <p14:creationId xmlns:p14="http://schemas.microsoft.com/office/powerpoint/2010/main" val="1489521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36287-F426-3F54-70CA-8E6A15F9514F}"/>
              </a:ext>
            </a:extLst>
          </p:cNvPr>
          <p:cNvSpPr>
            <a:spLocks noGrp="1"/>
          </p:cNvSpPr>
          <p:nvPr>
            <p:ph type="title"/>
          </p:nvPr>
        </p:nvSpPr>
        <p:spPr/>
        <p:txBody>
          <a:bodyPr/>
          <a:lstStyle/>
          <a:p>
            <a:r>
              <a:rPr lang="en-US" dirty="0"/>
              <a:t>Hebrews 11:1-3 </a:t>
            </a:r>
          </a:p>
        </p:txBody>
      </p:sp>
      <p:sp>
        <p:nvSpPr>
          <p:cNvPr id="3" name="Content Placeholder 2">
            <a:extLst>
              <a:ext uri="{FF2B5EF4-FFF2-40B4-BE49-F238E27FC236}">
                <a16:creationId xmlns:a16="http://schemas.microsoft.com/office/drawing/2014/main" id="{3841947B-808B-41D2-894B-CFFA656DB965}"/>
              </a:ext>
            </a:extLst>
          </p:cNvPr>
          <p:cNvSpPr>
            <a:spLocks noGrp="1"/>
          </p:cNvSpPr>
          <p:nvPr>
            <p:ph idx="1"/>
          </p:nvPr>
        </p:nvSpPr>
        <p:spPr>
          <a:xfrm>
            <a:off x="680321" y="2336872"/>
            <a:ext cx="9613861" cy="3949627"/>
          </a:xfrm>
        </p:spPr>
        <p:txBody>
          <a:bodyPr>
            <a:normAutofit/>
          </a:bodyPr>
          <a:lstStyle/>
          <a:p>
            <a:r>
              <a:rPr lang="en-US" sz="2800" b="1" u="sng" dirty="0">
                <a:hlinkClick r:id="rId2"/>
              </a:rPr>
              <a:t>Heb 11:1</a:t>
            </a:r>
            <a:r>
              <a:rPr lang="en-US" sz="2800" dirty="0">
                <a:hlinkClick r:id="rId2"/>
              </a:rPr>
              <a:t> </a:t>
            </a:r>
            <a:r>
              <a:rPr lang="en-US" sz="2800" dirty="0"/>
              <a:t> Now faith is the substance of things hoped for, the evidence of things not seen.</a:t>
            </a:r>
          </a:p>
          <a:p>
            <a:r>
              <a:rPr lang="en-US" sz="2800" b="1" u="sng" dirty="0">
                <a:hlinkClick r:id="rId3"/>
              </a:rPr>
              <a:t>Heb 11:2</a:t>
            </a:r>
            <a:r>
              <a:rPr lang="en-US" sz="2800" dirty="0">
                <a:hlinkClick r:id="rId3"/>
              </a:rPr>
              <a:t> </a:t>
            </a:r>
            <a:r>
              <a:rPr lang="en-US" sz="2800" dirty="0"/>
              <a:t> For by it the elders obtained a </a:t>
            </a:r>
            <a:r>
              <a:rPr lang="en-US" sz="2800" i="1" dirty="0"/>
              <a:t>good </a:t>
            </a:r>
            <a:r>
              <a:rPr lang="en-US" sz="2800" dirty="0"/>
              <a:t>testimony.</a:t>
            </a:r>
          </a:p>
          <a:p>
            <a:r>
              <a:rPr lang="en-US" sz="2800" b="1" u="sng" dirty="0">
                <a:hlinkClick r:id="rId4"/>
              </a:rPr>
              <a:t>Heb 11:3</a:t>
            </a:r>
            <a:r>
              <a:rPr lang="en-US" sz="2800" dirty="0">
                <a:hlinkClick r:id="rId4"/>
              </a:rPr>
              <a:t> </a:t>
            </a:r>
            <a:r>
              <a:rPr lang="en-US" sz="2800" dirty="0"/>
              <a:t> By faith we understand that the worlds were framed by the word of God, so that the things which are seen were not made of things which are visible.</a:t>
            </a:r>
          </a:p>
        </p:txBody>
      </p:sp>
    </p:spTree>
    <p:extLst>
      <p:ext uri="{BB962C8B-B14F-4D97-AF65-F5344CB8AC3E}">
        <p14:creationId xmlns:p14="http://schemas.microsoft.com/office/powerpoint/2010/main" val="139720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p:txBody>
          <a:bodyPr>
            <a:normAutofit/>
          </a:bodyPr>
          <a:lstStyle/>
          <a:p>
            <a:r>
              <a:rPr lang="en-US" sz="2800" dirty="0"/>
              <a:t>A review of those things already stated about faith in this book:</a:t>
            </a:r>
          </a:p>
          <a:p>
            <a:pPr marL="914400" lvl="1" indent="-457200">
              <a:buFont typeface="+mj-lt"/>
              <a:buAutoNum type="arabicPeriod"/>
            </a:pPr>
            <a:r>
              <a:rPr lang="en-US" sz="2400" dirty="0"/>
              <a:t>Faith is the response God expects from that hear the Gospel. </a:t>
            </a:r>
            <a:r>
              <a:rPr lang="en-US" sz="2400" b="1" dirty="0"/>
              <a:t>4:2</a:t>
            </a:r>
            <a:endParaRPr lang="en-US" sz="2400" dirty="0"/>
          </a:p>
          <a:p>
            <a:pPr marL="914400" lvl="1" indent="-457200">
              <a:buFont typeface="+mj-lt"/>
              <a:buAutoNum type="arabicPeriod"/>
            </a:pPr>
            <a:r>
              <a:rPr lang="en-US" sz="2400" dirty="0"/>
              <a:t>Faith depends on God and may be defined as trust. </a:t>
            </a:r>
            <a:r>
              <a:rPr lang="en-US" sz="2400" b="1" dirty="0"/>
              <a:t>6:1-3</a:t>
            </a:r>
            <a:endParaRPr lang="en-US" sz="2400" dirty="0"/>
          </a:p>
          <a:p>
            <a:pPr marL="914400" lvl="1" indent="-457200">
              <a:buFont typeface="+mj-lt"/>
              <a:buAutoNum type="arabicPeriod"/>
            </a:pPr>
            <a:r>
              <a:rPr lang="en-US" sz="2400" dirty="0"/>
              <a:t>That trust leads to man receiving the promises of God. </a:t>
            </a:r>
            <a:r>
              <a:rPr lang="en-US" sz="2400" b="1" dirty="0"/>
              <a:t>6:12; 11:13</a:t>
            </a:r>
            <a:endParaRPr lang="en-US" sz="2400" dirty="0"/>
          </a:p>
          <a:p>
            <a:pPr marL="914400" lvl="1" indent="-457200">
              <a:buFont typeface="+mj-lt"/>
              <a:buAutoNum type="arabicPeriod"/>
            </a:pPr>
            <a:r>
              <a:rPr lang="en-US" sz="2400" dirty="0"/>
              <a:t>Faith stimulates assurance of being accepted by God. </a:t>
            </a:r>
            <a:r>
              <a:rPr lang="en-US" sz="2400" b="1" dirty="0"/>
              <a:t>10:22</a:t>
            </a:r>
            <a:endParaRPr lang="en-US" sz="2400" dirty="0"/>
          </a:p>
        </p:txBody>
      </p:sp>
    </p:spTree>
    <p:extLst>
      <p:ext uri="{BB962C8B-B14F-4D97-AF65-F5344CB8AC3E}">
        <p14:creationId xmlns:p14="http://schemas.microsoft.com/office/powerpoint/2010/main" val="928545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p:txBody>
          <a:bodyPr>
            <a:normAutofit/>
          </a:bodyPr>
          <a:lstStyle/>
          <a:p>
            <a:pPr marL="914400" lvl="1" indent="-457200">
              <a:buFont typeface="+mj-lt"/>
              <a:buAutoNum type="arabicPeriod" startAt="5"/>
            </a:pPr>
            <a:r>
              <a:rPr lang="en-US" sz="2400" dirty="0"/>
              <a:t>Faith is the means by which man accepts divine philosophy and history. </a:t>
            </a:r>
            <a:r>
              <a:rPr lang="en-US" sz="2400" b="1" dirty="0"/>
              <a:t>11:3</a:t>
            </a:r>
            <a:endParaRPr lang="en-US" sz="2400" dirty="0"/>
          </a:p>
          <a:p>
            <a:pPr marL="914400" lvl="1" indent="-457200">
              <a:buFont typeface="+mj-lt"/>
              <a:buAutoNum type="arabicPeriod" startAt="5"/>
            </a:pPr>
            <a:r>
              <a:rPr lang="en-US" sz="2400" dirty="0"/>
              <a:t>Faith provides the courage for Christians to live victoriously in a sinful world. </a:t>
            </a:r>
            <a:r>
              <a:rPr lang="en-US" sz="2400" b="1" dirty="0"/>
              <a:t>11:6-7, 33-38</a:t>
            </a:r>
            <a:endParaRPr lang="en-US" sz="2400" dirty="0"/>
          </a:p>
          <a:p>
            <a:pPr marL="914400" lvl="1" indent="-457200">
              <a:buFont typeface="+mj-lt"/>
              <a:buAutoNum type="arabicPeriod" startAt="5"/>
            </a:pPr>
            <a:r>
              <a:rPr lang="en-US" sz="2400" dirty="0"/>
              <a:t>Faith is the bond between us and Jesus. </a:t>
            </a:r>
            <a:r>
              <a:rPr lang="en-US" sz="2400" b="1" dirty="0"/>
              <a:t>12:2</a:t>
            </a:r>
            <a:endParaRPr lang="en-US" sz="2400" dirty="0"/>
          </a:p>
          <a:p>
            <a:pPr marL="914400" lvl="1" indent="-457200">
              <a:buFont typeface="+mj-lt"/>
              <a:buAutoNum type="arabicPeriod" startAt="5"/>
            </a:pPr>
            <a:r>
              <a:rPr lang="en-US" sz="2400" dirty="0"/>
              <a:t>Faith makes us possessors of righteousness and God’s approval. </a:t>
            </a:r>
            <a:r>
              <a:rPr lang="en-US" sz="2400" b="1" dirty="0"/>
              <a:t>11:6-7; 13:7</a:t>
            </a:r>
            <a:endParaRPr lang="en-US" sz="2400" dirty="0"/>
          </a:p>
        </p:txBody>
      </p:sp>
    </p:spTree>
    <p:extLst>
      <p:ext uri="{BB962C8B-B14F-4D97-AF65-F5344CB8AC3E}">
        <p14:creationId xmlns:p14="http://schemas.microsoft.com/office/powerpoint/2010/main" val="26680271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p:txBody>
          <a:bodyPr>
            <a:normAutofit fontScale="92500"/>
          </a:bodyPr>
          <a:lstStyle/>
          <a:p>
            <a:r>
              <a:rPr lang="en-US" sz="2800" dirty="0"/>
              <a:t>Before outlining the examples of successful faith, the writer provides some explanation of the nature and quality of true faith.</a:t>
            </a:r>
          </a:p>
          <a:p>
            <a:r>
              <a:rPr lang="en-US" sz="2800" dirty="0"/>
              <a:t>These Christians have faith (</a:t>
            </a:r>
            <a:r>
              <a:rPr lang="en-US" sz="2800" b="1" dirty="0"/>
              <a:t>10:39</a:t>
            </a:r>
            <a:r>
              <a:rPr lang="en-US" sz="2800" dirty="0"/>
              <a:t>) but as has already been seen for some of them it is inconsistent in their lives.</a:t>
            </a:r>
          </a:p>
          <a:p>
            <a:r>
              <a:rPr lang="en-US" sz="2800" dirty="0"/>
              <a:t>Faith is defined but not by dictionary terms but rather in relation to the situation found at the time.</a:t>
            </a:r>
          </a:p>
          <a:p>
            <a:pPr lvl="1"/>
            <a:r>
              <a:rPr lang="en-US" sz="2400" dirty="0"/>
              <a:t>The faith needed to endure to the end and keep their souls. </a:t>
            </a:r>
            <a:r>
              <a:rPr lang="en-US" sz="2400" b="1" dirty="0"/>
              <a:t>10:36, 39</a:t>
            </a:r>
            <a:endParaRPr lang="en-US" sz="2400" dirty="0"/>
          </a:p>
        </p:txBody>
      </p:sp>
    </p:spTree>
    <p:extLst>
      <p:ext uri="{BB962C8B-B14F-4D97-AF65-F5344CB8AC3E}">
        <p14:creationId xmlns:p14="http://schemas.microsoft.com/office/powerpoint/2010/main" val="674031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B70225-BB37-67AC-2CDA-96584B986389}"/>
              </a:ext>
            </a:extLst>
          </p:cNvPr>
          <p:cNvSpPr>
            <a:spLocks noGrp="1"/>
          </p:cNvSpPr>
          <p:nvPr>
            <p:ph type="title"/>
          </p:nvPr>
        </p:nvSpPr>
        <p:spPr/>
        <p:txBody>
          <a:bodyPr/>
          <a:lstStyle/>
          <a:p>
            <a:r>
              <a:rPr lang="en-US" dirty="0"/>
              <a:t>The Nature of Faith – 11:1-3</a:t>
            </a:r>
          </a:p>
        </p:txBody>
      </p:sp>
      <p:sp>
        <p:nvSpPr>
          <p:cNvPr id="3" name="Content Placeholder 2">
            <a:extLst>
              <a:ext uri="{FF2B5EF4-FFF2-40B4-BE49-F238E27FC236}">
                <a16:creationId xmlns:a16="http://schemas.microsoft.com/office/drawing/2014/main" id="{8456C66B-0598-DC46-78DB-ACCC910D98AD}"/>
              </a:ext>
            </a:extLst>
          </p:cNvPr>
          <p:cNvSpPr>
            <a:spLocks noGrp="1"/>
          </p:cNvSpPr>
          <p:nvPr>
            <p:ph idx="1"/>
          </p:nvPr>
        </p:nvSpPr>
        <p:spPr>
          <a:xfrm>
            <a:off x="680321" y="2336872"/>
            <a:ext cx="9613861" cy="4192515"/>
          </a:xfrm>
        </p:spPr>
        <p:txBody>
          <a:bodyPr>
            <a:normAutofit/>
          </a:bodyPr>
          <a:lstStyle/>
          <a:p>
            <a:r>
              <a:rPr lang="en-US" sz="2800" dirty="0"/>
              <a:t>Those who come to possess true faith at the start accept God’s Word without reservation, and win God’s approval and recognize his power in the end. This is precisely what the author is about in every aspect of this chapter. (BTB, Hebrews, King, page 77) </a:t>
            </a:r>
          </a:p>
          <a:p>
            <a:r>
              <a:rPr lang="en-US" sz="2800" dirty="0"/>
              <a:t>Even though it is not specifically mentioned, the object of faith in this chapter is God.</a:t>
            </a:r>
          </a:p>
        </p:txBody>
      </p:sp>
    </p:spTree>
    <p:extLst>
      <p:ext uri="{BB962C8B-B14F-4D97-AF65-F5344CB8AC3E}">
        <p14:creationId xmlns:p14="http://schemas.microsoft.com/office/powerpoint/2010/main" val="189879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{5B4ED4B2-9AB2-1E4E-8E55-C5F4F18D5A3B}tf10001057</Template>
  <TotalTime>74076</TotalTime>
  <Words>3711</Words>
  <Application>Microsoft Office PowerPoint</Application>
  <PresentationFormat>Widescreen</PresentationFormat>
  <Paragraphs>222</Paragraphs>
  <Slides>47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47</vt:i4>
      </vt:variant>
    </vt:vector>
  </HeadingPairs>
  <TitlesOfParts>
    <vt:vector size="50" baseType="lpstr">
      <vt:lpstr>Arial</vt:lpstr>
      <vt:lpstr>Trebuchet MS</vt:lpstr>
      <vt:lpstr>Berlin</vt:lpstr>
      <vt:lpstr>Past Heroes of the Faith</vt:lpstr>
      <vt:lpstr>Past Heroes of the Faith</vt:lpstr>
      <vt:lpstr>Past Heroes of the Faith</vt:lpstr>
      <vt:lpstr>Past Heroes of the Faith</vt:lpstr>
      <vt:lpstr>Hebrews 11:1-3 </vt:lpstr>
      <vt:lpstr>The Nature of Faith – 11:1-3</vt:lpstr>
      <vt:lpstr>The Nature of Faith – 11:1-3</vt:lpstr>
      <vt:lpstr>The Nature of Faith – 11:1-3</vt:lpstr>
      <vt:lpstr>The Nature of Faith – 11:1-3</vt:lpstr>
      <vt:lpstr>The Nature of Faith – 11:1-3</vt:lpstr>
      <vt:lpstr>The Nature of Faith – 11:1-3</vt:lpstr>
      <vt:lpstr>The Nature of Faith – 11:1-3</vt:lpstr>
      <vt:lpstr>Hebrews 11:4-7</vt:lpstr>
      <vt:lpstr>Hebrews 11:4-7</vt:lpstr>
      <vt:lpstr>The Faith of Abel, Enoch and Noah – 11:4-7</vt:lpstr>
      <vt:lpstr>The Faith of Abel, Enoch and Noah – 11:4-7</vt:lpstr>
      <vt:lpstr>The Faith of Abel, Enoch and Noah – 11:4-7</vt:lpstr>
      <vt:lpstr>The Faith of Abel, Enoch and Noah – 11:4-7</vt:lpstr>
      <vt:lpstr>The Faith of Abel, Enoch and Noah – 11:4-7</vt:lpstr>
      <vt:lpstr>Hebrews 11:8-12</vt:lpstr>
      <vt:lpstr>Hebrews 11:8-12</vt:lpstr>
      <vt:lpstr>The Faith of Abraham and Sarah – 11:8-12</vt:lpstr>
      <vt:lpstr>The Faith of Abraham and Sarah – 11:8-12</vt:lpstr>
      <vt:lpstr>The Faith of Abraham and Sarah – 11:8-12</vt:lpstr>
      <vt:lpstr>The Faith of Abraham and Sarah – 11:8-12</vt:lpstr>
      <vt:lpstr>Through Faith, Sarah</vt:lpstr>
      <vt:lpstr>Hebrews 11:13-16</vt:lpstr>
      <vt:lpstr>Hebrews 11:13-16</vt:lpstr>
      <vt:lpstr>God Has Prepared a City for the Faithful – 11:13-16</vt:lpstr>
      <vt:lpstr>Strangers and Pilgrims</vt:lpstr>
      <vt:lpstr>How Does God Show His Approval?</vt:lpstr>
      <vt:lpstr>Hebrews 11:17-22</vt:lpstr>
      <vt:lpstr>Hebrews 11:17-22</vt:lpstr>
      <vt:lpstr>The Faith of Abraham, Isaac, Jacob and Joseph – 11:17-22</vt:lpstr>
      <vt:lpstr>The Faith of Abraham, Isaac, Jacob and Joseph – 11:17-22</vt:lpstr>
      <vt:lpstr>Hebrews 11:17-19</vt:lpstr>
      <vt:lpstr>The Faith of Abraham, Isaac, Jacob and Joseph – 11:17-22</vt:lpstr>
      <vt:lpstr>Hebrews 11:23-28</vt:lpstr>
      <vt:lpstr>Hebrews 11:23-28</vt:lpstr>
      <vt:lpstr>The Faith of Moses – 11:23-28</vt:lpstr>
      <vt:lpstr>Hebrews 11:29-38</vt:lpstr>
      <vt:lpstr>Hebrews 11:29-38</vt:lpstr>
      <vt:lpstr>Hebrews 11:29-38</vt:lpstr>
      <vt:lpstr>Hebrews 11:29-38</vt:lpstr>
      <vt:lpstr>Further Examples of Faith in Israel’s History – 11:29-38</vt:lpstr>
      <vt:lpstr>Hebrews 11:39-40</vt:lpstr>
      <vt:lpstr>Faith’s Vindication through Christ – 11:39-40</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Hebrews – Introduction (1)</dc:title>
  <dc:creator>Andrew Scott Willis</dc:creator>
  <cp:lastModifiedBy>Mike Willis</cp:lastModifiedBy>
  <cp:revision>179</cp:revision>
  <dcterms:created xsi:type="dcterms:W3CDTF">2022-02-21T20:09:31Z</dcterms:created>
  <dcterms:modified xsi:type="dcterms:W3CDTF">2022-09-25T11:00:08Z</dcterms:modified>
</cp:coreProperties>
</file>