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57" r:id="rId3"/>
    <p:sldId id="358" r:id="rId4"/>
    <p:sldId id="359" r:id="rId5"/>
    <p:sldId id="356" r:id="rId6"/>
    <p:sldId id="360" r:id="rId7"/>
    <p:sldId id="361" r:id="rId8"/>
    <p:sldId id="362" r:id="rId9"/>
    <p:sldId id="363" r:id="rId10"/>
    <p:sldId id="364" r:id="rId11"/>
    <p:sldId id="365" r:id="rId12"/>
    <p:sldId id="366" r:id="rId13"/>
    <p:sldId id="367" r:id="rId14"/>
    <p:sldId id="368" r:id="rId15"/>
    <p:sldId id="369" r:id="rId16"/>
    <p:sldId id="370" r:id="rId17"/>
    <p:sldId id="371" r:id="rId18"/>
    <p:sldId id="372" r:id="rId19"/>
    <p:sldId id="373" r:id="rId20"/>
    <p:sldId id="374" r:id="rId21"/>
    <p:sldId id="375" r:id="rId22"/>
    <p:sldId id="376" r:id="rId23"/>
    <p:sldId id="377" r:id="rId24"/>
    <p:sldId id="378" r:id="rId25"/>
    <p:sldId id="379" r:id="rId26"/>
    <p:sldId id="380" r:id="rId27"/>
    <p:sldId id="384" r:id="rId28"/>
    <p:sldId id="383" r:id="rId29"/>
    <p:sldId id="381" r:id="rId30"/>
    <p:sldId id="38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3B51"/>
    <a:srgbClr val="151418"/>
    <a:srgbClr val="723736"/>
    <a:srgbClr val="2F0C14"/>
    <a:srgbClr val="A23C30"/>
    <a:srgbClr val="D5684B"/>
    <a:srgbClr val="1D3D81"/>
    <a:srgbClr val="788945"/>
    <a:srgbClr val="CF4B5E"/>
    <a:srgbClr val="462F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71DB46-FEBF-41F6-84ED-01F163C14A6C}" v="11" dt="2022-09-25T10:37:35.1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9/25/2022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9/25/2022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9/25/2022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9/25/2022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9/25/2022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9/25/2022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9/25/2022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9/25/2022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9/25/2022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9/25/2022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9/25/2022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solidFill>
            <a:schemeClr val="bg1">
              <a:lumMod val="85000"/>
            </a:schemeClr>
          </a:soli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9/25/2022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2F3B51"/>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AD1A6-88D2-4505-02BB-04F30FCCC7A9}"/>
              </a:ext>
            </a:extLst>
          </p:cNvPr>
          <p:cNvSpPr>
            <a:spLocks noGrp="1"/>
          </p:cNvSpPr>
          <p:nvPr>
            <p:ph type="title"/>
          </p:nvPr>
        </p:nvSpPr>
        <p:spPr/>
        <p:txBody>
          <a:bodyPr/>
          <a:lstStyle/>
          <a:p>
            <a:r>
              <a:rPr lang="en-US" dirty="0"/>
              <a:t>Rekindling Our First Love</a:t>
            </a:r>
          </a:p>
        </p:txBody>
      </p:sp>
      <p:pic>
        <p:nvPicPr>
          <p:cNvPr id="4098" name="Picture 2" descr="man making fire with grass">
            <a:extLst>
              <a:ext uri="{FF2B5EF4-FFF2-40B4-BE49-F238E27FC236}">
                <a16:creationId xmlns:a16="http://schemas.microsoft.com/office/drawing/2014/main" id="{2BA587A1-A36B-6888-8777-9227AEDBB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104861"/>
            <a:ext cx="6578731" cy="4388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325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EE57C-EC61-2BF6-B254-B2D8969FD2C5}"/>
              </a:ext>
            </a:extLst>
          </p:cNvPr>
          <p:cNvSpPr>
            <a:spLocks noGrp="1"/>
          </p:cNvSpPr>
          <p:nvPr>
            <p:ph type="title"/>
          </p:nvPr>
        </p:nvSpPr>
        <p:spPr/>
        <p:txBody>
          <a:bodyPr/>
          <a:lstStyle/>
          <a:p>
            <a:r>
              <a:rPr lang="en-US" dirty="0"/>
              <a:t>1. Remember</a:t>
            </a:r>
          </a:p>
        </p:txBody>
      </p:sp>
      <p:sp>
        <p:nvSpPr>
          <p:cNvPr id="3" name="Content Placeholder 2">
            <a:extLst>
              <a:ext uri="{FF2B5EF4-FFF2-40B4-BE49-F238E27FC236}">
                <a16:creationId xmlns:a16="http://schemas.microsoft.com/office/drawing/2014/main" id="{5440D8DE-17A4-9D01-8BE0-FCE0D2F5F9F2}"/>
              </a:ext>
            </a:extLst>
          </p:cNvPr>
          <p:cNvSpPr>
            <a:spLocks noGrp="1"/>
          </p:cNvSpPr>
          <p:nvPr>
            <p:ph idx="1"/>
          </p:nvPr>
        </p:nvSpPr>
        <p:spPr/>
        <p:txBody>
          <a:bodyPr>
            <a:normAutofit/>
          </a:bodyPr>
          <a:lstStyle/>
          <a:p>
            <a:r>
              <a:rPr lang="en-US" dirty="0"/>
              <a:t>Jesus told them to remember from where they had fallen” “</a:t>
            </a:r>
            <a:r>
              <a:rPr lang="en-US" dirty="0">
                <a:solidFill>
                  <a:srgbClr val="2F3B51"/>
                </a:solidFill>
                <a:latin typeface="+mj-lt"/>
              </a:rPr>
              <a:t>Remember therefore from where you have fallen</a:t>
            </a:r>
            <a:r>
              <a:rPr lang="en-US" dirty="0"/>
              <a:t>; repent and do the first works, or else I will come to you quickly and remove your lampstand from its place—unless you repent” (Rev. 2:5).</a:t>
            </a:r>
          </a:p>
          <a:p>
            <a:r>
              <a:rPr lang="en-US" dirty="0"/>
              <a:t>A similar instruction was given to the Hebrew Christians:</a:t>
            </a:r>
          </a:p>
          <a:p>
            <a:pPr lvl="1"/>
            <a:r>
              <a:rPr lang="en-US" dirty="0"/>
              <a:t>“</a:t>
            </a:r>
            <a:r>
              <a:rPr lang="en-US" dirty="0">
                <a:solidFill>
                  <a:srgbClr val="2F3B51"/>
                </a:solidFill>
                <a:latin typeface="+mj-lt"/>
              </a:rPr>
              <a:t>But recall the former days </a:t>
            </a:r>
            <a:r>
              <a:rPr lang="en-US" dirty="0"/>
              <a:t>in which, after you were illuminated, you endured a great struggle with sufferings” (Heb. 10:32).</a:t>
            </a:r>
          </a:p>
          <a:p>
            <a:pPr lvl="1"/>
            <a:r>
              <a:rPr lang="en-US" dirty="0"/>
              <a:t>Paul reminded the Galatian brethren who were receiving Judaizers, “You ran well. Who hindered you from obeying the truth? (Gal. 5:7).</a:t>
            </a:r>
          </a:p>
          <a:p>
            <a:pPr lvl="1"/>
            <a:r>
              <a:rPr lang="en-US" dirty="0"/>
              <a:t>Remember how you felt when you were baptized?</a:t>
            </a:r>
          </a:p>
          <a:p>
            <a:endParaRPr lang="en-US" dirty="0"/>
          </a:p>
        </p:txBody>
      </p:sp>
    </p:spTree>
    <p:extLst>
      <p:ext uri="{BB962C8B-B14F-4D97-AF65-F5344CB8AC3E}">
        <p14:creationId xmlns:p14="http://schemas.microsoft.com/office/powerpoint/2010/main" val="126432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696DF-1FBE-3AF7-06B7-461759829F4C}"/>
              </a:ext>
            </a:extLst>
          </p:cNvPr>
          <p:cNvSpPr>
            <a:spLocks noGrp="1"/>
          </p:cNvSpPr>
          <p:nvPr>
            <p:ph type="title"/>
          </p:nvPr>
        </p:nvSpPr>
        <p:spPr/>
        <p:txBody>
          <a:bodyPr/>
          <a:lstStyle/>
          <a:p>
            <a:r>
              <a:rPr lang="en-US" dirty="0"/>
              <a:t>2. Repent Toward God</a:t>
            </a:r>
          </a:p>
        </p:txBody>
      </p:sp>
      <p:sp>
        <p:nvSpPr>
          <p:cNvPr id="3" name="Content Placeholder 2">
            <a:extLst>
              <a:ext uri="{FF2B5EF4-FFF2-40B4-BE49-F238E27FC236}">
                <a16:creationId xmlns:a16="http://schemas.microsoft.com/office/drawing/2014/main" id="{F37ADAAD-938B-F83A-5A2D-19E7171E5E2B}"/>
              </a:ext>
            </a:extLst>
          </p:cNvPr>
          <p:cNvSpPr>
            <a:spLocks noGrp="1"/>
          </p:cNvSpPr>
          <p:nvPr>
            <p:ph idx="1"/>
          </p:nvPr>
        </p:nvSpPr>
        <p:spPr/>
        <p:txBody>
          <a:bodyPr/>
          <a:lstStyle/>
          <a:p>
            <a:r>
              <a:rPr lang="en-US" dirty="0"/>
              <a:t>“Remember therefore from where you have fallen; </a:t>
            </a:r>
            <a:r>
              <a:rPr lang="en-US" dirty="0">
                <a:solidFill>
                  <a:srgbClr val="2F3B51"/>
                </a:solidFill>
                <a:latin typeface="+mj-lt"/>
              </a:rPr>
              <a:t>repent and do the first works</a:t>
            </a:r>
            <a:r>
              <a:rPr lang="en-US" dirty="0"/>
              <a:t>, or else I will come to you quickly and remove your lampstand from its place—unless you repent” (Rev. 2:5).</a:t>
            </a:r>
          </a:p>
          <a:p>
            <a:r>
              <a:rPr lang="en-US" dirty="0"/>
              <a:t>Notice what the prodigal son needed to do to be restored to his father (Luke 15:17).</a:t>
            </a:r>
          </a:p>
          <a:p>
            <a:pPr lvl="1"/>
            <a:r>
              <a:rPr lang="en-US" dirty="0"/>
              <a:t>In the parable of the lost sheep and lost coin, efforts were made to find that which is lost.</a:t>
            </a:r>
          </a:p>
          <a:p>
            <a:pPr lvl="1"/>
            <a:r>
              <a:rPr lang="en-US" dirty="0"/>
              <a:t>In the parable of the prodigal son, the Father did not go after the son, begging him to come back, coaxing him to do what he did not want to do.</a:t>
            </a:r>
          </a:p>
        </p:txBody>
      </p:sp>
    </p:spTree>
    <p:extLst>
      <p:ext uri="{BB962C8B-B14F-4D97-AF65-F5344CB8AC3E}">
        <p14:creationId xmlns:p14="http://schemas.microsoft.com/office/powerpoint/2010/main" val="408072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1CC43-E163-57A9-CF60-30FA81FE2790}"/>
              </a:ext>
            </a:extLst>
          </p:cNvPr>
          <p:cNvSpPr>
            <a:spLocks noGrp="1"/>
          </p:cNvSpPr>
          <p:nvPr>
            <p:ph type="title"/>
          </p:nvPr>
        </p:nvSpPr>
        <p:spPr/>
        <p:txBody>
          <a:bodyPr/>
          <a:lstStyle/>
          <a:p>
            <a:r>
              <a:rPr lang="en-US" dirty="0"/>
              <a:t>Godly Sorrow Leads to Repentance</a:t>
            </a:r>
          </a:p>
        </p:txBody>
      </p:sp>
      <p:sp>
        <p:nvSpPr>
          <p:cNvPr id="3" name="Content Placeholder 2">
            <a:extLst>
              <a:ext uri="{FF2B5EF4-FFF2-40B4-BE49-F238E27FC236}">
                <a16:creationId xmlns:a16="http://schemas.microsoft.com/office/drawing/2014/main" id="{AE4911BE-9DDF-2445-87AC-14D04CFC23A4}"/>
              </a:ext>
            </a:extLst>
          </p:cNvPr>
          <p:cNvSpPr>
            <a:spLocks noGrp="1"/>
          </p:cNvSpPr>
          <p:nvPr>
            <p:ph idx="1"/>
          </p:nvPr>
        </p:nvSpPr>
        <p:spPr/>
        <p:txBody>
          <a:bodyPr/>
          <a:lstStyle/>
          <a:p>
            <a:r>
              <a:rPr lang="en-US" dirty="0"/>
              <a:t>“Now I rejoice, not that you were made sorry, but that your sorrow led to repentance. For you were made sorry in a godly manner, that you might suffer loss from us in nothing. </a:t>
            </a:r>
            <a:r>
              <a:rPr lang="en-US" dirty="0">
                <a:solidFill>
                  <a:srgbClr val="2F3B51"/>
                </a:solidFill>
                <a:latin typeface="+mj-lt"/>
              </a:rPr>
              <a:t>For godly sorrow produces repentance leading to salvation</a:t>
            </a:r>
            <a:r>
              <a:rPr lang="en-US" dirty="0"/>
              <a:t>, not to be regretted; but the sorrow of the world produces death” (2 Cor. 7:9-10).</a:t>
            </a:r>
          </a:p>
        </p:txBody>
      </p:sp>
    </p:spTree>
    <p:extLst>
      <p:ext uri="{BB962C8B-B14F-4D97-AF65-F5344CB8AC3E}">
        <p14:creationId xmlns:p14="http://schemas.microsoft.com/office/powerpoint/2010/main" val="1539338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2DAEA-1412-9EF2-1516-0B9D15264E96}"/>
              </a:ext>
            </a:extLst>
          </p:cNvPr>
          <p:cNvSpPr>
            <a:spLocks noGrp="1"/>
          </p:cNvSpPr>
          <p:nvPr>
            <p:ph type="title"/>
          </p:nvPr>
        </p:nvSpPr>
        <p:spPr/>
        <p:txBody>
          <a:bodyPr/>
          <a:lstStyle/>
          <a:p>
            <a:r>
              <a:rPr lang="en-US" dirty="0"/>
              <a:t>God Wants a Contrite Heart</a:t>
            </a:r>
          </a:p>
        </p:txBody>
      </p:sp>
      <p:sp>
        <p:nvSpPr>
          <p:cNvPr id="3" name="Content Placeholder 2">
            <a:extLst>
              <a:ext uri="{FF2B5EF4-FFF2-40B4-BE49-F238E27FC236}">
                <a16:creationId xmlns:a16="http://schemas.microsoft.com/office/drawing/2014/main" id="{252CB02D-85F5-0D70-32BE-BEA61D371A5B}"/>
              </a:ext>
            </a:extLst>
          </p:cNvPr>
          <p:cNvSpPr>
            <a:spLocks noGrp="1"/>
          </p:cNvSpPr>
          <p:nvPr>
            <p:ph idx="1"/>
          </p:nvPr>
        </p:nvSpPr>
        <p:spPr/>
        <p:txBody>
          <a:bodyPr/>
          <a:lstStyle/>
          <a:p>
            <a:r>
              <a:rPr lang="en-US" dirty="0"/>
              <a:t>“For thus says the High and Lofty One Who inhabits eternity, whose name is Holy: ‘I dwell in the high and holy place, </a:t>
            </a:r>
            <a:r>
              <a:rPr lang="en-US" dirty="0">
                <a:solidFill>
                  <a:srgbClr val="2F3B51"/>
                </a:solidFill>
                <a:latin typeface="+mj-lt"/>
              </a:rPr>
              <a:t>With him who has a contrite and humble spirit</a:t>
            </a:r>
            <a:r>
              <a:rPr lang="en-US" dirty="0"/>
              <a:t>, To revive the </a:t>
            </a:r>
            <a:r>
              <a:rPr lang="en-US" dirty="0">
                <a:solidFill>
                  <a:srgbClr val="2F3B51"/>
                </a:solidFill>
                <a:latin typeface="+mj-lt"/>
              </a:rPr>
              <a:t>spirit of the humble</a:t>
            </a:r>
            <a:r>
              <a:rPr lang="en-US" dirty="0"/>
              <a:t>, And to revive </a:t>
            </a:r>
            <a:r>
              <a:rPr lang="en-US" dirty="0">
                <a:solidFill>
                  <a:srgbClr val="2F3B51"/>
                </a:solidFill>
                <a:latin typeface="+mj-lt"/>
              </a:rPr>
              <a:t>the heart of the contrite ones</a:t>
            </a:r>
            <a:r>
              <a:rPr lang="en-US" dirty="0"/>
              <a:t>’” (Isa. 57:15).</a:t>
            </a:r>
          </a:p>
          <a:p>
            <a:r>
              <a:rPr lang="en-US" dirty="0"/>
              <a:t>“‘For all those things My hand has made, And all those things exist,’ Says the Lord. ‘</a:t>
            </a:r>
            <a:r>
              <a:rPr lang="en-US" dirty="0">
                <a:solidFill>
                  <a:srgbClr val="2F3B51"/>
                </a:solidFill>
                <a:latin typeface="Source Sans Pro Black" panose="020B0803030403020204" pitchFamily="34" charset="0"/>
              </a:rPr>
              <a:t>But on this one will I look: On him who is poor and of a contrite spirit, And who trembles at My word</a:t>
            </a:r>
            <a:r>
              <a:rPr lang="en-US" dirty="0"/>
              <a:t>’” (Isa. 66:2).</a:t>
            </a:r>
          </a:p>
        </p:txBody>
      </p:sp>
    </p:spTree>
    <p:extLst>
      <p:ext uri="{BB962C8B-B14F-4D97-AF65-F5344CB8AC3E}">
        <p14:creationId xmlns:p14="http://schemas.microsoft.com/office/powerpoint/2010/main" val="9911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14D13-9473-83B7-356E-34EE52ABF4CE}"/>
              </a:ext>
            </a:extLst>
          </p:cNvPr>
          <p:cNvSpPr>
            <a:spLocks noGrp="1"/>
          </p:cNvSpPr>
          <p:nvPr>
            <p:ph type="title"/>
          </p:nvPr>
        </p:nvSpPr>
        <p:spPr/>
        <p:txBody>
          <a:bodyPr/>
          <a:lstStyle/>
          <a:p>
            <a:r>
              <a:rPr lang="en-US" dirty="0"/>
              <a:t>An Attitude Adjustment</a:t>
            </a:r>
          </a:p>
        </p:txBody>
      </p:sp>
      <p:sp>
        <p:nvSpPr>
          <p:cNvPr id="3" name="Content Placeholder 2">
            <a:extLst>
              <a:ext uri="{FF2B5EF4-FFF2-40B4-BE49-F238E27FC236}">
                <a16:creationId xmlns:a16="http://schemas.microsoft.com/office/drawing/2014/main" id="{42759C69-3323-43B0-857D-D190102AE06C}"/>
              </a:ext>
            </a:extLst>
          </p:cNvPr>
          <p:cNvSpPr>
            <a:spLocks noGrp="1"/>
          </p:cNvSpPr>
          <p:nvPr>
            <p:ph idx="1"/>
          </p:nvPr>
        </p:nvSpPr>
        <p:spPr/>
        <p:txBody>
          <a:bodyPr/>
          <a:lstStyle/>
          <a:p>
            <a:r>
              <a:rPr lang="en-US" dirty="0"/>
              <a:t>Ephesian Christians who had lost their first love had to change their mind toward sin.</a:t>
            </a:r>
          </a:p>
          <a:p>
            <a:pPr lvl="1"/>
            <a:r>
              <a:rPr lang="en-US" dirty="0"/>
              <a:t>“But in accordance with your hardness and your impenitent heart you are treasuring up for yourself wrath in the day of wrath and revelation of the righteous judgment of God” (Rom. 2:5).</a:t>
            </a:r>
          </a:p>
          <a:p>
            <a:pPr lvl="1"/>
            <a:r>
              <a:rPr lang="en-US" dirty="0"/>
              <a:t>“Do not love the world or the things in the world. If anyone loves the world, the love of the Father is not in him” (1 John 2:15).</a:t>
            </a:r>
          </a:p>
          <a:p>
            <a:endParaRPr lang="en-US" dirty="0"/>
          </a:p>
        </p:txBody>
      </p:sp>
    </p:spTree>
    <p:extLst>
      <p:ext uri="{BB962C8B-B14F-4D97-AF65-F5344CB8AC3E}">
        <p14:creationId xmlns:p14="http://schemas.microsoft.com/office/powerpoint/2010/main" val="390346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EF0AC-4E73-61F5-BC49-9F7F79C4E2A6}"/>
              </a:ext>
            </a:extLst>
          </p:cNvPr>
          <p:cNvSpPr>
            <a:spLocks noGrp="1"/>
          </p:cNvSpPr>
          <p:nvPr>
            <p:ph type="title"/>
          </p:nvPr>
        </p:nvSpPr>
        <p:spPr/>
        <p:txBody>
          <a:bodyPr/>
          <a:lstStyle/>
          <a:p>
            <a:r>
              <a:rPr lang="en-US" dirty="0"/>
              <a:t>3. Return to Their First Works</a:t>
            </a:r>
          </a:p>
        </p:txBody>
      </p:sp>
      <p:sp>
        <p:nvSpPr>
          <p:cNvPr id="3" name="Content Placeholder 2">
            <a:extLst>
              <a:ext uri="{FF2B5EF4-FFF2-40B4-BE49-F238E27FC236}">
                <a16:creationId xmlns:a16="http://schemas.microsoft.com/office/drawing/2014/main" id="{FE2FA35C-7C03-37DE-4C89-8ECB583C4D3D}"/>
              </a:ext>
            </a:extLst>
          </p:cNvPr>
          <p:cNvSpPr>
            <a:spLocks noGrp="1"/>
          </p:cNvSpPr>
          <p:nvPr>
            <p:ph idx="1"/>
          </p:nvPr>
        </p:nvSpPr>
        <p:spPr/>
        <p:txBody>
          <a:bodyPr/>
          <a:lstStyle/>
          <a:p>
            <a:r>
              <a:rPr lang="en-US" dirty="0"/>
              <a:t>“Remember therefore from where you have fallen; </a:t>
            </a:r>
            <a:r>
              <a:rPr lang="en-US" dirty="0">
                <a:solidFill>
                  <a:srgbClr val="2F3B51"/>
                </a:solidFill>
                <a:latin typeface="+mj-lt"/>
              </a:rPr>
              <a:t>repent and do the first works, or else</a:t>
            </a:r>
            <a:r>
              <a:rPr lang="en-US" dirty="0"/>
              <a:t>. . .” (Rev. 2:5).</a:t>
            </a:r>
          </a:p>
          <a:p>
            <a:r>
              <a:rPr lang="en-US" dirty="0"/>
              <a:t>Compare what John the Baptist said to the Jews: “Therefore bear fruits worthy of repentance. . .” (Luke 3:8).</a:t>
            </a:r>
          </a:p>
          <a:p>
            <a:r>
              <a:rPr lang="en-US" dirty="0"/>
              <a:t>One must return to faithful service of God.</a:t>
            </a:r>
          </a:p>
        </p:txBody>
      </p:sp>
    </p:spTree>
    <p:extLst>
      <p:ext uri="{BB962C8B-B14F-4D97-AF65-F5344CB8AC3E}">
        <p14:creationId xmlns:p14="http://schemas.microsoft.com/office/powerpoint/2010/main" val="75483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0B92F-A903-910F-5C30-593CF362486F}"/>
              </a:ext>
            </a:extLst>
          </p:cNvPr>
          <p:cNvSpPr>
            <a:spLocks noGrp="1"/>
          </p:cNvSpPr>
          <p:nvPr>
            <p:ph type="title"/>
          </p:nvPr>
        </p:nvSpPr>
        <p:spPr/>
        <p:txBody>
          <a:bodyPr/>
          <a:lstStyle/>
          <a:p>
            <a:r>
              <a:rPr lang="en-US" dirty="0"/>
              <a:t>What God Wants</a:t>
            </a:r>
          </a:p>
        </p:txBody>
      </p:sp>
      <p:sp>
        <p:nvSpPr>
          <p:cNvPr id="3" name="Content Placeholder 2">
            <a:extLst>
              <a:ext uri="{FF2B5EF4-FFF2-40B4-BE49-F238E27FC236}">
                <a16:creationId xmlns:a16="http://schemas.microsoft.com/office/drawing/2014/main" id="{675BEC7A-8784-9F93-419F-19898EA20E19}"/>
              </a:ext>
            </a:extLst>
          </p:cNvPr>
          <p:cNvSpPr>
            <a:spLocks noGrp="1"/>
          </p:cNvSpPr>
          <p:nvPr>
            <p:ph idx="1"/>
          </p:nvPr>
        </p:nvSpPr>
        <p:spPr/>
        <p:txBody>
          <a:bodyPr/>
          <a:lstStyle/>
          <a:p>
            <a:r>
              <a:rPr lang="en-US" dirty="0"/>
              <a:t>“I beseech you therefore, brethren, by the mercies of God, that you </a:t>
            </a:r>
            <a:r>
              <a:rPr lang="en-US" dirty="0">
                <a:solidFill>
                  <a:srgbClr val="2F3B51"/>
                </a:solidFill>
                <a:latin typeface="+mj-lt"/>
              </a:rPr>
              <a:t>present your bodies a living sacrifice</a:t>
            </a:r>
            <a:r>
              <a:rPr lang="en-US" dirty="0"/>
              <a:t>, holy, acceptable to God, which is your reasonable service” (Rom. 12:1).</a:t>
            </a:r>
          </a:p>
          <a:p>
            <a:r>
              <a:rPr lang="en-US" dirty="0"/>
              <a:t>“Then Samuel spoke to all the house of Israel, saying, ‘If you </a:t>
            </a:r>
            <a:r>
              <a:rPr lang="en-US" dirty="0">
                <a:solidFill>
                  <a:srgbClr val="2F3B51"/>
                </a:solidFill>
                <a:latin typeface="Source Sans Pro Black" panose="020B0803030403020204" pitchFamily="34" charset="0"/>
              </a:rPr>
              <a:t>return to the </a:t>
            </a:r>
            <a:r>
              <a:rPr lang="en-US" cap="small" dirty="0">
                <a:solidFill>
                  <a:srgbClr val="2F3B51"/>
                </a:solidFill>
                <a:latin typeface="Source Sans Pro Black" panose="020B0803030403020204" pitchFamily="34" charset="0"/>
              </a:rPr>
              <a:t>Lord</a:t>
            </a:r>
            <a:r>
              <a:rPr lang="en-US" dirty="0">
                <a:solidFill>
                  <a:srgbClr val="2F3B51"/>
                </a:solidFill>
                <a:latin typeface="Source Sans Pro Black" panose="020B0803030403020204" pitchFamily="34" charset="0"/>
              </a:rPr>
              <a:t> with all your hearts</a:t>
            </a:r>
            <a:r>
              <a:rPr lang="en-US" dirty="0"/>
              <a:t>, then put away the foreign gods and the </a:t>
            </a:r>
            <a:r>
              <a:rPr lang="en-US" dirty="0" err="1"/>
              <a:t>Ashtoreths</a:t>
            </a:r>
            <a:r>
              <a:rPr lang="en-US" dirty="0"/>
              <a:t> from among you, and </a:t>
            </a:r>
            <a:r>
              <a:rPr lang="en-US" dirty="0">
                <a:solidFill>
                  <a:srgbClr val="2F3B51"/>
                </a:solidFill>
                <a:latin typeface="Source Sans Pro Black" panose="020B0803030403020204" pitchFamily="34" charset="0"/>
              </a:rPr>
              <a:t>prepare your hearts for the </a:t>
            </a:r>
            <a:r>
              <a:rPr lang="en-US" cap="small" dirty="0">
                <a:solidFill>
                  <a:srgbClr val="2F3B51"/>
                </a:solidFill>
                <a:latin typeface="Source Sans Pro Black" panose="020B0803030403020204" pitchFamily="34" charset="0"/>
              </a:rPr>
              <a:t>Lord</a:t>
            </a:r>
            <a:r>
              <a:rPr lang="en-US" dirty="0">
                <a:solidFill>
                  <a:srgbClr val="2F3B51"/>
                </a:solidFill>
                <a:latin typeface="Source Sans Pro Black" panose="020B0803030403020204" pitchFamily="34" charset="0"/>
              </a:rPr>
              <a:t>, and serve Him only</a:t>
            </a:r>
            <a:r>
              <a:rPr lang="en-US" dirty="0"/>
              <a:t>; and He will deliver you from the hand of the Philistines’” (1 Sam. 7:3).</a:t>
            </a:r>
          </a:p>
        </p:txBody>
      </p:sp>
    </p:spTree>
    <p:extLst>
      <p:ext uri="{BB962C8B-B14F-4D97-AF65-F5344CB8AC3E}">
        <p14:creationId xmlns:p14="http://schemas.microsoft.com/office/powerpoint/2010/main" val="158839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4F8C-4484-455C-F493-53453A1C1576}"/>
              </a:ext>
            </a:extLst>
          </p:cNvPr>
          <p:cNvSpPr>
            <a:spLocks noGrp="1"/>
          </p:cNvSpPr>
          <p:nvPr>
            <p:ph type="title"/>
          </p:nvPr>
        </p:nvSpPr>
        <p:spPr/>
        <p:txBody>
          <a:bodyPr/>
          <a:lstStyle/>
          <a:p>
            <a:r>
              <a:rPr lang="en-US" dirty="0"/>
              <a:t>4. Grow Your Works of Faith</a:t>
            </a:r>
          </a:p>
        </p:txBody>
      </p:sp>
      <p:sp>
        <p:nvSpPr>
          <p:cNvPr id="3" name="Content Placeholder 2">
            <a:extLst>
              <a:ext uri="{FF2B5EF4-FFF2-40B4-BE49-F238E27FC236}">
                <a16:creationId xmlns:a16="http://schemas.microsoft.com/office/drawing/2014/main" id="{58EFEBC9-2409-BA9D-AB91-C6ABFA1773EF}"/>
              </a:ext>
            </a:extLst>
          </p:cNvPr>
          <p:cNvSpPr>
            <a:spLocks noGrp="1"/>
          </p:cNvSpPr>
          <p:nvPr>
            <p:ph idx="1"/>
          </p:nvPr>
        </p:nvSpPr>
        <p:spPr/>
        <p:txBody>
          <a:bodyPr/>
          <a:lstStyle/>
          <a:p>
            <a:r>
              <a:rPr lang="en-US" dirty="0"/>
              <a:t>To Thyatira, Jesus aid, “I know your works, love, service, faith, and your patience; and </a:t>
            </a:r>
            <a:r>
              <a:rPr lang="en-US" dirty="0">
                <a:solidFill>
                  <a:srgbClr val="2F3B51"/>
                </a:solidFill>
                <a:latin typeface="+mj-lt"/>
              </a:rPr>
              <a:t>as for your works, the last are more than the first</a:t>
            </a:r>
            <a:r>
              <a:rPr lang="en-US" dirty="0"/>
              <a:t>” (Rev. 2:19).</a:t>
            </a:r>
          </a:p>
          <a:p>
            <a:r>
              <a:rPr lang="en-US" dirty="0"/>
              <a:t>“</a:t>
            </a:r>
            <a:r>
              <a:rPr lang="en-US" dirty="0">
                <a:solidFill>
                  <a:srgbClr val="2F3B51"/>
                </a:solidFill>
                <a:latin typeface="Source Sans Pro Black" panose="020B0803030403020204" pitchFamily="34" charset="0"/>
              </a:rPr>
              <a:t>For though by this time you ought to be teachers, you need someone to teach you again the first principles of the oracles of God</a:t>
            </a:r>
            <a:r>
              <a:rPr lang="en-US" dirty="0"/>
              <a:t>; and you have come to need milk and not solid food” (Heb. 5:12).</a:t>
            </a:r>
          </a:p>
        </p:txBody>
      </p:sp>
    </p:spTree>
    <p:extLst>
      <p:ext uri="{BB962C8B-B14F-4D97-AF65-F5344CB8AC3E}">
        <p14:creationId xmlns:p14="http://schemas.microsoft.com/office/powerpoint/2010/main" val="342741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8F59E-8C66-904C-DC42-90BBAADFEC34}"/>
              </a:ext>
            </a:extLst>
          </p:cNvPr>
          <p:cNvSpPr>
            <a:spLocks noGrp="1"/>
          </p:cNvSpPr>
          <p:nvPr>
            <p:ph type="title"/>
          </p:nvPr>
        </p:nvSpPr>
        <p:spPr/>
        <p:txBody>
          <a:bodyPr/>
          <a:lstStyle/>
          <a:p>
            <a:r>
              <a:rPr lang="en-US" dirty="0"/>
              <a:t>5. Persevere</a:t>
            </a:r>
          </a:p>
        </p:txBody>
      </p:sp>
      <p:sp>
        <p:nvSpPr>
          <p:cNvPr id="3" name="Content Placeholder 2">
            <a:extLst>
              <a:ext uri="{FF2B5EF4-FFF2-40B4-BE49-F238E27FC236}">
                <a16:creationId xmlns:a16="http://schemas.microsoft.com/office/drawing/2014/main" id="{2D53930B-D9D1-5356-8DEC-2FE146BFA54A}"/>
              </a:ext>
            </a:extLst>
          </p:cNvPr>
          <p:cNvSpPr>
            <a:spLocks noGrp="1"/>
          </p:cNvSpPr>
          <p:nvPr>
            <p:ph idx="1"/>
          </p:nvPr>
        </p:nvSpPr>
        <p:spPr/>
        <p:txBody>
          <a:bodyPr/>
          <a:lstStyle/>
          <a:p>
            <a:r>
              <a:rPr lang="en-US" dirty="0"/>
              <a:t>Christians are required to endure. </a:t>
            </a:r>
          </a:p>
          <a:p>
            <a:r>
              <a:rPr lang="en-US" dirty="0"/>
              <a:t>“Therefore do not cast away your confidence, which has great reward. For </a:t>
            </a:r>
            <a:r>
              <a:rPr lang="en-US" dirty="0">
                <a:solidFill>
                  <a:srgbClr val="2F3B51"/>
                </a:solidFill>
                <a:latin typeface="+mj-lt"/>
              </a:rPr>
              <a:t>you have need of endurance</a:t>
            </a:r>
            <a:r>
              <a:rPr lang="en-US" dirty="0"/>
              <a:t>, so that after you have done the will of God, you may receive the promise: (Heb. 10:35-36).</a:t>
            </a:r>
          </a:p>
          <a:p>
            <a:endParaRPr lang="en-US" dirty="0"/>
          </a:p>
        </p:txBody>
      </p:sp>
    </p:spTree>
    <p:extLst>
      <p:ext uri="{BB962C8B-B14F-4D97-AF65-F5344CB8AC3E}">
        <p14:creationId xmlns:p14="http://schemas.microsoft.com/office/powerpoint/2010/main" val="344237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C4388-E42B-5835-93AC-BC8E722A2AA0}"/>
              </a:ext>
            </a:extLst>
          </p:cNvPr>
          <p:cNvSpPr>
            <a:spLocks noGrp="1"/>
          </p:cNvSpPr>
          <p:nvPr>
            <p:ph type="title"/>
          </p:nvPr>
        </p:nvSpPr>
        <p:spPr/>
        <p:txBody>
          <a:bodyPr/>
          <a:lstStyle/>
          <a:p>
            <a:r>
              <a:rPr lang="en-US" dirty="0"/>
              <a:t>Christians Face Tribulations</a:t>
            </a:r>
          </a:p>
        </p:txBody>
      </p:sp>
      <p:sp>
        <p:nvSpPr>
          <p:cNvPr id="3" name="Content Placeholder 2">
            <a:extLst>
              <a:ext uri="{FF2B5EF4-FFF2-40B4-BE49-F238E27FC236}">
                <a16:creationId xmlns:a16="http://schemas.microsoft.com/office/drawing/2014/main" id="{26037EF4-B96F-6963-3A23-3E35C5AB8C09}"/>
              </a:ext>
            </a:extLst>
          </p:cNvPr>
          <p:cNvSpPr>
            <a:spLocks noGrp="1"/>
          </p:cNvSpPr>
          <p:nvPr>
            <p:ph idx="1"/>
          </p:nvPr>
        </p:nvSpPr>
        <p:spPr/>
        <p:txBody>
          <a:bodyPr>
            <a:normAutofit/>
          </a:bodyPr>
          <a:lstStyle/>
          <a:p>
            <a:r>
              <a:rPr lang="en-US" dirty="0"/>
              <a:t>All Christians face times of temptation, trial, discouragement, and doubt. </a:t>
            </a:r>
          </a:p>
          <a:p>
            <a:r>
              <a:rPr lang="en-US" dirty="0"/>
              <a:t>Luke records that Paul strengthened the souls of the disciples, “exhorting them to continue in the faith, and saying, ‘We must through many tribulations enter the kingdom of God’” (Acts 14:22).</a:t>
            </a:r>
          </a:p>
        </p:txBody>
      </p:sp>
    </p:spTree>
    <p:extLst>
      <p:ext uri="{BB962C8B-B14F-4D97-AF65-F5344CB8AC3E}">
        <p14:creationId xmlns:p14="http://schemas.microsoft.com/office/powerpoint/2010/main" val="49129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D48DD-EA66-65BF-12C3-27022C6A8B99}"/>
              </a:ext>
            </a:extLst>
          </p:cNvPr>
          <p:cNvSpPr>
            <a:spLocks noGrp="1"/>
          </p:cNvSpPr>
          <p:nvPr>
            <p:ph type="title"/>
          </p:nvPr>
        </p:nvSpPr>
        <p:spPr/>
        <p:txBody>
          <a:bodyPr/>
          <a:lstStyle/>
          <a:p>
            <a:r>
              <a:rPr lang="en-US" dirty="0"/>
              <a:t>What Should I Do?</a:t>
            </a:r>
          </a:p>
        </p:txBody>
      </p:sp>
      <p:sp>
        <p:nvSpPr>
          <p:cNvPr id="3" name="Content Placeholder 2">
            <a:extLst>
              <a:ext uri="{FF2B5EF4-FFF2-40B4-BE49-F238E27FC236}">
                <a16:creationId xmlns:a16="http://schemas.microsoft.com/office/drawing/2014/main" id="{57F60077-FD35-A322-701A-2D8868A66C3B}"/>
              </a:ext>
            </a:extLst>
          </p:cNvPr>
          <p:cNvSpPr>
            <a:spLocks noGrp="1"/>
          </p:cNvSpPr>
          <p:nvPr>
            <p:ph idx="1"/>
          </p:nvPr>
        </p:nvSpPr>
        <p:spPr/>
        <p:txBody>
          <a:bodyPr/>
          <a:lstStyle/>
          <a:p>
            <a:r>
              <a:rPr lang="en-US" dirty="0">
                <a:solidFill>
                  <a:srgbClr val="2F3B51"/>
                </a:solidFill>
                <a:latin typeface="Source Sans Pro Black" panose="020B0803030403020204" pitchFamily="34" charset="0"/>
              </a:rPr>
              <a:t>Wake Up! </a:t>
            </a:r>
          </a:p>
          <a:p>
            <a:pPr lvl="1"/>
            <a:r>
              <a:rPr lang="en-US" dirty="0"/>
              <a:t>“And do this, knowing the time, that now it is high time to </a:t>
            </a:r>
            <a:r>
              <a:rPr lang="en-US" dirty="0">
                <a:solidFill>
                  <a:srgbClr val="2F3B51"/>
                </a:solidFill>
                <a:latin typeface="+mj-lt"/>
              </a:rPr>
              <a:t>awake out of sleep</a:t>
            </a:r>
            <a:r>
              <a:rPr lang="en-US" dirty="0"/>
              <a:t>; for now our salvation is nearer than when we first believed” (Rom. 13:11).</a:t>
            </a:r>
          </a:p>
          <a:p>
            <a:pPr lvl="1"/>
            <a:r>
              <a:rPr lang="en-US" dirty="0"/>
              <a:t>“</a:t>
            </a:r>
            <a:r>
              <a:rPr lang="en-US" dirty="0">
                <a:solidFill>
                  <a:srgbClr val="2F3B51"/>
                </a:solidFill>
                <a:latin typeface="Source Sans Pro Black" panose="020B0803030403020204" pitchFamily="34" charset="0"/>
              </a:rPr>
              <a:t>Awake, you who sleep</a:t>
            </a:r>
            <a:r>
              <a:rPr lang="en-US" dirty="0"/>
              <a:t>, Arise from the dead, And Christ will give you light” (Eph. 5:14).</a:t>
            </a:r>
          </a:p>
        </p:txBody>
      </p:sp>
    </p:spTree>
    <p:extLst>
      <p:ext uri="{BB962C8B-B14F-4D97-AF65-F5344CB8AC3E}">
        <p14:creationId xmlns:p14="http://schemas.microsoft.com/office/powerpoint/2010/main" val="3806270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D48DD-EA66-65BF-12C3-27022C6A8B99}"/>
              </a:ext>
            </a:extLst>
          </p:cNvPr>
          <p:cNvSpPr>
            <a:spLocks noGrp="1"/>
          </p:cNvSpPr>
          <p:nvPr>
            <p:ph type="title"/>
          </p:nvPr>
        </p:nvSpPr>
        <p:spPr/>
        <p:txBody>
          <a:bodyPr/>
          <a:lstStyle/>
          <a:p>
            <a:r>
              <a:rPr lang="en-US" dirty="0"/>
              <a:t>What Should I Do?</a:t>
            </a:r>
          </a:p>
        </p:txBody>
      </p:sp>
      <p:sp>
        <p:nvSpPr>
          <p:cNvPr id="3" name="Content Placeholder 2">
            <a:extLst>
              <a:ext uri="{FF2B5EF4-FFF2-40B4-BE49-F238E27FC236}">
                <a16:creationId xmlns:a16="http://schemas.microsoft.com/office/drawing/2014/main" id="{57F60077-FD35-A322-701A-2D8868A66C3B}"/>
              </a:ext>
            </a:extLst>
          </p:cNvPr>
          <p:cNvSpPr>
            <a:spLocks noGrp="1"/>
          </p:cNvSpPr>
          <p:nvPr>
            <p:ph idx="1"/>
          </p:nvPr>
        </p:nvSpPr>
        <p:spPr/>
        <p:txBody>
          <a:bodyPr/>
          <a:lstStyle/>
          <a:p>
            <a:r>
              <a:rPr lang="en-US" dirty="0">
                <a:solidFill>
                  <a:schemeClr val="accent1">
                    <a:lumMod val="60000"/>
                    <a:lumOff val="40000"/>
                  </a:schemeClr>
                </a:solidFill>
                <a:latin typeface="Source Sans Pro Black" panose="020B0803030403020204" pitchFamily="34" charset="0"/>
              </a:rPr>
              <a:t>Wake Up: </a:t>
            </a:r>
          </a:p>
          <a:p>
            <a:r>
              <a:rPr lang="en-US" dirty="0">
                <a:solidFill>
                  <a:srgbClr val="2F3B51"/>
                </a:solidFill>
                <a:latin typeface="Source Sans Pro Black" panose="020B0803030403020204" pitchFamily="34" charset="0"/>
              </a:rPr>
              <a:t>Clean Up!</a:t>
            </a:r>
          </a:p>
          <a:p>
            <a:pPr lvl="1"/>
            <a:r>
              <a:rPr lang="en-US" dirty="0">
                <a:solidFill>
                  <a:srgbClr val="2F3B51"/>
                </a:solidFill>
              </a:rPr>
              <a:t>“The night is far spent, the day is at hand. Therefore let us </a:t>
            </a:r>
            <a:r>
              <a:rPr lang="en-US" dirty="0">
                <a:solidFill>
                  <a:srgbClr val="2F3B51"/>
                </a:solidFill>
                <a:latin typeface="Source Sans Pro Black" panose="020B0803030403020204" pitchFamily="34" charset="0"/>
              </a:rPr>
              <a:t>cast off the works of darkness</a:t>
            </a:r>
            <a:r>
              <a:rPr lang="en-US" dirty="0">
                <a:solidFill>
                  <a:srgbClr val="2F3B51"/>
                </a:solidFill>
              </a:rPr>
              <a:t>, and let us put on the armor of light. Let us walk properly, as in the day, not in revelry and drunkenness, not in lewdness and lust, not in strife and envy” (Rom. 13:12-13).</a:t>
            </a:r>
          </a:p>
        </p:txBody>
      </p:sp>
    </p:spTree>
    <p:extLst>
      <p:ext uri="{BB962C8B-B14F-4D97-AF65-F5344CB8AC3E}">
        <p14:creationId xmlns:p14="http://schemas.microsoft.com/office/powerpoint/2010/main" val="971170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D48DD-EA66-65BF-12C3-27022C6A8B99}"/>
              </a:ext>
            </a:extLst>
          </p:cNvPr>
          <p:cNvSpPr>
            <a:spLocks noGrp="1"/>
          </p:cNvSpPr>
          <p:nvPr>
            <p:ph type="title"/>
          </p:nvPr>
        </p:nvSpPr>
        <p:spPr/>
        <p:txBody>
          <a:bodyPr/>
          <a:lstStyle/>
          <a:p>
            <a:r>
              <a:rPr lang="en-US" dirty="0"/>
              <a:t>What Should I Do?</a:t>
            </a:r>
          </a:p>
        </p:txBody>
      </p:sp>
      <p:sp>
        <p:nvSpPr>
          <p:cNvPr id="3" name="Content Placeholder 2">
            <a:extLst>
              <a:ext uri="{FF2B5EF4-FFF2-40B4-BE49-F238E27FC236}">
                <a16:creationId xmlns:a16="http://schemas.microsoft.com/office/drawing/2014/main" id="{57F60077-FD35-A322-701A-2D8868A66C3B}"/>
              </a:ext>
            </a:extLst>
          </p:cNvPr>
          <p:cNvSpPr>
            <a:spLocks noGrp="1"/>
          </p:cNvSpPr>
          <p:nvPr>
            <p:ph idx="1"/>
          </p:nvPr>
        </p:nvSpPr>
        <p:spPr/>
        <p:txBody>
          <a:bodyPr>
            <a:normAutofit lnSpcReduction="10000"/>
          </a:bodyPr>
          <a:lstStyle/>
          <a:p>
            <a:r>
              <a:rPr lang="en-US" dirty="0">
                <a:solidFill>
                  <a:schemeClr val="accent1">
                    <a:lumMod val="60000"/>
                    <a:lumOff val="40000"/>
                  </a:schemeClr>
                </a:solidFill>
                <a:latin typeface="Source Sans Pro Black" panose="020B0803030403020204" pitchFamily="34" charset="0"/>
              </a:rPr>
              <a:t>Wake Up! </a:t>
            </a:r>
          </a:p>
          <a:p>
            <a:r>
              <a:rPr lang="en-US" dirty="0">
                <a:solidFill>
                  <a:schemeClr val="accent1">
                    <a:lumMod val="60000"/>
                    <a:lumOff val="40000"/>
                  </a:schemeClr>
                </a:solidFill>
                <a:latin typeface="Source Sans Pro Black" panose="020B0803030403020204" pitchFamily="34" charset="0"/>
              </a:rPr>
              <a:t>Clean Up!</a:t>
            </a:r>
          </a:p>
          <a:p>
            <a:r>
              <a:rPr lang="en-US" dirty="0">
                <a:solidFill>
                  <a:srgbClr val="2F3B51"/>
                </a:solidFill>
                <a:latin typeface="Source Sans Pro Black" panose="020B0803030403020204" pitchFamily="34" charset="0"/>
              </a:rPr>
              <a:t>Grow Up!</a:t>
            </a:r>
          </a:p>
          <a:p>
            <a:pPr lvl="1"/>
            <a:r>
              <a:rPr lang="en-US" dirty="0">
                <a:latin typeface="Source Sans Pro Semibold" panose="020B0603030403020204" pitchFamily="34" charset="0"/>
              </a:rPr>
              <a:t>“But put on the Lord Jesus Christ, and make no provision for the flesh, to fulfill its lusts” (Rom. 13:14).</a:t>
            </a:r>
          </a:p>
          <a:p>
            <a:pPr lvl="1"/>
            <a:r>
              <a:rPr lang="en-US" dirty="0">
                <a:latin typeface="Source Sans Pro Semibold" panose="020B0603030403020204" pitchFamily="34" charset="0"/>
              </a:rPr>
              <a:t>“. . .that </a:t>
            </a:r>
            <a:r>
              <a:rPr lang="en-US" dirty="0">
                <a:solidFill>
                  <a:srgbClr val="2F3B51"/>
                </a:solidFill>
                <a:latin typeface="Source Sans Pro Black" panose="020B0803030403020204" pitchFamily="34" charset="0"/>
              </a:rPr>
              <a:t>we should no longer be children</a:t>
            </a:r>
            <a:r>
              <a:rPr lang="en-US" dirty="0">
                <a:latin typeface="Source Sans Pro Semibold" panose="020B0603030403020204" pitchFamily="34" charset="0"/>
              </a:rPr>
              <a:t>, tossed to and </a:t>
            </a:r>
            <a:r>
              <a:rPr lang="en-US" dirty="0" err="1">
                <a:latin typeface="Source Sans Pro Semibold" panose="020B0603030403020204" pitchFamily="34" charset="0"/>
              </a:rPr>
              <a:t>fro</a:t>
            </a:r>
            <a:r>
              <a:rPr lang="en-US" dirty="0">
                <a:latin typeface="Source Sans Pro Semibold" panose="020B0603030403020204" pitchFamily="34" charset="0"/>
              </a:rPr>
              <a:t> and carried about with every wind of doctrine, by the trickery of men, in the cunning craftiness of deceitful plotting, but, speaking the truth in love, </a:t>
            </a:r>
            <a:r>
              <a:rPr lang="en-US" dirty="0">
                <a:solidFill>
                  <a:srgbClr val="2F3B51"/>
                </a:solidFill>
                <a:latin typeface="Source Sans Pro Black" panose="020B0803030403020204" pitchFamily="34" charset="0"/>
              </a:rPr>
              <a:t>may grow up in all things into Him who is the head—Christ</a:t>
            </a:r>
            <a:r>
              <a:rPr lang="en-US" dirty="0">
                <a:latin typeface="Source Sans Pro Semibold" panose="020B0603030403020204" pitchFamily="34" charset="0"/>
              </a:rPr>
              <a:t>—from whom the whole body, joined and knit together </a:t>
            </a:r>
            <a:r>
              <a:rPr lang="en-US" dirty="0">
                <a:solidFill>
                  <a:srgbClr val="2F3B51"/>
                </a:solidFill>
                <a:latin typeface="Source Sans Pro Black" panose="020B0803030403020204" pitchFamily="34" charset="0"/>
              </a:rPr>
              <a:t>by what every joint supplies</a:t>
            </a:r>
            <a:r>
              <a:rPr lang="en-US" dirty="0">
                <a:latin typeface="Source Sans Pro Semibold" panose="020B0603030403020204" pitchFamily="34" charset="0"/>
              </a:rPr>
              <a:t>, according to the effective working by which every part does its share, causes growth of the body for the edifying of itself in love” (Eph. 4:14-16).</a:t>
            </a:r>
          </a:p>
          <a:p>
            <a:pPr lvl="1"/>
            <a:endParaRPr lang="en-US" dirty="0">
              <a:latin typeface="Source Sans Pro Semibold" panose="020B0603030403020204" pitchFamily="34" charset="0"/>
            </a:endParaRPr>
          </a:p>
          <a:p>
            <a:pPr lvl="1"/>
            <a:endParaRPr lang="en-US" dirty="0">
              <a:latin typeface="Source Sans Pro Semibold" panose="020B0603030403020204" pitchFamily="34" charset="0"/>
            </a:endParaRPr>
          </a:p>
          <a:p>
            <a:pPr lvl="1"/>
            <a:endParaRPr lang="en-US" dirty="0">
              <a:solidFill>
                <a:srgbClr val="2F3B51"/>
              </a:solidFill>
              <a:latin typeface="Source Sans Pro Black" panose="020B0803030403020204" pitchFamily="34" charset="0"/>
            </a:endParaRPr>
          </a:p>
        </p:txBody>
      </p:sp>
    </p:spTree>
    <p:extLst>
      <p:ext uri="{BB962C8B-B14F-4D97-AF65-F5344CB8AC3E}">
        <p14:creationId xmlns:p14="http://schemas.microsoft.com/office/powerpoint/2010/main" val="147046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14D38-CFBE-3D8D-7757-09AFD907F193}"/>
              </a:ext>
            </a:extLst>
          </p:cNvPr>
          <p:cNvSpPr>
            <a:spLocks noGrp="1"/>
          </p:cNvSpPr>
          <p:nvPr>
            <p:ph type="title"/>
          </p:nvPr>
        </p:nvSpPr>
        <p:spPr/>
        <p:txBody>
          <a:bodyPr/>
          <a:lstStyle/>
          <a:p>
            <a:r>
              <a:rPr lang="en-US" dirty="0"/>
              <a:t>Renew Your Spiritual Priorities</a:t>
            </a:r>
          </a:p>
        </p:txBody>
      </p:sp>
      <p:sp>
        <p:nvSpPr>
          <p:cNvPr id="3" name="Content Placeholder 2">
            <a:extLst>
              <a:ext uri="{FF2B5EF4-FFF2-40B4-BE49-F238E27FC236}">
                <a16:creationId xmlns:a16="http://schemas.microsoft.com/office/drawing/2014/main" id="{D3EFB72C-8FB6-CFB5-4F28-855C7107C796}"/>
              </a:ext>
            </a:extLst>
          </p:cNvPr>
          <p:cNvSpPr>
            <a:spLocks noGrp="1"/>
          </p:cNvSpPr>
          <p:nvPr>
            <p:ph idx="1"/>
          </p:nvPr>
        </p:nvSpPr>
        <p:spPr/>
        <p:txBody>
          <a:bodyPr/>
          <a:lstStyle/>
          <a:p>
            <a:r>
              <a:rPr lang="en-US" dirty="0"/>
              <a:t>“But seek first the kingdom of God and His righteousness, and all these things shall be added to you” (Matt. 6:33).</a:t>
            </a:r>
          </a:p>
          <a:p>
            <a:r>
              <a:rPr lang="en-US" dirty="0"/>
              <a:t>“I have been crucified with Christ; it is no longer I who live, but Christ lives in me; and the life which I now live in the flesh I live by faith in the Son of God, who loved me and gave Himself for me” (Gal. 2:20).</a:t>
            </a:r>
          </a:p>
          <a:p>
            <a:r>
              <a:rPr lang="en-US" dirty="0"/>
              <a:t>A religion that says, “I will go to church when I want to” forgets who has Lordship over one’s life! Is it </a:t>
            </a:r>
            <a:r>
              <a:rPr lang="en-US" dirty="0">
                <a:solidFill>
                  <a:srgbClr val="2F3B51"/>
                </a:solidFill>
                <a:latin typeface="Source Sans Pro Black" panose="020B0803030403020204" pitchFamily="34" charset="0"/>
              </a:rPr>
              <a:t>God</a:t>
            </a:r>
            <a:r>
              <a:rPr lang="en-US" dirty="0"/>
              <a:t> or is it </a:t>
            </a:r>
            <a:r>
              <a:rPr lang="en-US" dirty="0">
                <a:solidFill>
                  <a:srgbClr val="2F3B51"/>
                </a:solidFill>
                <a:latin typeface="Source Sans Pro Black" panose="020B0803030403020204" pitchFamily="34" charset="0"/>
              </a:rPr>
              <a:t>Me</a:t>
            </a:r>
            <a:r>
              <a:rPr lang="en-US" dirty="0"/>
              <a:t>?</a:t>
            </a:r>
          </a:p>
          <a:p>
            <a:endParaRPr lang="en-US" dirty="0"/>
          </a:p>
          <a:p>
            <a:endParaRPr lang="en-US" dirty="0"/>
          </a:p>
        </p:txBody>
      </p:sp>
    </p:spTree>
    <p:extLst>
      <p:ext uri="{BB962C8B-B14F-4D97-AF65-F5344CB8AC3E}">
        <p14:creationId xmlns:p14="http://schemas.microsoft.com/office/powerpoint/2010/main" val="58139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0AA9-35D9-411D-7356-04194FDE15ED}"/>
              </a:ext>
            </a:extLst>
          </p:cNvPr>
          <p:cNvSpPr>
            <a:spLocks noGrp="1"/>
          </p:cNvSpPr>
          <p:nvPr>
            <p:ph type="title"/>
          </p:nvPr>
        </p:nvSpPr>
        <p:spPr/>
        <p:txBody>
          <a:bodyPr/>
          <a:lstStyle/>
          <a:p>
            <a:r>
              <a:rPr lang="en-US" dirty="0"/>
              <a:t>Look to Jesus, For Your Example</a:t>
            </a:r>
          </a:p>
        </p:txBody>
      </p:sp>
      <p:sp>
        <p:nvSpPr>
          <p:cNvPr id="3" name="Content Placeholder 2">
            <a:extLst>
              <a:ext uri="{FF2B5EF4-FFF2-40B4-BE49-F238E27FC236}">
                <a16:creationId xmlns:a16="http://schemas.microsoft.com/office/drawing/2014/main" id="{90B62C2E-90BC-166E-1EFF-AD950BCD8048}"/>
              </a:ext>
            </a:extLst>
          </p:cNvPr>
          <p:cNvSpPr>
            <a:spLocks noGrp="1"/>
          </p:cNvSpPr>
          <p:nvPr>
            <p:ph idx="1"/>
          </p:nvPr>
        </p:nvSpPr>
        <p:spPr/>
        <p:txBody>
          <a:bodyPr>
            <a:normAutofit/>
          </a:bodyPr>
          <a:lstStyle/>
          <a:p>
            <a:r>
              <a:rPr lang="en-US" dirty="0"/>
              <a:t>We must put away the self-reliant, self-sufficient, arrogant view of life, and look to Jesus: </a:t>
            </a:r>
          </a:p>
          <a:p>
            <a:pPr lvl="1"/>
            <a:r>
              <a:rPr lang="en-US" dirty="0"/>
              <a:t>“Therefore we also, since we are surrounded by so great a cloud of witnesses, let us lay aside every weight, and the sin which so easily ensnares us, and let us run with endurance the race that is set before us, </a:t>
            </a:r>
            <a:r>
              <a:rPr lang="en-US" dirty="0">
                <a:solidFill>
                  <a:srgbClr val="2F3B51"/>
                </a:solidFill>
                <a:latin typeface="+mj-lt"/>
              </a:rPr>
              <a:t>looking unto Jesus</a:t>
            </a:r>
            <a:r>
              <a:rPr lang="en-US" dirty="0"/>
              <a:t>, the author and finisher of our faith, who for the joy that was set before Him endured the cross, despising the shame, and has sat down at the right hand of the throne of God. For consider Him who endured such hostility from sinners against Himself, </a:t>
            </a:r>
            <a:r>
              <a:rPr lang="en-US" dirty="0">
                <a:solidFill>
                  <a:srgbClr val="2F3B51"/>
                </a:solidFill>
                <a:latin typeface="Source Sans Pro Black" panose="020B0803030403020204" pitchFamily="34" charset="0"/>
              </a:rPr>
              <a:t>lest you become weary and discouraged in your souls</a:t>
            </a:r>
            <a:r>
              <a:rPr lang="en-US" dirty="0"/>
              <a:t>”  (Heb. 12:1-3).</a:t>
            </a:r>
          </a:p>
        </p:txBody>
      </p:sp>
    </p:spTree>
    <p:extLst>
      <p:ext uri="{BB962C8B-B14F-4D97-AF65-F5344CB8AC3E}">
        <p14:creationId xmlns:p14="http://schemas.microsoft.com/office/powerpoint/2010/main" val="1512570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E1EDF-01E2-7AC9-C17E-1AC890D9256B}"/>
              </a:ext>
            </a:extLst>
          </p:cNvPr>
          <p:cNvSpPr>
            <a:spLocks noGrp="1"/>
          </p:cNvSpPr>
          <p:nvPr>
            <p:ph type="title"/>
          </p:nvPr>
        </p:nvSpPr>
        <p:spPr/>
        <p:txBody>
          <a:bodyPr/>
          <a:lstStyle/>
          <a:p>
            <a:r>
              <a:rPr lang="en-US" dirty="0"/>
              <a:t>Humble Oneself Before God</a:t>
            </a:r>
          </a:p>
        </p:txBody>
      </p:sp>
      <p:sp>
        <p:nvSpPr>
          <p:cNvPr id="3" name="Content Placeholder 2">
            <a:extLst>
              <a:ext uri="{FF2B5EF4-FFF2-40B4-BE49-F238E27FC236}">
                <a16:creationId xmlns:a16="http://schemas.microsoft.com/office/drawing/2014/main" id="{C81384C3-18DA-06C9-50C3-8C9734233720}"/>
              </a:ext>
            </a:extLst>
          </p:cNvPr>
          <p:cNvSpPr>
            <a:spLocks noGrp="1"/>
          </p:cNvSpPr>
          <p:nvPr>
            <p:ph idx="1"/>
          </p:nvPr>
        </p:nvSpPr>
        <p:spPr/>
        <p:txBody>
          <a:bodyPr/>
          <a:lstStyle/>
          <a:p>
            <a:r>
              <a:rPr lang="en-US" dirty="0"/>
              <a:t>“Therefore </a:t>
            </a:r>
            <a:r>
              <a:rPr lang="en-US" dirty="0">
                <a:solidFill>
                  <a:srgbClr val="2F3B51"/>
                </a:solidFill>
                <a:latin typeface="+mj-lt"/>
              </a:rPr>
              <a:t>humble yourselves under the mighty hand of God</a:t>
            </a:r>
            <a:r>
              <a:rPr lang="en-US" dirty="0"/>
              <a:t>, that He may exalt you in due time, casting all your care upon Him, for He cares for you” (1 Pet. 5:6-7).</a:t>
            </a:r>
          </a:p>
          <a:p>
            <a:pPr lvl="1"/>
            <a:r>
              <a:rPr lang="en-US" dirty="0"/>
              <a:t>Who is doing the driving for your life?</a:t>
            </a:r>
          </a:p>
          <a:p>
            <a:endParaRPr lang="en-US" dirty="0"/>
          </a:p>
          <a:p>
            <a:endParaRPr lang="en-US" dirty="0"/>
          </a:p>
          <a:p>
            <a:endParaRPr lang="en-US" dirty="0"/>
          </a:p>
        </p:txBody>
      </p:sp>
    </p:spTree>
    <p:extLst>
      <p:ext uri="{BB962C8B-B14F-4D97-AF65-F5344CB8AC3E}">
        <p14:creationId xmlns:p14="http://schemas.microsoft.com/office/powerpoint/2010/main" val="1386045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F66D7-4C1B-8549-C253-B765E22A9E74}"/>
              </a:ext>
            </a:extLst>
          </p:cNvPr>
          <p:cNvSpPr>
            <a:spLocks noGrp="1"/>
          </p:cNvSpPr>
          <p:nvPr>
            <p:ph type="title"/>
          </p:nvPr>
        </p:nvSpPr>
        <p:spPr/>
        <p:txBody>
          <a:bodyPr>
            <a:normAutofit/>
          </a:bodyPr>
          <a:lstStyle/>
          <a:p>
            <a:r>
              <a:rPr lang="en-US" sz="3600" dirty="0"/>
              <a:t>If You Wish for Your First Love to Be Rekindled</a:t>
            </a:r>
          </a:p>
        </p:txBody>
      </p:sp>
      <p:sp>
        <p:nvSpPr>
          <p:cNvPr id="3" name="Content Placeholder 2">
            <a:extLst>
              <a:ext uri="{FF2B5EF4-FFF2-40B4-BE49-F238E27FC236}">
                <a16:creationId xmlns:a16="http://schemas.microsoft.com/office/drawing/2014/main" id="{D5A0A5F6-0819-B88F-B7C9-CAD920EEF8B0}"/>
              </a:ext>
            </a:extLst>
          </p:cNvPr>
          <p:cNvSpPr>
            <a:spLocks noGrp="1"/>
          </p:cNvSpPr>
          <p:nvPr>
            <p:ph idx="1"/>
          </p:nvPr>
        </p:nvSpPr>
        <p:spPr/>
        <p:txBody>
          <a:bodyPr/>
          <a:lstStyle/>
          <a:p>
            <a:r>
              <a:rPr lang="en-US" dirty="0"/>
              <a:t>Worship regularly (Heb. 10:24-25) and pray always (Eph. 6:18).</a:t>
            </a:r>
          </a:p>
          <a:p>
            <a:r>
              <a:rPr lang="en-US" dirty="0"/>
              <a:t>Renounce shameful things (2 Cor. 4:1-2).</a:t>
            </a:r>
          </a:p>
          <a:p>
            <a:r>
              <a:rPr lang="en-US" dirty="0"/>
              <a:t>Accept encouragement from others (Gal. 6:2; Isa. 35:3-4; Heb. 12:12). Accept loving concern from brethren and be loving to others.</a:t>
            </a:r>
          </a:p>
          <a:p>
            <a:r>
              <a:rPr lang="en-US" dirty="0"/>
              <a:t>Read your Bible daily (Psa. 119:14-16).</a:t>
            </a:r>
          </a:p>
          <a:p>
            <a:r>
              <a:rPr lang="en-US" dirty="0"/>
              <a:t>Bear others’ burdens (Gal. 6:2, 9-10; 1 Cor. 15:57-58).</a:t>
            </a:r>
          </a:p>
        </p:txBody>
      </p:sp>
    </p:spTree>
    <p:extLst>
      <p:ext uri="{BB962C8B-B14F-4D97-AF65-F5344CB8AC3E}">
        <p14:creationId xmlns:p14="http://schemas.microsoft.com/office/powerpoint/2010/main" val="1714464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3D2A-86E1-40E5-10F8-65620853A367}"/>
              </a:ext>
            </a:extLst>
          </p:cNvPr>
          <p:cNvSpPr>
            <a:spLocks noGrp="1"/>
          </p:cNvSpPr>
          <p:nvPr>
            <p:ph type="title"/>
          </p:nvPr>
        </p:nvSpPr>
        <p:spPr>
          <a:xfrm>
            <a:off x="838200" y="444256"/>
            <a:ext cx="6420439" cy="1325563"/>
          </a:xfrm>
        </p:spPr>
        <p:txBody>
          <a:bodyPr/>
          <a:lstStyle/>
          <a:p>
            <a:r>
              <a:rPr lang="en-US" dirty="0"/>
              <a:t>Churches Die</a:t>
            </a:r>
          </a:p>
        </p:txBody>
      </p:sp>
      <p:sp>
        <p:nvSpPr>
          <p:cNvPr id="3" name="Content Placeholder 2">
            <a:extLst>
              <a:ext uri="{FF2B5EF4-FFF2-40B4-BE49-F238E27FC236}">
                <a16:creationId xmlns:a16="http://schemas.microsoft.com/office/drawing/2014/main" id="{EDDD18A7-E0F1-8A9F-5222-9628328E47E3}"/>
              </a:ext>
            </a:extLst>
          </p:cNvPr>
          <p:cNvSpPr>
            <a:spLocks noGrp="1"/>
          </p:cNvSpPr>
          <p:nvPr>
            <p:ph idx="1"/>
          </p:nvPr>
        </p:nvSpPr>
        <p:spPr>
          <a:xfrm>
            <a:off x="838200" y="1904756"/>
            <a:ext cx="6420439" cy="4351338"/>
          </a:xfrm>
        </p:spPr>
        <p:txBody>
          <a:bodyPr>
            <a:normAutofit lnSpcReduction="10000"/>
          </a:bodyPr>
          <a:lstStyle/>
          <a:p>
            <a:r>
              <a:rPr lang="en-US" dirty="0"/>
              <a:t>Some die by apostasy, departing from the truth.</a:t>
            </a:r>
          </a:p>
          <a:p>
            <a:r>
              <a:rPr lang="en-US" dirty="0"/>
              <a:t>Some die because their children lose their faith and faithful old folks pass away.</a:t>
            </a:r>
          </a:p>
          <a:p>
            <a:r>
              <a:rPr lang="en-US" dirty="0"/>
              <a:t>Some die because of lack of commitment—no one cares enough to make the commitments necessary to keep it alive!</a:t>
            </a:r>
          </a:p>
          <a:p>
            <a:r>
              <a:rPr lang="en-US" dirty="0"/>
              <a:t>What will happen to Decatur Township?</a:t>
            </a:r>
          </a:p>
          <a:p>
            <a:endParaRPr lang="en-US" dirty="0"/>
          </a:p>
        </p:txBody>
      </p:sp>
      <p:pic>
        <p:nvPicPr>
          <p:cNvPr id="5122" name="Picture 2" descr="white and brown concrete building near green trees under blue sky during daytime">
            <a:extLst>
              <a:ext uri="{FF2B5EF4-FFF2-40B4-BE49-F238E27FC236}">
                <a16:creationId xmlns:a16="http://schemas.microsoft.com/office/drawing/2014/main" id="{C77DDEFB-1A2B-E9EA-1646-C6F4D63E2C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9063" y="0"/>
            <a:ext cx="445293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3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C3531-1D9F-034C-068D-CED8E5BCCA7D}"/>
              </a:ext>
            </a:extLst>
          </p:cNvPr>
          <p:cNvSpPr>
            <a:spLocks noGrp="1"/>
          </p:cNvSpPr>
          <p:nvPr>
            <p:ph type="title"/>
          </p:nvPr>
        </p:nvSpPr>
        <p:spPr/>
        <p:txBody>
          <a:bodyPr/>
          <a:lstStyle/>
          <a:p>
            <a:r>
              <a:rPr lang="en-US" dirty="0"/>
              <a:t>Or Else!</a:t>
            </a:r>
          </a:p>
        </p:txBody>
      </p:sp>
      <p:sp>
        <p:nvSpPr>
          <p:cNvPr id="3" name="Content Placeholder 2">
            <a:extLst>
              <a:ext uri="{FF2B5EF4-FFF2-40B4-BE49-F238E27FC236}">
                <a16:creationId xmlns:a16="http://schemas.microsoft.com/office/drawing/2014/main" id="{DE71CE95-1C27-D326-A10A-4FEDF4D0205D}"/>
              </a:ext>
            </a:extLst>
          </p:cNvPr>
          <p:cNvSpPr>
            <a:spLocks noGrp="1"/>
          </p:cNvSpPr>
          <p:nvPr>
            <p:ph idx="1"/>
          </p:nvPr>
        </p:nvSpPr>
        <p:spPr/>
        <p:txBody>
          <a:bodyPr>
            <a:normAutofit/>
          </a:bodyPr>
          <a:lstStyle/>
          <a:p>
            <a:r>
              <a:rPr lang="en-US" dirty="0"/>
              <a:t>What happens if Ephesus (or any other church that has lost its first love) does not repent?</a:t>
            </a:r>
          </a:p>
          <a:p>
            <a:r>
              <a:rPr lang="en-US" dirty="0"/>
              <a:t>“Remember therefore from where you have fallen; repent and do the first works, </a:t>
            </a:r>
            <a:r>
              <a:rPr lang="en-US" dirty="0">
                <a:solidFill>
                  <a:srgbClr val="2F3B51"/>
                </a:solidFill>
                <a:latin typeface="Source Sans Pro Black" panose="020B0803030403020204" pitchFamily="34" charset="0"/>
              </a:rPr>
              <a:t>or else I will come to you quickly and remove your lampstand from its place</a:t>
            </a:r>
            <a:r>
              <a:rPr lang="en-US" dirty="0"/>
              <a:t>—unless you repent” (Rev. 2:5).</a:t>
            </a:r>
          </a:p>
          <a:p>
            <a:pPr lvl="1"/>
            <a:r>
              <a:rPr lang="en-US" dirty="0"/>
              <a:t>The removal of the lampstand (used to illuminate, provide light) signifies the removal of one’s classification as God’s church.</a:t>
            </a:r>
          </a:p>
          <a:p>
            <a:pPr marL="0" indent="0">
              <a:buNone/>
            </a:pPr>
            <a:endParaRPr lang="en-US" dirty="0"/>
          </a:p>
          <a:p>
            <a:endParaRPr lang="en-US" dirty="0"/>
          </a:p>
        </p:txBody>
      </p:sp>
    </p:spTree>
    <p:extLst>
      <p:ext uri="{BB962C8B-B14F-4D97-AF65-F5344CB8AC3E}">
        <p14:creationId xmlns:p14="http://schemas.microsoft.com/office/powerpoint/2010/main" val="8350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74BA-718B-5ADF-834F-D6796EBBD072}"/>
              </a:ext>
            </a:extLst>
          </p:cNvPr>
          <p:cNvSpPr>
            <a:spLocks noGrp="1"/>
          </p:cNvSpPr>
          <p:nvPr>
            <p:ph type="title"/>
          </p:nvPr>
        </p:nvSpPr>
        <p:spPr/>
        <p:txBody>
          <a:bodyPr/>
          <a:lstStyle/>
          <a:p>
            <a:r>
              <a:rPr lang="en-US" dirty="0"/>
              <a:t>Conclusion</a:t>
            </a:r>
            <a:br>
              <a:rPr lang="en-US" dirty="0"/>
            </a:br>
            <a:endParaRPr lang="en-US" dirty="0"/>
          </a:p>
        </p:txBody>
      </p:sp>
      <p:sp>
        <p:nvSpPr>
          <p:cNvPr id="3" name="Text Placeholder 2">
            <a:extLst>
              <a:ext uri="{FF2B5EF4-FFF2-40B4-BE49-F238E27FC236}">
                <a16:creationId xmlns:a16="http://schemas.microsoft.com/office/drawing/2014/main" id="{D735CE3B-ED43-E20D-D9C6-44B5F5D73C24}"/>
              </a:ext>
            </a:extLst>
          </p:cNvPr>
          <p:cNvSpPr>
            <a:spLocks noGrp="1"/>
          </p:cNvSpPr>
          <p:nvPr>
            <p:ph type="body" idx="1"/>
          </p:nvPr>
        </p:nvSpPr>
        <p:spPr>
          <a:solidFill>
            <a:srgbClr val="2F3B51"/>
          </a:solidFill>
          <a:ln>
            <a:solidFill>
              <a:srgbClr val="2F3B51"/>
            </a:solidFill>
          </a:ln>
        </p:spPr>
        <p:txBody>
          <a:bodyPr/>
          <a:lstStyle/>
          <a:p>
            <a:endParaRPr lang="en-US" dirty="0"/>
          </a:p>
        </p:txBody>
      </p:sp>
    </p:spTree>
    <p:extLst>
      <p:ext uri="{BB962C8B-B14F-4D97-AF65-F5344CB8AC3E}">
        <p14:creationId xmlns:p14="http://schemas.microsoft.com/office/powerpoint/2010/main" val="2085968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41477-87F3-A6C1-6F70-EFCB35E79A77}"/>
              </a:ext>
            </a:extLst>
          </p:cNvPr>
          <p:cNvSpPr>
            <a:spLocks noGrp="1"/>
          </p:cNvSpPr>
          <p:nvPr>
            <p:ph type="title"/>
          </p:nvPr>
        </p:nvSpPr>
        <p:spPr/>
        <p:txBody>
          <a:bodyPr/>
          <a:lstStyle/>
          <a:p>
            <a:r>
              <a:rPr lang="en-US" dirty="0"/>
              <a:t>Facing Our Temptations</a:t>
            </a:r>
          </a:p>
        </p:txBody>
      </p:sp>
      <p:sp>
        <p:nvSpPr>
          <p:cNvPr id="3" name="Content Placeholder 2">
            <a:extLst>
              <a:ext uri="{FF2B5EF4-FFF2-40B4-BE49-F238E27FC236}">
                <a16:creationId xmlns:a16="http://schemas.microsoft.com/office/drawing/2014/main" id="{F23133C1-8428-BEA6-38AA-E7E20FBD69FE}"/>
              </a:ext>
            </a:extLst>
          </p:cNvPr>
          <p:cNvSpPr>
            <a:spLocks noGrp="1"/>
          </p:cNvSpPr>
          <p:nvPr>
            <p:ph idx="1"/>
          </p:nvPr>
        </p:nvSpPr>
        <p:spPr/>
        <p:txBody>
          <a:bodyPr/>
          <a:lstStyle/>
          <a:p>
            <a:r>
              <a:rPr lang="en-US" dirty="0"/>
              <a:t>“My brethren, count it all joy when you fall into various trials, knowing that the testing of your faith produces patience. But let patience have its perfect work, that you may be perfect and complete, lacking nothing” (James 1:2-4).</a:t>
            </a:r>
          </a:p>
          <a:p>
            <a:r>
              <a:rPr lang="en-US" dirty="0"/>
              <a:t>“No temptation has overtaken you except such as is common to man; but God is faithful, who will not allow you to be tempted beyond what you are able, but with the temptation will also make the way of escape, that you may be able to bear it” (1 Cor. 10:13).</a:t>
            </a:r>
          </a:p>
          <a:p>
            <a:endParaRPr lang="en-US" dirty="0"/>
          </a:p>
        </p:txBody>
      </p:sp>
    </p:spTree>
    <p:extLst>
      <p:ext uri="{BB962C8B-B14F-4D97-AF65-F5344CB8AC3E}">
        <p14:creationId xmlns:p14="http://schemas.microsoft.com/office/powerpoint/2010/main" val="220041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C8486-2779-8B4D-18BA-F3E0D9A6913C}"/>
              </a:ext>
            </a:extLst>
          </p:cNvPr>
          <p:cNvSpPr>
            <a:spLocks noGrp="1"/>
          </p:cNvSpPr>
          <p:nvPr>
            <p:ph type="title"/>
          </p:nvPr>
        </p:nvSpPr>
        <p:spPr/>
        <p:txBody>
          <a:bodyPr/>
          <a:lstStyle/>
          <a:p>
            <a:r>
              <a:rPr lang="en-US" dirty="0"/>
              <a:t>Final Exhortation</a:t>
            </a:r>
          </a:p>
        </p:txBody>
      </p:sp>
      <p:sp>
        <p:nvSpPr>
          <p:cNvPr id="3" name="Content Placeholder 2">
            <a:extLst>
              <a:ext uri="{FF2B5EF4-FFF2-40B4-BE49-F238E27FC236}">
                <a16:creationId xmlns:a16="http://schemas.microsoft.com/office/drawing/2014/main" id="{F5152909-EC60-CA7B-0E3B-BB2FA61917CD}"/>
              </a:ext>
            </a:extLst>
          </p:cNvPr>
          <p:cNvSpPr>
            <a:spLocks noGrp="1"/>
          </p:cNvSpPr>
          <p:nvPr>
            <p:ph idx="1"/>
          </p:nvPr>
        </p:nvSpPr>
        <p:spPr/>
        <p:txBody>
          <a:bodyPr/>
          <a:lstStyle/>
          <a:p>
            <a:r>
              <a:rPr lang="en-US" dirty="0"/>
              <a:t>God can and will restore to you the joy of your salvation: “</a:t>
            </a:r>
            <a:r>
              <a:rPr lang="en-US" dirty="0">
                <a:solidFill>
                  <a:srgbClr val="2F3B51"/>
                </a:solidFill>
                <a:latin typeface="+mj-lt"/>
              </a:rPr>
              <a:t>Restore to me the joy of Your salvation</a:t>
            </a:r>
            <a:r>
              <a:rPr lang="en-US" dirty="0"/>
              <a:t>, And uphold me by Your generous Spirit” (Psa. 51:12).”</a:t>
            </a:r>
          </a:p>
          <a:p>
            <a:r>
              <a:rPr lang="en-US" dirty="0"/>
              <a:t>“Remember therefore from where you have fallen; repent and do the first works, or else I will come to you quickly and remove your lampstand from its place—unless you repent” (Rev. 2:5).</a:t>
            </a:r>
          </a:p>
          <a:p>
            <a:endParaRPr lang="en-US" dirty="0"/>
          </a:p>
          <a:p>
            <a:endParaRPr lang="en-US" dirty="0"/>
          </a:p>
        </p:txBody>
      </p:sp>
    </p:spTree>
    <p:extLst>
      <p:ext uri="{BB962C8B-B14F-4D97-AF65-F5344CB8AC3E}">
        <p14:creationId xmlns:p14="http://schemas.microsoft.com/office/powerpoint/2010/main" val="312787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7575A-E1E0-78FA-850A-F0BF825136FF}"/>
              </a:ext>
            </a:extLst>
          </p:cNvPr>
          <p:cNvSpPr>
            <a:spLocks noGrp="1"/>
          </p:cNvSpPr>
          <p:nvPr>
            <p:ph type="title"/>
          </p:nvPr>
        </p:nvSpPr>
        <p:spPr/>
        <p:txBody>
          <a:bodyPr/>
          <a:lstStyle/>
          <a:p>
            <a:r>
              <a:rPr lang="en-US" dirty="0"/>
              <a:t>Sometimes Our Faith Wanes</a:t>
            </a:r>
          </a:p>
        </p:txBody>
      </p:sp>
      <p:sp>
        <p:nvSpPr>
          <p:cNvPr id="3" name="Content Placeholder 2">
            <a:extLst>
              <a:ext uri="{FF2B5EF4-FFF2-40B4-BE49-F238E27FC236}">
                <a16:creationId xmlns:a16="http://schemas.microsoft.com/office/drawing/2014/main" id="{46D0F81B-47C8-5448-9A9C-EAC78EF08CBC}"/>
              </a:ext>
            </a:extLst>
          </p:cNvPr>
          <p:cNvSpPr>
            <a:spLocks noGrp="1"/>
          </p:cNvSpPr>
          <p:nvPr>
            <p:ph idx="1"/>
          </p:nvPr>
        </p:nvSpPr>
        <p:spPr/>
        <p:txBody>
          <a:bodyPr/>
          <a:lstStyle/>
          <a:p>
            <a:r>
              <a:rPr lang="en-US" dirty="0"/>
              <a:t>Sometimes one loses his first love for Christ: </a:t>
            </a:r>
          </a:p>
          <a:p>
            <a:pPr lvl="1"/>
            <a:r>
              <a:rPr lang="en-US" dirty="0"/>
              <a:t>“Nevertheless I have this against you, that </a:t>
            </a:r>
            <a:r>
              <a:rPr lang="en-US" dirty="0">
                <a:solidFill>
                  <a:srgbClr val="2F3B51"/>
                </a:solidFill>
                <a:latin typeface="+mj-lt"/>
              </a:rPr>
              <a:t>you have left your first love</a:t>
            </a:r>
            <a:r>
              <a:rPr lang="en-US" dirty="0"/>
              <a:t>. Remember therefore from where you have fallen; repent and do the first works, or else I will come to you quickly and remove your lampstand from its place—unless you repent” (Rev. 2:4-5).</a:t>
            </a:r>
          </a:p>
          <a:p>
            <a:r>
              <a:rPr lang="en-US" dirty="0"/>
              <a:t>What can a person do when he has lost desire to pray and serve God? </a:t>
            </a:r>
          </a:p>
          <a:p>
            <a:endParaRPr lang="en-US" dirty="0"/>
          </a:p>
          <a:p>
            <a:endParaRPr lang="en-US" dirty="0"/>
          </a:p>
        </p:txBody>
      </p:sp>
    </p:spTree>
    <p:extLst>
      <p:ext uri="{BB962C8B-B14F-4D97-AF65-F5344CB8AC3E}">
        <p14:creationId xmlns:p14="http://schemas.microsoft.com/office/powerpoint/2010/main" val="24378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62E3F3-AD2F-FB43-9C8B-27E2054E1924}"/>
              </a:ext>
            </a:extLst>
          </p:cNvPr>
          <p:cNvSpPr txBox="1"/>
          <p:nvPr/>
        </p:nvSpPr>
        <p:spPr>
          <a:xfrm>
            <a:off x="1002323" y="694592"/>
            <a:ext cx="10770577" cy="1015663"/>
          </a:xfrm>
          <a:prstGeom prst="rect">
            <a:avLst/>
          </a:prstGeom>
          <a:noFill/>
        </p:spPr>
        <p:txBody>
          <a:bodyPr wrap="square" rtlCol="0">
            <a:spAutoFit/>
          </a:bodyPr>
          <a:lstStyle/>
          <a:p>
            <a:r>
              <a:rPr lang="en-US" sz="6000" dirty="0">
                <a:solidFill>
                  <a:srgbClr val="2F3B51"/>
                </a:solidFill>
                <a:latin typeface="Source Sans Pro Black" panose="020B0803030403020204" pitchFamily="34" charset="0"/>
              </a:rPr>
              <a:t>Have You Left Your First Love?</a:t>
            </a:r>
          </a:p>
        </p:txBody>
      </p:sp>
      <p:pic>
        <p:nvPicPr>
          <p:cNvPr id="4" name="Picture 2" descr="broken heart hanging on wire">
            <a:extLst>
              <a:ext uri="{FF2B5EF4-FFF2-40B4-BE49-F238E27FC236}">
                <a16:creationId xmlns:a16="http://schemas.microsoft.com/office/drawing/2014/main" id="{F7457ED3-0B94-8B55-1A7A-F545BD9DB0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4721" y="1803692"/>
            <a:ext cx="6850672" cy="4569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316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4AB33-C621-2E6E-8F51-E507D8420CBE}"/>
              </a:ext>
            </a:extLst>
          </p:cNvPr>
          <p:cNvSpPr>
            <a:spLocks noGrp="1"/>
          </p:cNvSpPr>
          <p:nvPr>
            <p:ph type="title"/>
          </p:nvPr>
        </p:nvSpPr>
        <p:spPr/>
        <p:txBody>
          <a:bodyPr/>
          <a:lstStyle/>
          <a:p>
            <a:r>
              <a:rPr lang="en-US" dirty="0"/>
              <a:t>Losing Our Love for Christ</a:t>
            </a:r>
          </a:p>
        </p:txBody>
      </p:sp>
      <p:pic>
        <p:nvPicPr>
          <p:cNvPr id="2052" name="Picture 4" descr="woman praying beside tree">
            <a:extLst>
              <a:ext uri="{FF2B5EF4-FFF2-40B4-BE49-F238E27FC236}">
                <a16:creationId xmlns:a16="http://schemas.microsoft.com/office/drawing/2014/main" id="{FA21F823-7CEF-2D90-A88B-05C2448E23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734" y="2119273"/>
            <a:ext cx="6547308" cy="437360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833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4AE28-5022-BB0F-F1EC-B5590F4FDC98}"/>
              </a:ext>
            </a:extLst>
          </p:cNvPr>
          <p:cNvSpPr>
            <a:spLocks noGrp="1"/>
          </p:cNvSpPr>
          <p:nvPr>
            <p:ph type="title"/>
          </p:nvPr>
        </p:nvSpPr>
        <p:spPr/>
        <p:txBody>
          <a:bodyPr/>
          <a:lstStyle/>
          <a:p>
            <a:r>
              <a:rPr lang="en-US" dirty="0"/>
              <a:t>The Image</a:t>
            </a:r>
          </a:p>
        </p:txBody>
      </p:sp>
      <p:sp>
        <p:nvSpPr>
          <p:cNvPr id="3" name="Content Placeholder 2">
            <a:extLst>
              <a:ext uri="{FF2B5EF4-FFF2-40B4-BE49-F238E27FC236}">
                <a16:creationId xmlns:a16="http://schemas.microsoft.com/office/drawing/2014/main" id="{ACDAA889-F45D-7811-71A8-400D13FDB460}"/>
              </a:ext>
            </a:extLst>
          </p:cNvPr>
          <p:cNvSpPr>
            <a:spLocks noGrp="1"/>
          </p:cNvSpPr>
          <p:nvPr>
            <p:ph idx="1"/>
          </p:nvPr>
        </p:nvSpPr>
        <p:spPr/>
        <p:txBody>
          <a:bodyPr/>
          <a:lstStyle/>
          <a:p>
            <a:r>
              <a:rPr lang="en-US" dirty="0"/>
              <a:t>Jesus as the Bridegroom:</a:t>
            </a:r>
          </a:p>
          <a:p>
            <a:pPr lvl="1"/>
            <a:r>
              <a:rPr lang="en-US" dirty="0"/>
              <a:t>“For the husband is head of the wife, as also Christ is head of the church; and He is the Savior of the body. Therefore, just as the church is subject to Christ, so let the wives be to their own husbands in everything” (Eph. 5:23-24).</a:t>
            </a:r>
          </a:p>
          <a:p>
            <a:pPr lvl="1"/>
            <a:r>
              <a:rPr lang="en-US" dirty="0"/>
              <a:t>“For we are members of His body, of His flesh and of His bones. ‘For this reason a man shall leave his father and mother and be joined to his wife, and the two shall become one flesh.’ This is a great mystery, but I speak concerning Christ and the church” (Eph. 5:30-32).</a:t>
            </a:r>
          </a:p>
          <a:p>
            <a:r>
              <a:rPr lang="en-US" dirty="0"/>
              <a:t>Losing one’s first love is like losing one’s mate!</a:t>
            </a:r>
          </a:p>
          <a:p>
            <a:pPr lvl="1"/>
            <a:endParaRPr lang="en-US" dirty="0"/>
          </a:p>
          <a:p>
            <a:pPr lvl="1"/>
            <a:endParaRPr lang="en-US" dirty="0"/>
          </a:p>
        </p:txBody>
      </p:sp>
    </p:spTree>
    <p:extLst>
      <p:ext uri="{BB962C8B-B14F-4D97-AF65-F5344CB8AC3E}">
        <p14:creationId xmlns:p14="http://schemas.microsoft.com/office/powerpoint/2010/main" val="239236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171BB-3B2C-FD1C-FD78-954D02A931A7}"/>
              </a:ext>
            </a:extLst>
          </p:cNvPr>
          <p:cNvSpPr>
            <a:spLocks noGrp="1"/>
          </p:cNvSpPr>
          <p:nvPr>
            <p:ph type="title"/>
          </p:nvPr>
        </p:nvSpPr>
        <p:spPr/>
        <p:txBody>
          <a:bodyPr/>
          <a:lstStyle/>
          <a:p>
            <a:r>
              <a:rPr lang="en-US" dirty="0"/>
              <a:t>How Could This Happen to Ephesus?</a:t>
            </a:r>
          </a:p>
        </p:txBody>
      </p:sp>
      <p:sp>
        <p:nvSpPr>
          <p:cNvPr id="3" name="Content Placeholder 2">
            <a:extLst>
              <a:ext uri="{FF2B5EF4-FFF2-40B4-BE49-F238E27FC236}">
                <a16:creationId xmlns:a16="http://schemas.microsoft.com/office/drawing/2014/main" id="{4584C307-CDB6-E75B-C160-86AFE565251C}"/>
              </a:ext>
            </a:extLst>
          </p:cNvPr>
          <p:cNvSpPr>
            <a:spLocks noGrp="1"/>
          </p:cNvSpPr>
          <p:nvPr>
            <p:ph idx="1"/>
          </p:nvPr>
        </p:nvSpPr>
        <p:spPr>
          <a:xfrm>
            <a:off x="838199" y="1825625"/>
            <a:ext cx="10556631" cy="4667250"/>
          </a:xfrm>
        </p:spPr>
        <p:txBody>
          <a:bodyPr>
            <a:normAutofit lnSpcReduction="10000"/>
          </a:bodyPr>
          <a:lstStyle/>
          <a:p>
            <a:r>
              <a:rPr lang="en-US" dirty="0"/>
              <a:t>There were many commendable things at the church at Ephesus.</a:t>
            </a:r>
          </a:p>
          <a:p>
            <a:pPr lvl="1"/>
            <a:r>
              <a:rPr lang="en-US" dirty="0"/>
              <a:t>“I know your works, your labor, your patience, and that you cannot bear those who are evil. And you have tested those who say they are apostles and are not, and have found them liars; and you have persevered and have patience, and have labored for My name’s sake and have not become weary” (Rev. 2:2-3).</a:t>
            </a:r>
          </a:p>
          <a:p>
            <a:r>
              <a:rPr lang="en-US" dirty="0"/>
              <a:t>Somewhere along the line, the church’s chief motivation for these good works, their love for Christ, faded.</a:t>
            </a:r>
          </a:p>
          <a:p>
            <a:pPr lvl="1"/>
            <a:r>
              <a:rPr lang="en-US" dirty="0"/>
              <a:t>“Nevertheless I have this against you, that you have left your first love” (Rev. 2:4).</a:t>
            </a:r>
          </a:p>
          <a:p>
            <a:pPr lvl="1"/>
            <a:r>
              <a:rPr lang="en-US" dirty="0"/>
              <a:t>“If you love Me, keep My commandments” (John 14:15).</a:t>
            </a:r>
          </a:p>
          <a:p>
            <a:r>
              <a:rPr lang="en-US" dirty="0"/>
              <a:t>Without love for Christ, one’s faith will die!</a:t>
            </a:r>
          </a:p>
        </p:txBody>
      </p:sp>
    </p:spTree>
    <p:extLst>
      <p:ext uri="{BB962C8B-B14F-4D97-AF65-F5344CB8AC3E}">
        <p14:creationId xmlns:p14="http://schemas.microsoft.com/office/powerpoint/2010/main" val="79049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8AED913B-E498-AC73-55DA-1BEBA1FA1067}"/>
              </a:ext>
            </a:extLst>
          </p:cNvPr>
          <p:cNvSpPr/>
          <p:nvPr/>
        </p:nvSpPr>
        <p:spPr>
          <a:xfrm>
            <a:off x="1005253" y="369277"/>
            <a:ext cx="10181493" cy="6119446"/>
          </a:xfrm>
          <a:prstGeom prst="ellipse">
            <a:avLst/>
          </a:prstGeom>
          <a:solidFill>
            <a:srgbClr val="2F3B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7B60826-B6DB-3695-C147-08AE3314C9BF}"/>
              </a:ext>
            </a:extLst>
          </p:cNvPr>
          <p:cNvSpPr txBox="1"/>
          <p:nvPr/>
        </p:nvSpPr>
        <p:spPr>
          <a:xfrm>
            <a:off x="2494086" y="2066191"/>
            <a:ext cx="7414846" cy="2862322"/>
          </a:xfrm>
          <a:prstGeom prst="rect">
            <a:avLst/>
          </a:prstGeom>
          <a:noFill/>
        </p:spPr>
        <p:txBody>
          <a:bodyPr wrap="square" rtlCol="0">
            <a:spAutoFit/>
          </a:bodyPr>
          <a:lstStyle/>
          <a:p>
            <a:pPr algn="ctr"/>
            <a:r>
              <a:rPr lang="en-US" sz="6000" dirty="0">
                <a:solidFill>
                  <a:schemeClr val="bg1"/>
                </a:solidFill>
              </a:rPr>
              <a:t>Could This Happen to the Decatur Township Church of Christ?</a:t>
            </a:r>
          </a:p>
        </p:txBody>
      </p:sp>
    </p:spTree>
    <p:extLst>
      <p:ext uri="{BB962C8B-B14F-4D97-AF65-F5344CB8AC3E}">
        <p14:creationId xmlns:p14="http://schemas.microsoft.com/office/powerpoint/2010/main" val="3179613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394</TotalTime>
  <Words>2343</Words>
  <Application>Microsoft Office PowerPoint</Application>
  <PresentationFormat>Widescreen</PresentationFormat>
  <Paragraphs>104</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Source Sans Pro Black</vt:lpstr>
      <vt:lpstr>Source Sans Pro Semibold</vt:lpstr>
      <vt:lpstr>Office Theme</vt:lpstr>
      <vt:lpstr>PowerPoint Presentation</vt:lpstr>
      <vt:lpstr>Christians Face Tribulations</vt:lpstr>
      <vt:lpstr>Facing Our Temptations</vt:lpstr>
      <vt:lpstr>Sometimes Our Faith Wanes</vt:lpstr>
      <vt:lpstr>PowerPoint Presentation</vt:lpstr>
      <vt:lpstr>Losing Our Love for Christ</vt:lpstr>
      <vt:lpstr>The Image</vt:lpstr>
      <vt:lpstr>How Could This Happen to Ephesus?</vt:lpstr>
      <vt:lpstr>PowerPoint Presentation</vt:lpstr>
      <vt:lpstr>Rekindling Our First Love</vt:lpstr>
      <vt:lpstr>1. Remember</vt:lpstr>
      <vt:lpstr>2. Repent Toward God</vt:lpstr>
      <vt:lpstr>Godly Sorrow Leads to Repentance</vt:lpstr>
      <vt:lpstr>God Wants a Contrite Heart</vt:lpstr>
      <vt:lpstr>An Attitude Adjustment</vt:lpstr>
      <vt:lpstr>3. Return to Their First Works</vt:lpstr>
      <vt:lpstr>What God Wants</vt:lpstr>
      <vt:lpstr>4. Grow Your Works of Faith</vt:lpstr>
      <vt:lpstr>5. Persevere</vt:lpstr>
      <vt:lpstr>What Should I Do?</vt:lpstr>
      <vt:lpstr>What Should I Do?</vt:lpstr>
      <vt:lpstr>What Should I Do?</vt:lpstr>
      <vt:lpstr>Renew Your Spiritual Priorities</vt:lpstr>
      <vt:lpstr>Look to Jesus, For Your Example</vt:lpstr>
      <vt:lpstr>Humble Oneself Before God</vt:lpstr>
      <vt:lpstr>If You Wish for Your First Love to Be Rekindled</vt:lpstr>
      <vt:lpstr>Churches Die</vt:lpstr>
      <vt:lpstr>Or Else!</vt:lpstr>
      <vt:lpstr>Conclusion </vt:lpstr>
      <vt:lpstr>Final Exhortation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88</cp:revision>
  <dcterms:created xsi:type="dcterms:W3CDTF">2022-05-27T13:44:17Z</dcterms:created>
  <dcterms:modified xsi:type="dcterms:W3CDTF">2022-09-25T10:45:00Z</dcterms:modified>
</cp:coreProperties>
</file>