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3" r:id="rId5"/>
    <p:sldId id="264" r:id="rId6"/>
    <p:sldId id="265" r:id="rId7"/>
    <p:sldId id="266" r:id="rId8"/>
    <p:sldId id="267" r:id="rId9"/>
    <p:sldId id="268" r:id="rId10"/>
    <p:sldId id="269" r:id="rId11"/>
    <p:sldId id="322"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1" r:id="rId41"/>
    <p:sldId id="299" r:id="rId42"/>
    <p:sldId id="300" r:id="rId43"/>
    <p:sldId id="302" r:id="rId44"/>
    <p:sldId id="303" r:id="rId45"/>
    <p:sldId id="304" r:id="rId46"/>
    <p:sldId id="323" r:id="rId47"/>
    <p:sldId id="305" r:id="rId48"/>
    <p:sldId id="306" r:id="rId49"/>
    <p:sldId id="307" r:id="rId50"/>
    <p:sldId id="308" r:id="rId51"/>
    <p:sldId id="312" r:id="rId52"/>
    <p:sldId id="309" r:id="rId53"/>
    <p:sldId id="310" r:id="rId54"/>
    <p:sldId id="311" r:id="rId55"/>
    <p:sldId id="313" r:id="rId56"/>
    <p:sldId id="314" r:id="rId57"/>
    <p:sldId id="315" r:id="rId58"/>
    <p:sldId id="316" r:id="rId59"/>
    <p:sldId id="317" r:id="rId60"/>
    <p:sldId id="321" r:id="rId61"/>
    <p:sldId id="318" r:id="rId62"/>
    <p:sldId id="319" r:id="rId63"/>
    <p:sldId id="32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10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10/12/2022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10/12/2022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10/12/2022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10/12/2022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10/12/2022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10/12/2022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10/12/2022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10/12/2022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10/12/2022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10/12/2022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10/12/2022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10/12/2022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95F0-0978-F02D-93C2-3FCCE6D5C2FC}"/>
              </a:ext>
            </a:extLst>
          </p:cNvPr>
          <p:cNvSpPr>
            <a:spLocks noGrp="1"/>
          </p:cNvSpPr>
          <p:nvPr>
            <p:ph type="title"/>
          </p:nvPr>
        </p:nvSpPr>
        <p:spPr/>
        <p:txBody>
          <a:bodyPr/>
          <a:lstStyle/>
          <a:p>
            <a:r>
              <a:rPr lang="en-US" dirty="0"/>
              <a:t>General Comments on the Apostles</a:t>
            </a:r>
          </a:p>
        </p:txBody>
      </p:sp>
      <p:sp>
        <p:nvSpPr>
          <p:cNvPr id="3" name="Content Placeholder 2">
            <a:extLst>
              <a:ext uri="{FF2B5EF4-FFF2-40B4-BE49-F238E27FC236}">
                <a16:creationId xmlns:a16="http://schemas.microsoft.com/office/drawing/2014/main" id="{D6F8F0ED-7E21-CC50-BD66-124487616758}"/>
              </a:ext>
            </a:extLst>
          </p:cNvPr>
          <p:cNvSpPr>
            <a:spLocks noGrp="1"/>
          </p:cNvSpPr>
          <p:nvPr>
            <p:ph idx="1"/>
          </p:nvPr>
        </p:nvSpPr>
        <p:spPr/>
        <p:txBody>
          <a:bodyPr>
            <a:normAutofit/>
          </a:bodyPr>
          <a:lstStyle/>
          <a:p>
            <a:r>
              <a:rPr lang="en-US" dirty="0"/>
              <a:t>This is the only time Matthew uses the word “apostle” (10:2).</a:t>
            </a:r>
          </a:p>
          <a:p>
            <a:pPr lvl="1"/>
            <a:r>
              <a:rPr lang="en-US" dirty="0"/>
              <a:t>The word refers to ambassadors sent out to represent Jesus (see BDAG, 122).</a:t>
            </a:r>
          </a:p>
          <a:p>
            <a:pPr lvl="1"/>
            <a:r>
              <a:rPr lang="en-US" dirty="0">
                <a:latin typeface="Source Sans Pro Black" panose="020B0803030403020204" pitchFamily="34" charset="0"/>
              </a:rPr>
              <a:t>Leon Morris: </a:t>
            </a:r>
            <a:r>
              <a:rPr lang="en-US" dirty="0"/>
              <a:t>“It will be seen that most of these have left very little mark on the history of the church, and it may well be that that was because they were not outstanding people (“They were very ordinary men,” Barclay, I, p. 358; “men of obscurity, and of no repute,” Calvin, I, p. 290). When Jesus chose his Twelve he did not choose supermen; God does not need outstanding people to do his work, and it seems that, while some of the Twelve were very able men, others were very ordinary” (</a:t>
            </a:r>
            <a:r>
              <a:rPr lang="en-US" i="1" dirty="0"/>
              <a:t>The Gospel according to Matthew</a:t>
            </a:r>
            <a:r>
              <a:rPr lang="en-US" dirty="0"/>
              <a:t>, The Pillar New Testament Commentary, 244).</a:t>
            </a:r>
          </a:p>
        </p:txBody>
      </p:sp>
    </p:spTree>
    <p:extLst>
      <p:ext uri="{BB962C8B-B14F-4D97-AF65-F5344CB8AC3E}">
        <p14:creationId xmlns:p14="http://schemas.microsoft.com/office/powerpoint/2010/main" val="307396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F58F-7874-88D7-9B32-4B456E08D58A}"/>
              </a:ext>
            </a:extLst>
          </p:cNvPr>
          <p:cNvSpPr>
            <a:spLocks noGrp="1"/>
          </p:cNvSpPr>
          <p:nvPr>
            <p:ph type="title"/>
          </p:nvPr>
        </p:nvSpPr>
        <p:spPr/>
        <p:txBody>
          <a:bodyPr/>
          <a:lstStyle/>
          <a:p>
            <a:r>
              <a:rPr lang="en-US" dirty="0"/>
              <a:t>The Missionary Discourse (10:5-42)</a:t>
            </a:r>
          </a:p>
        </p:txBody>
      </p:sp>
      <p:sp>
        <p:nvSpPr>
          <p:cNvPr id="3" name="Content Placeholder 2">
            <a:extLst>
              <a:ext uri="{FF2B5EF4-FFF2-40B4-BE49-F238E27FC236}">
                <a16:creationId xmlns:a16="http://schemas.microsoft.com/office/drawing/2014/main" id="{4F109568-F853-5A7F-A432-2E19CDD53C54}"/>
              </a:ext>
            </a:extLst>
          </p:cNvPr>
          <p:cNvSpPr>
            <a:spLocks noGrp="1"/>
          </p:cNvSpPr>
          <p:nvPr>
            <p:ph idx="1"/>
          </p:nvPr>
        </p:nvSpPr>
        <p:spPr/>
        <p:txBody>
          <a:bodyPr/>
          <a:lstStyle/>
          <a:p>
            <a:r>
              <a:rPr lang="en-US" dirty="0">
                <a:solidFill>
                  <a:schemeClr val="accent4">
                    <a:lumMod val="50000"/>
                  </a:schemeClr>
                </a:solidFill>
              </a:rPr>
              <a:t>Instructions to missionaries and their reception (10:5-15)</a:t>
            </a:r>
          </a:p>
          <a:p>
            <a:pPr lvl="1"/>
            <a:r>
              <a:rPr lang="en-US" dirty="0">
                <a:solidFill>
                  <a:srgbClr val="385723"/>
                </a:solidFill>
              </a:rPr>
              <a:t>Tribulation and familial division (10:16-23)</a:t>
            </a:r>
          </a:p>
          <a:p>
            <a:pPr lvl="2"/>
            <a:r>
              <a:rPr lang="en-US" dirty="0">
                <a:solidFill>
                  <a:schemeClr val="accent1">
                    <a:lumMod val="50000"/>
                  </a:schemeClr>
                </a:solidFill>
              </a:rPr>
              <a:t>Jesus and His disciples are called </a:t>
            </a:r>
            <a:r>
              <a:rPr lang="en-US" dirty="0" err="1">
                <a:solidFill>
                  <a:schemeClr val="accent1">
                    <a:lumMod val="50000"/>
                  </a:schemeClr>
                </a:solidFill>
              </a:rPr>
              <a:t>Beelzebul</a:t>
            </a:r>
            <a:r>
              <a:rPr lang="en-US" dirty="0">
                <a:solidFill>
                  <a:schemeClr val="accent1">
                    <a:lumMod val="50000"/>
                  </a:schemeClr>
                </a:solidFill>
              </a:rPr>
              <a:t> (10:24-25)</a:t>
            </a:r>
          </a:p>
          <a:p>
            <a:pPr lvl="3"/>
            <a:r>
              <a:rPr lang="en-US" dirty="0">
                <a:solidFill>
                  <a:srgbClr val="FF0000"/>
                </a:solidFill>
                <a:latin typeface="Source Sans Pro Black" panose="020B0803030403020204" pitchFamily="34" charset="0"/>
              </a:rPr>
              <a:t>Consolation and encouragement (10:26-31)</a:t>
            </a:r>
          </a:p>
          <a:p>
            <a:pPr lvl="2"/>
            <a:r>
              <a:rPr lang="en-US" dirty="0">
                <a:solidFill>
                  <a:srgbClr val="203864"/>
                </a:solidFill>
              </a:rPr>
              <a:t>Jesus and His disciples confess/deny each other (10:32-33)</a:t>
            </a:r>
          </a:p>
          <a:p>
            <a:pPr lvl="1"/>
            <a:r>
              <a:rPr lang="en-US" dirty="0">
                <a:solidFill>
                  <a:schemeClr val="accent6">
                    <a:lumMod val="50000"/>
                  </a:schemeClr>
                </a:solidFill>
              </a:rPr>
              <a:t>Tribulation and family division (10:34-39)</a:t>
            </a:r>
          </a:p>
          <a:p>
            <a:r>
              <a:rPr lang="en-US" dirty="0">
                <a:solidFill>
                  <a:schemeClr val="accent4">
                    <a:lumMod val="50000"/>
                  </a:schemeClr>
                </a:solidFill>
              </a:rPr>
              <a:t>Reception of missionaries and its reward (10:40-42)</a:t>
            </a:r>
          </a:p>
          <a:p>
            <a:r>
              <a:rPr lang="en-US" dirty="0"/>
              <a:t>Conclusion (11:1)</a:t>
            </a:r>
          </a:p>
        </p:txBody>
      </p:sp>
    </p:spTree>
    <p:extLst>
      <p:ext uri="{BB962C8B-B14F-4D97-AF65-F5344CB8AC3E}">
        <p14:creationId xmlns:p14="http://schemas.microsoft.com/office/powerpoint/2010/main" val="259045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76D9-C41E-F68C-78E0-1909F7191891}"/>
              </a:ext>
            </a:extLst>
          </p:cNvPr>
          <p:cNvSpPr>
            <a:spLocks noGrp="1"/>
          </p:cNvSpPr>
          <p:nvPr>
            <p:ph type="title"/>
          </p:nvPr>
        </p:nvSpPr>
        <p:spPr/>
        <p:txBody>
          <a:bodyPr/>
          <a:lstStyle/>
          <a:p>
            <a:r>
              <a:rPr lang="en-US" sz="3600" dirty="0"/>
              <a:t>Instructions to Missionaries and Their Recipients </a:t>
            </a:r>
            <a:r>
              <a:rPr lang="en-US" sz="2400" dirty="0"/>
              <a:t>(Matthew 10:5-15)</a:t>
            </a:r>
          </a:p>
        </p:txBody>
      </p:sp>
      <p:sp>
        <p:nvSpPr>
          <p:cNvPr id="3" name="Content Placeholder 2">
            <a:extLst>
              <a:ext uri="{FF2B5EF4-FFF2-40B4-BE49-F238E27FC236}">
                <a16:creationId xmlns:a16="http://schemas.microsoft.com/office/drawing/2014/main" id="{1B479D1A-88CB-8263-0991-6C1C974F423A}"/>
              </a:ext>
            </a:extLst>
          </p:cNvPr>
          <p:cNvSpPr>
            <a:spLocks noGrp="1"/>
          </p:cNvSpPr>
          <p:nvPr>
            <p:ph idx="1"/>
          </p:nvPr>
        </p:nvSpPr>
        <p:spPr/>
        <p:txBody>
          <a:bodyPr>
            <a:normAutofit fontScale="92500" lnSpcReduction="20000"/>
          </a:bodyPr>
          <a:lstStyle/>
          <a:p>
            <a:r>
              <a:rPr lang="en-US" dirty="0"/>
              <a:t>These twelve Jesus sent out and commanded them, saying: “Do not go into the way of the Gentiles, and do not enter a city of the Samaritans. But go rather to the lost sheep of the house of Israel. And as you go, preach, saying, ‘The kingdom of heaven is at hand.’ Heal the sick, cleanse the lepers, raise the dead, cast out demons. Freely you have received, freely give. Provide neither gold nor silver nor copper in your money belts, nor bag for your journey, nor two tunics, nor sandals, nor staffs; for a worker is worthy of his food. Now whatever city or town you enter, inquire who in it is worthy, and stay there till you go out. And when you go into a household, greet it. If the household is worthy, let your peace come upon it. But if it is not worthy, let your peace return to you. And whoever will not receive you nor hear your words, when you depart from that house or city, shake off the dust from your feet. </a:t>
            </a:r>
            <a:r>
              <a:rPr lang="en-US"/>
              <a:t>Assuredly</a:t>
            </a:r>
            <a:r>
              <a:rPr lang="en-US" dirty="0"/>
              <a:t>, I say to you, it will be more tolerable for the land of Sodom and Gomorrah in the day of judgment than for that </a:t>
            </a:r>
            <a:r>
              <a:rPr lang="en-US"/>
              <a:t>city!”</a:t>
            </a:r>
            <a:endParaRPr lang="en-US" dirty="0"/>
          </a:p>
        </p:txBody>
      </p:sp>
    </p:spTree>
    <p:extLst>
      <p:ext uri="{BB962C8B-B14F-4D97-AF65-F5344CB8AC3E}">
        <p14:creationId xmlns:p14="http://schemas.microsoft.com/office/powerpoint/2010/main" val="136497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F0A3-EA9F-41AE-5027-1E167629C6D8}"/>
              </a:ext>
            </a:extLst>
          </p:cNvPr>
          <p:cNvSpPr>
            <a:spLocks noGrp="1"/>
          </p:cNvSpPr>
          <p:nvPr>
            <p:ph type="title"/>
          </p:nvPr>
        </p:nvSpPr>
        <p:spPr/>
        <p:txBody>
          <a:bodyPr/>
          <a:lstStyle/>
          <a:p>
            <a:r>
              <a:rPr lang="en-US" dirty="0"/>
              <a:t>Matthew 10:5-6</a:t>
            </a:r>
          </a:p>
        </p:txBody>
      </p:sp>
      <p:sp>
        <p:nvSpPr>
          <p:cNvPr id="3" name="Content Placeholder 2">
            <a:extLst>
              <a:ext uri="{FF2B5EF4-FFF2-40B4-BE49-F238E27FC236}">
                <a16:creationId xmlns:a16="http://schemas.microsoft.com/office/drawing/2014/main" id="{63E70505-EEAD-59CF-8114-773A3769A53D}"/>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“These twelve Jesus sent out and commanded them, saying: ‘Do not go into the way of the Gentiles, and do not enter a city of the Samaritans. But go rather to the lost sheep of the house of Israel.”</a:t>
            </a:r>
          </a:p>
          <a:p>
            <a:pPr lvl="1"/>
            <a:r>
              <a:rPr lang="en-US" dirty="0"/>
              <a:t>What are the implications of “sent out” and “commanded”?</a:t>
            </a:r>
          </a:p>
          <a:p>
            <a:pPr lvl="1"/>
            <a:r>
              <a:rPr lang="en-US" dirty="0"/>
              <a:t>The reader may be surprised to see the restriction placed on the Twelve, forbidding them to go to Gentiles and Samaritans.</a:t>
            </a:r>
          </a:p>
          <a:p>
            <a:pPr lvl="1"/>
            <a:r>
              <a:rPr lang="en-US" dirty="0"/>
              <a:t>Because of this restriction, this commission is called The Limited Commission in contrast to the Great Commission (28:18-20).</a:t>
            </a:r>
          </a:p>
          <a:p>
            <a:pPr lvl="2"/>
            <a:r>
              <a:rPr lang="en-US" dirty="0"/>
              <a:t>One can see that a distinct difference exists between these two commissions, demanding that the apostles work among the Jews, much as Paul would go first to the Jews and then to the Gentiles (Rom. 1:16).</a:t>
            </a:r>
          </a:p>
          <a:p>
            <a:pPr lvl="1"/>
            <a:r>
              <a:rPr lang="en-US" dirty="0"/>
              <a:t>The “lost sheep of the house of Israel” applies to all of Israel, not a restricted part of Israel. All of Israel were sheep gone astray.</a:t>
            </a:r>
          </a:p>
        </p:txBody>
      </p:sp>
    </p:spTree>
    <p:extLst>
      <p:ext uri="{BB962C8B-B14F-4D97-AF65-F5344CB8AC3E}">
        <p14:creationId xmlns:p14="http://schemas.microsoft.com/office/powerpoint/2010/main" val="35386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1688-03CB-D6FE-9CDC-3B88E64847E0}"/>
              </a:ext>
            </a:extLst>
          </p:cNvPr>
          <p:cNvSpPr>
            <a:spLocks noGrp="1"/>
          </p:cNvSpPr>
          <p:nvPr>
            <p:ph type="title"/>
          </p:nvPr>
        </p:nvSpPr>
        <p:spPr/>
        <p:txBody>
          <a:bodyPr/>
          <a:lstStyle/>
          <a:p>
            <a:r>
              <a:rPr lang="en-US" dirty="0"/>
              <a:t>Matthew 10:7</a:t>
            </a:r>
          </a:p>
        </p:txBody>
      </p:sp>
      <p:sp>
        <p:nvSpPr>
          <p:cNvPr id="3" name="Content Placeholder 2">
            <a:extLst>
              <a:ext uri="{FF2B5EF4-FFF2-40B4-BE49-F238E27FC236}">
                <a16:creationId xmlns:a16="http://schemas.microsoft.com/office/drawing/2014/main" id="{B679071F-0807-F0E0-2E83-719447EEC6BB}"/>
              </a:ext>
            </a:extLst>
          </p:cNvPr>
          <p:cNvSpPr>
            <a:spLocks noGrp="1"/>
          </p:cNvSpPr>
          <p:nvPr>
            <p:ph idx="1"/>
          </p:nvPr>
        </p:nvSpPr>
        <p:spPr/>
        <p:txBody>
          <a:bodyPr>
            <a:normAutofit/>
          </a:bodyPr>
          <a:lstStyle/>
          <a:p>
            <a:r>
              <a:rPr lang="en-US" dirty="0">
                <a:latin typeface="Source Sans Pro Black" panose="020B0803030403020204" pitchFamily="34" charset="0"/>
              </a:rPr>
              <a:t>“And as you go, preach, saying, ‘The kingdom of heaven is at hand.’” </a:t>
            </a:r>
          </a:p>
          <a:p>
            <a:pPr lvl="1"/>
            <a:r>
              <a:rPr lang="en-US" dirty="0"/>
              <a:t>The message preached is the same as John the Baptist preached (Matt. 3:2) and that Jesus preached (Matt. 4:17).</a:t>
            </a:r>
          </a:p>
          <a:p>
            <a:pPr lvl="1"/>
            <a:r>
              <a:rPr lang="en-US" dirty="0">
                <a:latin typeface="Source Sans Pro Black" panose="020B0803030403020204" pitchFamily="34" charset="0"/>
              </a:rPr>
              <a:t>Is at hand</a:t>
            </a:r>
            <a:r>
              <a:rPr lang="en-US" dirty="0"/>
              <a:t> (</a:t>
            </a:r>
            <a:r>
              <a:rPr lang="en-US" i="1" dirty="0" err="1"/>
              <a:t>engizō</a:t>
            </a:r>
            <a:r>
              <a:rPr lang="en-US" dirty="0"/>
              <a:t>) means “to draw near in a temporal sense, draw near, come near, approach” (BDAG, 270).</a:t>
            </a:r>
          </a:p>
          <a:p>
            <a:pPr lvl="2"/>
            <a:r>
              <a:rPr lang="en-US" dirty="0"/>
              <a:t>The kingdom had not already come, but was soon to be established.</a:t>
            </a:r>
          </a:p>
          <a:p>
            <a:pPr lvl="2"/>
            <a:r>
              <a:rPr lang="en-US" dirty="0"/>
              <a:t>This fact precludes the possibility that Jesus is returning at the end of the age to establish an earthly kingdom (as in premillennial thought).</a:t>
            </a:r>
          </a:p>
          <a:p>
            <a:pPr lvl="1"/>
            <a:r>
              <a:rPr lang="en-US" dirty="0">
                <a:latin typeface="Source Sans Pro Black" panose="020B0803030403020204" pitchFamily="34" charset="0"/>
              </a:rPr>
              <a:t>Preach</a:t>
            </a:r>
            <a:r>
              <a:rPr lang="en-US" dirty="0"/>
              <a:t> (</a:t>
            </a:r>
            <a:r>
              <a:rPr lang="en-US" i="1" dirty="0" err="1"/>
              <a:t>kērussō</a:t>
            </a:r>
            <a:r>
              <a:rPr lang="en-US" dirty="0"/>
              <a:t>): “to make public declarations, proclaim aloud” (BDAG, 543). The present tense emphasizes continuous action.</a:t>
            </a:r>
          </a:p>
        </p:txBody>
      </p:sp>
    </p:spTree>
    <p:extLst>
      <p:ext uri="{BB962C8B-B14F-4D97-AF65-F5344CB8AC3E}">
        <p14:creationId xmlns:p14="http://schemas.microsoft.com/office/powerpoint/2010/main" val="16696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3B3B0-06F9-056C-3F5E-112666A496F8}"/>
              </a:ext>
            </a:extLst>
          </p:cNvPr>
          <p:cNvSpPr>
            <a:spLocks noGrp="1"/>
          </p:cNvSpPr>
          <p:nvPr>
            <p:ph type="title"/>
          </p:nvPr>
        </p:nvSpPr>
        <p:spPr/>
        <p:txBody>
          <a:bodyPr/>
          <a:lstStyle/>
          <a:p>
            <a:r>
              <a:rPr lang="en-US" dirty="0"/>
              <a:t>Matthew 10:8</a:t>
            </a:r>
          </a:p>
        </p:txBody>
      </p:sp>
      <p:sp>
        <p:nvSpPr>
          <p:cNvPr id="3" name="Content Placeholder 2">
            <a:extLst>
              <a:ext uri="{FF2B5EF4-FFF2-40B4-BE49-F238E27FC236}">
                <a16:creationId xmlns:a16="http://schemas.microsoft.com/office/drawing/2014/main" id="{5175DEB4-64C9-AA34-1A6B-245EA336B381}"/>
              </a:ext>
            </a:extLst>
          </p:cNvPr>
          <p:cNvSpPr>
            <a:spLocks noGrp="1"/>
          </p:cNvSpPr>
          <p:nvPr>
            <p:ph idx="1"/>
          </p:nvPr>
        </p:nvSpPr>
        <p:spPr>
          <a:xfrm>
            <a:off x="838200" y="1825625"/>
            <a:ext cx="10515600" cy="4667250"/>
          </a:xfrm>
        </p:spPr>
        <p:txBody>
          <a:bodyPr>
            <a:normAutofit/>
          </a:bodyPr>
          <a:lstStyle/>
          <a:p>
            <a:r>
              <a:rPr lang="en-US" dirty="0">
                <a:latin typeface="Source Sans Pro Black" panose="020B0803030403020204" pitchFamily="34" charset="0"/>
              </a:rPr>
              <a:t>“Heal the sick, cleanse the lepers, raise the dead, cast out demons. Freely you have received, freely give.”</a:t>
            </a:r>
          </a:p>
          <a:p>
            <a:pPr lvl="1"/>
            <a:r>
              <a:rPr lang="en-US" dirty="0"/>
              <a:t>“Heal the sick, cleanse the lepers, raise the dead, cast out demons” is a fair summary of what Jesus’s mission in chapters 8-9 looked like.</a:t>
            </a:r>
          </a:p>
          <a:p>
            <a:pPr lvl="1"/>
            <a:r>
              <a:rPr lang="en-US" dirty="0"/>
              <a:t>Isaiah prophesied about the Messiah: “Then the eyes of the blind shall be opened, And the ears of the deaf shall be unstopped. Then the lame shall leap like a deer, And the tongue of the dumb sing. For waters shall burst forth in the wilderness, And streams in the desert” (Isa. 35:5-6).</a:t>
            </a:r>
          </a:p>
          <a:p>
            <a:pPr lvl="1"/>
            <a:r>
              <a:rPr lang="en-US" dirty="0"/>
              <a:t>The Apostles’ work was to be an extenuation of the work of Jesus Himself, since He authorized them to act on His behalf.</a:t>
            </a:r>
          </a:p>
          <a:p>
            <a:pPr lvl="1"/>
            <a:r>
              <a:rPr lang="en-US" dirty="0"/>
              <a:t>“Freely you have received, freely give” forbids the Apostles from taking money for the healings and resurrections they might perform.</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5490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5F98-DBBD-232B-395D-9B3E11681152}"/>
              </a:ext>
            </a:extLst>
          </p:cNvPr>
          <p:cNvSpPr>
            <a:spLocks noGrp="1"/>
          </p:cNvSpPr>
          <p:nvPr>
            <p:ph type="title"/>
          </p:nvPr>
        </p:nvSpPr>
        <p:spPr/>
        <p:txBody>
          <a:bodyPr/>
          <a:lstStyle/>
          <a:p>
            <a:r>
              <a:rPr lang="en-US" dirty="0"/>
              <a:t>Matthew 10:9-10</a:t>
            </a:r>
          </a:p>
        </p:txBody>
      </p:sp>
      <p:sp>
        <p:nvSpPr>
          <p:cNvPr id="3" name="Content Placeholder 2">
            <a:extLst>
              <a:ext uri="{FF2B5EF4-FFF2-40B4-BE49-F238E27FC236}">
                <a16:creationId xmlns:a16="http://schemas.microsoft.com/office/drawing/2014/main" id="{531FA2BA-62FE-4E85-5EC6-06AA53D9EBB4}"/>
              </a:ext>
            </a:extLst>
          </p:cNvPr>
          <p:cNvSpPr>
            <a:spLocks noGrp="1"/>
          </p:cNvSpPr>
          <p:nvPr>
            <p:ph idx="1"/>
          </p:nvPr>
        </p:nvSpPr>
        <p:spPr>
          <a:xfrm>
            <a:off x="838200" y="1825625"/>
            <a:ext cx="10515600" cy="4667250"/>
          </a:xfrm>
        </p:spPr>
        <p:txBody>
          <a:bodyPr>
            <a:normAutofit/>
          </a:bodyPr>
          <a:lstStyle/>
          <a:p>
            <a:r>
              <a:rPr lang="en-US" dirty="0">
                <a:latin typeface="Source Sans Pro Black" panose="020B0803030403020204" pitchFamily="34" charset="0"/>
              </a:rPr>
              <a:t>“Provide neither gold nor silver nor copper in your money belts, nor bag for your journey, nor two tunics, nor sandals, nor staffs; for a worker is worthy of his food.”</a:t>
            </a:r>
          </a:p>
          <a:p>
            <a:pPr lvl="1"/>
            <a:r>
              <a:rPr lang="en-US" dirty="0"/>
              <a:t>These are temporary commandments for the Limited Commission and not permanent commandments for all of God’s evangelists.</a:t>
            </a:r>
          </a:p>
          <a:p>
            <a:pPr lvl="1"/>
            <a:r>
              <a:rPr lang="en-US" dirty="0"/>
              <a:t>This is confirmed by Jesus’s statement shortly before His death:</a:t>
            </a:r>
          </a:p>
          <a:p>
            <a:pPr lvl="2"/>
            <a:r>
              <a:rPr lang="en-US" dirty="0"/>
              <a:t>“And He said to them, ‘When I sent you without money bag, knapsack, and sandals, did you lack anything?’ So they said, ‘Nothing.’ Then He said to them, ‘But now, he who has a money bag, let him take it, and likewise a knapsack; and he who has no sword, let him sell his garment and buy one’” (Luke 22:35-36).</a:t>
            </a:r>
          </a:p>
          <a:p>
            <a:pPr lvl="1"/>
            <a:r>
              <a:rPr lang="en-US" dirty="0"/>
              <a:t>Jesus’s point is that you are not to make plans for providing for yourself on a long trip to another part of the world. </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65351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0385-57A9-9F85-296F-FF37B10B4844}"/>
              </a:ext>
            </a:extLst>
          </p:cNvPr>
          <p:cNvSpPr>
            <a:spLocks noGrp="1"/>
          </p:cNvSpPr>
          <p:nvPr>
            <p:ph type="title"/>
          </p:nvPr>
        </p:nvSpPr>
        <p:spPr/>
        <p:txBody>
          <a:bodyPr/>
          <a:lstStyle/>
          <a:p>
            <a:r>
              <a:rPr lang="en-US" dirty="0"/>
              <a:t>What Not to Do and Take</a:t>
            </a:r>
          </a:p>
        </p:txBody>
      </p:sp>
      <p:sp>
        <p:nvSpPr>
          <p:cNvPr id="3" name="Content Placeholder 2">
            <a:extLst>
              <a:ext uri="{FF2B5EF4-FFF2-40B4-BE49-F238E27FC236}">
                <a16:creationId xmlns:a16="http://schemas.microsoft.com/office/drawing/2014/main" id="{C8BA08A3-424C-E1DA-CDFB-F0EED9EA0B0A}"/>
              </a:ext>
            </a:extLst>
          </p:cNvPr>
          <p:cNvSpPr>
            <a:spLocks noGrp="1"/>
          </p:cNvSpPr>
          <p:nvPr>
            <p:ph idx="1"/>
          </p:nvPr>
        </p:nvSpPr>
        <p:spPr/>
        <p:txBody>
          <a:bodyPr>
            <a:normAutofit lnSpcReduction="10000"/>
          </a:bodyPr>
          <a:lstStyle/>
          <a:p>
            <a:r>
              <a:rPr lang="en-US" dirty="0"/>
              <a:t>Do not take money (gold, silver, copper) in your money belt (</a:t>
            </a:r>
            <a:r>
              <a:rPr lang="en-US" i="1" dirty="0" err="1"/>
              <a:t>zōnē</a:t>
            </a:r>
            <a:r>
              <a:rPr lang="en-US" dirty="0"/>
              <a:t>).</a:t>
            </a:r>
          </a:p>
          <a:p>
            <a:r>
              <a:rPr lang="en-US" dirty="0"/>
              <a:t>Do not take. . .</a:t>
            </a:r>
          </a:p>
          <a:p>
            <a:pPr lvl="1"/>
            <a:r>
              <a:rPr lang="en-US" dirty="0">
                <a:latin typeface="Source Sans Pro Black" panose="020B0803030403020204" pitchFamily="34" charset="0"/>
              </a:rPr>
              <a:t>Lunch basket </a:t>
            </a:r>
            <a:r>
              <a:rPr lang="en-US" dirty="0"/>
              <a:t>(</a:t>
            </a:r>
            <a:r>
              <a:rPr lang="en-US" i="1" dirty="0" err="1"/>
              <a:t>pēra</a:t>
            </a:r>
            <a:r>
              <a:rPr lang="en-US" dirty="0"/>
              <a:t>): a leather pouch used by travelers, knapsack, traveler’s bag” (BDAG, 811). Think of a kid’s lunch pack.</a:t>
            </a:r>
          </a:p>
          <a:p>
            <a:pPr lvl="1"/>
            <a:r>
              <a:rPr lang="en-US" dirty="0">
                <a:latin typeface="Source Sans Pro Black" panose="020B0803030403020204" pitchFamily="34" charset="0"/>
              </a:rPr>
              <a:t>Two tunics </a:t>
            </a:r>
            <a:r>
              <a:rPr lang="en-US" dirty="0"/>
              <a:t>(</a:t>
            </a:r>
            <a:r>
              <a:rPr lang="en-US" i="1" dirty="0" err="1"/>
              <a:t>chitōn</a:t>
            </a:r>
            <a:r>
              <a:rPr lang="en-US" dirty="0"/>
              <a:t>): the garment warn next to the skin; we may say, don’t take a change of clothes</a:t>
            </a:r>
          </a:p>
          <a:p>
            <a:pPr lvl="1"/>
            <a:r>
              <a:rPr lang="en-US" dirty="0">
                <a:latin typeface="Source Sans Pro Black" panose="020B0803030403020204" pitchFamily="34" charset="0"/>
              </a:rPr>
              <a:t>Sandals</a:t>
            </a:r>
            <a:r>
              <a:rPr lang="en-US" dirty="0"/>
              <a:t>. This implies that they were expected to go barefooted.</a:t>
            </a:r>
          </a:p>
          <a:p>
            <a:pPr lvl="1"/>
            <a:r>
              <a:rPr lang="en-US" dirty="0">
                <a:latin typeface="Source Sans Pro Black" panose="020B0803030403020204" pitchFamily="34" charset="0"/>
              </a:rPr>
              <a:t>Staff</a:t>
            </a:r>
            <a:r>
              <a:rPr lang="en-US" dirty="0"/>
              <a:t> (</a:t>
            </a:r>
            <a:r>
              <a:rPr lang="en-US" i="1" dirty="0" err="1"/>
              <a:t>rabdos</a:t>
            </a:r>
            <a:r>
              <a:rPr lang="en-US" dirty="0"/>
              <a:t>): a stick that could be used as a walking stick or an instrument for protection against wild animals or people.</a:t>
            </a:r>
          </a:p>
          <a:p>
            <a:r>
              <a:rPr lang="en-US" dirty="0"/>
              <a:t>Luke 10:4 forbids “greetings” that might consume too much time.</a:t>
            </a:r>
          </a:p>
          <a:p>
            <a:pPr lvl="1"/>
            <a:endParaRPr lang="en-US" dirty="0"/>
          </a:p>
        </p:txBody>
      </p:sp>
    </p:spTree>
    <p:extLst>
      <p:ext uri="{BB962C8B-B14F-4D97-AF65-F5344CB8AC3E}">
        <p14:creationId xmlns:p14="http://schemas.microsoft.com/office/powerpoint/2010/main" val="1380167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1215-2192-353F-E46F-52C8E2804B20}"/>
              </a:ext>
            </a:extLst>
          </p:cNvPr>
          <p:cNvSpPr>
            <a:spLocks noGrp="1"/>
          </p:cNvSpPr>
          <p:nvPr>
            <p:ph type="title"/>
          </p:nvPr>
        </p:nvSpPr>
        <p:spPr/>
        <p:txBody>
          <a:bodyPr/>
          <a:lstStyle/>
          <a:p>
            <a:r>
              <a:rPr lang="en-US" dirty="0"/>
              <a:t>The Workman Is Worthy of His Meat</a:t>
            </a:r>
          </a:p>
        </p:txBody>
      </p:sp>
      <p:sp>
        <p:nvSpPr>
          <p:cNvPr id="3" name="Content Placeholder 2">
            <a:extLst>
              <a:ext uri="{FF2B5EF4-FFF2-40B4-BE49-F238E27FC236}">
                <a16:creationId xmlns:a16="http://schemas.microsoft.com/office/drawing/2014/main" id="{49FA11D3-888C-EE52-DDD0-E8DCBD54A14F}"/>
              </a:ext>
            </a:extLst>
          </p:cNvPr>
          <p:cNvSpPr>
            <a:spLocks noGrp="1"/>
          </p:cNvSpPr>
          <p:nvPr>
            <p:ph idx="1"/>
          </p:nvPr>
        </p:nvSpPr>
        <p:spPr>
          <a:xfrm>
            <a:off x="838200" y="1825625"/>
            <a:ext cx="10515600" cy="4763182"/>
          </a:xfrm>
        </p:spPr>
        <p:txBody>
          <a:bodyPr>
            <a:normAutofit fontScale="92500" lnSpcReduction="20000"/>
          </a:bodyPr>
          <a:lstStyle/>
          <a:p>
            <a:r>
              <a:rPr lang="en-US" dirty="0"/>
              <a:t> This principle is expressed also in the following Scriptures:</a:t>
            </a:r>
          </a:p>
          <a:p>
            <a:pPr lvl="1"/>
            <a:r>
              <a:rPr lang="en-US" dirty="0"/>
              <a:t>“Even so the Lord has commanded that those who preach the gospel should live from the gospel” (1 Cor. 9:14).</a:t>
            </a:r>
          </a:p>
          <a:p>
            <a:pPr lvl="1"/>
            <a:r>
              <a:rPr lang="en-US" dirty="0"/>
              <a:t>“Let the elders who rule well be counted worthy of double honor, especially those who labor in the word and doctrine. For the Scripture says, ‘You shall not muzzle an ox while it treads out the grain,’ and, ‘The laborer is worthy of his wages’” (1 Tim. 5:17-18).</a:t>
            </a:r>
          </a:p>
          <a:p>
            <a:r>
              <a:rPr lang="en-US" dirty="0"/>
              <a:t>In this context, the Apostles would receive a place to stay and food for their work. These men were working for God so God would provide.</a:t>
            </a:r>
          </a:p>
          <a:p>
            <a:r>
              <a:rPr lang="en-US" dirty="0"/>
              <a:t>Later, Jesus and His Apostles were supported by generous benefactors (Luke 8:1-3), from which monetary contributions Judas stole (John 12:6).</a:t>
            </a:r>
          </a:p>
          <a:p>
            <a:r>
              <a:rPr lang="en-US" dirty="0"/>
              <a:t>Jesus words in Luke 22:35-36 also show that these special arrangements were to build faith in God’s providential provisions for His disciples.</a:t>
            </a:r>
          </a:p>
          <a:p>
            <a:pPr lvl="1"/>
            <a:endParaRPr lang="en-US" dirty="0"/>
          </a:p>
          <a:p>
            <a:pPr lvl="1"/>
            <a:endParaRPr lang="en-US" dirty="0"/>
          </a:p>
        </p:txBody>
      </p:sp>
    </p:spTree>
    <p:extLst>
      <p:ext uri="{BB962C8B-B14F-4D97-AF65-F5344CB8AC3E}">
        <p14:creationId xmlns:p14="http://schemas.microsoft.com/office/powerpoint/2010/main" val="128415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ircle(in)">
                                      <p:cBhvr>
                                        <p:cTn id="1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0F5F-F165-48C7-DA2B-16618E92503A}"/>
              </a:ext>
            </a:extLst>
          </p:cNvPr>
          <p:cNvSpPr>
            <a:spLocks noGrp="1"/>
          </p:cNvSpPr>
          <p:nvPr>
            <p:ph type="title"/>
          </p:nvPr>
        </p:nvSpPr>
        <p:spPr/>
        <p:txBody>
          <a:bodyPr/>
          <a:lstStyle/>
          <a:p>
            <a:r>
              <a:rPr lang="en-US" dirty="0"/>
              <a:t>Matthew 10:11</a:t>
            </a:r>
          </a:p>
        </p:txBody>
      </p:sp>
      <p:sp>
        <p:nvSpPr>
          <p:cNvPr id="3" name="Content Placeholder 2">
            <a:extLst>
              <a:ext uri="{FF2B5EF4-FFF2-40B4-BE49-F238E27FC236}">
                <a16:creationId xmlns:a16="http://schemas.microsoft.com/office/drawing/2014/main" id="{82566142-8197-DA85-1C62-05BCB83830B3}"/>
              </a:ext>
            </a:extLst>
          </p:cNvPr>
          <p:cNvSpPr>
            <a:spLocks noGrp="1"/>
          </p:cNvSpPr>
          <p:nvPr>
            <p:ph idx="1"/>
          </p:nvPr>
        </p:nvSpPr>
        <p:spPr/>
        <p:txBody>
          <a:bodyPr>
            <a:normAutofit/>
          </a:bodyPr>
          <a:lstStyle/>
          <a:p>
            <a:r>
              <a:rPr lang="en-US" dirty="0">
                <a:latin typeface="Source Sans Pro Black" panose="020B0803030403020204" pitchFamily="34" charset="0"/>
              </a:rPr>
              <a:t>“Now whatever city or town you enter, inquire who in it is worthy, and stay there till you go out.”</a:t>
            </a:r>
          </a:p>
          <a:p>
            <a:pPr lvl="1"/>
            <a:r>
              <a:rPr lang="en-US" dirty="0">
                <a:latin typeface="Source Sans Pro Black" panose="020B0803030403020204" pitchFamily="34" charset="0"/>
              </a:rPr>
              <a:t>Inquire </a:t>
            </a:r>
            <a:r>
              <a:rPr lang="en-US" dirty="0"/>
              <a:t>(</a:t>
            </a:r>
            <a:r>
              <a:rPr lang="en-US" i="1" dirty="0" err="1"/>
              <a:t>exetazō</a:t>
            </a:r>
            <a:r>
              <a:rPr lang="en-US" dirty="0"/>
              <a:t>): “try to find out by use of careful methods, which may include personal inquiry, </a:t>
            </a:r>
            <a:r>
              <a:rPr lang="en-US" i="1" dirty="0"/>
              <a:t>scrutinize, examine, inquire</a:t>
            </a:r>
            <a:r>
              <a:rPr lang="en-US" dirty="0"/>
              <a:t>” (BDAG, 349).</a:t>
            </a:r>
          </a:p>
          <a:p>
            <a:pPr lvl="1"/>
            <a:r>
              <a:rPr lang="en-US" dirty="0">
                <a:latin typeface="Source Sans Pro Black" panose="020B0803030403020204" pitchFamily="34" charset="0"/>
              </a:rPr>
              <a:t>R. T. France: </a:t>
            </a:r>
            <a:r>
              <a:rPr lang="en-US" dirty="0"/>
              <a:t>They are to look for someone able and willing to accommodate them, and this would normally be someone open to their message, though not necessarily already committed to their cause” (</a:t>
            </a:r>
            <a:r>
              <a:rPr lang="en-US" i="1" dirty="0"/>
              <a:t>Matthew: An Introduction and Commentary</a:t>
            </a:r>
            <a:r>
              <a:rPr lang="en-US" dirty="0"/>
              <a:t>, 184).</a:t>
            </a:r>
          </a:p>
          <a:p>
            <a:pPr lvl="1"/>
            <a:r>
              <a:rPr lang="en-US" dirty="0"/>
              <a:t>The point is that one should not be moving around from lesser provisions to better provisions.</a:t>
            </a:r>
          </a:p>
        </p:txBody>
      </p:sp>
    </p:spTree>
    <p:extLst>
      <p:ext uri="{BB962C8B-B14F-4D97-AF65-F5344CB8AC3E}">
        <p14:creationId xmlns:p14="http://schemas.microsoft.com/office/powerpoint/2010/main" val="160946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10</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837A-A0A6-825F-0227-29932990AD6C}"/>
              </a:ext>
            </a:extLst>
          </p:cNvPr>
          <p:cNvSpPr>
            <a:spLocks noGrp="1"/>
          </p:cNvSpPr>
          <p:nvPr>
            <p:ph type="title"/>
          </p:nvPr>
        </p:nvSpPr>
        <p:spPr/>
        <p:txBody>
          <a:bodyPr/>
          <a:lstStyle/>
          <a:p>
            <a:r>
              <a:rPr lang="en-US" dirty="0"/>
              <a:t>Matthew 10:12-13</a:t>
            </a:r>
          </a:p>
        </p:txBody>
      </p:sp>
      <p:sp>
        <p:nvSpPr>
          <p:cNvPr id="3" name="Content Placeholder 2">
            <a:extLst>
              <a:ext uri="{FF2B5EF4-FFF2-40B4-BE49-F238E27FC236}">
                <a16:creationId xmlns:a16="http://schemas.microsoft.com/office/drawing/2014/main" id="{AAF52F77-0DA9-9846-F24F-AC1CA3F8984A}"/>
              </a:ext>
            </a:extLst>
          </p:cNvPr>
          <p:cNvSpPr>
            <a:spLocks noGrp="1"/>
          </p:cNvSpPr>
          <p:nvPr>
            <p:ph idx="1"/>
          </p:nvPr>
        </p:nvSpPr>
        <p:spPr/>
        <p:txBody>
          <a:bodyPr>
            <a:normAutofit/>
          </a:bodyPr>
          <a:lstStyle/>
          <a:p>
            <a:r>
              <a:rPr lang="en-US" dirty="0">
                <a:latin typeface="Source Sans Pro Black" panose="020B0803030403020204" pitchFamily="34" charset="0"/>
              </a:rPr>
              <a:t>“And when you go into a household, greet it. If the household is worthy, let your peace come upon it. But if it is not worthy, let your peace return to you.”</a:t>
            </a:r>
          </a:p>
          <a:p>
            <a:pPr lvl="1"/>
            <a:r>
              <a:rPr lang="en-US" dirty="0">
                <a:latin typeface="Source Sans Pro Black" panose="020B0803030403020204" pitchFamily="34" charset="0"/>
              </a:rPr>
              <a:t>Craig Blomberg: </a:t>
            </a:r>
            <a:r>
              <a:rPr lang="en-US" dirty="0"/>
              <a:t>“To give or return ‘peace’ meant to bless or retract a blessing from an individual or a household” (</a:t>
            </a:r>
            <a:r>
              <a:rPr lang="en-US" i="1" dirty="0"/>
              <a:t>Matthew</a:t>
            </a:r>
            <a:r>
              <a:rPr lang="en-US" dirty="0"/>
              <a:t>, The New American Commentary, 173).</a:t>
            </a:r>
          </a:p>
          <a:p>
            <a:pPr lvl="1"/>
            <a:r>
              <a:rPr lang="en-US" dirty="0">
                <a:latin typeface="Source Sans Pro Black" panose="020B0803030403020204" pitchFamily="34" charset="0"/>
              </a:rPr>
              <a:t>Leon Morris: </a:t>
            </a:r>
            <a:r>
              <a:rPr lang="en-US" dirty="0"/>
              <a:t>“If the household really is worthy, then their greeting of peace will be effective; there really will be peace to these people. But this will not be the case if the household be not worthy; it is unrealistic to think that the peace of God would rest on such people” (</a:t>
            </a:r>
            <a:r>
              <a:rPr lang="en-US" i="1" dirty="0"/>
              <a:t>The Gospel according to Matthew</a:t>
            </a:r>
            <a:r>
              <a:rPr lang="en-US" dirty="0"/>
              <a:t>, The Pillar New Testament Commentary, 250).</a:t>
            </a:r>
          </a:p>
        </p:txBody>
      </p:sp>
    </p:spTree>
    <p:extLst>
      <p:ext uri="{BB962C8B-B14F-4D97-AF65-F5344CB8AC3E}">
        <p14:creationId xmlns:p14="http://schemas.microsoft.com/office/powerpoint/2010/main" val="311762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B2A1-E8B2-58B4-4E41-48E471EA63E3}"/>
              </a:ext>
            </a:extLst>
          </p:cNvPr>
          <p:cNvSpPr>
            <a:spLocks noGrp="1"/>
          </p:cNvSpPr>
          <p:nvPr>
            <p:ph type="title"/>
          </p:nvPr>
        </p:nvSpPr>
        <p:spPr/>
        <p:txBody>
          <a:bodyPr/>
          <a:lstStyle/>
          <a:p>
            <a:r>
              <a:rPr lang="en-US" dirty="0"/>
              <a:t>Matthew 10:14</a:t>
            </a:r>
          </a:p>
        </p:txBody>
      </p:sp>
      <p:sp>
        <p:nvSpPr>
          <p:cNvPr id="3" name="Content Placeholder 2">
            <a:extLst>
              <a:ext uri="{FF2B5EF4-FFF2-40B4-BE49-F238E27FC236}">
                <a16:creationId xmlns:a16="http://schemas.microsoft.com/office/drawing/2014/main" id="{E4B7A9EF-F1E9-6697-D682-01D8D5F69D1B}"/>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whoever will not receive you nor hear your words, when you depart from that house or city, shake off the dust from your feet.”</a:t>
            </a:r>
          </a:p>
          <a:p>
            <a:pPr lvl="1"/>
            <a:r>
              <a:rPr lang="en-US" dirty="0">
                <a:latin typeface="Source Sans Pro Black" panose="020B0803030403020204" pitchFamily="34" charset="0"/>
              </a:rPr>
              <a:t>Craig Blomberg: </a:t>
            </a:r>
            <a:r>
              <a:rPr lang="en-US" dirty="0"/>
              <a:t>“Shaking the dust off one’s feet was a ritual of renunciation used by Jews when they returned to Israel from Gentile territories (cf. Paul’s Christian modification of this practice in Acts 13:51)” (</a:t>
            </a:r>
            <a:r>
              <a:rPr lang="en-US" i="1" dirty="0"/>
              <a:t>Matthew</a:t>
            </a:r>
            <a:r>
              <a:rPr lang="en-US" dirty="0"/>
              <a:t>, 173).</a:t>
            </a:r>
          </a:p>
          <a:p>
            <a:pPr lvl="1"/>
            <a:r>
              <a:rPr lang="en-US" dirty="0"/>
              <a:t>The point is that rejection of the Christian message is a serious offense.</a:t>
            </a:r>
          </a:p>
          <a:p>
            <a:pPr lvl="2"/>
            <a:r>
              <a:rPr lang="en-US" dirty="0"/>
              <a:t>“Anyone who has rejected Moses’ law dies without mercy on the testimony of two or three witnesses. Of how much worse punishment, do you suppose, will he be thought worthy who has trampled the Son of God underfoot, counted the blood of the covenant by which he was sanctified a common thing, and insulted the Spirit of grace?” (Heb. 10:28-29).</a:t>
            </a:r>
          </a:p>
          <a:p>
            <a:pPr lvl="2"/>
            <a:endParaRPr lang="en-US" dirty="0"/>
          </a:p>
        </p:txBody>
      </p:sp>
    </p:spTree>
    <p:extLst>
      <p:ext uri="{BB962C8B-B14F-4D97-AF65-F5344CB8AC3E}">
        <p14:creationId xmlns:p14="http://schemas.microsoft.com/office/powerpoint/2010/main" val="345463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D589-542A-0081-6C88-3047F536AC37}"/>
              </a:ext>
            </a:extLst>
          </p:cNvPr>
          <p:cNvSpPr>
            <a:spLocks noGrp="1"/>
          </p:cNvSpPr>
          <p:nvPr>
            <p:ph type="title"/>
          </p:nvPr>
        </p:nvSpPr>
        <p:spPr/>
        <p:txBody>
          <a:bodyPr/>
          <a:lstStyle/>
          <a:p>
            <a:r>
              <a:rPr lang="en-US" dirty="0"/>
              <a:t>Matthew 10:15</a:t>
            </a:r>
          </a:p>
        </p:txBody>
      </p:sp>
      <p:sp>
        <p:nvSpPr>
          <p:cNvPr id="3" name="Content Placeholder 2">
            <a:extLst>
              <a:ext uri="{FF2B5EF4-FFF2-40B4-BE49-F238E27FC236}">
                <a16:creationId xmlns:a16="http://schemas.microsoft.com/office/drawing/2014/main" id="{25B83BD0-8C63-CD77-85D1-E2A6F30EB11F}"/>
              </a:ext>
            </a:extLst>
          </p:cNvPr>
          <p:cNvSpPr>
            <a:spLocks noGrp="1"/>
          </p:cNvSpPr>
          <p:nvPr>
            <p:ph idx="1"/>
          </p:nvPr>
        </p:nvSpPr>
        <p:spPr/>
        <p:txBody>
          <a:bodyPr/>
          <a:lstStyle/>
          <a:p>
            <a:r>
              <a:rPr lang="en-US" dirty="0">
                <a:latin typeface="Source Sans Pro Black" panose="020B0803030403020204" pitchFamily="34" charset="0"/>
              </a:rPr>
              <a:t>“Assuredly, I say to you, it will be more tolerable for the land of Sodom and Gomorrah in the day of judgment than for that city!”</a:t>
            </a:r>
          </a:p>
          <a:p>
            <a:pPr lvl="1"/>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“The saying is not designed to hold out hope for Sodom [and Gomorrah] but rather to suggest that the present situation created by the coming of Jesus means </a:t>
            </a:r>
            <a:r>
              <a:rPr lang="en-US" dirty="0">
                <a:latin typeface="Source Sans Pro Black" panose="020B0803030403020204" pitchFamily="34" charset="0"/>
              </a:rPr>
              <a:t>that what is involved in rejecting his messengers is much more serious than had been the wickedness of Sodom [and Gomorrah]</a:t>
            </a:r>
            <a:r>
              <a:rPr lang="en-US" dirty="0"/>
              <a:t>” (</a:t>
            </a:r>
            <a:r>
              <a:rPr lang="en-US" i="1" dirty="0"/>
              <a:t>The Gospel of Matthew: A Commentary on the Greek Text</a:t>
            </a:r>
            <a:r>
              <a:rPr lang="en-US" dirty="0"/>
              <a:t>, New International Greek Testament Commentary, 420).</a:t>
            </a:r>
          </a:p>
          <a:p>
            <a:pPr lvl="1"/>
            <a:r>
              <a:rPr lang="en-US" dirty="0"/>
              <a:t>This heightens the seriousness of rejection of Jesus’s invitation. It is not a small thing to reject the Lord of all creation!</a:t>
            </a:r>
          </a:p>
          <a:p>
            <a:endParaRPr lang="en-US" dirty="0"/>
          </a:p>
        </p:txBody>
      </p:sp>
    </p:spTree>
    <p:extLst>
      <p:ext uri="{BB962C8B-B14F-4D97-AF65-F5344CB8AC3E}">
        <p14:creationId xmlns:p14="http://schemas.microsoft.com/office/powerpoint/2010/main" val="89355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35BD-DCCB-7A90-6936-60E2D4FB5FD3}"/>
              </a:ext>
            </a:extLst>
          </p:cNvPr>
          <p:cNvSpPr>
            <a:spLocks noGrp="1"/>
          </p:cNvSpPr>
          <p:nvPr>
            <p:ph type="title"/>
          </p:nvPr>
        </p:nvSpPr>
        <p:spPr/>
        <p:txBody>
          <a:bodyPr>
            <a:normAutofit/>
          </a:bodyPr>
          <a:lstStyle/>
          <a:p>
            <a:r>
              <a:rPr lang="en-US" sz="4000" dirty="0"/>
              <a:t>Tribulation and Familial Division (10:16-23)</a:t>
            </a:r>
          </a:p>
        </p:txBody>
      </p:sp>
      <p:sp>
        <p:nvSpPr>
          <p:cNvPr id="3" name="Content Placeholder 2">
            <a:extLst>
              <a:ext uri="{FF2B5EF4-FFF2-40B4-BE49-F238E27FC236}">
                <a16:creationId xmlns:a16="http://schemas.microsoft.com/office/drawing/2014/main" id="{2F8E8454-2A35-B06E-76F0-AB07BED16E0C}"/>
              </a:ext>
            </a:extLst>
          </p:cNvPr>
          <p:cNvSpPr>
            <a:spLocks noGrp="1"/>
          </p:cNvSpPr>
          <p:nvPr>
            <p:ph idx="1"/>
          </p:nvPr>
        </p:nvSpPr>
        <p:spPr>
          <a:xfrm>
            <a:off x="838200" y="1825625"/>
            <a:ext cx="10515600" cy="4882824"/>
          </a:xfrm>
        </p:spPr>
        <p:txBody>
          <a:bodyPr>
            <a:normAutofit fontScale="92500" lnSpcReduction="10000"/>
          </a:bodyPr>
          <a:lstStyle/>
          <a:p>
            <a:r>
              <a:rPr lang="en-US" dirty="0"/>
              <a:t>“Behold, I send you out as sheep in the midst of wolves. Therefore be wise as serpents and harmless as doves. But beware of men, for they will deliver you up to councils and scourge you in their synagogues. You will be brought before governors and kings for My sake, as a testimony to them and to the Gentiles. But when they deliver you up, do not worry about how or what you should speak. For it will be given to you in that hour what you should speak; for it is not you who speak, but the Spirit of your Father who speaks in you. Now brother will deliver up brother to death, and a father his child; and children will rise up against parents and cause them to be put to death. And you will be hated by all for My name’s sake. But he who endures to the end will be saved. When they persecute you in this city, flee to another. For assuredly, I say to you, you will not have gone through the cities of Israel before the Son of Man comes.”</a:t>
            </a:r>
          </a:p>
        </p:txBody>
      </p:sp>
    </p:spTree>
    <p:extLst>
      <p:ext uri="{BB962C8B-B14F-4D97-AF65-F5344CB8AC3E}">
        <p14:creationId xmlns:p14="http://schemas.microsoft.com/office/powerpoint/2010/main" val="3200352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2E6B-4175-773D-15AD-9E2C78FF3607}"/>
              </a:ext>
            </a:extLst>
          </p:cNvPr>
          <p:cNvSpPr>
            <a:spLocks noGrp="1"/>
          </p:cNvSpPr>
          <p:nvPr>
            <p:ph type="title"/>
          </p:nvPr>
        </p:nvSpPr>
        <p:spPr/>
        <p:txBody>
          <a:bodyPr/>
          <a:lstStyle/>
          <a:p>
            <a:r>
              <a:rPr lang="en-US" dirty="0"/>
              <a:t>General Comments</a:t>
            </a:r>
          </a:p>
        </p:txBody>
      </p:sp>
      <p:sp>
        <p:nvSpPr>
          <p:cNvPr id="3" name="Content Placeholder 2">
            <a:extLst>
              <a:ext uri="{FF2B5EF4-FFF2-40B4-BE49-F238E27FC236}">
                <a16:creationId xmlns:a16="http://schemas.microsoft.com/office/drawing/2014/main" id="{319DFC86-22FF-0F07-A662-B15B7816FB5D}"/>
              </a:ext>
            </a:extLst>
          </p:cNvPr>
          <p:cNvSpPr>
            <a:spLocks noGrp="1"/>
          </p:cNvSpPr>
          <p:nvPr>
            <p:ph idx="1"/>
          </p:nvPr>
        </p:nvSpPr>
        <p:spPr/>
        <p:txBody>
          <a:bodyPr>
            <a:normAutofit fontScale="92500" lnSpcReduction="10000"/>
          </a:bodyPr>
          <a:lstStyle/>
          <a:p>
            <a:r>
              <a:rPr lang="en-US" dirty="0"/>
              <a:t>The focus of the instruction shifts to persecution and how to deal with negative responses to the preaching of the gospel.</a:t>
            </a:r>
          </a:p>
          <a:p>
            <a:r>
              <a:rPr lang="en-US" dirty="0"/>
              <a:t>The material had its initial meaning in the Limited Commission, but the material seems also to speak of conditions not present in the pre-crucifixion era and speaks of conditions after Pentecost.</a:t>
            </a:r>
          </a:p>
          <a:p>
            <a:pPr lvl="1"/>
            <a:r>
              <a:rPr lang="en-US" dirty="0">
                <a:latin typeface="Source Sans Pro Black" panose="020B0803030403020204" pitchFamily="34" charset="0"/>
              </a:rPr>
              <a:t>Leon Morris: </a:t>
            </a:r>
            <a:r>
              <a:rPr lang="en-US" dirty="0"/>
              <a:t>“Matthew has gathered here teachings of Jesus that would be of importance to the Christian preachers of his own day. He seems to have liked to put together sayings that related to similar topics” (</a:t>
            </a:r>
            <a:r>
              <a:rPr lang="en-US" i="1" dirty="0"/>
              <a:t>The Gospel according to Matthew</a:t>
            </a:r>
            <a:r>
              <a:rPr lang="en-US" dirty="0"/>
              <a:t>, The Pillar New Testament Commentary, 252).</a:t>
            </a:r>
          </a:p>
          <a:p>
            <a:pPr lvl="1"/>
            <a:r>
              <a:rPr lang="en-US" dirty="0"/>
              <a:t>Note that persecution of Jesus’s apostles is predicted.</a:t>
            </a:r>
          </a:p>
          <a:p>
            <a:r>
              <a:rPr lang="en-US" dirty="0"/>
              <a:t>The material in this section has strong parallels in Matt. 24:9-14 and parallel passages in Mark and Luke.</a:t>
            </a:r>
          </a:p>
        </p:txBody>
      </p:sp>
    </p:spTree>
    <p:extLst>
      <p:ext uri="{BB962C8B-B14F-4D97-AF65-F5344CB8AC3E}">
        <p14:creationId xmlns:p14="http://schemas.microsoft.com/office/powerpoint/2010/main" val="62924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1D49-F9AF-50A5-5C7A-F644429A8166}"/>
              </a:ext>
            </a:extLst>
          </p:cNvPr>
          <p:cNvSpPr>
            <a:spLocks noGrp="1"/>
          </p:cNvSpPr>
          <p:nvPr>
            <p:ph type="title"/>
          </p:nvPr>
        </p:nvSpPr>
        <p:spPr>
          <a:xfrm>
            <a:off x="838200" y="365126"/>
            <a:ext cx="10515600" cy="1164572"/>
          </a:xfrm>
        </p:spPr>
        <p:txBody>
          <a:bodyPr/>
          <a:lstStyle/>
          <a:p>
            <a:r>
              <a:rPr lang="en-US" dirty="0"/>
              <a:t>Matthew 10:16</a:t>
            </a:r>
          </a:p>
        </p:txBody>
      </p:sp>
      <p:sp>
        <p:nvSpPr>
          <p:cNvPr id="3" name="Content Placeholder 2">
            <a:extLst>
              <a:ext uri="{FF2B5EF4-FFF2-40B4-BE49-F238E27FC236}">
                <a16:creationId xmlns:a16="http://schemas.microsoft.com/office/drawing/2014/main" id="{1D080E2D-E368-E40D-77B8-C1ECE66DA819}"/>
              </a:ext>
            </a:extLst>
          </p:cNvPr>
          <p:cNvSpPr>
            <a:spLocks noGrp="1"/>
          </p:cNvSpPr>
          <p:nvPr>
            <p:ph idx="1"/>
          </p:nvPr>
        </p:nvSpPr>
        <p:spPr>
          <a:xfrm>
            <a:off x="838200" y="1657884"/>
            <a:ext cx="10515600" cy="4834991"/>
          </a:xfrm>
        </p:spPr>
        <p:txBody>
          <a:bodyPr>
            <a:normAutofit fontScale="92500"/>
          </a:bodyPr>
          <a:lstStyle/>
          <a:p>
            <a:r>
              <a:rPr lang="en-US" dirty="0">
                <a:latin typeface="Source Sans Pro Black" panose="020B0803030403020204" pitchFamily="34" charset="0"/>
              </a:rPr>
              <a:t>“Behold, I send you out as sheep in the midst of wolves. Therefore be wise as serpents and harmless as doves.”</a:t>
            </a:r>
          </a:p>
          <a:p>
            <a:pPr lvl="1"/>
            <a:r>
              <a:rPr lang="en-US" dirty="0">
                <a:latin typeface="Source Sans Pro Black" panose="020B0803030403020204" pitchFamily="34" charset="0"/>
              </a:rPr>
              <a:t>I</a:t>
            </a:r>
            <a:r>
              <a:rPr lang="en-US" dirty="0"/>
              <a:t> is important because the significance of the message depends upon its origin.</a:t>
            </a:r>
          </a:p>
          <a:p>
            <a:pPr lvl="1"/>
            <a:r>
              <a:rPr lang="en-US" dirty="0"/>
              <a:t>The image of sheep in the midst of wolves is that of animals with no means of self-defense (cf. Matt. 7:15, depicting false teachers as wolves) except that of their shepherd (cf. John 10:12-15). There is serious danger ahead!</a:t>
            </a:r>
          </a:p>
          <a:p>
            <a:pPr lvl="2"/>
            <a:r>
              <a:rPr lang="en-US" dirty="0"/>
              <a:t>At the beginning mission, the wolves were the Jewish establishment, both Pharisees and Sadducees.</a:t>
            </a:r>
          </a:p>
          <a:p>
            <a:pPr lvl="1"/>
            <a:r>
              <a:rPr lang="en-US" dirty="0">
                <a:latin typeface="Source Sans Pro Black" panose="020B0803030403020204" pitchFamily="34" charset="0"/>
              </a:rPr>
              <a:t>Wise</a:t>
            </a:r>
            <a:r>
              <a:rPr lang="en-US" dirty="0"/>
              <a:t> (</a:t>
            </a:r>
            <a:r>
              <a:rPr lang="en-US" i="1" dirty="0" err="1"/>
              <a:t>phronimos</a:t>
            </a:r>
            <a:r>
              <a:rPr lang="en-US" dirty="0"/>
              <a:t>): “pertaining to understanding associated with insight and wisdom, </a:t>
            </a:r>
            <a:r>
              <a:rPr lang="en-US" i="1" dirty="0"/>
              <a:t>sensible, prudent, wise</a:t>
            </a:r>
            <a:r>
              <a:rPr lang="en-US" dirty="0"/>
              <a:t>” (BDAG, 1066).</a:t>
            </a:r>
          </a:p>
          <a:p>
            <a:pPr lvl="2"/>
            <a:r>
              <a:rPr lang="en-US" dirty="0">
                <a:latin typeface="Source Sans Pro Black" panose="020B0803030403020204" pitchFamily="34" charset="0"/>
              </a:rPr>
              <a:t>As serpents </a:t>
            </a:r>
            <a:r>
              <a:rPr lang="en-US" dirty="0"/>
              <a:t>recalls “Now the serpent was more subtle than any other wild creature” (Gen. 3:1).</a:t>
            </a:r>
          </a:p>
          <a:p>
            <a:pPr lvl="1"/>
            <a:r>
              <a:rPr lang="en-US" dirty="0">
                <a:latin typeface="Source Sans Pro Black" panose="020B0803030403020204" pitchFamily="34" charset="0"/>
              </a:rPr>
              <a:t>Harmless</a:t>
            </a:r>
            <a:r>
              <a:rPr lang="en-US" dirty="0"/>
              <a:t> (</a:t>
            </a:r>
            <a:r>
              <a:rPr lang="en-US" i="1" dirty="0" err="1"/>
              <a:t>akeraios</a:t>
            </a:r>
            <a:r>
              <a:rPr lang="en-US" dirty="0"/>
              <a:t>): “pertaining to being without a mixture of evil and hence to being pure—‘pure, untainted” (Louw-Nida, 745); irreproachable honesty.</a:t>
            </a:r>
          </a:p>
        </p:txBody>
      </p:sp>
    </p:spTree>
    <p:extLst>
      <p:ext uri="{BB962C8B-B14F-4D97-AF65-F5344CB8AC3E}">
        <p14:creationId xmlns:p14="http://schemas.microsoft.com/office/powerpoint/2010/main" val="241666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7C48-2BA8-D319-A91A-20185F389BFB}"/>
              </a:ext>
            </a:extLst>
          </p:cNvPr>
          <p:cNvSpPr>
            <a:spLocks noGrp="1"/>
          </p:cNvSpPr>
          <p:nvPr>
            <p:ph type="title"/>
          </p:nvPr>
        </p:nvSpPr>
        <p:spPr/>
        <p:txBody>
          <a:bodyPr/>
          <a:lstStyle/>
          <a:p>
            <a:r>
              <a:rPr lang="en-US" dirty="0"/>
              <a:t>John </a:t>
            </a:r>
            <a:r>
              <a:rPr lang="en-US" dirty="0" err="1"/>
              <a:t>Nolland</a:t>
            </a:r>
            <a:r>
              <a:rPr lang="en-US" dirty="0"/>
              <a:t> </a:t>
            </a:r>
          </a:p>
        </p:txBody>
      </p:sp>
      <p:sp>
        <p:nvSpPr>
          <p:cNvPr id="3" name="Content Placeholder 2">
            <a:extLst>
              <a:ext uri="{FF2B5EF4-FFF2-40B4-BE49-F238E27FC236}">
                <a16:creationId xmlns:a16="http://schemas.microsoft.com/office/drawing/2014/main" id="{1043A540-9D5D-F141-8CD8-F4ED478B1C81}"/>
              </a:ext>
            </a:extLst>
          </p:cNvPr>
          <p:cNvSpPr>
            <a:spLocks noGrp="1"/>
          </p:cNvSpPr>
          <p:nvPr>
            <p:ph idx="1"/>
          </p:nvPr>
        </p:nvSpPr>
        <p:spPr/>
        <p:txBody>
          <a:bodyPr>
            <a:normAutofit lnSpcReduction="10000"/>
          </a:bodyPr>
          <a:lstStyle/>
          <a:p>
            <a:r>
              <a:rPr lang="en-US" dirty="0"/>
              <a:t>“The wisdom called for from the disciples will involve anticipating danger and avoiding it wherever possible, but not in such a way as to undercut their mission priorities. The innocence called for will involve a consistent integrity that is prepared to suffer rather than compromise and which is careful to give no grounds for legitimate legal objection to the action of the disciples” (</a:t>
            </a:r>
            <a:r>
              <a:rPr lang="en-US" i="1" dirty="0"/>
              <a:t>The Gospel of Matthew: A Commentary on the Greek Text</a:t>
            </a:r>
            <a:r>
              <a:rPr lang="en-US" dirty="0"/>
              <a:t>, 423).</a:t>
            </a:r>
          </a:p>
          <a:p>
            <a:r>
              <a:rPr lang="en-US" dirty="0"/>
              <a:t>Leon Morris quoted Bruner to say: “If we are to be sheep among wolves—and this is Jesus’ intention—then we should at least be smart sheep, sheep who use our heads, </a:t>
            </a:r>
            <a:r>
              <a:rPr lang="en-US" dirty="0">
                <a:latin typeface="Source Sans Pro Black" panose="020B0803030403020204" pitchFamily="34" charset="0"/>
              </a:rPr>
              <a:t>sheep who don’t overestimate the benevolence of wolves</a:t>
            </a:r>
            <a:r>
              <a:rPr lang="en-US" dirty="0"/>
              <a:t>” (op. cit., 253).</a:t>
            </a:r>
          </a:p>
        </p:txBody>
      </p:sp>
    </p:spTree>
    <p:extLst>
      <p:ext uri="{BB962C8B-B14F-4D97-AF65-F5344CB8AC3E}">
        <p14:creationId xmlns:p14="http://schemas.microsoft.com/office/powerpoint/2010/main" val="29387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CC29-ED6F-D437-1F40-2AFC8883180F}"/>
              </a:ext>
            </a:extLst>
          </p:cNvPr>
          <p:cNvSpPr>
            <a:spLocks noGrp="1"/>
          </p:cNvSpPr>
          <p:nvPr>
            <p:ph type="title"/>
          </p:nvPr>
        </p:nvSpPr>
        <p:spPr/>
        <p:txBody>
          <a:bodyPr/>
          <a:lstStyle/>
          <a:p>
            <a:r>
              <a:rPr lang="en-US" dirty="0"/>
              <a:t>Matthew 10:17</a:t>
            </a:r>
          </a:p>
        </p:txBody>
      </p:sp>
      <p:sp>
        <p:nvSpPr>
          <p:cNvPr id="3" name="Content Placeholder 2">
            <a:extLst>
              <a:ext uri="{FF2B5EF4-FFF2-40B4-BE49-F238E27FC236}">
                <a16:creationId xmlns:a16="http://schemas.microsoft.com/office/drawing/2014/main" id="{FF4D36EA-0C69-3719-C964-BDBA6604CE6A}"/>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“But beware of men, for they will deliver you up to councils and scourge you in their synagogues.”</a:t>
            </a:r>
          </a:p>
          <a:p>
            <a:pPr lvl="1"/>
            <a:r>
              <a:rPr lang="en-US" dirty="0">
                <a:latin typeface="Source Sans Pro Black" panose="020B0803030403020204" pitchFamily="34" charset="0"/>
              </a:rPr>
              <a:t>Beware </a:t>
            </a:r>
            <a:r>
              <a:rPr lang="en-US" dirty="0"/>
              <a:t>(</a:t>
            </a:r>
            <a:r>
              <a:rPr lang="en-US" i="1" dirty="0" err="1"/>
              <a:t>prosechō</a:t>
            </a:r>
            <a:r>
              <a:rPr lang="en-US" dirty="0"/>
              <a:t>): “to be in a state of alert, be concerned about, care for, take care” (BDAG, 879).</a:t>
            </a:r>
          </a:p>
          <a:p>
            <a:pPr lvl="1"/>
            <a:r>
              <a:rPr lang="en-US" dirty="0">
                <a:latin typeface="Source Sans Pro Black" panose="020B0803030403020204" pitchFamily="34" charset="0"/>
              </a:rPr>
              <a:t>Deliver </a:t>
            </a:r>
            <a:r>
              <a:rPr lang="en-US" dirty="0"/>
              <a:t>(</a:t>
            </a:r>
            <a:r>
              <a:rPr lang="en-US" i="1" dirty="0" err="1"/>
              <a:t>paradidōmi</a:t>
            </a:r>
            <a:r>
              <a:rPr lang="en-US" dirty="0"/>
              <a:t>) is used to describe what Judas did (Matt. 26:15, 16, 21, 24).</a:t>
            </a:r>
          </a:p>
          <a:p>
            <a:pPr lvl="1"/>
            <a:r>
              <a:rPr lang="en-US" dirty="0">
                <a:latin typeface="Source Sans Pro Black" panose="020B0803030403020204" pitchFamily="34" charset="0"/>
              </a:rPr>
              <a:t>Councils</a:t>
            </a:r>
            <a:r>
              <a:rPr lang="en-US" dirty="0"/>
              <a:t> (</a:t>
            </a:r>
            <a:r>
              <a:rPr lang="en-US" i="1" dirty="0" err="1"/>
              <a:t>sunedrion</a:t>
            </a:r>
            <a:r>
              <a:rPr lang="en-US" dirty="0"/>
              <a:t>): Note the plural form. Each local synagogue had its governing board in the various cities, usually consisting of 23 members.</a:t>
            </a:r>
          </a:p>
          <a:p>
            <a:pPr lvl="2"/>
            <a:r>
              <a:rPr lang="en-US" dirty="0">
                <a:latin typeface="Source Sans Pro Black" panose="020B0803030403020204" pitchFamily="34" charset="0"/>
              </a:rPr>
              <a:t>Scourge</a:t>
            </a:r>
            <a:r>
              <a:rPr lang="en-US" dirty="0"/>
              <a:t> (</a:t>
            </a:r>
            <a:r>
              <a:rPr lang="en-US" i="1" dirty="0" err="1"/>
              <a:t>mastigoō</a:t>
            </a:r>
            <a:r>
              <a:rPr lang="en-US" dirty="0"/>
              <a:t>), “to beat with a whip or lash, whip, flog, scourge” (BDAG, 620). </a:t>
            </a:r>
          </a:p>
          <a:p>
            <a:pPr lvl="2"/>
            <a:r>
              <a:rPr lang="en-US" dirty="0"/>
              <a:t>Synagogues had authority to scourge (cf. 2 Cor. 11:24, Paul received 39 stripes on five occasions). </a:t>
            </a:r>
          </a:p>
          <a:p>
            <a:pPr lvl="2"/>
            <a:r>
              <a:rPr lang="en-US" dirty="0"/>
              <a:t>Morris comments: “Synagogues were places of worship, but they were also places of instruction and, as we see here, places where local justice was administered. The court would sit in the synagogue and punishment be inflicted” (</a:t>
            </a:r>
            <a:r>
              <a:rPr lang="en-US" i="1" dirty="0"/>
              <a:t>The Gospel according to Matthew</a:t>
            </a:r>
            <a:r>
              <a:rPr lang="en-US" dirty="0"/>
              <a:t>, 253).</a:t>
            </a:r>
          </a:p>
        </p:txBody>
      </p:sp>
    </p:spTree>
    <p:extLst>
      <p:ext uri="{BB962C8B-B14F-4D97-AF65-F5344CB8AC3E}">
        <p14:creationId xmlns:p14="http://schemas.microsoft.com/office/powerpoint/2010/main" val="344124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9172-F028-D9CE-9478-BA95824B218B}"/>
              </a:ext>
            </a:extLst>
          </p:cNvPr>
          <p:cNvSpPr>
            <a:spLocks noGrp="1"/>
          </p:cNvSpPr>
          <p:nvPr>
            <p:ph type="title"/>
          </p:nvPr>
        </p:nvSpPr>
        <p:spPr/>
        <p:txBody>
          <a:bodyPr/>
          <a:lstStyle/>
          <a:p>
            <a:r>
              <a:rPr lang="en-US" dirty="0"/>
              <a:t>Matthew 10:18</a:t>
            </a:r>
          </a:p>
        </p:txBody>
      </p:sp>
      <p:sp>
        <p:nvSpPr>
          <p:cNvPr id="3" name="Content Placeholder 2">
            <a:extLst>
              <a:ext uri="{FF2B5EF4-FFF2-40B4-BE49-F238E27FC236}">
                <a16:creationId xmlns:a16="http://schemas.microsoft.com/office/drawing/2014/main" id="{A2E7D914-625D-0663-B84D-749AB9EF8868}"/>
              </a:ext>
            </a:extLst>
          </p:cNvPr>
          <p:cNvSpPr>
            <a:spLocks noGrp="1"/>
          </p:cNvSpPr>
          <p:nvPr>
            <p:ph idx="1"/>
          </p:nvPr>
        </p:nvSpPr>
        <p:spPr/>
        <p:txBody>
          <a:bodyPr/>
          <a:lstStyle/>
          <a:p>
            <a:r>
              <a:rPr lang="en-US" dirty="0">
                <a:latin typeface="Source Sans Pro Black" panose="020B0803030403020204" pitchFamily="34" charset="0"/>
              </a:rPr>
              <a:t>“You will be brought before governors and kings for My sake, as a testimony to them and to the Gentiles.”</a:t>
            </a:r>
          </a:p>
          <a:p>
            <a:pPr lvl="1"/>
            <a:r>
              <a:rPr lang="en-US" dirty="0"/>
              <a:t>Here is evidence of the post-Pentecost sufferings that are predicted; note “to the Gentiles” and the officers before whom they would be tried.</a:t>
            </a:r>
          </a:p>
          <a:p>
            <a:pPr lvl="1"/>
            <a:r>
              <a:rPr lang="en-US" dirty="0">
                <a:latin typeface="Source Sans Pro Black" panose="020B0803030403020204" pitchFamily="34" charset="0"/>
              </a:rPr>
              <a:t>Governors</a:t>
            </a:r>
            <a:r>
              <a:rPr lang="en-US" dirty="0"/>
              <a:t> (</a:t>
            </a:r>
            <a:r>
              <a:rPr lang="en-US" i="1" dirty="0" err="1"/>
              <a:t>hēgemōn</a:t>
            </a:r>
            <a:r>
              <a:rPr lang="en-US" dirty="0"/>
              <a:t>): “head imperial provincial administrator, governor in the provinces” (BDAG, 433). Think of Pilate, Felix, Festus, Gallio, etc.</a:t>
            </a:r>
          </a:p>
          <a:p>
            <a:pPr lvl="1"/>
            <a:r>
              <a:rPr lang="en-US" dirty="0">
                <a:latin typeface="Source Sans Pro Black" panose="020B0803030403020204" pitchFamily="34" charset="0"/>
              </a:rPr>
              <a:t>Kings</a:t>
            </a:r>
            <a:r>
              <a:rPr lang="en-US" dirty="0"/>
              <a:t> (</a:t>
            </a:r>
            <a:r>
              <a:rPr lang="en-US" i="1" dirty="0"/>
              <a:t>basileus</a:t>
            </a:r>
            <a:r>
              <a:rPr lang="en-US" dirty="0"/>
              <a:t>): “one who rules as possessor of the highest office in a political realm, king” (BDAG, 169). Think of Caesar and puppet kings such as Herod the Great, Herod Agrippa I and II, and others.</a:t>
            </a:r>
          </a:p>
          <a:p>
            <a:pPr lvl="1"/>
            <a:r>
              <a:rPr lang="en-US" dirty="0">
                <a:latin typeface="Source Sans Pro Black" panose="020B0803030403020204" pitchFamily="34" charset="0"/>
              </a:rPr>
              <a:t>For my sake </a:t>
            </a:r>
            <a:r>
              <a:rPr lang="en-US" dirty="0"/>
              <a:t>indicates the purpose for being examined (cf. Matt. 5:11; 1 Pet. 4:14-16).</a:t>
            </a:r>
          </a:p>
        </p:txBody>
      </p:sp>
    </p:spTree>
    <p:extLst>
      <p:ext uri="{BB962C8B-B14F-4D97-AF65-F5344CB8AC3E}">
        <p14:creationId xmlns:p14="http://schemas.microsoft.com/office/powerpoint/2010/main" val="42271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5CB5-270A-1D69-4ABB-3BE1FA867DA4}"/>
              </a:ext>
            </a:extLst>
          </p:cNvPr>
          <p:cNvSpPr>
            <a:spLocks noGrp="1"/>
          </p:cNvSpPr>
          <p:nvPr>
            <p:ph type="title"/>
          </p:nvPr>
        </p:nvSpPr>
        <p:spPr/>
        <p:txBody>
          <a:bodyPr/>
          <a:lstStyle/>
          <a:p>
            <a:r>
              <a:rPr lang="en-US" dirty="0"/>
              <a:t>As a Testimony to Them</a:t>
            </a:r>
          </a:p>
        </p:txBody>
      </p:sp>
      <p:sp>
        <p:nvSpPr>
          <p:cNvPr id="3" name="Content Placeholder 2">
            <a:extLst>
              <a:ext uri="{FF2B5EF4-FFF2-40B4-BE49-F238E27FC236}">
                <a16:creationId xmlns:a16="http://schemas.microsoft.com/office/drawing/2014/main" id="{6E85C1CF-12EB-4B85-C0A7-671354B92BFC}"/>
              </a:ext>
            </a:extLst>
          </p:cNvPr>
          <p:cNvSpPr>
            <a:spLocks noGrp="1"/>
          </p:cNvSpPr>
          <p:nvPr>
            <p:ph idx="1"/>
          </p:nvPr>
        </p:nvSpPr>
        <p:spPr/>
        <p:txBody>
          <a:bodyPr/>
          <a:lstStyle/>
          <a:p>
            <a:r>
              <a:rPr lang="en-US" dirty="0"/>
              <a:t>The same phrase appears in Matt. 8:4 for the cleansed leper being pronounced clean by the priests.</a:t>
            </a:r>
          </a:p>
          <a:p>
            <a:r>
              <a:rPr lang="en-US" dirty="0"/>
              <a:t>Compare the two trials of Paul before Felix (Acts 24) and Festus (Acts 26) for how both occasions gave opportunity for Paul to give testimony to them concerning Jesus.</a:t>
            </a:r>
          </a:p>
          <a:p>
            <a:r>
              <a:rPr lang="en-US" dirty="0">
                <a:latin typeface="Source Sans Pro Black" panose="020B0803030403020204" pitchFamily="34" charset="0"/>
              </a:rPr>
              <a:t>Leon Morris: </a:t>
            </a:r>
            <a:r>
              <a:rPr lang="en-US" dirty="0"/>
              <a:t>“The sufferings of the disciples would be the means of bringing the essential Christian message to Gentiles, people outside the ancient people of God but within the scope of the Christian message” (</a:t>
            </a:r>
            <a:r>
              <a:rPr lang="en-US" i="1" dirty="0"/>
              <a:t>The Gospel according to Matthew</a:t>
            </a:r>
            <a:r>
              <a:rPr lang="en-US" dirty="0"/>
              <a:t>, 254).</a:t>
            </a:r>
          </a:p>
          <a:p>
            <a:endParaRPr lang="en-US" dirty="0"/>
          </a:p>
        </p:txBody>
      </p:sp>
    </p:spTree>
    <p:extLst>
      <p:ext uri="{BB962C8B-B14F-4D97-AF65-F5344CB8AC3E}">
        <p14:creationId xmlns:p14="http://schemas.microsoft.com/office/powerpoint/2010/main" val="394554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FF0E-A60C-7CF8-BD4D-7ABA8CBD6C9F}"/>
              </a:ext>
            </a:extLst>
          </p:cNvPr>
          <p:cNvSpPr>
            <a:spLocks noGrp="1"/>
          </p:cNvSpPr>
          <p:nvPr>
            <p:ph type="title"/>
          </p:nvPr>
        </p:nvSpPr>
        <p:spPr/>
        <p:txBody>
          <a:bodyPr/>
          <a:lstStyle/>
          <a:p>
            <a:r>
              <a:rPr lang="en-US" dirty="0"/>
              <a:t>Outlining the Section</a:t>
            </a:r>
          </a:p>
        </p:txBody>
      </p:sp>
      <p:sp>
        <p:nvSpPr>
          <p:cNvPr id="3" name="Content Placeholder 2">
            <a:extLst>
              <a:ext uri="{FF2B5EF4-FFF2-40B4-BE49-F238E27FC236}">
                <a16:creationId xmlns:a16="http://schemas.microsoft.com/office/drawing/2014/main" id="{5C817513-52D6-19EB-077F-BBF26F3AB6B7}"/>
              </a:ext>
            </a:extLst>
          </p:cNvPr>
          <p:cNvSpPr>
            <a:spLocks noGrp="1"/>
          </p:cNvSpPr>
          <p:nvPr>
            <p:ph idx="1"/>
          </p:nvPr>
        </p:nvSpPr>
        <p:spPr/>
        <p:txBody>
          <a:bodyPr/>
          <a:lstStyle/>
          <a:p>
            <a:r>
              <a:rPr lang="en-US" dirty="0"/>
              <a:t>Listing what happens in this chapter:</a:t>
            </a:r>
          </a:p>
          <a:p>
            <a:pPr lvl="1"/>
            <a:r>
              <a:rPr lang="en-US" dirty="0"/>
              <a:t>9:35-28</a:t>
            </a:r>
          </a:p>
          <a:p>
            <a:pPr lvl="2"/>
            <a:r>
              <a:rPr lang="en-US" dirty="0"/>
              <a:t>Summary statement parallel to 4:23</a:t>
            </a:r>
          </a:p>
          <a:p>
            <a:pPr lvl="2"/>
            <a:r>
              <a:rPr lang="en-US" dirty="0"/>
              <a:t>Sheep without a shepherd</a:t>
            </a:r>
          </a:p>
          <a:p>
            <a:pPr lvl="2"/>
            <a:r>
              <a:rPr lang="en-US" dirty="0"/>
              <a:t>Pray for Lord of harvest to send laborers</a:t>
            </a:r>
          </a:p>
          <a:p>
            <a:pPr lvl="1"/>
            <a:r>
              <a:rPr lang="en-US" dirty="0"/>
              <a:t>10:1-4—The calling of the Twelve</a:t>
            </a:r>
          </a:p>
          <a:p>
            <a:r>
              <a:rPr lang="en-US" dirty="0"/>
              <a:t>Chapter 10 is the second sermon Matthew presents: The Missionary Discourse (10:5-42)</a:t>
            </a:r>
          </a:p>
        </p:txBody>
      </p:sp>
    </p:spTree>
    <p:extLst>
      <p:ext uri="{BB962C8B-B14F-4D97-AF65-F5344CB8AC3E}">
        <p14:creationId xmlns:p14="http://schemas.microsoft.com/office/powerpoint/2010/main" val="68363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7A33E-49F4-6E07-0110-00DB8E6809EC}"/>
              </a:ext>
            </a:extLst>
          </p:cNvPr>
          <p:cNvSpPr>
            <a:spLocks noGrp="1"/>
          </p:cNvSpPr>
          <p:nvPr>
            <p:ph type="title"/>
          </p:nvPr>
        </p:nvSpPr>
        <p:spPr/>
        <p:txBody>
          <a:bodyPr/>
          <a:lstStyle/>
          <a:p>
            <a:r>
              <a:rPr lang="en-US" dirty="0"/>
              <a:t>Matthew 10:19-20</a:t>
            </a:r>
          </a:p>
        </p:txBody>
      </p:sp>
      <p:sp>
        <p:nvSpPr>
          <p:cNvPr id="3" name="Content Placeholder 2">
            <a:extLst>
              <a:ext uri="{FF2B5EF4-FFF2-40B4-BE49-F238E27FC236}">
                <a16:creationId xmlns:a16="http://schemas.microsoft.com/office/drawing/2014/main" id="{E2B462AD-2515-B66F-30AE-104A3FEEE8E6}"/>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“But when they deliver you up, do not worry about how or what you should speak. For it will be given to you in that hour what you should speak; for it is not you who speak, but the Spirit of your Father who speaks in you.”</a:t>
            </a:r>
          </a:p>
          <a:p>
            <a:pPr lvl="1"/>
            <a:r>
              <a:rPr lang="en-US" dirty="0">
                <a:latin typeface="Source Sans Pro Black" panose="020B0803030403020204" pitchFamily="34" charset="0"/>
              </a:rPr>
              <a:t>Do not worry </a:t>
            </a:r>
            <a:r>
              <a:rPr lang="en-US" dirty="0"/>
              <a:t>(</a:t>
            </a:r>
            <a:r>
              <a:rPr lang="en-US" i="1" dirty="0" err="1"/>
              <a:t>merimnaō</a:t>
            </a:r>
            <a:r>
              <a:rPr lang="en-US" dirty="0"/>
              <a:t>): “to be apprehensive, </a:t>
            </a:r>
            <a:r>
              <a:rPr lang="en-US" i="1" dirty="0"/>
              <a:t>have anxiety, be anxious, be (unduly) concerned</a:t>
            </a:r>
            <a:r>
              <a:rPr lang="en-US" dirty="0"/>
              <a:t>” (BDAG, 632). It has previously appeared in 6:28.</a:t>
            </a:r>
          </a:p>
          <a:p>
            <a:pPr lvl="1"/>
            <a:r>
              <a:rPr lang="en-US" dirty="0"/>
              <a:t>It would be natural for untrained disciples to be anxious about going on trial for their lives (Acts 24:1-8). However, God promises to supply their needs in this passage just as he did in chapter 6.</a:t>
            </a:r>
          </a:p>
          <a:p>
            <a:pPr lvl="1"/>
            <a:r>
              <a:rPr lang="en-US" dirty="0"/>
              <a:t>The twelve apostles are the audience addressed by Jesus in this passage. This help falls under the promises given to the apostles in John 14:16-17; 15:26-27; 16:13. For examples of their inspired defenses, see Acts 4:1-22, 33; 7:1-53. It would be a mistake to apply this promise to every Christian.</a:t>
            </a:r>
          </a:p>
          <a:p>
            <a:pPr lvl="1"/>
            <a:r>
              <a:rPr lang="en-US" dirty="0"/>
              <a:t>These verses are a good explanation of what “inspiration” entails.</a:t>
            </a:r>
          </a:p>
        </p:txBody>
      </p:sp>
    </p:spTree>
    <p:extLst>
      <p:ext uri="{BB962C8B-B14F-4D97-AF65-F5344CB8AC3E}">
        <p14:creationId xmlns:p14="http://schemas.microsoft.com/office/powerpoint/2010/main" val="243398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E2B9-BAEF-0F80-8968-163B95F09CC9}"/>
              </a:ext>
            </a:extLst>
          </p:cNvPr>
          <p:cNvSpPr>
            <a:spLocks noGrp="1"/>
          </p:cNvSpPr>
          <p:nvPr>
            <p:ph type="title"/>
          </p:nvPr>
        </p:nvSpPr>
        <p:spPr/>
        <p:txBody>
          <a:bodyPr/>
          <a:lstStyle/>
          <a:p>
            <a:r>
              <a:rPr lang="en-US" dirty="0"/>
              <a:t>Matthew 10:21</a:t>
            </a:r>
          </a:p>
        </p:txBody>
      </p:sp>
      <p:sp>
        <p:nvSpPr>
          <p:cNvPr id="3" name="Content Placeholder 2">
            <a:extLst>
              <a:ext uri="{FF2B5EF4-FFF2-40B4-BE49-F238E27FC236}">
                <a16:creationId xmlns:a16="http://schemas.microsoft.com/office/drawing/2014/main" id="{9BE347A3-80C3-A10A-67BF-916F587020C0}"/>
              </a:ext>
            </a:extLst>
          </p:cNvPr>
          <p:cNvSpPr>
            <a:spLocks noGrp="1"/>
          </p:cNvSpPr>
          <p:nvPr>
            <p:ph idx="1"/>
          </p:nvPr>
        </p:nvSpPr>
        <p:spPr/>
        <p:txBody>
          <a:bodyPr/>
          <a:lstStyle/>
          <a:p>
            <a:r>
              <a:rPr lang="en-US" dirty="0">
                <a:latin typeface="Source Sans Pro Black" panose="020B0803030403020204" pitchFamily="34" charset="0"/>
              </a:rPr>
              <a:t>“Now brother will deliver up brother to death, and a father his child; and children will rise up against parents and cause them to be put to death.”</a:t>
            </a:r>
          </a:p>
          <a:p>
            <a:pPr lvl="1"/>
            <a:r>
              <a:rPr lang="en-US" dirty="0"/>
              <a:t>This passage emphasizes that faith in Jesus created tensions and broke familial bonds (see also vv. 35-36).</a:t>
            </a:r>
          </a:p>
          <a:p>
            <a:pPr lvl="1"/>
            <a:r>
              <a:rPr lang="en-US" dirty="0"/>
              <a:t>It makes one recall Jesus’s words in the Sermon on the Mount (5:10-12).</a:t>
            </a:r>
          </a:p>
          <a:p>
            <a:pPr lvl="1"/>
            <a:r>
              <a:rPr lang="en-US" dirty="0"/>
              <a:t>The most intimate bonds (brother/brother, father/child, children/parents) will be broken.</a:t>
            </a:r>
          </a:p>
          <a:p>
            <a:pPr lvl="1"/>
            <a:r>
              <a:rPr lang="en-US" dirty="0"/>
              <a:t>People will die because of their faith!</a:t>
            </a:r>
          </a:p>
          <a:p>
            <a:endParaRPr lang="en-US" dirty="0"/>
          </a:p>
          <a:p>
            <a:endParaRPr lang="en-US" dirty="0"/>
          </a:p>
        </p:txBody>
      </p:sp>
    </p:spTree>
    <p:extLst>
      <p:ext uri="{BB962C8B-B14F-4D97-AF65-F5344CB8AC3E}">
        <p14:creationId xmlns:p14="http://schemas.microsoft.com/office/powerpoint/2010/main" val="355166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EF6F-17A5-47EA-FB0C-A5D78B84B983}"/>
              </a:ext>
            </a:extLst>
          </p:cNvPr>
          <p:cNvSpPr>
            <a:spLocks noGrp="1"/>
          </p:cNvSpPr>
          <p:nvPr>
            <p:ph type="title"/>
          </p:nvPr>
        </p:nvSpPr>
        <p:spPr/>
        <p:txBody>
          <a:bodyPr/>
          <a:lstStyle/>
          <a:p>
            <a:r>
              <a:rPr lang="en-US" dirty="0"/>
              <a:t>Matthew 10:22</a:t>
            </a:r>
          </a:p>
        </p:txBody>
      </p:sp>
      <p:sp>
        <p:nvSpPr>
          <p:cNvPr id="3" name="Content Placeholder 2">
            <a:extLst>
              <a:ext uri="{FF2B5EF4-FFF2-40B4-BE49-F238E27FC236}">
                <a16:creationId xmlns:a16="http://schemas.microsoft.com/office/drawing/2014/main" id="{BA888299-3150-40BE-45CC-30BA841ABE26}"/>
              </a:ext>
            </a:extLst>
          </p:cNvPr>
          <p:cNvSpPr>
            <a:spLocks noGrp="1"/>
          </p:cNvSpPr>
          <p:nvPr>
            <p:ph idx="1"/>
          </p:nvPr>
        </p:nvSpPr>
        <p:spPr/>
        <p:txBody>
          <a:bodyPr>
            <a:normAutofit/>
          </a:bodyPr>
          <a:lstStyle/>
          <a:p>
            <a:r>
              <a:rPr lang="en-US" dirty="0">
                <a:latin typeface="Source Sans Pro Black" panose="020B0803030403020204" pitchFamily="34" charset="0"/>
              </a:rPr>
              <a:t>“And you will be hated by all for My name’s sake. But he who endures to the end will be saved.”</a:t>
            </a:r>
          </a:p>
          <a:p>
            <a:pPr lvl="1"/>
            <a:r>
              <a:rPr lang="en-US" dirty="0"/>
              <a:t>The persecution that Jesus foretold is already apparent in 1 Peter 1:6-9; 2:19-25; 3:14-18; 4:13-16; 5:10.</a:t>
            </a:r>
          </a:p>
          <a:p>
            <a:pPr lvl="1"/>
            <a:r>
              <a:rPr lang="en-US" dirty="0">
                <a:latin typeface="Source Sans Pro Black" panose="020B0803030403020204" pitchFamily="34" charset="0"/>
              </a:rPr>
              <a:t>For my name’s sake </a:t>
            </a:r>
            <a:r>
              <a:rPr lang="en-US" dirty="0"/>
              <a:t>is reason for the suffering (cf. 5:10-12).</a:t>
            </a:r>
          </a:p>
          <a:p>
            <a:pPr lvl="1"/>
            <a:r>
              <a:rPr lang="en-US" dirty="0">
                <a:latin typeface="Source Sans Pro Black" panose="020B0803030403020204" pitchFamily="34" charset="0"/>
              </a:rPr>
              <a:t>He who endures to the end will be saved </a:t>
            </a:r>
            <a:r>
              <a:rPr lang="en-US" dirty="0"/>
              <a:t>is repeated in other texts (24:13; Mark 13:13). </a:t>
            </a:r>
          </a:p>
          <a:p>
            <a:pPr lvl="2"/>
            <a:r>
              <a:rPr lang="en-US" dirty="0">
                <a:latin typeface="Source Sans Pro Black" panose="020B0803030403020204" pitchFamily="34" charset="0"/>
              </a:rPr>
              <a:t>Endure</a:t>
            </a:r>
            <a:r>
              <a:rPr lang="en-US" dirty="0"/>
              <a:t> (</a:t>
            </a:r>
            <a:r>
              <a:rPr lang="en-US" i="1" dirty="0" err="1"/>
              <a:t>hupomenō</a:t>
            </a:r>
            <a:r>
              <a:rPr lang="en-US" dirty="0"/>
              <a:t>): “to maintain a belief or course of action in the face of opposition, </a:t>
            </a:r>
            <a:r>
              <a:rPr lang="en-US" i="1" dirty="0"/>
              <a:t>stand one’s ground, hold out, endure</a:t>
            </a:r>
            <a:r>
              <a:rPr lang="en-US" dirty="0"/>
              <a:t>” (BDAG, 1039).</a:t>
            </a:r>
          </a:p>
          <a:p>
            <a:pPr lvl="2"/>
            <a:r>
              <a:rPr lang="en-US" dirty="0"/>
              <a:t>This is not a promise of escaping physical death. It is a promise of standing in the presence of one’s Lord forever.</a:t>
            </a:r>
          </a:p>
          <a:p>
            <a:pPr lvl="2"/>
            <a:endParaRPr lang="en-US" dirty="0"/>
          </a:p>
          <a:p>
            <a:endParaRPr lang="en-US" dirty="0"/>
          </a:p>
        </p:txBody>
      </p:sp>
    </p:spTree>
    <p:extLst>
      <p:ext uri="{BB962C8B-B14F-4D97-AF65-F5344CB8AC3E}">
        <p14:creationId xmlns:p14="http://schemas.microsoft.com/office/powerpoint/2010/main" val="45487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6B76-4135-B63F-CD83-3214803CEDBF}"/>
              </a:ext>
            </a:extLst>
          </p:cNvPr>
          <p:cNvSpPr>
            <a:spLocks noGrp="1"/>
          </p:cNvSpPr>
          <p:nvPr>
            <p:ph type="title"/>
          </p:nvPr>
        </p:nvSpPr>
        <p:spPr/>
        <p:txBody>
          <a:bodyPr/>
          <a:lstStyle/>
          <a:p>
            <a:r>
              <a:rPr lang="en-US" dirty="0"/>
              <a:t>Willingness to Endure</a:t>
            </a:r>
          </a:p>
        </p:txBody>
      </p:sp>
      <p:sp>
        <p:nvSpPr>
          <p:cNvPr id="3" name="Content Placeholder 2">
            <a:extLst>
              <a:ext uri="{FF2B5EF4-FFF2-40B4-BE49-F238E27FC236}">
                <a16:creationId xmlns:a16="http://schemas.microsoft.com/office/drawing/2014/main" id="{A0342F0F-0CA1-C041-97A2-C652572C4B52}"/>
              </a:ext>
            </a:extLst>
          </p:cNvPr>
          <p:cNvSpPr>
            <a:spLocks noGrp="1"/>
          </p:cNvSpPr>
          <p:nvPr>
            <p:ph idx="1"/>
          </p:nvPr>
        </p:nvSpPr>
        <p:spPr/>
        <p:txBody>
          <a:bodyPr>
            <a:normAutofit lnSpcReduction="10000"/>
          </a:bodyPr>
          <a:lstStyle/>
          <a:p>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“In part the information about coming persecution is provided to forewarn the disciples </a:t>
            </a:r>
            <a:r>
              <a:rPr lang="en-US" dirty="0">
                <a:latin typeface="Source Sans Pro Black" panose="020B0803030403020204" pitchFamily="34" charset="0"/>
              </a:rPr>
              <a:t>in order to prepare them for the path of perseverance</a:t>
            </a:r>
            <a:r>
              <a:rPr lang="en-US" dirty="0"/>
              <a:t> along which they must make their way through the period of escalating difficulty. If the disciples can hold on long enough, the period of threat will be over and rescue will come (cf. related uses of the verb ‘save’ in 24:13, 22). Something far better lies beyond. . . . </a:t>
            </a:r>
            <a:r>
              <a:rPr lang="en-US" dirty="0">
                <a:latin typeface="Source Sans Pro Black" panose="020B0803030403020204" pitchFamily="34" charset="0"/>
              </a:rPr>
              <a:t>Where practical wisdom might suggest that to abandon one’s profession in the time of persecution is the way to secure one’s future, quite the opposite is insisted on here</a:t>
            </a:r>
            <a:r>
              <a:rPr lang="en-US" dirty="0"/>
              <a:t>” (</a:t>
            </a:r>
            <a:r>
              <a:rPr lang="en-US" i="1" dirty="0"/>
              <a:t>The Gospel of Matthew: A Commentary on the Greek Text, New International Greek Testament Commentary</a:t>
            </a:r>
            <a:r>
              <a:rPr lang="en-US" dirty="0"/>
              <a:t>, 426).</a:t>
            </a:r>
          </a:p>
        </p:txBody>
      </p:sp>
    </p:spTree>
    <p:extLst>
      <p:ext uri="{BB962C8B-B14F-4D97-AF65-F5344CB8AC3E}">
        <p14:creationId xmlns:p14="http://schemas.microsoft.com/office/powerpoint/2010/main" val="1838108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4E22-F38A-6CB2-38F9-181D451C2C8A}"/>
              </a:ext>
            </a:extLst>
          </p:cNvPr>
          <p:cNvSpPr>
            <a:spLocks noGrp="1"/>
          </p:cNvSpPr>
          <p:nvPr>
            <p:ph type="title"/>
          </p:nvPr>
        </p:nvSpPr>
        <p:spPr/>
        <p:txBody>
          <a:bodyPr/>
          <a:lstStyle/>
          <a:p>
            <a:r>
              <a:rPr lang="en-US" dirty="0"/>
              <a:t>Matthew 10:23</a:t>
            </a:r>
          </a:p>
        </p:txBody>
      </p:sp>
      <p:sp>
        <p:nvSpPr>
          <p:cNvPr id="3" name="Content Placeholder 2">
            <a:extLst>
              <a:ext uri="{FF2B5EF4-FFF2-40B4-BE49-F238E27FC236}">
                <a16:creationId xmlns:a16="http://schemas.microsoft.com/office/drawing/2014/main" id="{348D2E1A-4319-F68D-A02E-F2CA78F27ACF}"/>
              </a:ext>
            </a:extLst>
          </p:cNvPr>
          <p:cNvSpPr>
            <a:spLocks noGrp="1"/>
          </p:cNvSpPr>
          <p:nvPr>
            <p:ph idx="1"/>
          </p:nvPr>
        </p:nvSpPr>
        <p:spPr/>
        <p:txBody>
          <a:bodyPr/>
          <a:lstStyle/>
          <a:p>
            <a:r>
              <a:rPr lang="en-US" dirty="0">
                <a:latin typeface="Source Sans Pro Black" panose="020B0803030403020204" pitchFamily="34" charset="0"/>
              </a:rPr>
              <a:t>“When they persecute you in this city, flee to another. For assuredly, I say to you, you will not have gone through the cities of Israel before the Son of Man comes.”</a:t>
            </a:r>
          </a:p>
          <a:p>
            <a:pPr lvl="1"/>
            <a:r>
              <a:rPr lang="en-US" dirty="0"/>
              <a:t>Jesus is not teaching a fatalistic approach to suffering. If one has the ability to flee from persecution, he should do so (cf. Matt. 24:15-17 and examples of some who fled [Matt. 2:13; 4:12; 12:15; 14:6; 16:28; Acts 8:1-4; 9:25; 14:6, 16]).</a:t>
            </a:r>
          </a:p>
          <a:p>
            <a:pPr lvl="2"/>
            <a:r>
              <a:rPr lang="en-US" dirty="0"/>
              <a:t>Jesus calls His disciples to bravery, not foolishness! One must not provoke persecution by unnecessary controversy.</a:t>
            </a:r>
          </a:p>
          <a:p>
            <a:pPr lvl="1"/>
            <a:r>
              <a:rPr lang="en-US" dirty="0"/>
              <a:t>The reference to finishing the mission to the cities of Israel before the </a:t>
            </a:r>
            <a:r>
              <a:rPr lang="en-US" dirty="0">
                <a:latin typeface="Source Sans Pro Black" panose="020B0803030403020204" pitchFamily="34" charset="0"/>
              </a:rPr>
              <a:t>son of Man comes </a:t>
            </a:r>
            <a:r>
              <a:rPr lang="en-US" dirty="0"/>
              <a:t>points to His coming in His kingdom at Pentecost (Acts 2).</a:t>
            </a:r>
          </a:p>
        </p:txBody>
      </p:sp>
    </p:spTree>
    <p:extLst>
      <p:ext uri="{BB962C8B-B14F-4D97-AF65-F5344CB8AC3E}">
        <p14:creationId xmlns:p14="http://schemas.microsoft.com/office/powerpoint/2010/main" val="304966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355A-FFE8-24B2-4DAC-4737F918C08F}"/>
              </a:ext>
            </a:extLst>
          </p:cNvPr>
          <p:cNvSpPr>
            <a:spLocks noGrp="1"/>
          </p:cNvSpPr>
          <p:nvPr>
            <p:ph type="title"/>
          </p:nvPr>
        </p:nvSpPr>
        <p:spPr/>
        <p:txBody>
          <a:bodyPr>
            <a:normAutofit/>
          </a:bodyPr>
          <a:lstStyle/>
          <a:p>
            <a:r>
              <a:rPr lang="en-US" sz="4000" dirty="0"/>
              <a:t>Jesus and His Disciples Are Called </a:t>
            </a:r>
            <a:r>
              <a:rPr lang="en-US" sz="4000" dirty="0" err="1"/>
              <a:t>Beelzebul</a:t>
            </a:r>
            <a:br>
              <a:rPr lang="en-US" sz="3600" dirty="0"/>
            </a:br>
            <a:r>
              <a:rPr lang="en-US" sz="2400" dirty="0"/>
              <a:t>(10:24-25)</a:t>
            </a:r>
          </a:p>
        </p:txBody>
      </p:sp>
      <p:sp>
        <p:nvSpPr>
          <p:cNvPr id="5" name="TextBox 4">
            <a:extLst>
              <a:ext uri="{FF2B5EF4-FFF2-40B4-BE49-F238E27FC236}">
                <a16:creationId xmlns:a16="http://schemas.microsoft.com/office/drawing/2014/main" id="{A4DDFB67-3716-E04E-9707-9AF7FBF88499}"/>
              </a:ext>
            </a:extLst>
          </p:cNvPr>
          <p:cNvSpPr txBox="1"/>
          <p:nvPr/>
        </p:nvSpPr>
        <p:spPr>
          <a:xfrm>
            <a:off x="838200" y="2008262"/>
            <a:ext cx="10515600" cy="3416320"/>
          </a:xfrm>
          <a:prstGeom prst="rect">
            <a:avLst/>
          </a:prstGeom>
          <a:noFill/>
        </p:spPr>
        <p:txBody>
          <a:bodyPr wrap="square" rtlCol="0">
            <a:spAutoFit/>
          </a:bodyPr>
          <a:lstStyle/>
          <a:p>
            <a:r>
              <a:rPr lang="en-US" sz="3600" dirty="0">
                <a:latin typeface="Source Sans Pro Semibold" panose="020B0603030403020204" pitchFamily="34" charset="0"/>
              </a:rPr>
              <a:t>“A disciple is not above his teacher, nor a servant above his master. It is enough for a disciple that he be like his teacher, and a servant like his master. If they have called the master of the house Beelzebub, how much more will they call those of his household!” (Matt. 10:24-25).</a:t>
            </a:r>
          </a:p>
        </p:txBody>
      </p:sp>
    </p:spTree>
    <p:extLst>
      <p:ext uri="{BB962C8B-B14F-4D97-AF65-F5344CB8AC3E}">
        <p14:creationId xmlns:p14="http://schemas.microsoft.com/office/powerpoint/2010/main" val="640915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CF26-ED66-D0BF-1EAA-7789429648C2}"/>
              </a:ext>
            </a:extLst>
          </p:cNvPr>
          <p:cNvSpPr>
            <a:spLocks noGrp="1"/>
          </p:cNvSpPr>
          <p:nvPr>
            <p:ph type="title"/>
          </p:nvPr>
        </p:nvSpPr>
        <p:spPr/>
        <p:txBody>
          <a:bodyPr/>
          <a:lstStyle/>
          <a:p>
            <a:r>
              <a:rPr lang="en-US" dirty="0"/>
              <a:t>Similar Statements</a:t>
            </a:r>
          </a:p>
        </p:txBody>
      </p:sp>
      <p:sp>
        <p:nvSpPr>
          <p:cNvPr id="3" name="Content Placeholder 2">
            <a:extLst>
              <a:ext uri="{FF2B5EF4-FFF2-40B4-BE49-F238E27FC236}">
                <a16:creationId xmlns:a16="http://schemas.microsoft.com/office/drawing/2014/main" id="{5F31329D-F3B6-D64C-F192-164742063DC9}"/>
              </a:ext>
            </a:extLst>
          </p:cNvPr>
          <p:cNvSpPr>
            <a:spLocks noGrp="1"/>
          </p:cNvSpPr>
          <p:nvPr>
            <p:ph idx="1"/>
          </p:nvPr>
        </p:nvSpPr>
        <p:spPr/>
        <p:txBody>
          <a:bodyPr>
            <a:normAutofit/>
          </a:bodyPr>
          <a:lstStyle/>
          <a:p>
            <a:r>
              <a:rPr lang="en-US" dirty="0"/>
              <a:t>“A disciple is not above his teacher, but everyone who is perfectly trained will be like his teacher” (Luke 6:40).</a:t>
            </a:r>
          </a:p>
          <a:p>
            <a:r>
              <a:rPr lang="en-US" dirty="0"/>
              <a:t>“Most assuredly, I say to you, a servant is not greater than his master; nor is he who is sent greater than he who sent him” (John 13:16).</a:t>
            </a:r>
          </a:p>
          <a:p>
            <a:r>
              <a:rPr lang="en-US" dirty="0"/>
              <a:t>“Remember the word that I said to you, ‘A servant is not greater than his master.’ If they persecuted Me, they will also persecute you. If they kept My word, they will keep yours also” (John 15:20).</a:t>
            </a:r>
          </a:p>
          <a:p>
            <a:endParaRPr lang="en-US" dirty="0"/>
          </a:p>
          <a:p>
            <a:endParaRPr lang="en-US" dirty="0"/>
          </a:p>
        </p:txBody>
      </p:sp>
    </p:spTree>
    <p:extLst>
      <p:ext uri="{BB962C8B-B14F-4D97-AF65-F5344CB8AC3E}">
        <p14:creationId xmlns:p14="http://schemas.microsoft.com/office/powerpoint/2010/main" val="271472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C053-2DFD-35F9-D0AB-3E5263365DA3}"/>
              </a:ext>
            </a:extLst>
          </p:cNvPr>
          <p:cNvSpPr>
            <a:spLocks noGrp="1"/>
          </p:cNvSpPr>
          <p:nvPr>
            <p:ph type="title"/>
          </p:nvPr>
        </p:nvSpPr>
        <p:spPr/>
        <p:txBody>
          <a:bodyPr/>
          <a:lstStyle/>
          <a:p>
            <a:r>
              <a:rPr lang="en-US" dirty="0"/>
              <a:t>Ready to Suffer</a:t>
            </a:r>
          </a:p>
        </p:txBody>
      </p:sp>
      <p:sp>
        <p:nvSpPr>
          <p:cNvPr id="3" name="Content Placeholder 2">
            <a:extLst>
              <a:ext uri="{FF2B5EF4-FFF2-40B4-BE49-F238E27FC236}">
                <a16:creationId xmlns:a16="http://schemas.microsoft.com/office/drawing/2014/main" id="{632A01E2-6030-D473-99FA-71A6CE7F4605}"/>
              </a:ext>
            </a:extLst>
          </p:cNvPr>
          <p:cNvSpPr>
            <a:spLocks noGrp="1"/>
          </p:cNvSpPr>
          <p:nvPr>
            <p:ph idx="1"/>
          </p:nvPr>
        </p:nvSpPr>
        <p:spPr/>
        <p:txBody>
          <a:bodyPr/>
          <a:lstStyle/>
          <a:p>
            <a:r>
              <a:rPr lang="en-US" dirty="0"/>
              <a:t>Jesus is explaining to His disciples what following Him may cost them—their own lives!</a:t>
            </a:r>
          </a:p>
          <a:p>
            <a:r>
              <a:rPr lang="en-US" dirty="0"/>
              <a:t>The saying includes accepted relationships:</a:t>
            </a:r>
          </a:p>
          <a:p>
            <a:pPr lvl="1"/>
            <a:r>
              <a:rPr lang="en-US" dirty="0">
                <a:solidFill>
                  <a:srgbClr val="FF0000"/>
                </a:solidFill>
              </a:rPr>
              <a:t>Disciple</a:t>
            </a:r>
            <a:r>
              <a:rPr lang="en-US" dirty="0"/>
              <a:t>/</a:t>
            </a:r>
            <a:r>
              <a:rPr lang="en-US" dirty="0">
                <a:solidFill>
                  <a:schemeClr val="accent1">
                    <a:lumMod val="50000"/>
                  </a:schemeClr>
                </a:solidFill>
              </a:rPr>
              <a:t>teacher</a:t>
            </a:r>
          </a:p>
          <a:p>
            <a:pPr lvl="1"/>
            <a:r>
              <a:rPr lang="en-US" dirty="0">
                <a:solidFill>
                  <a:schemeClr val="accent1">
                    <a:lumMod val="50000"/>
                  </a:schemeClr>
                </a:solidFill>
              </a:rPr>
              <a:t>Master</a:t>
            </a:r>
            <a:r>
              <a:rPr lang="en-US" dirty="0"/>
              <a:t>/</a:t>
            </a:r>
            <a:r>
              <a:rPr lang="en-US" dirty="0">
                <a:solidFill>
                  <a:srgbClr val="FF0000"/>
                </a:solidFill>
              </a:rPr>
              <a:t>slave</a:t>
            </a:r>
          </a:p>
          <a:p>
            <a:r>
              <a:rPr lang="en-US" dirty="0"/>
              <a:t>If the world hates the teacher, it will also hate those being taught by that teacher. It is, therefore, likely that the world will attack Jesus’s disciples.</a:t>
            </a:r>
          </a:p>
        </p:txBody>
      </p:sp>
    </p:spTree>
    <p:extLst>
      <p:ext uri="{BB962C8B-B14F-4D97-AF65-F5344CB8AC3E}">
        <p14:creationId xmlns:p14="http://schemas.microsoft.com/office/powerpoint/2010/main" val="171265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2143-ADDD-ADFC-5E4C-07E40D28B7E7}"/>
              </a:ext>
            </a:extLst>
          </p:cNvPr>
          <p:cNvSpPr>
            <a:spLocks noGrp="1"/>
          </p:cNvSpPr>
          <p:nvPr>
            <p:ph type="title"/>
          </p:nvPr>
        </p:nvSpPr>
        <p:spPr/>
        <p:txBody>
          <a:bodyPr/>
          <a:lstStyle/>
          <a:p>
            <a:r>
              <a:rPr lang="en-US" dirty="0" err="1"/>
              <a:t>Beelzebul</a:t>
            </a:r>
            <a:endParaRPr lang="en-US" dirty="0"/>
          </a:p>
        </p:txBody>
      </p:sp>
      <p:sp>
        <p:nvSpPr>
          <p:cNvPr id="3" name="Content Placeholder 2">
            <a:extLst>
              <a:ext uri="{FF2B5EF4-FFF2-40B4-BE49-F238E27FC236}">
                <a16:creationId xmlns:a16="http://schemas.microsoft.com/office/drawing/2014/main" id="{BDCA8527-4180-854B-B224-DB1C8D1E23E2}"/>
              </a:ext>
            </a:extLst>
          </p:cNvPr>
          <p:cNvSpPr>
            <a:spLocks noGrp="1"/>
          </p:cNvSpPr>
          <p:nvPr>
            <p:ph idx="1"/>
          </p:nvPr>
        </p:nvSpPr>
        <p:spPr>
          <a:xfrm>
            <a:off x="838200" y="1825625"/>
            <a:ext cx="10515600" cy="4601552"/>
          </a:xfrm>
        </p:spPr>
        <p:txBody>
          <a:bodyPr>
            <a:normAutofit fontScale="92500" lnSpcReduction="20000"/>
          </a:bodyPr>
          <a:lstStyle/>
          <a:p>
            <a:r>
              <a:rPr lang="en-US" dirty="0"/>
              <a:t>The name “</a:t>
            </a:r>
            <a:r>
              <a:rPr lang="en-US" dirty="0" err="1"/>
              <a:t>Beelzeboul</a:t>
            </a:r>
            <a:r>
              <a:rPr lang="en-US" dirty="0"/>
              <a:t>” is the transliteration into Greek of an old Canaanite god, meaning “Baal, the Prince.”</a:t>
            </a:r>
          </a:p>
          <a:p>
            <a:r>
              <a:rPr lang="en-US" dirty="0">
                <a:latin typeface="Source Sans Pro Black" panose="020B0803030403020204" pitchFamily="34" charset="0"/>
              </a:rPr>
              <a:t>Leon Morris: </a:t>
            </a:r>
            <a:r>
              <a:rPr lang="en-US" dirty="0"/>
              <a:t>“The god of </a:t>
            </a:r>
            <a:r>
              <a:rPr lang="en-US" dirty="0" err="1"/>
              <a:t>Ekron</a:t>
            </a:r>
            <a:r>
              <a:rPr lang="en-US" dirty="0"/>
              <a:t> was called ‘Baal-</a:t>
            </a:r>
            <a:r>
              <a:rPr lang="en-US" dirty="0" err="1"/>
              <a:t>zebub</a:t>
            </a:r>
            <a:r>
              <a:rPr lang="en-US" dirty="0"/>
              <a:t>’ (2 Kings 1:2, 3, 6, 16; the name does not occur in the LXX text), a term that means ‘lord of flies’ and </a:t>
            </a:r>
            <a:r>
              <a:rPr lang="en-US" dirty="0">
                <a:solidFill>
                  <a:srgbClr val="FF0000"/>
                </a:solidFill>
                <a:latin typeface="Source Sans Pro Black" panose="020B0803030403020204" pitchFamily="34" charset="0"/>
              </a:rPr>
              <a:t>that apparently was a Hebrew pun on the name of a Philistine god</a:t>
            </a:r>
            <a:r>
              <a:rPr lang="en-US" dirty="0"/>
              <a:t>. The Jews may have further corrupted this into ‘Baal-</a:t>
            </a:r>
            <a:r>
              <a:rPr lang="en-US" dirty="0" err="1"/>
              <a:t>zebul</a:t>
            </a:r>
            <a:r>
              <a:rPr lang="en-US" dirty="0"/>
              <a:t>,’ </a:t>
            </a:r>
            <a:r>
              <a:rPr lang="en-US" dirty="0">
                <a:solidFill>
                  <a:srgbClr val="FF0000"/>
                </a:solidFill>
                <a:latin typeface="Source Sans Pro Black" panose="020B0803030403020204" pitchFamily="34" charset="0"/>
              </a:rPr>
              <a:t>‘lord of dung,’ </a:t>
            </a:r>
            <a:r>
              <a:rPr lang="en-US" dirty="0"/>
              <a:t>which would be a way of further insulting the heathen deity. . . .Taking all this into consideration, it seems likely that the Hebrews took the name of a heathen deity that they could interpret contemptuously as ‘lord of flies’ or ‘lord of dung’ and that they applied to evil beings” (</a:t>
            </a:r>
            <a:r>
              <a:rPr lang="en-US" i="1" dirty="0"/>
              <a:t>The Gospel according to Matthew</a:t>
            </a:r>
            <a:r>
              <a:rPr lang="en-US" dirty="0"/>
              <a:t>, 259).</a:t>
            </a:r>
          </a:p>
          <a:p>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solidFill>
                  <a:srgbClr val="FF0000"/>
                </a:solidFill>
              </a:rPr>
              <a:t>“‘</a:t>
            </a:r>
            <a:r>
              <a:rPr lang="en-US" dirty="0" err="1">
                <a:solidFill>
                  <a:srgbClr val="FF0000"/>
                </a:solidFill>
              </a:rPr>
              <a:t>Beelzeboul</a:t>
            </a:r>
            <a:r>
              <a:rPr lang="en-US" dirty="0">
                <a:solidFill>
                  <a:srgbClr val="FF0000"/>
                </a:solidFill>
              </a:rPr>
              <a:t>’ had become in time simply an alternative name for Satan”</a:t>
            </a:r>
            <a:r>
              <a:rPr lang="en-US" dirty="0"/>
              <a:t> (</a:t>
            </a:r>
            <a:r>
              <a:rPr lang="en-US" i="1" dirty="0"/>
              <a:t>The Gospel of Matthew: A Commentary on the Greek Text, New International Greek Testament Commentary</a:t>
            </a:r>
            <a:r>
              <a:rPr lang="en-US" dirty="0"/>
              <a:t>, 435).</a:t>
            </a:r>
          </a:p>
        </p:txBody>
      </p:sp>
    </p:spTree>
    <p:extLst>
      <p:ext uri="{BB962C8B-B14F-4D97-AF65-F5344CB8AC3E}">
        <p14:creationId xmlns:p14="http://schemas.microsoft.com/office/powerpoint/2010/main" val="3856829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9BB83-5CF5-F275-AA06-72428B734EDB}"/>
              </a:ext>
            </a:extLst>
          </p:cNvPr>
          <p:cNvSpPr>
            <a:spLocks noGrp="1"/>
          </p:cNvSpPr>
          <p:nvPr>
            <p:ph type="title"/>
          </p:nvPr>
        </p:nvSpPr>
        <p:spPr/>
        <p:txBody>
          <a:bodyPr/>
          <a:lstStyle/>
          <a:p>
            <a:r>
              <a:rPr lang="en-US" dirty="0"/>
              <a:t>Consolation and Encouragement</a:t>
            </a:r>
            <a:br>
              <a:rPr lang="en-US" dirty="0"/>
            </a:br>
            <a:r>
              <a:rPr lang="en-US" sz="2400" dirty="0"/>
              <a:t>(10:26-31)</a:t>
            </a:r>
          </a:p>
        </p:txBody>
      </p:sp>
      <p:sp>
        <p:nvSpPr>
          <p:cNvPr id="3" name="Content Placeholder 2">
            <a:extLst>
              <a:ext uri="{FF2B5EF4-FFF2-40B4-BE49-F238E27FC236}">
                <a16:creationId xmlns:a16="http://schemas.microsoft.com/office/drawing/2014/main" id="{D7B9A5B7-FDE6-4F31-34FA-40EF34651E8B}"/>
              </a:ext>
            </a:extLst>
          </p:cNvPr>
          <p:cNvSpPr>
            <a:spLocks noGrp="1"/>
          </p:cNvSpPr>
          <p:nvPr>
            <p:ph idx="1"/>
          </p:nvPr>
        </p:nvSpPr>
        <p:spPr/>
        <p:txBody>
          <a:bodyPr/>
          <a:lstStyle/>
          <a:p>
            <a:r>
              <a:rPr lang="en-US" dirty="0"/>
              <a:t>“Therefore do not fear them. For there is nothing covered that will not be revealed, and hidden that will not be known. Whatever I tell you in the dark, speak in the light; and what you hear in the ear, preach on the housetops. And do not fear those who kill the body but cannot kill the soul. But rather fear Him who is able to destroy both soul and body in hell. Are not two sparrows sold for a copper coin? And not one of them falls to the ground apart from your Father’s will. But the very hairs of your head are all numbered. Do not fear therefore; you are of more value than many </a:t>
            </a:r>
            <a:r>
              <a:rPr lang="en-US"/>
              <a:t>sparrows.”</a:t>
            </a:r>
            <a:endParaRPr lang="en-US" dirty="0"/>
          </a:p>
        </p:txBody>
      </p:sp>
    </p:spTree>
    <p:extLst>
      <p:ext uri="{BB962C8B-B14F-4D97-AF65-F5344CB8AC3E}">
        <p14:creationId xmlns:p14="http://schemas.microsoft.com/office/powerpoint/2010/main" val="275371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F58F-7874-88D7-9B32-4B456E08D58A}"/>
              </a:ext>
            </a:extLst>
          </p:cNvPr>
          <p:cNvSpPr>
            <a:spLocks noGrp="1"/>
          </p:cNvSpPr>
          <p:nvPr>
            <p:ph type="title"/>
          </p:nvPr>
        </p:nvSpPr>
        <p:spPr/>
        <p:txBody>
          <a:bodyPr/>
          <a:lstStyle/>
          <a:p>
            <a:r>
              <a:rPr lang="en-US" dirty="0"/>
              <a:t>The Missionary Discourse (10:5-42)</a:t>
            </a:r>
          </a:p>
        </p:txBody>
      </p:sp>
      <p:sp>
        <p:nvSpPr>
          <p:cNvPr id="3" name="Content Placeholder 2">
            <a:extLst>
              <a:ext uri="{FF2B5EF4-FFF2-40B4-BE49-F238E27FC236}">
                <a16:creationId xmlns:a16="http://schemas.microsoft.com/office/drawing/2014/main" id="{4F109568-F853-5A7F-A432-2E19CDD53C54}"/>
              </a:ext>
            </a:extLst>
          </p:cNvPr>
          <p:cNvSpPr>
            <a:spLocks noGrp="1"/>
          </p:cNvSpPr>
          <p:nvPr>
            <p:ph idx="1"/>
          </p:nvPr>
        </p:nvSpPr>
        <p:spPr/>
        <p:txBody>
          <a:bodyPr/>
          <a:lstStyle/>
          <a:p>
            <a:r>
              <a:rPr lang="en-US" dirty="0">
                <a:solidFill>
                  <a:schemeClr val="accent4">
                    <a:lumMod val="50000"/>
                  </a:schemeClr>
                </a:solidFill>
              </a:rPr>
              <a:t>Instructions to missionaries and their reception (10:5-15)</a:t>
            </a:r>
          </a:p>
          <a:p>
            <a:pPr lvl="1"/>
            <a:r>
              <a:rPr lang="en-US" dirty="0">
                <a:solidFill>
                  <a:srgbClr val="385723"/>
                </a:solidFill>
              </a:rPr>
              <a:t>Tribulation and familial division (10:16-23)</a:t>
            </a:r>
          </a:p>
          <a:p>
            <a:pPr lvl="2"/>
            <a:r>
              <a:rPr lang="en-US" dirty="0">
                <a:solidFill>
                  <a:schemeClr val="accent1">
                    <a:lumMod val="50000"/>
                  </a:schemeClr>
                </a:solidFill>
              </a:rPr>
              <a:t>Jesus and His disciples are called </a:t>
            </a:r>
            <a:r>
              <a:rPr lang="en-US" dirty="0" err="1">
                <a:solidFill>
                  <a:schemeClr val="accent1">
                    <a:lumMod val="50000"/>
                  </a:schemeClr>
                </a:solidFill>
              </a:rPr>
              <a:t>Beelzebul</a:t>
            </a:r>
            <a:r>
              <a:rPr lang="en-US" dirty="0">
                <a:solidFill>
                  <a:schemeClr val="accent1">
                    <a:lumMod val="50000"/>
                  </a:schemeClr>
                </a:solidFill>
              </a:rPr>
              <a:t> (10:24-25)</a:t>
            </a:r>
          </a:p>
          <a:p>
            <a:pPr lvl="3"/>
            <a:r>
              <a:rPr lang="en-US" dirty="0">
                <a:solidFill>
                  <a:srgbClr val="FF0000"/>
                </a:solidFill>
                <a:latin typeface="Source Sans Pro Black" panose="020B0803030403020204" pitchFamily="34" charset="0"/>
              </a:rPr>
              <a:t>Consolation and encouragement (10:26-31)</a:t>
            </a:r>
          </a:p>
          <a:p>
            <a:pPr lvl="2"/>
            <a:r>
              <a:rPr lang="en-US" dirty="0">
                <a:solidFill>
                  <a:srgbClr val="203864"/>
                </a:solidFill>
              </a:rPr>
              <a:t>Jesus and His disciples confess/deny each other (10:32-33)</a:t>
            </a:r>
          </a:p>
          <a:p>
            <a:pPr lvl="1"/>
            <a:r>
              <a:rPr lang="en-US" dirty="0">
                <a:solidFill>
                  <a:schemeClr val="accent6">
                    <a:lumMod val="50000"/>
                  </a:schemeClr>
                </a:solidFill>
              </a:rPr>
              <a:t>Tribulation and family division (10:34-39)</a:t>
            </a:r>
          </a:p>
          <a:p>
            <a:r>
              <a:rPr lang="en-US" dirty="0">
                <a:solidFill>
                  <a:schemeClr val="accent4">
                    <a:lumMod val="50000"/>
                  </a:schemeClr>
                </a:solidFill>
              </a:rPr>
              <a:t>Reception of missionaries and its reward (10:40-42)</a:t>
            </a:r>
          </a:p>
          <a:p>
            <a:r>
              <a:rPr lang="en-US" dirty="0"/>
              <a:t>Conclusion (11:1)</a:t>
            </a:r>
          </a:p>
        </p:txBody>
      </p:sp>
    </p:spTree>
    <p:extLst>
      <p:ext uri="{BB962C8B-B14F-4D97-AF65-F5344CB8AC3E}">
        <p14:creationId xmlns:p14="http://schemas.microsoft.com/office/powerpoint/2010/main" val="1341137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0CC0-1674-676B-E8C7-13BDB92BDE85}"/>
              </a:ext>
            </a:extLst>
          </p:cNvPr>
          <p:cNvSpPr>
            <a:spLocks noGrp="1"/>
          </p:cNvSpPr>
          <p:nvPr>
            <p:ph type="title"/>
          </p:nvPr>
        </p:nvSpPr>
        <p:spPr/>
        <p:txBody>
          <a:bodyPr/>
          <a:lstStyle/>
          <a:p>
            <a:r>
              <a:rPr lang="en-US" dirty="0"/>
              <a:t>Therefore. . .</a:t>
            </a:r>
          </a:p>
        </p:txBody>
      </p:sp>
      <p:sp>
        <p:nvSpPr>
          <p:cNvPr id="3" name="Content Placeholder 2">
            <a:extLst>
              <a:ext uri="{FF2B5EF4-FFF2-40B4-BE49-F238E27FC236}">
                <a16:creationId xmlns:a16="http://schemas.microsoft.com/office/drawing/2014/main" id="{236266BF-CA68-F263-EBD1-CECEDFE50A95}"/>
              </a:ext>
            </a:extLst>
          </p:cNvPr>
          <p:cNvSpPr>
            <a:spLocks noGrp="1"/>
          </p:cNvSpPr>
          <p:nvPr>
            <p:ph idx="1"/>
          </p:nvPr>
        </p:nvSpPr>
        <p:spPr/>
        <p:txBody>
          <a:bodyPr/>
          <a:lstStyle/>
          <a:p>
            <a:r>
              <a:rPr lang="en-US" dirty="0"/>
              <a:t>What things written in 10:16-25 might be the reason for what follows?</a:t>
            </a:r>
          </a:p>
          <a:p>
            <a:pPr lvl="1"/>
            <a:r>
              <a:rPr lang="en-US" dirty="0"/>
              <a:t>Sent forth a sheep in the midst of wolves (10:16)</a:t>
            </a:r>
          </a:p>
          <a:p>
            <a:pPr lvl="1"/>
            <a:r>
              <a:rPr lang="en-US" dirty="0"/>
              <a:t>Punishment coming from synagogue leaders and Roman officials (10:17-18)</a:t>
            </a:r>
          </a:p>
          <a:p>
            <a:pPr lvl="1"/>
            <a:r>
              <a:rPr lang="en-US" dirty="0"/>
              <a:t>Alienation within one’s own family (10:21-22)</a:t>
            </a:r>
          </a:p>
          <a:p>
            <a:pPr lvl="1"/>
            <a:r>
              <a:rPr lang="en-US" dirty="0"/>
              <a:t>Persecution (10:23)</a:t>
            </a:r>
          </a:p>
        </p:txBody>
      </p:sp>
    </p:spTree>
    <p:extLst>
      <p:ext uri="{BB962C8B-B14F-4D97-AF65-F5344CB8AC3E}">
        <p14:creationId xmlns:p14="http://schemas.microsoft.com/office/powerpoint/2010/main" val="28157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9BB83-5CF5-F275-AA06-72428B734EDB}"/>
              </a:ext>
            </a:extLst>
          </p:cNvPr>
          <p:cNvSpPr>
            <a:spLocks noGrp="1"/>
          </p:cNvSpPr>
          <p:nvPr>
            <p:ph type="title"/>
          </p:nvPr>
        </p:nvSpPr>
        <p:spPr/>
        <p:txBody>
          <a:bodyPr/>
          <a:lstStyle/>
          <a:p>
            <a:r>
              <a:rPr lang="en-US" dirty="0"/>
              <a:t>Consolation and Encouragement</a:t>
            </a:r>
            <a:br>
              <a:rPr lang="en-US" dirty="0"/>
            </a:br>
            <a:r>
              <a:rPr lang="en-US" sz="2400" dirty="0"/>
              <a:t>(10:26-31)</a:t>
            </a:r>
          </a:p>
        </p:txBody>
      </p:sp>
      <p:sp>
        <p:nvSpPr>
          <p:cNvPr id="3" name="Content Placeholder 2">
            <a:extLst>
              <a:ext uri="{FF2B5EF4-FFF2-40B4-BE49-F238E27FC236}">
                <a16:creationId xmlns:a16="http://schemas.microsoft.com/office/drawing/2014/main" id="{D7B9A5B7-FDE6-4F31-34FA-40EF34651E8B}"/>
              </a:ext>
            </a:extLst>
          </p:cNvPr>
          <p:cNvSpPr>
            <a:spLocks noGrp="1"/>
          </p:cNvSpPr>
          <p:nvPr>
            <p:ph idx="1"/>
          </p:nvPr>
        </p:nvSpPr>
        <p:spPr/>
        <p:txBody>
          <a:bodyPr/>
          <a:lstStyle/>
          <a:p>
            <a:r>
              <a:rPr lang="en-US" dirty="0"/>
              <a:t>“Therefore </a:t>
            </a:r>
            <a:r>
              <a:rPr lang="en-US" dirty="0">
                <a:solidFill>
                  <a:srgbClr val="FF0000"/>
                </a:solidFill>
                <a:latin typeface="Source Sans Pro Black" panose="020B0803030403020204" pitchFamily="34" charset="0"/>
              </a:rPr>
              <a:t>do not fear them</a:t>
            </a:r>
            <a:r>
              <a:rPr lang="en-US" dirty="0"/>
              <a:t>. For there is nothing covered that will not be revealed, and hidden that will not be known. Whatever I tell you in the dark, speak in the light; and what you hear in the ear, preach on the housetops. And </a:t>
            </a:r>
            <a:r>
              <a:rPr lang="en-US" dirty="0">
                <a:solidFill>
                  <a:srgbClr val="FF0000"/>
                </a:solidFill>
                <a:latin typeface="Source Sans Pro Black" panose="020B0803030403020204" pitchFamily="34" charset="0"/>
              </a:rPr>
              <a:t>do not fear </a:t>
            </a:r>
            <a:r>
              <a:rPr lang="en-US" dirty="0"/>
              <a:t>those who kill the body but cannot kill the soul. But rather fear Him who is able to destroy both soul and body in hell. Are not two sparrows sold for a copper coin? And not one of them falls to the ground apart from your Father’s will. But the very hairs of your head are all numbered. </a:t>
            </a:r>
            <a:r>
              <a:rPr lang="en-US" dirty="0">
                <a:solidFill>
                  <a:srgbClr val="FF0000"/>
                </a:solidFill>
                <a:latin typeface="Source Sans Pro Black" panose="020B0803030403020204" pitchFamily="34" charset="0"/>
              </a:rPr>
              <a:t>Do not fear therefore</a:t>
            </a:r>
            <a:r>
              <a:rPr lang="en-US" dirty="0"/>
              <a:t>; you are of more value than many sparrows.”</a:t>
            </a:r>
          </a:p>
          <a:p>
            <a:pPr lvl="1"/>
            <a:r>
              <a:rPr lang="en-US" dirty="0"/>
              <a:t>A threefold warning against being afraid.</a:t>
            </a:r>
          </a:p>
        </p:txBody>
      </p:sp>
    </p:spTree>
    <p:extLst>
      <p:ext uri="{BB962C8B-B14F-4D97-AF65-F5344CB8AC3E}">
        <p14:creationId xmlns:p14="http://schemas.microsoft.com/office/powerpoint/2010/main" val="2823945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A7C9-DD7F-D5A3-65CD-B95ABC994334}"/>
              </a:ext>
            </a:extLst>
          </p:cNvPr>
          <p:cNvSpPr>
            <a:spLocks noGrp="1"/>
          </p:cNvSpPr>
          <p:nvPr>
            <p:ph type="title"/>
          </p:nvPr>
        </p:nvSpPr>
        <p:spPr/>
        <p:txBody>
          <a:bodyPr/>
          <a:lstStyle/>
          <a:p>
            <a:r>
              <a:rPr lang="en-US" dirty="0"/>
              <a:t>Matthew 10:26 – First Interpretation</a:t>
            </a:r>
          </a:p>
        </p:txBody>
      </p:sp>
      <p:sp>
        <p:nvSpPr>
          <p:cNvPr id="3" name="Content Placeholder 2">
            <a:extLst>
              <a:ext uri="{FF2B5EF4-FFF2-40B4-BE49-F238E27FC236}">
                <a16:creationId xmlns:a16="http://schemas.microsoft.com/office/drawing/2014/main" id="{9BD9EC75-5CF4-BDC8-1DEB-BBAFC5A58D8D}"/>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“Therefore do not fear them. For there is nothing covered that will not be revealed, and hidden that will not be known.”</a:t>
            </a:r>
          </a:p>
          <a:p>
            <a:pPr lvl="1"/>
            <a:r>
              <a:rPr lang="en-US" dirty="0"/>
              <a:t>Jesus’s enemies were in positions of power, with the ability to inflict pain, suffering, and even death.</a:t>
            </a:r>
          </a:p>
          <a:p>
            <a:pPr lvl="1"/>
            <a:r>
              <a:rPr lang="en-US" dirty="0">
                <a:latin typeface="Source Sans Pro Black" panose="020B0803030403020204" pitchFamily="34" charset="0"/>
              </a:rPr>
              <a:t>For </a:t>
            </a:r>
            <a:r>
              <a:rPr lang="en-US" dirty="0"/>
              <a:t>(</a:t>
            </a:r>
            <a:r>
              <a:rPr lang="en-US" i="1" dirty="0"/>
              <a:t>gar</a:t>
            </a:r>
            <a:r>
              <a:rPr lang="en-US" dirty="0"/>
              <a:t>) begins to give reasons why not to fear. None of them guarantees that one will not suffer!</a:t>
            </a:r>
          </a:p>
          <a:p>
            <a:pPr lvl="1"/>
            <a:r>
              <a:rPr lang="en-US" dirty="0"/>
              <a:t>The machinations (scheming, crafty actions) of the wicked were done behind closed doors and hidden from the general public (e.g., Judas’s agreement to betray Jesus). </a:t>
            </a:r>
          </a:p>
          <a:p>
            <a:pPr lvl="1"/>
            <a:r>
              <a:rPr lang="en-US" dirty="0"/>
              <a:t>Jesus promised that those hidden things of darkness would be widely known, a promise fulfilled, as we know them even to this day.</a:t>
            </a:r>
          </a:p>
          <a:p>
            <a:pPr lvl="2"/>
            <a:r>
              <a:rPr lang="en-US" dirty="0"/>
              <a:t>In fact the secret sins of everyone will be made known on Judgment Day.</a:t>
            </a:r>
          </a:p>
          <a:p>
            <a:endParaRPr lang="en-US" dirty="0"/>
          </a:p>
        </p:txBody>
      </p:sp>
    </p:spTree>
    <p:extLst>
      <p:ext uri="{BB962C8B-B14F-4D97-AF65-F5344CB8AC3E}">
        <p14:creationId xmlns:p14="http://schemas.microsoft.com/office/powerpoint/2010/main" val="40167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8031-93A3-3133-932B-DDFB7387A3CF}"/>
              </a:ext>
            </a:extLst>
          </p:cNvPr>
          <p:cNvSpPr>
            <a:spLocks noGrp="1"/>
          </p:cNvSpPr>
          <p:nvPr>
            <p:ph type="title"/>
          </p:nvPr>
        </p:nvSpPr>
        <p:spPr/>
        <p:txBody>
          <a:bodyPr/>
          <a:lstStyle/>
          <a:p>
            <a:r>
              <a:rPr lang="en-US" dirty="0"/>
              <a:t>Matthew 10:26– Second Interpretation </a:t>
            </a:r>
          </a:p>
        </p:txBody>
      </p:sp>
      <p:sp>
        <p:nvSpPr>
          <p:cNvPr id="3" name="Content Placeholder 2">
            <a:extLst>
              <a:ext uri="{FF2B5EF4-FFF2-40B4-BE49-F238E27FC236}">
                <a16:creationId xmlns:a16="http://schemas.microsoft.com/office/drawing/2014/main" id="{696CDE96-75E4-23C1-6BEE-ECA5DD97B715}"/>
              </a:ext>
            </a:extLst>
          </p:cNvPr>
          <p:cNvSpPr>
            <a:spLocks noGrp="1"/>
          </p:cNvSpPr>
          <p:nvPr>
            <p:ph idx="1"/>
          </p:nvPr>
        </p:nvSpPr>
        <p:spPr/>
        <p:txBody>
          <a:bodyPr/>
          <a:lstStyle/>
          <a:p>
            <a:r>
              <a:rPr lang="en-US" dirty="0">
                <a:latin typeface="Source Sans Pro Black" panose="020B0803030403020204" pitchFamily="34" charset="0"/>
              </a:rPr>
              <a:t>“Therefore do not fear them. For there is nothing covered that will not be revealed, and hidden that will not be known.”</a:t>
            </a:r>
          </a:p>
          <a:p>
            <a:pPr lvl="1"/>
            <a:r>
              <a:rPr lang="en-US" dirty="0"/>
              <a:t>What Jesus reveals to them in secret should be proclaimed as widely as they are able to proclaim it.</a:t>
            </a:r>
          </a:p>
          <a:p>
            <a:pPr lvl="1"/>
            <a:r>
              <a:rPr lang="en-US" dirty="0"/>
              <a:t>Both interpretations offer explanations compatible with the truth. This interpretation has the advantage of what follows in v. 27.</a:t>
            </a:r>
          </a:p>
          <a:p>
            <a:endParaRPr lang="en-US" dirty="0"/>
          </a:p>
          <a:p>
            <a:endParaRPr lang="en-US" dirty="0"/>
          </a:p>
        </p:txBody>
      </p:sp>
    </p:spTree>
    <p:extLst>
      <p:ext uri="{BB962C8B-B14F-4D97-AF65-F5344CB8AC3E}">
        <p14:creationId xmlns:p14="http://schemas.microsoft.com/office/powerpoint/2010/main" val="12042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2B60-AD04-B176-E676-C8287CA70274}"/>
              </a:ext>
            </a:extLst>
          </p:cNvPr>
          <p:cNvSpPr>
            <a:spLocks noGrp="1"/>
          </p:cNvSpPr>
          <p:nvPr>
            <p:ph type="title"/>
          </p:nvPr>
        </p:nvSpPr>
        <p:spPr/>
        <p:txBody>
          <a:bodyPr/>
          <a:lstStyle/>
          <a:p>
            <a:r>
              <a:rPr lang="en-US" dirty="0"/>
              <a:t>Matthew 10:27</a:t>
            </a:r>
          </a:p>
        </p:txBody>
      </p:sp>
      <p:sp>
        <p:nvSpPr>
          <p:cNvPr id="3" name="Content Placeholder 2">
            <a:extLst>
              <a:ext uri="{FF2B5EF4-FFF2-40B4-BE49-F238E27FC236}">
                <a16:creationId xmlns:a16="http://schemas.microsoft.com/office/drawing/2014/main" id="{5AD57F95-5156-5B94-FD10-3E953EA6FACB}"/>
              </a:ext>
            </a:extLst>
          </p:cNvPr>
          <p:cNvSpPr>
            <a:spLocks noGrp="1"/>
          </p:cNvSpPr>
          <p:nvPr>
            <p:ph idx="1"/>
          </p:nvPr>
        </p:nvSpPr>
        <p:spPr/>
        <p:txBody>
          <a:bodyPr/>
          <a:lstStyle/>
          <a:p>
            <a:r>
              <a:rPr lang="en-US" dirty="0">
                <a:latin typeface="Source Sans Pro Black" panose="020B0803030403020204" pitchFamily="34" charset="0"/>
              </a:rPr>
              <a:t>“Whatever I tell you in the dark, speak in the light; and what you hear in the ear, preach on the housetops.”</a:t>
            </a:r>
          </a:p>
          <a:p>
            <a:pPr lvl="1"/>
            <a:r>
              <a:rPr lang="en-US" dirty="0"/>
              <a:t>The flat rooftops of the houses in first century Palestine made good platforms to make announcements.</a:t>
            </a:r>
          </a:p>
          <a:p>
            <a:pPr lvl="1"/>
            <a:r>
              <a:rPr lang="en-US" dirty="0"/>
              <a:t>What temptation made it important that the Apostles heed what Jesus said?</a:t>
            </a:r>
          </a:p>
          <a:p>
            <a:pPr lvl="2"/>
            <a:r>
              <a:rPr lang="en-US" dirty="0"/>
              <a:t>Jesus’s private teaching to the Apostles should be publicly proclaimed!</a:t>
            </a:r>
          </a:p>
          <a:p>
            <a:pPr lvl="2"/>
            <a:r>
              <a:rPr lang="en-US" dirty="0"/>
              <a:t>That would require boldness in the face of legitimate dangers.</a:t>
            </a:r>
          </a:p>
          <a:p>
            <a:pPr lvl="1"/>
            <a:r>
              <a:rPr lang="en-US" dirty="0"/>
              <a:t>How is this verse applicable to our situation in the 21</a:t>
            </a:r>
            <a:r>
              <a:rPr lang="en-US" baseline="30000" dirty="0"/>
              <a:t>st</a:t>
            </a:r>
            <a:r>
              <a:rPr lang="en-US" dirty="0"/>
              <a:t> century?</a:t>
            </a:r>
          </a:p>
          <a:p>
            <a:pPr lvl="1"/>
            <a:endParaRPr lang="en-US" dirty="0"/>
          </a:p>
          <a:p>
            <a:endParaRPr lang="en-US" dirty="0"/>
          </a:p>
          <a:p>
            <a:endParaRPr lang="en-US" dirty="0"/>
          </a:p>
        </p:txBody>
      </p:sp>
    </p:spTree>
    <p:extLst>
      <p:ext uri="{BB962C8B-B14F-4D97-AF65-F5344CB8AC3E}">
        <p14:creationId xmlns:p14="http://schemas.microsoft.com/office/powerpoint/2010/main" val="20290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7F28-DCE2-E3C7-EC7C-731372E06D15}"/>
              </a:ext>
            </a:extLst>
          </p:cNvPr>
          <p:cNvSpPr>
            <a:spLocks noGrp="1"/>
          </p:cNvSpPr>
          <p:nvPr>
            <p:ph type="title"/>
          </p:nvPr>
        </p:nvSpPr>
        <p:spPr/>
        <p:txBody>
          <a:bodyPr/>
          <a:lstStyle/>
          <a:p>
            <a:r>
              <a:rPr lang="en-US" dirty="0"/>
              <a:t>Matthew 10:28</a:t>
            </a:r>
          </a:p>
        </p:txBody>
      </p:sp>
      <p:sp>
        <p:nvSpPr>
          <p:cNvPr id="3" name="Content Placeholder 2">
            <a:extLst>
              <a:ext uri="{FF2B5EF4-FFF2-40B4-BE49-F238E27FC236}">
                <a16:creationId xmlns:a16="http://schemas.microsoft.com/office/drawing/2014/main" id="{F0B38779-7112-5F72-0A66-36329A79AA25}"/>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do not fear those who kill the body but cannot kill the soul. But rather fear Him who is able to destroy both soul and body in hell.”</a:t>
            </a:r>
          </a:p>
          <a:p>
            <a:pPr lvl="1"/>
            <a:r>
              <a:rPr lang="en-US" dirty="0"/>
              <a:t>What two kinds of fear are mentioned in this verse?</a:t>
            </a:r>
          </a:p>
          <a:p>
            <a:pPr lvl="1"/>
            <a:r>
              <a:rPr lang="en-US" dirty="0"/>
              <a:t>What reason is given not to fear in this verse?</a:t>
            </a:r>
          </a:p>
          <a:p>
            <a:pPr lvl="2"/>
            <a:r>
              <a:rPr lang="en-US" dirty="0"/>
              <a:t>What is missing from reasons not to fear?</a:t>
            </a:r>
          </a:p>
          <a:p>
            <a:pPr lvl="3"/>
            <a:r>
              <a:rPr lang="en-US" dirty="0"/>
              <a:t>God will build a wall around you to protect you from physical suffering!</a:t>
            </a:r>
          </a:p>
          <a:p>
            <a:pPr lvl="1"/>
            <a:r>
              <a:rPr lang="en-US" dirty="0"/>
              <a:t>What is the meaning of “body” and “soul” in this verse? What do you learn from this verse about each?</a:t>
            </a:r>
          </a:p>
          <a:p>
            <a:pPr lvl="1"/>
            <a:r>
              <a:rPr lang="en-US" dirty="0"/>
              <a:t>What is this verse teaching?</a:t>
            </a:r>
          </a:p>
          <a:p>
            <a:pPr lvl="1"/>
            <a:r>
              <a:rPr lang="en-US" dirty="0"/>
              <a:t>What does “destroy both body and soul in hell” imply about the bodies of the wicked?</a:t>
            </a:r>
          </a:p>
        </p:txBody>
      </p:sp>
    </p:spTree>
    <p:extLst>
      <p:ext uri="{BB962C8B-B14F-4D97-AF65-F5344CB8AC3E}">
        <p14:creationId xmlns:p14="http://schemas.microsoft.com/office/powerpoint/2010/main" val="339931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B9367C-1DA5-8B51-BDD3-8FD82AAC7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5"/>
            <a:ext cx="12191999" cy="6858005"/>
          </a:xfrm>
          <a:prstGeom prst="rect">
            <a:avLst/>
          </a:prstGeom>
        </p:spPr>
      </p:pic>
      <p:sp>
        <p:nvSpPr>
          <p:cNvPr id="5" name="TextBox 4">
            <a:extLst>
              <a:ext uri="{FF2B5EF4-FFF2-40B4-BE49-F238E27FC236}">
                <a16:creationId xmlns:a16="http://schemas.microsoft.com/office/drawing/2014/main" id="{094B1800-AA6E-744C-FB42-62D23A057BC6}"/>
              </a:ext>
            </a:extLst>
          </p:cNvPr>
          <p:cNvSpPr txBox="1"/>
          <p:nvPr/>
        </p:nvSpPr>
        <p:spPr>
          <a:xfrm>
            <a:off x="681404" y="1169377"/>
            <a:ext cx="6229350" cy="954107"/>
          </a:xfrm>
          <a:prstGeom prst="rect">
            <a:avLst/>
          </a:prstGeom>
          <a:solidFill>
            <a:schemeClr val="bg1"/>
          </a:solidFill>
        </p:spPr>
        <p:txBody>
          <a:bodyPr wrap="square" rtlCol="0">
            <a:spAutoFit/>
          </a:bodyPr>
          <a:lstStyle/>
          <a:p>
            <a:pPr algn="ctr"/>
            <a:r>
              <a:rPr lang="en-US" sz="2800" dirty="0">
                <a:latin typeface="Source Sans Pro Black" panose="020B0803030403020204" pitchFamily="34" charset="0"/>
              </a:rPr>
              <a:t>The Hinnom Valley Running North to South Through Jerusalem</a:t>
            </a:r>
          </a:p>
        </p:txBody>
      </p:sp>
    </p:spTree>
    <p:extLst>
      <p:ext uri="{BB962C8B-B14F-4D97-AF65-F5344CB8AC3E}">
        <p14:creationId xmlns:p14="http://schemas.microsoft.com/office/powerpoint/2010/main" val="1253028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74D9-92EF-6754-AEF3-457C3D274751}"/>
              </a:ext>
            </a:extLst>
          </p:cNvPr>
          <p:cNvSpPr>
            <a:spLocks noGrp="1"/>
          </p:cNvSpPr>
          <p:nvPr>
            <p:ph type="title"/>
          </p:nvPr>
        </p:nvSpPr>
        <p:spPr/>
        <p:txBody>
          <a:bodyPr/>
          <a:lstStyle/>
          <a:p>
            <a:r>
              <a:rPr lang="en-US" dirty="0"/>
              <a:t>Hell</a:t>
            </a:r>
          </a:p>
        </p:txBody>
      </p:sp>
      <p:sp>
        <p:nvSpPr>
          <p:cNvPr id="3" name="Content Placeholder 2">
            <a:extLst>
              <a:ext uri="{FF2B5EF4-FFF2-40B4-BE49-F238E27FC236}">
                <a16:creationId xmlns:a16="http://schemas.microsoft.com/office/drawing/2014/main" id="{82E84C1B-0694-633A-78C0-301C7157C8E0}"/>
              </a:ext>
            </a:extLst>
          </p:cNvPr>
          <p:cNvSpPr>
            <a:spLocks noGrp="1"/>
          </p:cNvSpPr>
          <p:nvPr>
            <p:ph idx="1"/>
          </p:nvPr>
        </p:nvSpPr>
        <p:spPr/>
        <p:txBody>
          <a:bodyPr/>
          <a:lstStyle/>
          <a:p>
            <a:r>
              <a:rPr lang="en-US" dirty="0"/>
              <a:t>The Greek word </a:t>
            </a:r>
            <a:r>
              <a:rPr lang="en-US" i="1" dirty="0"/>
              <a:t>Gehenna</a:t>
            </a:r>
            <a:r>
              <a:rPr lang="en-US" dirty="0"/>
              <a:t> means the “Valley of the Sons of Hinnom, a ravine south of Jerusalem. There, according to later Jewish popular belief, God’s final judgment was to take place (cp. Just., A I, 19, 8). In the gospels it is the place of punishment in the next life, hell” (BDAG, 191).</a:t>
            </a:r>
          </a:p>
          <a:p>
            <a:pPr lvl="1"/>
            <a:r>
              <a:rPr lang="en-US" dirty="0"/>
              <a:t>The word appears 12 times in the Bible (7 times is Matthew: 5:22, 29, 30; 10:28; 18:9; 23:15, 33). All but one (James 3:6) of the uses appear in the gospels, coming from the mouth of Jesus.</a:t>
            </a:r>
          </a:p>
          <a:p>
            <a:pPr lvl="1"/>
            <a:r>
              <a:rPr lang="en-US" dirty="0"/>
              <a:t>We will pay attention to what Jesus said about Hell in these verses.</a:t>
            </a:r>
          </a:p>
          <a:p>
            <a:pPr lvl="2"/>
            <a:r>
              <a:rPr lang="en-US" dirty="0"/>
              <a:t>What can you learn from the three previous uses—5:22, 29, 30?</a:t>
            </a:r>
          </a:p>
          <a:p>
            <a:pPr lvl="2"/>
            <a:r>
              <a:rPr lang="en-US" dirty="0"/>
              <a:t>What do you learn from 10:28?</a:t>
            </a:r>
          </a:p>
        </p:txBody>
      </p:sp>
    </p:spTree>
    <p:extLst>
      <p:ext uri="{BB962C8B-B14F-4D97-AF65-F5344CB8AC3E}">
        <p14:creationId xmlns:p14="http://schemas.microsoft.com/office/powerpoint/2010/main" val="187374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57E1-2E42-F944-84A5-CBAC830D857B}"/>
              </a:ext>
            </a:extLst>
          </p:cNvPr>
          <p:cNvSpPr>
            <a:spLocks noGrp="1"/>
          </p:cNvSpPr>
          <p:nvPr>
            <p:ph type="title"/>
          </p:nvPr>
        </p:nvSpPr>
        <p:spPr>
          <a:xfrm>
            <a:off x="838200" y="365126"/>
            <a:ext cx="10515600" cy="1104752"/>
          </a:xfrm>
        </p:spPr>
        <p:txBody>
          <a:bodyPr/>
          <a:lstStyle/>
          <a:p>
            <a:r>
              <a:rPr lang="en-US" dirty="0"/>
              <a:t>Matthew 10:29-30</a:t>
            </a:r>
          </a:p>
        </p:txBody>
      </p:sp>
      <p:sp>
        <p:nvSpPr>
          <p:cNvPr id="3" name="Content Placeholder 2">
            <a:extLst>
              <a:ext uri="{FF2B5EF4-FFF2-40B4-BE49-F238E27FC236}">
                <a16:creationId xmlns:a16="http://schemas.microsoft.com/office/drawing/2014/main" id="{4C77C448-C370-E2B3-9CF5-0B8F715600E0}"/>
              </a:ext>
            </a:extLst>
          </p:cNvPr>
          <p:cNvSpPr>
            <a:spLocks noGrp="1"/>
          </p:cNvSpPr>
          <p:nvPr>
            <p:ph idx="1"/>
          </p:nvPr>
        </p:nvSpPr>
        <p:spPr>
          <a:xfrm>
            <a:off x="838200" y="1606608"/>
            <a:ext cx="10515600" cy="4886266"/>
          </a:xfrm>
        </p:spPr>
        <p:txBody>
          <a:bodyPr>
            <a:normAutofit/>
          </a:bodyPr>
          <a:lstStyle/>
          <a:p>
            <a:r>
              <a:rPr lang="en-US" dirty="0">
                <a:latin typeface="Source Sans Pro Black" panose="020B0803030403020204" pitchFamily="34" charset="0"/>
              </a:rPr>
              <a:t>“Are not two sparrows sold for a copper coin? And not one of them falls to the ground apart from your Father’s will. But the very hairs of your head are all numbered.”</a:t>
            </a:r>
          </a:p>
          <a:p>
            <a:pPr lvl="1"/>
            <a:r>
              <a:rPr lang="en-US" dirty="0">
                <a:latin typeface="Source Sans Pro Black" panose="020B0803030403020204" pitchFamily="34" charset="0"/>
              </a:rPr>
              <a:t>Sparrows</a:t>
            </a:r>
            <a:r>
              <a:rPr lang="en-US" dirty="0"/>
              <a:t> were the cheapest of the birds sold for food, according to a third century AD decree (A. </a:t>
            </a:r>
            <a:r>
              <a:rPr lang="en-US" dirty="0" err="1"/>
              <a:t>Deissmann</a:t>
            </a:r>
            <a:r>
              <a:rPr lang="en-US" dirty="0"/>
              <a:t>, </a:t>
            </a:r>
            <a:r>
              <a:rPr lang="en-US" i="1" dirty="0"/>
              <a:t>Light from the Ancient East </a:t>
            </a:r>
            <a:r>
              <a:rPr lang="en-US" dirty="0"/>
              <a:t>[1927], pp. 272–275).</a:t>
            </a:r>
          </a:p>
          <a:p>
            <a:pPr lvl="1"/>
            <a:r>
              <a:rPr lang="en-US" dirty="0"/>
              <a:t>The </a:t>
            </a:r>
            <a:r>
              <a:rPr lang="en-US" dirty="0">
                <a:latin typeface="Source Sans Pro Black" panose="020B0803030403020204" pitchFamily="34" charset="0"/>
              </a:rPr>
              <a:t>copper coin </a:t>
            </a:r>
            <a:r>
              <a:rPr lang="en-US" dirty="0"/>
              <a:t>(</a:t>
            </a:r>
            <a:r>
              <a:rPr lang="en-US" i="1" dirty="0" err="1"/>
              <a:t>assariou</a:t>
            </a:r>
            <a:r>
              <a:rPr lang="en-US" dirty="0"/>
              <a:t>) is 1/16 of a denarius (a day’s wages for the common laborer). In an economy where $100 is a day’s wages, it is $6.25.</a:t>
            </a:r>
          </a:p>
          <a:p>
            <a:pPr lvl="1"/>
            <a:r>
              <a:rPr lang="en-US" dirty="0">
                <a:latin typeface="Source Sans Pro Black" panose="020B0803030403020204" pitchFamily="34" charset="0"/>
              </a:rPr>
              <a:t>Numbered</a:t>
            </a:r>
            <a:r>
              <a:rPr lang="en-US" dirty="0"/>
              <a:t> (</a:t>
            </a:r>
            <a:r>
              <a:rPr lang="en-US" i="1" dirty="0" err="1"/>
              <a:t>arithmeō</a:t>
            </a:r>
            <a:r>
              <a:rPr lang="en-US" dirty="0"/>
              <a:t>).</a:t>
            </a:r>
          </a:p>
          <a:p>
            <a:pPr lvl="1"/>
            <a:r>
              <a:rPr lang="en-US" dirty="0"/>
              <a:t>What is Jesus teaching in these two verses?</a:t>
            </a:r>
          </a:p>
          <a:p>
            <a:pPr lvl="1"/>
            <a:endParaRPr lang="en-US" dirty="0"/>
          </a:p>
        </p:txBody>
      </p:sp>
    </p:spTree>
    <p:extLst>
      <p:ext uri="{BB962C8B-B14F-4D97-AF65-F5344CB8AC3E}">
        <p14:creationId xmlns:p14="http://schemas.microsoft.com/office/powerpoint/2010/main" val="295727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1A06-1AB7-7198-0E4D-F1F89FAB98F3}"/>
              </a:ext>
            </a:extLst>
          </p:cNvPr>
          <p:cNvSpPr>
            <a:spLocks noGrp="1"/>
          </p:cNvSpPr>
          <p:nvPr>
            <p:ph type="title"/>
          </p:nvPr>
        </p:nvSpPr>
        <p:spPr/>
        <p:txBody>
          <a:bodyPr/>
          <a:lstStyle/>
          <a:p>
            <a:r>
              <a:rPr lang="en-US" dirty="0"/>
              <a:t>God Cares for His Disciples</a:t>
            </a:r>
          </a:p>
        </p:txBody>
      </p:sp>
      <p:sp>
        <p:nvSpPr>
          <p:cNvPr id="3" name="Content Placeholder 2">
            <a:extLst>
              <a:ext uri="{FF2B5EF4-FFF2-40B4-BE49-F238E27FC236}">
                <a16:creationId xmlns:a16="http://schemas.microsoft.com/office/drawing/2014/main" id="{D358187E-6E75-2B30-A54C-C31A16FC0E61}"/>
              </a:ext>
            </a:extLst>
          </p:cNvPr>
          <p:cNvSpPr>
            <a:spLocks noGrp="1"/>
          </p:cNvSpPr>
          <p:nvPr>
            <p:ph idx="1"/>
          </p:nvPr>
        </p:nvSpPr>
        <p:spPr/>
        <p:txBody>
          <a:bodyPr/>
          <a:lstStyle/>
          <a:p>
            <a:r>
              <a:rPr lang="en-US" dirty="0"/>
              <a:t>The first Greek word of the sentence in v. 30 is “your”; it is placed first for emphasis: “But the very hairs of </a:t>
            </a:r>
            <a:r>
              <a:rPr lang="en-US" dirty="0">
                <a:latin typeface="Source Sans Pro Black" panose="020B0803030403020204" pitchFamily="34" charset="0"/>
              </a:rPr>
              <a:t>your</a:t>
            </a:r>
            <a:r>
              <a:rPr lang="en-US" dirty="0"/>
              <a:t> head are all numbered.”</a:t>
            </a:r>
          </a:p>
          <a:p>
            <a:r>
              <a:rPr lang="en-US" dirty="0"/>
              <a:t>What is the significance of this sentence?</a:t>
            </a:r>
          </a:p>
          <a:p>
            <a:r>
              <a:rPr lang="en-US" dirty="0">
                <a:latin typeface="Source Sans Pro Black" panose="020B0803030403020204" pitchFamily="34" charset="0"/>
              </a:rPr>
              <a:t>R.T. France: </a:t>
            </a:r>
            <a:r>
              <a:rPr lang="en-US" dirty="0"/>
              <a:t>“This saying does not promise escape from suffering or even death, but the knowledge that the time of its coming is in the hands of your Father, whose intimate knowledge of and concern for his children is spelt out in vv. 30 and 31” (</a:t>
            </a:r>
            <a:r>
              <a:rPr lang="en-US" i="1" dirty="0"/>
              <a:t>Matthew: An Introduction and Commentary</a:t>
            </a:r>
            <a:r>
              <a:rPr lang="en-US" dirty="0"/>
              <a:t>, 191).</a:t>
            </a:r>
          </a:p>
          <a:p>
            <a:endParaRPr lang="en-US" dirty="0"/>
          </a:p>
        </p:txBody>
      </p:sp>
    </p:spTree>
    <p:extLst>
      <p:ext uri="{BB962C8B-B14F-4D97-AF65-F5344CB8AC3E}">
        <p14:creationId xmlns:p14="http://schemas.microsoft.com/office/powerpoint/2010/main" val="22247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6453-7223-0BAF-B8D5-E8B210FCF85D}"/>
              </a:ext>
            </a:extLst>
          </p:cNvPr>
          <p:cNvSpPr>
            <a:spLocks noGrp="1"/>
          </p:cNvSpPr>
          <p:nvPr>
            <p:ph type="title"/>
          </p:nvPr>
        </p:nvSpPr>
        <p:spPr/>
        <p:txBody>
          <a:bodyPr/>
          <a:lstStyle/>
          <a:p>
            <a:r>
              <a:rPr lang="en-US" dirty="0"/>
              <a:t>The Calling of the Twelve</a:t>
            </a:r>
            <a:br>
              <a:rPr lang="en-US" dirty="0"/>
            </a:br>
            <a:r>
              <a:rPr lang="en-US" sz="2400" dirty="0"/>
              <a:t>Matthew 10:1-4</a:t>
            </a:r>
          </a:p>
        </p:txBody>
      </p:sp>
      <p:pic>
        <p:nvPicPr>
          <p:cNvPr id="1026" name="Picture 2" descr="Who were the 12 Disciples of Jesus Christ? List and Bio - Jesusful">
            <a:extLst>
              <a:ext uri="{FF2B5EF4-FFF2-40B4-BE49-F238E27FC236}">
                <a16:creationId xmlns:a16="http://schemas.microsoft.com/office/drawing/2014/main" id="{AAE3539C-C57C-ACAB-A133-B17F02984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665" y="1857285"/>
            <a:ext cx="8337135" cy="476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898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E7DE-7809-4D0C-0C07-1589CFF5F291}"/>
              </a:ext>
            </a:extLst>
          </p:cNvPr>
          <p:cNvSpPr>
            <a:spLocks noGrp="1"/>
          </p:cNvSpPr>
          <p:nvPr>
            <p:ph type="title"/>
          </p:nvPr>
        </p:nvSpPr>
        <p:spPr/>
        <p:txBody>
          <a:bodyPr/>
          <a:lstStyle/>
          <a:p>
            <a:r>
              <a:rPr lang="en-US" dirty="0"/>
              <a:t>Matthew 10:31</a:t>
            </a:r>
          </a:p>
        </p:txBody>
      </p:sp>
      <p:sp>
        <p:nvSpPr>
          <p:cNvPr id="3" name="Content Placeholder 2">
            <a:extLst>
              <a:ext uri="{FF2B5EF4-FFF2-40B4-BE49-F238E27FC236}">
                <a16:creationId xmlns:a16="http://schemas.microsoft.com/office/drawing/2014/main" id="{9BAF8731-3879-DCD9-5FE8-BD285A067DB4}"/>
              </a:ext>
            </a:extLst>
          </p:cNvPr>
          <p:cNvSpPr>
            <a:spLocks noGrp="1"/>
          </p:cNvSpPr>
          <p:nvPr>
            <p:ph idx="1"/>
          </p:nvPr>
        </p:nvSpPr>
        <p:spPr/>
        <p:txBody>
          <a:bodyPr/>
          <a:lstStyle/>
          <a:p>
            <a:r>
              <a:rPr lang="en-US" dirty="0">
                <a:latin typeface="Source Sans Pro Black" panose="020B0803030403020204" pitchFamily="34" charset="0"/>
              </a:rPr>
              <a:t>“Do not fear therefore; you are of more value than many sparrows.”</a:t>
            </a:r>
          </a:p>
          <a:p>
            <a:pPr lvl="1"/>
            <a:r>
              <a:rPr lang="en-US" dirty="0">
                <a:latin typeface="Source Sans Pro Black" panose="020B0803030403020204" pitchFamily="34" charset="0"/>
              </a:rPr>
              <a:t>Therefore</a:t>
            </a:r>
            <a:r>
              <a:rPr lang="en-US" dirty="0"/>
              <a:t> (</a:t>
            </a:r>
            <a:r>
              <a:rPr lang="en-US" i="1" dirty="0" err="1"/>
              <a:t>oun</a:t>
            </a:r>
            <a:r>
              <a:rPr lang="en-US" dirty="0"/>
              <a:t>) introduces the consequence of Jesus’s argument.</a:t>
            </a:r>
          </a:p>
          <a:p>
            <a:pPr lvl="1"/>
            <a:r>
              <a:rPr lang="en-US" dirty="0"/>
              <a:t>What is the consequence of Jesus’s argument for why the apostles (and all of God’s disciples) should not fear?</a:t>
            </a:r>
          </a:p>
          <a:p>
            <a:pPr lvl="1"/>
            <a:r>
              <a:rPr lang="en-US" dirty="0"/>
              <a:t>Put yourself in the place of Paul in a Roman jail, knowing that the “time of my departure is at hand.” How should/would you handle that situation?</a:t>
            </a:r>
          </a:p>
        </p:txBody>
      </p:sp>
    </p:spTree>
    <p:extLst>
      <p:ext uri="{BB962C8B-B14F-4D97-AF65-F5344CB8AC3E}">
        <p14:creationId xmlns:p14="http://schemas.microsoft.com/office/powerpoint/2010/main" val="339325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35F4-94C5-D899-724F-8FA878486F0D}"/>
              </a:ext>
            </a:extLst>
          </p:cNvPr>
          <p:cNvSpPr>
            <a:spLocks noGrp="1"/>
          </p:cNvSpPr>
          <p:nvPr>
            <p:ph type="title"/>
          </p:nvPr>
        </p:nvSpPr>
        <p:spPr/>
        <p:txBody>
          <a:bodyPr>
            <a:normAutofit/>
          </a:bodyPr>
          <a:lstStyle/>
          <a:p>
            <a:r>
              <a:rPr lang="en-US" sz="4000" dirty="0"/>
              <a:t>Tribulation </a:t>
            </a:r>
            <a:r>
              <a:rPr lang="en-US" sz="4000"/>
              <a:t>and Family Division </a:t>
            </a:r>
            <a:r>
              <a:rPr lang="en-US" sz="4000" dirty="0"/>
              <a:t>(10:34-39)</a:t>
            </a:r>
          </a:p>
        </p:txBody>
      </p:sp>
      <p:sp>
        <p:nvSpPr>
          <p:cNvPr id="3" name="TextBox 2">
            <a:extLst>
              <a:ext uri="{FF2B5EF4-FFF2-40B4-BE49-F238E27FC236}">
                <a16:creationId xmlns:a16="http://schemas.microsoft.com/office/drawing/2014/main" id="{1CF4FAAF-8DB9-44BD-1E3F-D0DD338E5865}"/>
              </a:ext>
            </a:extLst>
          </p:cNvPr>
          <p:cNvSpPr txBox="1"/>
          <p:nvPr/>
        </p:nvSpPr>
        <p:spPr>
          <a:xfrm>
            <a:off x="846034" y="1931350"/>
            <a:ext cx="10477144" cy="3970318"/>
          </a:xfrm>
          <a:prstGeom prst="rect">
            <a:avLst/>
          </a:prstGeom>
          <a:noFill/>
        </p:spPr>
        <p:txBody>
          <a:bodyPr wrap="square" rtlCol="0">
            <a:spAutoFit/>
          </a:bodyPr>
          <a:lstStyle/>
          <a:p>
            <a:r>
              <a:rPr lang="en-US" sz="2800" dirty="0">
                <a:latin typeface="Source Sans Pro Semibold" panose="020B0603030403020204" pitchFamily="34" charset="0"/>
              </a:rPr>
              <a:t>“O not think that I came to bring peace on earth. I did not come to bring peace but a sword. For I have come to ‘set a man against his father, a daughter against her mother, and a daughter-in-law against her mother-in-law’; and ‘a man’s enemies will be those of his own household.’ He who loves father or mother more than Me is not worthy of Me. And he who loves son or daughter more than Me is not worthy of Me. And he who does not take his cross and follow after Me is not worthy of Me. He who finds his life will lose it, and he who loses his life for My sake will find it.”</a:t>
            </a:r>
          </a:p>
        </p:txBody>
      </p:sp>
    </p:spTree>
    <p:extLst>
      <p:ext uri="{BB962C8B-B14F-4D97-AF65-F5344CB8AC3E}">
        <p14:creationId xmlns:p14="http://schemas.microsoft.com/office/powerpoint/2010/main" val="986675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5F65-83E2-0632-D0B4-4DEDB146D7D7}"/>
              </a:ext>
            </a:extLst>
          </p:cNvPr>
          <p:cNvSpPr>
            <a:spLocks noGrp="1"/>
          </p:cNvSpPr>
          <p:nvPr>
            <p:ph type="title"/>
          </p:nvPr>
        </p:nvSpPr>
        <p:spPr/>
        <p:txBody>
          <a:bodyPr/>
          <a:lstStyle/>
          <a:p>
            <a:r>
              <a:rPr lang="en-US" dirty="0"/>
              <a:t>Matthew 10:32</a:t>
            </a:r>
          </a:p>
        </p:txBody>
      </p:sp>
      <p:sp>
        <p:nvSpPr>
          <p:cNvPr id="3" name="Content Placeholder 2">
            <a:extLst>
              <a:ext uri="{FF2B5EF4-FFF2-40B4-BE49-F238E27FC236}">
                <a16:creationId xmlns:a16="http://schemas.microsoft.com/office/drawing/2014/main" id="{BF7C45E0-2116-247D-1208-0F0926F933D3}"/>
              </a:ext>
            </a:extLst>
          </p:cNvPr>
          <p:cNvSpPr>
            <a:spLocks noGrp="1"/>
          </p:cNvSpPr>
          <p:nvPr>
            <p:ph idx="1"/>
          </p:nvPr>
        </p:nvSpPr>
        <p:spPr/>
        <p:txBody>
          <a:bodyPr/>
          <a:lstStyle/>
          <a:p>
            <a:r>
              <a:rPr lang="en-US" dirty="0">
                <a:latin typeface="Source Sans Pro Black" panose="020B0803030403020204" pitchFamily="34" charset="0"/>
              </a:rPr>
              <a:t>“Therefore whoever confesses Me before men, him I will also confess before My Father who is in heaven.”</a:t>
            </a:r>
          </a:p>
          <a:p>
            <a:pPr lvl="1"/>
            <a:r>
              <a:rPr lang="en-US" dirty="0">
                <a:latin typeface="Source Sans Pro Black" panose="020B0803030403020204" pitchFamily="34" charset="0"/>
              </a:rPr>
              <a:t>Confess</a:t>
            </a:r>
            <a:r>
              <a:rPr lang="en-US" dirty="0"/>
              <a:t> (</a:t>
            </a:r>
            <a:r>
              <a:rPr lang="en-US" i="1" dirty="0" err="1"/>
              <a:t>homologeō</a:t>
            </a:r>
            <a:r>
              <a:rPr lang="en-US" dirty="0"/>
              <a:t>): “of profession of allegiance . . . . Especially of confessing Christ, or the teaching of his community/church” (BDAG, 708).</a:t>
            </a:r>
          </a:p>
          <a:p>
            <a:pPr lvl="2"/>
            <a:r>
              <a:rPr lang="en-US" dirty="0"/>
              <a:t>It is used of man’s acknowledgment of his allegiance to Jesus, the Christ.</a:t>
            </a:r>
          </a:p>
          <a:p>
            <a:pPr lvl="2"/>
            <a:r>
              <a:rPr lang="en-US" dirty="0"/>
              <a:t>It is used of Jesus’s acknowledgment of one as His disciples on Judgment day.</a:t>
            </a:r>
          </a:p>
          <a:p>
            <a:pPr lvl="1"/>
            <a:r>
              <a:rPr lang="en-US" dirty="0"/>
              <a:t>A man’s standing before God in Judgment depends explicitly upon what He believes and does with Jesus.</a:t>
            </a:r>
          </a:p>
          <a:p>
            <a:pPr lvl="1"/>
            <a:r>
              <a:rPr lang="en-US" dirty="0"/>
              <a:t>What is the significance of Jesus referring to God as “My Father who is heaven”?</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39178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3D4B-A364-3F24-BF0B-F04BBF4283B1}"/>
              </a:ext>
            </a:extLst>
          </p:cNvPr>
          <p:cNvSpPr>
            <a:spLocks noGrp="1"/>
          </p:cNvSpPr>
          <p:nvPr>
            <p:ph type="title"/>
          </p:nvPr>
        </p:nvSpPr>
        <p:spPr/>
        <p:txBody>
          <a:bodyPr/>
          <a:lstStyle/>
          <a:p>
            <a:r>
              <a:rPr lang="en-US" dirty="0"/>
              <a:t>Matthew 10:33</a:t>
            </a:r>
          </a:p>
        </p:txBody>
      </p:sp>
      <p:sp>
        <p:nvSpPr>
          <p:cNvPr id="3" name="Content Placeholder 2">
            <a:extLst>
              <a:ext uri="{FF2B5EF4-FFF2-40B4-BE49-F238E27FC236}">
                <a16:creationId xmlns:a16="http://schemas.microsoft.com/office/drawing/2014/main" id="{5F26FADE-20F9-80D3-6202-40690A65CCBE}"/>
              </a:ext>
            </a:extLst>
          </p:cNvPr>
          <p:cNvSpPr>
            <a:spLocks noGrp="1"/>
          </p:cNvSpPr>
          <p:nvPr>
            <p:ph idx="1"/>
          </p:nvPr>
        </p:nvSpPr>
        <p:spPr/>
        <p:txBody>
          <a:bodyPr/>
          <a:lstStyle/>
          <a:p>
            <a:r>
              <a:rPr lang="en-US" dirty="0">
                <a:latin typeface="Source Sans Pro Black" panose="020B0803030403020204" pitchFamily="34" charset="0"/>
              </a:rPr>
              <a:t>“But whoever denies Me before men, him I will also deny before My Father who is in heaven.”</a:t>
            </a:r>
          </a:p>
          <a:p>
            <a:pPr lvl="1"/>
            <a:r>
              <a:rPr lang="en-US" dirty="0">
                <a:latin typeface="Source Sans Pro Black" panose="020B0803030403020204" pitchFamily="34" charset="0"/>
              </a:rPr>
              <a:t>Deny </a:t>
            </a:r>
            <a:r>
              <a:rPr lang="en-US" dirty="0"/>
              <a:t>(</a:t>
            </a:r>
            <a:r>
              <a:rPr lang="en-US" i="1" dirty="0" err="1"/>
              <a:t>arneomai</a:t>
            </a:r>
            <a:r>
              <a:rPr lang="en-US" dirty="0"/>
              <a:t>): “deny, disown” (BDAG, 244).</a:t>
            </a:r>
          </a:p>
          <a:p>
            <a:pPr lvl="1"/>
            <a:r>
              <a:rPr lang="en-US" dirty="0"/>
              <a:t>The parallels between vv. 32 and 33 are exact.</a:t>
            </a:r>
          </a:p>
          <a:p>
            <a:pPr lvl="1"/>
            <a:r>
              <a:rPr lang="en-US" dirty="0"/>
              <a:t>Note that Jesus offers no middle ground between “confessing Him” and “denying Him,” because there is none.</a:t>
            </a:r>
          </a:p>
          <a:p>
            <a:pPr lvl="1"/>
            <a:r>
              <a:rPr lang="en-US" dirty="0"/>
              <a:t>Vv. 32-33 describe a situation that may have happened while Jesus actually lived, but more nearly fits the situation after His resurrection.</a:t>
            </a:r>
          </a:p>
          <a:p>
            <a:endParaRPr lang="en-US" dirty="0"/>
          </a:p>
          <a:p>
            <a:endParaRPr lang="en-US" dirty="0"/>
          </a:p>
        </p:txBody>
      </p:sp>
    </p:spTree>
    <p:extLst>
      <p:ext uri="{BB962C8B-B14F-4D97-AF65-F5344CB8AC3E}">
        <p14:creationId xmlns:p14="http://schemas.microsoft.com/office/powerpoint/2010/main" val="299391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7BBB-C4B8-1970-B4F3-2F02A2064234}"/>
              </a:ext>
            </a:extLst>
          </p:cNvPr>
          <p:cNvSpPr>
            <a:spLocks noGrp="1"/>
          </p:cNvSpPr>
          <p:nvPr>
            <p:ph type="title"/>
          </p:nvPr>
        </p:nvSpPr>
        <p:spPr/>
        <p:txBody>
          <a:bodyPr/>
          <a:lstStyle/>
          <a:p>
            <a:r>
              <a:rPr lang="en-US" dirty="0"/>
              <a:t>Matthew 10:34</a:t>
            </a:r>
          </a:p>
        </p:txBody>
      </p:sp>
      <p:sp>
        <p:nvSpPr>
          <p:cNvPr id="3" name="Content Placeholder 2">
            <a:extLst>
              <a:ext uri="{FF2B5EF4-FFF2-40B4-BE49-F238E27FC236}">
                <a16:creationId xmlns:a16="http://schemas.microsoft.com/office/drawing/2014/main" id="{CA37FAC9-2C7D-5F90-496F-71F27142F844}"/>
              </a:ext>
            </a:extLst>
          </p:cNvPr>
          <p:cNvSpPr>
            <a:spLocks noGrp="1"/>
          </p:cNvSpPr>
          <p:nvPr>
            <p:ph idx="1"/>
          </p:nvPr>
        </p:nvSpPr>
        <p:spPr/>
        <p:txBody>
          <a:bodyPr>
            <a:normAutofit lnSpcReduction="10000"/>
          </a:bodyPr>
          <a:lstStyle/>
          <a:p>
            <a:r>
              <a:rPr lang="en-US" dirty="0">
                <a:latin typeface="Source Sans Pro Black" panose="020B0803030403020204" pitchFamily="34" charset="0"/>
              </a:rPr>
              <a:t>“Do not think that I came to bring peace on earth. I did not come to bring peace but a sword.”</a:t>
            </a:r>
          </a:p>
          <a:p>
            <a:pPr lvl="1"/>
            <a:r>
              <a:rPr lang="en-US" dirty="0"/>
              <a:t>What does “I came” imply about Jesus?</a:t>
            </a:r>
          </a:p>
          <a:p>
            <a:pPr lvl="1"/>
            <a:r>
              <a:rPr lang="en-US" dirty="0"/>
              <a:t>Jesus is called the Prince of Peace (Isa. 9:6). What kind of peace did He bring?</a:t>
            </a:r>
          </a:p>
          <a:p>
            <a:pPr lvl="1"/>
            <a:r>
              <a:rPr lang="en-US" dirty="0"/>
              <a:t>What kind of peace did Jesus state that He would not bring?</a:t>
            </a:r>
          </a:p>
          <a:p>
            <a:pPr lvl="1"/>
            <a:r>
              <a:rPr lang="en-US" dirty="0"/>
              <a:t>How is “sword” used in this passage?</a:t>
            </a:r>
          </a:p>
          <a:p>
            <a:pPr lvl="2"/>
            <a:r>
              <a:rPr lang="en-US" dirty="0"/>
              <a:t>Jesus did not call for His disciples to make physical war with anyone.</a:t>
            </a:r>
          </a:p>
          <a:p>
            <a:pPr lvl="2"/>
            <a:r>
              <a:rPr lang="en-US" dirty="0">
                <a:latin typeface="Source Sans Pro Black" panose="020B0803030403020204" pitchFamily="34" charset="0"/>
              </a:rPr>
              <a:t>R.T. France: </a:t>
            </a:r>
            <a:r>
              <a:rPr lang="en-US" dirty="0"/>
              <a:t>“But the peace the Messiah brings is much more than the absence of fighting, which men dignify with the name of ‘peace’, it is a restored relationship with God. And in the bringing of such ‘peace’, paradoxically, conflict is inevitable, as not all will accept it” (</a:t>
            </a:r>
            <a:r>
              <a:rPr lang="en-US" i="1" dirty="0"/>
              <a:t>Matthew: An Introduction and Commentary</a:t>
            </a:r>
            <a:r>
              <a:rPr lang="en-US" dirty="0"/>
              <a:t>, 192).</a:t>
            </a:r>
          </a:p>
          <a:p>
            <a:endParaRPr lang="en-US" dirty="0"/>
          </a:p>
        </p:txBody>
      </p:sp>
    </p:spTree>
    <p:extLst>
      <p:ext uri="{BB962C8B-B14F-4D97-AF65-F5344CB8AC3E}">
        <p14:creationId xmlns:p14="http://schemas.microsoft.com/office/powerpoint/2010/main" val="194977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BDCA-0CBD-3363-B79F-7863321E25B6}"/>
              </a:ext>
            </a:extLst>
          </p:cNvPr>
          <p:cNvSpPr>
            <a:spLocks noGrp="1"/>
          </p:cNvSpPr>
          <p:nvPr>
            <p:ph type="title"/>
          </p:nvPr>
        </p:nvSpPr>
        <p:spPr/>
        <p:txBody>
          <a:bodyPr/>
          <a:lstStyle/>
          <a:p>
            <a:r>
              <a:rPr lang="en-US" dirty="0"/>
              <a:t>Matthew 10:35-36</a:t>
            </a:r>
          </a:p>
        </p:txBody>
      </p:sp>
      <p:sp>
        <p:nvSpPr>
          <p:cNvPr id="3" name="Content Placeholder 2">
            <a:extLst>
              <a:ext uri="{FF2B5EF4-FFF2-40B4-BE49-F238E27FC236}">
                <a16:creationId xmlns:a16="http://schemas.microsoft.com/office/drawing/2014/main" id="{4F5D9BAD-B201-94E7-4D90-79124F6F6E80}"/>
              </a:ext>
            </a:extLst>
          </p:cNvPr>
          <p:cNvSpPr>
            <a:spLocks noGrp="1"/>
          </p:cNvSpPr>
          <p:nvPr>
            <p:ph idx="1"/>
          </p:nvPr>
        </p:nvSpPr>
        <p:spPr/>
        <p:txBody>
          <a:bodyPr/>
          <a:lstStyle/>
          <a:p>
            <a:r>
              <a:rPr lang="en-US" dirty="0">
                <a:latin typeface="Source Sans Pro Black" panose="020B0803030403020204" pitchFamily="34" charset="0"/>
              </a:rPr>
              <a:t>“For I have come to ‘set a man against his father, a daughter against her mother, and a daughter-in-law against her mother-in-law’; and ‘a man’s enemies will be those of his own household.’”</a:t>
            </a:r>
          </a:p>
          <a:p>
            <a:pPr lvl="1"/>
            <a:r>
              <a:rPr lang="en-US" dirty="0"/>
              <a:t>Note again: “I have come.” What does it imply?</a:t>
            </a:r>
          </a:p>
          <a:p>
            <a:pPr lvl="1"/>
            <a:r>
              <a:rPr lang="en-US" dirty="0"/>
              <a:t>Cf. Micah 7:6—“For son dishonors father, Daughter rises against her mother, Daughter-in-law against her mother-in-law; A man’s enemies are the men of his own household.”</a:t>
            </a:r>
          </a:p>
          <a:p>
            <a:pPr lvl="1"/>
            <a:r>
              <a:rPr lang="en-US" dirty="0"/>
              <a:t>It was not Jesus’s mission to create hostility within the family. Christian families are usually the most peaceable of any.</a:t>
            </a:r>
          </a:p>
          <a:p>
            <a:pPr lvl="1"/>
            <a:r>
              <a:rPr lang="en-US" dirty="0"/>
              <a:t>However, sometimes becoming a Christian creates family conflict.</a:t>
            </a:r>
          </a:p>
        </p:txBody>
      </p:sp>
    </p:spTree>
    <p:extLst>
      <p:ext uri="{BB962C8B-B14F-4D97-AF65-F5344CB8AC3E}">
        <p14:creationId xmlns:p14="http://schemas.microsoft.com/office/powerpoint/2010/main" val="19296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8BDA-8EB0-790F-AF62-12534501A25A}"/>
              </a:ext>
            </a:extLst>
          </p:cNvPr>
          <p:cNvSpPr>
            <a:spLocks noGrp="1"/>
          </p:cNvSpPr>
          <p:nvPr>
            <p:ph type="title"/>
          </p:nvPr>
        </p:nvSpPr>
        <p:spPr/>
        <p:txBody>
          <a:bodyPr/>
          <a:lstStyle/>
          <a:p>
            <a:r>
              <a:rPr lang="en-US" dirty="0"/>
              <a:t>Matthew 10:37</a:t>
            </a:r>
          </a:p>
        </p:txBody>
      </p:sp>
      <p:sp>
        <p:nvSpPr>
          <p:cNvPr id="3" name="Content Placeholder 2">
            <a:extLst>
              <a:ext uri="{FF2B5EF4-FFF2-40B4-BE49-F238E27FC236}">
                <a16:creationId xmlns:a16="http://schemas.microsoft.com/office/drawing/2014/main" id="{B633577D-9A7D-93F3-4A77-1A7EE764C74B}"/>
              </a:ext>
            </a:extLst>
          </p:cNvPr>
          <p:cNvSpPr>
            <a:spLocks noGrp="1"/>
          </p:cNvSpPr>
          <p:nvPr>
            <p:ph idx="1"/>
          </p:nvPr>
        </p:nvSpPr>
        <p:spPr/>
        <p:txBody>
          <a:bodyPr/>
          <a:lstStyle/>
          <a:p>
            <a:r>
              <a:rPr lang="en-US" dirty="0">
                <a:latin typeface="Source Sans Pro Black" panose="020B0803030403020204" pitchFamily="34" charset="0"/>
              </a:rPr>
              <a:t>“He who loves father or mother more than Me is not worthy of Me. And he who loves son or daughter more than Me is not worthy of Me.”</a:t>
            </a:r>
          </a:p>
          <a:p>
            <a:pPr lvl="1"/>
            <a:r>
              <a:rPr lang="en-US" dirty="0"/>
              <a:t>What is this verse teaching?</a:t>
            </a:r>
          </a:p>
          <a:p>
            <a:pPr lvl="1"/>
            <a:r>
              <a:rPr lang="en-US" dirty="0"/>
              <a:t>When might one have to choose Jesus above one’s family members?</a:t>
            </a:r>
          </a:p>
          <a:p>
            <a:pPr lvl="1"/>
            <a:r>
              <a:rPr lang="en-US" dirty="0"/>
              <a:t>Just who did Jesus think He is, if He demands a loyalty higher than the loyalty one owes his family?</a:t>
            </a:r>
          </a:p>
          <a:p>
            <a:pPr lvl="1"/>
            <a:r>
              <a:rPr lang="en-US" dirty="0"/>
              <a:t>What did Jesus’s family think about Him (Mark 3:21)?</a:t>
            </a:r>
          </a:p>
          <a:p>
            <a:pPr lvl="1"/>
            <a:r>
              <a:rPr lang="en-US" dirty="0">
                <a:latin typeface="Source Sans Pro Black" panose="020B0803030403020204" pitchFamily="34" charset="0"/>
              </a:rPr>
              <a:t>Worthy</a:t>
            </a:r>
            <a:r>
              <a:rPr lang="en-US" dirty="0"/>
              <a:t> (</a:t>
            </a:r>
            <a:r>
              <a:rPr lang="en-US" i="1" dirty="0" err="1"/>
              <a:t>axios</a:t>
            </a:r>
            <a:r>
              <a:rPr lang="en-US" dirty="0"/>
              <a:t>): no one can ever earn his salvation; it is a gift of grace; having acknowledged that, this word is used with the meaning “does not deserve to belong to me” (BDAG, 94).</a:t>
            </a:r>
          </a:p>
        </p:txBody>
      </p:sp>
    </p:spTree>
    <p:extLst>
      <p:ext uri="{BB962C8B-B14F-4D97-AF65-F5344CB8AC3E}">
        <p14:creationId xmlns:p14="http://schemas.microsoft.com/office/powerpoint/2010/main" val="32691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32855-3A18-BF5F-9A29-43E337BCE92C}"/>
              </a:ext>
            </a:extLst>
          </p:cNvPr>
          <p:cNvSpPr>
            <a:spLocks noGrp="1"/>
          </p:cNvSpPr>
          <p:nvPr>
            <p:ph type="title"/>
          </p:nvPr>
        </p:nvSpPr>
        <p:spPr/>
        <p:txBody>
          <a:bodyPr/>
          <a:lstStyle/>
          <a:p>
            <a:r>
              <a:rPr lang="en-US" dirty="0"/>
              <a:t>Matthew 10:38</a:t>
            </a:r>
          </a:p>
        </p:txBody>
      </p:sp>
      <p:sp>
        <p:nvSpPr>
          <p:cNvPr id="3" name="Content Placeholder 2">
            <a:extLst>
              <a:ext uri="{FF2B5EF4-FFF2-40B4-BE49-F238E27FC236}">
                <a16:creationId xmlns:a16="http://schemas.microsoft.com/office/drawing/2014/main" id="{827D5A3E-AFA3-B514-7683-044F4C0354EC}"/>
              </a:ext>
            </a:extLst>
          </p:cNvPr>
          <p:cNvSpPr>
            <a:spLocks noGrp="1"/>
          </p:cNvSpPr>
          <p:nvPr>
            <p:ph idx="1"/>
          </p:nvPr>
        </p:nvSpPr>
        <p:spPr>
          <a:xfrm>
            <a:off x="838200" y="1825625"/>
            <a:ext cx="10515600" cy="4667250"/>
          </a:xfrm>
        </p:spPr>
        <p:txBody>
          <a:bodyPr>
            <a:normAutofit fontScale="92500"/>
          </a:bodyPr>
          <a:lstStyle/>
          <a:p>
            <a:r>
              <a:rPr lang="en-US" dirty="0">
                <a:latin typeface="Source Sans Pro Black" panose="020B0803030403020204" pitchFamily="34" charset="0"/>
              </a:rPr>
              <a:t>“And he who does not take his cross and follow after Me is not worthy of Me.”</a:t>
            </a:r>
          </a:p>
          <a:p>
            <a:pPr lvl="1"/>
            <a:r>
              <a:rPr lang="en-US" dirty="0"/>
              <a:t>The metaphor that Jesus uses is that of a prisoner condemned to death by crucifixion who was required to carry the cross bar to the place of execution. </a:t>
            </a:r>
          </a:p>
          <a:p>
            <a:pPr lvl="1"/>
            <a:r>
              <a:rPr lang="en-US" dirty="0"/>
              <a:t>Though Jesus had not yet been crucified, all Palestinians would have understood its meaning.</a:t>
            </a:r>
          </a:p>
          <a:p>
            <a:pPr lvl="1"/>
            <a:r>
              <a:rPr lang="en-US" dirty="0">
                <a:latin typeface="Source Sans Pro Black" panose="020B0803030403020204" pitchFamily="34" charset="0"/>
              </a:rPr>
              <a:t>Leon Morris </a:t>
            </a:r>
            <a:r>
              <a:rPr lang="en-US" dirty="0"/>
              <a:t>explains the meaning of the metaphor: “. . . taking up the cross stood for the utmost in renunciation of the claims of self. The person who took up a cross had died to a whole way of life; Jesus demands from everyone who follows him nothing less than a death to self” (</a:t>
            </a:r>
            <a:r>
              <a:rPr lang="en-US" i="1" dirty="0"/>
              <a:t>The Gospel according to Matthew</a:t>
            </a:r>
            <a:r>
              <a:rPr lang="en-US" dirty="0"/>
              <a:t>, 268).</a:t>
            </a:r>
          </a:p>
          <a:p>
            <a:pPr lvl="1"/>
            <a:r>
              <a:rPr lang="en-US" dirty="0"/>
              <a:t>How would our complaints about what we have sacrificed for the Lord sound on the day of Judgment, when we hear what others have endured for Jesus?</a:t>
            </a:r>
          </a:p>
          <a:p>
            <a:endParaRPr lang="en-US" dirty="0"/>
          </a:p>
          <a:p>
            <a:endParaRPr lang="en-US" dirty="0"/>
          </a:p>
        </p:txBody>
      </p:sp>
    </p:spTree>
    <p:extLst>
      <p:ext uri="{BB962C8B-B14F-4D97-AF65-F5344CB8AC3E}">
        <p14:creationId xmlns:p14="http://schemas.microsoft.com/office/powerpoint/2010/main" val="356754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316F-8476-02BC-D450-6B8DE0822BB3}"/>
              </a:ext>
            </a:extLst>
          </p:cNvPr>
          <p:cNvSpPr>
            <a:spLocks noGrp="1"/>
          </p:cNvSpPr>
          <p:nvPr>
            <p:ph type="title"/>
          </p:nvPr>
        </p:nvSpPr>
        <p:spPr/>
        <p:txBody>
          <a:bodyPr/>
          <a:lstStyle/>
          <a:p>
            <a:r>
              <a:rPr lang="en-US" dirty="0"/>
              <a:t>Matthew 10:39</a:t>
            </a:r>
          </a:p>
        </p:txBody>
      </p:sp>
      <p:sp>
        <p:nvSpPr>
          <p:cNvPr id="3" name="Content Placeholder 2">
            <a:extLst>
              <a:ext uri="{FF2B5EF4-FFF2-40B4-BE49-F238E27FC236}">
                <a16:creationId xmlns:a16="http://schemas.microsoft.com/office/drawing/2014/main" id="{ADD0462B-577D-E645-EDCD-781DD8868CCF}"/>
              </a:ext>
            </a:extLst>
          </p:cNvPr>
          <p:cNvSpPr>
            <a:spLocks noGrp="1"/>
          </p:cNvSpPr>
          <p:nvPr>
            <p:ph idx="1"/>
          </p:nvPr>
        </p:nvSpPr>
        <p:spPr/>
        <p:txBody>
          <a:bodyPr/>
          <a:lstStyle/>
          <a:p>
            <a:r>
              <a:rPr lang="en-US" dirty="0">
                <a:latin typeface="Source Sans Pro Black" panose="020B0803030403020204" pitchFamily="34" charset="0"/>
              </a:rPr>
              <a:t>“He who finds his life will lose it, and he who loses his life for My sake will find it.”</a:t>
            </a:r>
          </a:p>
          <a:p>
            <a:pPr lvl="1"/>
            <a:r>
              <a:rPr lang="en-US" dirty="0"/>
              <a:t>This verse appears in five other places (Matt. 16:25; Mark 8:35; Luke 9:24; 17:33; John 12:25).</a:t>
            </a:r>
          </a:p>
          <a:p>
            <a:pPr lvl="1"/>
            <a:r>
              <a:rPr lang="en-US" dirty="0"/>
              <a:t>How is “life” used in both halves of this verse?</a:t>
            </a:r>
          </a:p>
          <a:p>
            <a:pPr lvl="1"/>
            <a:r>
              <a:rPr lang="en-US" dirty="0"/>
              <a:t>What is this verse teaching?</a:t>
            </a:r>
          </a:p>
          <a:p>
            <a:pPr lvl="1"/>
            <a:r>
              <a:rPr lang="en-US" dirty="0"/>
              <a:t>How is “for My sake” used in this sentence? What does it imply about who Jesus thought He is?</a:t>
            </a:r>
          </a:p>
          <a:p>
            <a:pPr lvl="1"/>
            <a:r>
              <a:rPr lang="en-US" dirty="0"/>
              <a:t>What does this verse imply about life after death?</a:t>
            </a:r>
          </a:p>
        </p:txBody>
      </p:sp>
    </p:spTree>
    <p:extLst>
      <p:ext uri="{BB962C8B-B14F-4D97-AF65-F5344CB8AC3E}">
        <p14:creationId xmlns:p14="http://schemas.microsoft.com/office/powerpoint/2010/main" val="344590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93E2-F540-7B7B-ECD3-C9228991D242}"/>
              </a:ext>
            </a:extLst>
          </p:cNvPr>
          <p:cNvSpPr>
            <a:spLocks noGrp="1"/>
          </p:cNvSpPr>
          <p:nvPr>
            <p:ph type="title"/>
          </p:nvPr>
        </p:nvSpPr>
        <p:spPr/>
        <p:txBody>
          <a:bodyPr>
            <a:normAutofit/>
          </a:bodyPr>
          <a:lstStyle/>
          <a:p>
            <a:r>
              <a:rPr lang="en-US" sz="3600" dirty="0"/>
              <a:t>Reception of Missionaries and Its Reward </a:t>
            </a:r>
            <a:br>
              <a:rPr lang="en-US" sz="3600" dirty="0"/>
            </a:br>
            <a:r>
              <a:rPr lang="en-US" sz="2400" dirty="0"/>
              <a:t>(10:40-42)</a:t>
            </a:r>
          </a:p>
        </p:txBody>
      </p:sp>
      <p:sp>
        <p:nvSpPr>
          <p:cNvPr id="3" name="Content Placeholder 2">
            <a:extLst>
              <a:ext uri="{FF2B5EF4-FFF2-40B4-BE49-F238E27FC236}">
                <a16:creationId xmlns:a16="http://schemas.microsoft.com/office/drawing/2014/main" id="{E6708775-C065-A733-B0BC-1C2053D61D24}"/>
              </a:ext>
            </a:extLst>
          </p:cNvPr>
          <p:cNvSpPr>
            <a:spLocks noGrp="1"/>
          </p:cNvSpPr>
          <p:nvPr>
            <p:ph idx="1"/>
          </p:nvPr>
        </p:nvSpPr>
        <p:spPr/>
        <p:txBody>
          <a:bodyPr/>
          <a:lstStyle/>
          <a:p>
            <a:r>
              <a:rPr lang="en-US" dirty="0"/>
              <a:t>“He who receives you receives Me, and he who receives Me receives Him who sent Me. He who receives a prophet in the name of a prophet shall receive a prophet's reward. And he who receives a righteous man in the name of a righteous man shall receive a righteous man's reward. And whoever gives one of these little ones only a cup of cold water in the name of a disciple, assuredly, I say to you, he shall by no means lose his reward.”</a:t>
            </a:r>
          </a:p>
          <a:p>
            <a:endParaRPr lang="en-US" dirty="0"/>
          </a:p>
          <a:p>
            <a:endParaRPr lang="en-US" dirty="0"/>
          </a:p>
        </p:txBody>
      </p:sp>
    </p:spTree>
    <p:extLst>
      <p:ext uri="{BB962C8B-B14F-4D97-AF65-F5344CB8AC3E}">
        <p14:creationId xmlns:p14="http://schemas.microsoft.com/office/powerpoint/2010/main" val="8898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ED76-F6D3-CFD2-37D1-91221D6B678A}"/>
              </a:ext>
            </a:extLst>
          </p:cNvPr>
          <p:cNvSpPr>
            <a:spLocks noGrp="1"/>
          </p:cNvSpPr>
          <p:nvPr>
            <p:ph type="title"/>
          </p:nvPr>
        </p:nvSpPr>
        <p:spPr/>
        <p:txBody>
          <a:bodyPr/>
          <a:lstStyle/>
          <a:p>
            <a:r>
              <a:rPr lang="en-US" dirty="0"/>
              <a:t>Matthew 10:1-4</a:t>
            </a:r>
          </a:p>
        </p:txBody>
      </p:sp>
      <p:sp>
        <p:nvSpPr>
          <p:cNvPr id="3" name="Content Placeholder 2">
            <a:extLst>
              <a:ext uri="{FF2B5EF4-FFF2-40B4-BE49-F238E27FC236}">
                <a16:creationId xmlns:a16="http://schemas.microsoft.com/office/drawing/2014/main" id="{FB77C17F-9932-73DE-9ED7-87739ED6CFEE}"/>
              </a:ext>
            </a:extLst>
          </p:cNvPr>
          <p:cNvSpPr>
            <a:spLocks noGrp="1"/>
          </p:cNvSpPr>
          <p:nvPr>
            <p:ph idx="1"/>
          </p:nvPr>
        </p:nvSpPr>
        <p:spPr/>
        <p:txBody>
          <a:bodyPr/>
          <a:lstStyle/>
          <a:p>
            <a:r>
              <a:rPr lang="en-US" dirty="0"/>
              <a:t>And when He had called His twelve disciples to Him, He gave them power over unclean spirits, to cast them out, and to heal all kinds of sickness and all kinds of disease. Now the names of the twelve apostles are these: first, Simon, who is called Peter, and Andrew his brother; James the son of Zebedee, and John his brother; Philip and Bartholomew; Thomas and Matthew the tax collector; James the son of Alphaeus, and </a:t>
            </a:r>
            <a:r>
              <a:rPr lang="en-US" dirty="0" err="1"/>
              <a:t>Lebbaeus</a:t>
            </a:r>
            <a:r>
              <a:rPr lang="en-US" dirty="0"/>
              <a:t>, whose surname was Thaddaeus; Simon the Canaanite, and Judas Iscariot, who also betrayed Him.</a:t>
            </a:r>
          </a:p>
        </p:txBody>
      </p:sp>
    </p:spTree>
    <p:extLst>
      <p:ext uri="{BB962C8B-B14F-4D97-AF65-F5344CB8AC3E}">
        <p14:creationId xmlns:p14="http://schemas.microsoft.com/office/powerpoint/2010/main" val="2146084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F6F9-04B6-2034-FA5C-85B36613A029}"/>
              </a:ext>
            </a:extLst>
          </p:cNvPr>
          <p:cNvSpPr>
            <a:spLocks noGrp="1"/>
          </p:cNvSpPr>
          <p:nvPr>
            <p:ph type="title"/>
          </p:nvPr>
        </p:nvSpPr>
        <p:spPr/>
        <p:txBody>
          <a:bodyPr/>
          <a:lstStyle/>
          <a:p>
            <a:r>
              <a:rPr lang="en-US" dirty="0"/>
              <a:t>Note the Ones to Be Received</a:t>
            </a:r>
          </a:p>
        </p:txBody>
      </p:sp>
      <p:sp>
        <p:nvSpPr>
          <p:cNvPr id="3" name="Content Placeholder 2">
            <a:extLst>
              <a:ext uri="{FF2B5EF4-FFF2-40B4-BE49-F238E27FC236}">
                <a16:creationId xmlns:a16="http://schemas.microsoft.com/office/drawing/2014/main" id="{EC73ED5A-F002-EFC3-6791-C09845645E93}"/>
              </a:ext>
            </a:extLst>
          </p:cNvPr>
          <p:cNvSpPr>
            <a:spLocks noGrp="1"/>
          </p:cNvSpPr>
          <p:nvPr>
            <p:ph idx="1"/>
          </p:nvPr>
        </p:nvSpPr>
        <p:spPr/>
        <p:txBody>
          <a:bodyPr/>
          <a:lstStyle/>
          <a:p>
            <a:r>
              <a:rPr lang="en-US" dirty="0"/>
              <a:t>“You” = the Apostles</a:t>
            </a:r>
          </a:p>
          <a:p>
            <a:r>
              <a:rPr lang="en-US" dirty="0"/>
              <a:t>Prophet</a:t>
            </a:r>
          </a:p>
          <a:p>
            <a:r>
              <a:rPr lang="en-US" dirty="0"/>
              <a:t>Righteous man</a:t>
            </a:r>
          </a:p>
          <a:p>
            <a:r>
              <a:rPr lang="en-US" dirty="0"/>
              <a:t>Little ones</a:t>
            </a:r>
          </a:p>
        </p:txBody>
      </p:sp>
    </p:spTree>
    <p:extLst>
      <p:ext uri="{BB962C8B-B14F-4D97-AF65-F5344CB8AC3E}">
        <p14:creationId xmlns:p14="http://schemas.microsoft.com/office/powerpoint/2010/main" val="3267555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57218-3485-6A93-FD74-436020DB85E1}"/>
              </a:ext>
            </a:extLst>
          </p:cNvPr>
          <p:cNvSpPr>
            <a:spLocks noGrp="1"/>
          </p:cNvSpPr>
          <p:nvPr>
            <p:ph type="title"/>
          </p:nvPr>
        </p:nvSpPr>
        <p:spPr/>
        <p:txBody>
          <a:bodyPr/>
          <a:lstStyle/>
          <a:p>
            <a:r>
              <a:rPr lang="en-US" dirty="0"/>
              <a:t>Matthew 10:40</a:t>
            </a:r>
          </a:p>
        </p:txBody>
      </p:sp>
      <p:sp>
        <p:nvSpPr>
          <p:cNvPr id="3" name="Content Placeholder 2">
            <a:extLst>
              <a:ext uri="{FF2B5EF4-FFF2-40B4-BE49-F238E27FC236}">
                <a16:creationId xmlns:a16="http://schemas.microsoft.com/office/drawing/2014/main" id="{1AC780E1-1A19-DE39-D4FE-8DBB1F166990}"/>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“He who receives you receives Me, and he who receives Me receives Him who sent Me.”</a:t>
            </a:r>
          </a:p>
          <a:p>
            <a:pPr lvl="1"/>
            <a:r>
              <a:rPr lang="en-US" dirty="0"/>
              <a:t>This verse might be illustrated by David’s effort to send ambassadors to Ammon upon the death of their king. The new king </a:t>
            </a:r>
            <a:r>
              <a:rPr lang="en-US" dirty="0" err="1"/>
              <a:t>Hanun</a:t>
            </a:r>
            <a:r>
              <a:rPr lang="en-US" dirty="0"/>
              <a:t> treated them as spies and disgraced them by shaving off half of their beard, cutting off their garments at their hips, and sending them away (2 Sam. 10:4-5).</a:t>
            </a:r>
          </a:p>
          <a:p>
            <a:pPr lvl="2"/>
            <a:r>
              <a:rPr lang="en-US" dirty="0"/>
              <a:t>Their humiliation of David’s men led to war.</a:t>
            </a:r>
          </a:p>
          <a:p>
            <a:pPr lvl="2"/>
            <a:r>
              <a:rPr lang="en-US" dirty="0"/>
              <a:t>Think of how the U.S. would react to mistreatment of their ambassadors?</a:t>
            </a:r>
          </a:p>
          <a:p>
            <a:pPr lvl="1"/>
            <a:r>
              <a:rPr lang="en-US" dirty="0"/>
              <a:t>Think how Jesus will react to someone not receiving the Apostles whom He sent out.</a:t>
            </a:r>
          </a:p>
          <a:p>
            <a:pPr lvl="1"/>
            <a:r>
              <a:rPr lang="en-US" dirty="0"/>
              <a:t>Cf. the Parable of the Separation of the Sheep and Goats (25:39-40).</a:t>
            </a:r>
          </a:p>
          <a:p>
            <a:pPr lvl="1"/>
            <a:r>
              <a:rPr lang="en-US" dirty="0"/>
              <a:t>Look at 3 John 3-8 and 2 John 9-11. </a:t>
            </a:r>
          </a:p>
          <a:p>
            <a:pPr lvl="1"/>
            <a:r>
              <a:rPr lang="en-US" dirty="0"/>
              <a:t>How might persecution affect obedience to this commandment?</a:t>
            </a:r>
          </a:p>
        </p:txBody>
      </p:sp>
    </p:spTree>
    <p:extLst>
      <p:ext uri="{BB962C8B-B14F-4D97-AF65-F5344CB8AC3E}">
        <p14:creationId xmlns:p14="http://schemas.microsoft.com/office/powerpoint/2010/main" val="417135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ircle(in)">
                                      <p:cBhvr>
                                        <p:cTn id="17" dur="2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655B-3AEE-F682-64F7-575B672B890E}"/>
              </a:ext>
            </a:extLst>
          </p:cNvPr>
          <p:cNvSpPr>
            <a:spLocks noGrp="1"/>
          </p:cNvSpPr>
          <p:nvPr>
            <p:ph type="title"/>
          </p:nvPr>
        </p:nvSpPr>
        <p:spPr/>
        <p:txBody>
          <a:bodyPr/>
          <a:lstStyle/>
          <a:p>
            <a:r>
              <a:rPr lang="en-US" dirty="0"/>
              <a:t>Matthew 10:41</a:t>
            </a:r>
          </a:p>
        </p:txBody>
      </p:sp>
      <p:sp>
        <p:nvSpPr>
          <p:cNvPr id="3" name="Content Placeholder 2">
            <a:extLst>
              <a:ext uri="{FF2B5EF4-FFF2-40B4-BE49-F238E27FC236}">
                <a16:creationId xmlns:a16="http://schemas.microsoft.com/office/drawing/2014/main" id="{9A1608BE-9041-E203-40C3-5C8C2023536F}"/>
              </a:ext>
            </a:extLst>
          </p:cNvPr>
          <p:cNvSpPr>
            <a:spLocks noGrp="1"/>
          </p:cNvSpPr>
          <p:nvPr>
            <p:ph idx="1"/>
          </p:nvPr>
        </p:nvSpPr>
        <p:spPr/>
        <p:txBody>
          <a:bodyPr/>
          <a:lstStyle/>
          <a:p>
            <a:r>
              <a:rPr lang="en-US" dirty="0">
                <a:latin typeface="Source Sans Pro Black" panose="020B0803030403020204" pitchFamily="34" charset="0"/>
              </a:rPr>
              <a:t>“He who receives a prophet in the name of a prophet shall receive a prophet’s reward. And he who receives a righteous man in the name of a righteous man shall receive a righteous man’s reward.”</a:t>
            </a:r>
          </a:p>
          <a:p>
            <a:pPr lvl="1"/>
            <a:r>
              <a:rPr lang="en-US" dirty="0"/>
              <a:t>One can think of how some of the prophets sent out by Yahweh were rejected, persecuted, and put to death.</a:t>
            </a:r>
          </a:p>
          <a:p>
            <a:pPr lvl="1"/>
            <a:r>
              <a:rPr lang="en-US" dirty="0"/>
              <a:t>What meaning does the phrase “ in the name of prophet” convey?</a:t>
            </a:r>
          </a:p>
          <a:p>
            <a:pPr lvl="1"/>
            <a:r>
              <a:rPr lang="en-US" dirty="0"/>
              <a:t>What is the difference between a prophet and a righteous man?</a:t>
            </a:r>
          </a:p>
          <a:p>
            <a:endParaRPr lang="en-US" dirty="0"/>
          </a:p>
          <a:p>
            <a:endParaRPr lang="en-US" dirty="0"/>
          </a:p>
        </p:txBody>
      </p:sp>
    </p:spTree>
    <p:extLst>
      <p:ext uri="{BB962C8B-B14F-4D97-AF65-F5344CB8AC3E}">
        <p14:creationId xmlns:p14="http://schemas.microsoft.com/office/powerpoint/2010/main" val="25704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C55B-00E9-6E92-A6E0-ECF6246D71E0}"/>
              </a:ext>
            </a:extLst>
          </p:cNvPr>
          <p:cNvSpPr>
            <a:spLocks noGrp="1"/>
          </p:cNvSpPr>
          <p:nvPr>
            <p:ph type="title"/>
          </p:nvPr>
        </p:nvSpPr>
        <p:spPr/>
        <p:txBody>
          <a:bodyPr/>
          <a:lstStyle/>
          <a:p>
            <a:r>
              <a:rPr lang="en-US" dirty="0"/>
              <a:t>Matthew 10:42</a:t>
            </a:r>
          </a:p>
        </p:txBody>
      </p:sp>
      <p:sp>
        <p:nvSpPr>
          <p:cNvPr id="3" name="Content Placeholder 2">
            <a:extLst>
              <a:ext uri="{FF2B5EF4-FFF2-40B4-BE49-F238E27FC236}">
                <a16:creationId xmlns:a16="http://schemas.microsoft.com/office/drawing/2014/main" id="{BDCD7882-06E8-AF68-F483-A5A2C9F3BDCD}"/>
              </a:ext>
            </a:extLst>
          </p:cNvPr>
          <p:cNvSpPr>
            <a:spLocks noGrp="1"/>
          </p:cNvSpPr>
          <p:nvPr>
            <p:ph idx="1"/>
          </p:nvPr>
        </p:nvSpPr>
        <p:spPr/>
        <p:txBody>
          <a:bodyPr/>
          <a:lstStyle/>
          <a:p>
            <a:r>
              <a:rPr lang="en-US" dirty="0">
                <a:latin typeface="Source Sans Pro Black" panose="020B0803030403020204" pitchFamily="34" charset="0"/>
              </a:rPr>
              <a:t>“And whoever gives one of these little ones only a cup of cold water in the name of a disciple, assuredly, I say to you, he shall by no means lose his reward.”</a:t>
            </a:r>
          </a:p>
          <a:p>
            <a:pPr lvl="1"/>
            <a:r>
              <a:rPr lang="en-US" dirty="0"/>
              <a:t>The “little ones” reminds me of the “least of these my brethren” in 25:40.</a:t>
            </a:r>
          </a:p>
          <a:p>
            <a:pPr lvl="1"/>
            <a:r>
              <a:rPr lang="en-US" dirty="0">
                <a:latin typeface="Source Sans Pro Black" panose="020B0803030403020204" pitchFamily="34" charset="0"/>
              </a:rPr>
              <a:t>Leon Morris: </a:t>
            </a:r>
            <a:r>
              <a:rPr lang="en-US" dirty="0"/>
              <a:t>“Notice that Jesus is speaking of the smallest conceivable gift to the most insignificant of people” (</a:t>
            </a:r>
            <a:r>
              <a:rPr lang="en-US" i="1" dirty="0"/>
              <a:t>The Gospel according to Matthew</a:t>
            </a:r>
            <a:r>
              <a:rPr lang="en-US" dirty="0"/>
              <a:t>, 271).</a:t>
            </a:r>
          </a:p>
          <a:p>
            <a:pPr lvl="1"/>
            <a:r>
              <a:rPr lang="en-US" dirty="0"/>
              <a:t>What is the significance of “in the name of a disciple”?</a:t>
            </a:r>
          </a:p>
          <a:p>
            <a:pPr lvl="1"/>
            <a:r>
              <a:rPr lang="en-US" dirty="0"/>
              <a:t>The word “assuredly” (</a:t>
            </a:r>
            <a:r>
              <a:rPr lang="en-US" i="1" dirty="0" err="1"/>
              <a:t>amēn</a:t>
            </a:r>
            <a:r>
              <a:rPr lang="en-US" dirty="0"/>
              <a:t>) and the double negative (</a:t>
            </a:r>
            <a:r>
              <a:rPr lang="en-US" i="1" dirty="0" err="1"/>
              <a:t>ou</a:t>
            </a:r>
            <a:r>
              <a:rPr lang="en-US" i="1" dirty="0"/>
              <a:t> </a:t>
            </a:r>
            <a:r>
              <a:rPr lang="en-US" i="1" dirty="0" err="1"/>
              <a:t>mē</a:t>
            </a:r>
            <a:r>
              <a:rPr lang="en-US" dirty="0"/>
              <a:t>) make the statement an emphatic one.</a:t>
            </a:r>
          </a:p>
          <a:p>
            <a:endParaRPr lang="en-US" dirty="0"/>
          </a:p>
          <a:p>
            <a:endParaRPr lang="en-US" dirty="0"/>
          </a:p>
        </p:txBody>
      </p:sp>
    </p:spTree>
    <p:extLst>
      <p:ext uri="{BB962C8B-B14F-4D97-AF65-F5344CB8AC3E}">
        <p14:creationId xmlns:p14="http://schemas.microsoft.com/office/powerpoint/2010/main" val="171001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17BB-495B-6C5F-E00F-16489B502A12}"/>
              </a:ext>
            </a:extLst>
          </p:cNvPr>
          <p:cNvSpPr>
            <a:spLocks noGrp="1"/>
          </p:cNvSpPr>
          <p:nvPr>
            <p:ph type="title"/>
          </p:nvPr>
        </p:nvSpPr>
        <p:spPr/>
        <p:txBody>
          <a:bodyPr/>
          <a:lstStyle/>
          <a:p>
            <a:r>
              <a:rPr lang="en-US" dirty="0"/>
              <a:t>Matthew 10:1</a:t>
            </a:r>
          </a:p>
        </p:txBody>
      </p:sp>
      <p:sp>
        <p:nvSpPr>
          <p:cNvPr id="3" name="Content Placeholder 2">
            <a:extLst>
              <a:ext uri="{FF2B5EF4-FFF2-40B4-BE49-F238E27FC236}">
                <a16:creationId xmlns:a16="http://schemas.microsoft.com/office/drawing/2014/main" id="{67AC2106-2851-05E3-900A-A09E6CD29E30}"/>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when He had called His twelve disciples to Him, He gave them power over unclean spirits, to cast them out, and to heal all kinds of sickness and all kinds of disease.</a:t>
            </a:r>
          </a:p>
          <a:p>
            <a:pPr lvl="1"/>
            <a:r>
              <a:rPr lang="en-US" dirty="0"/>
              <a:t>What is the significance of “He gave them power”?</a:t>
            </a:r>
          </a:p>
          <a:p>
            <a:pPr lvl="2"/>
            <a:r>
              <a:rPr lang="en-US" dirty="0"/>
              <a:t>What did healing the man let down through the roof (9:6-8) illustrate about authority?</a:t>
            </a:r>
          </a:p>
          <a:p>
            <a:pPr lvl="2"/>
            <a:r>
              <a:rPr lang="en-US" dirty="0">
                <a:latin typeface="Source Sans Pro Black" panose="020B0803030403020204" pitchFamily="34" charset="0"/>
              </a:rPr>
              <a:t>Power</a:t>
            </a:r>
            <a:r>
              <a:rPr lang="en-US" dirty="0"/>
              <a:t> (</a:t>
            </a:r>
            <a:r>
              <a:rPr lang="en-US" i="1" dirty="0" err="1"/>
              <a:t>exousia</a:t>
            </a:r>
            <a:r>
              <a:rPr lang="en-US" dirty="0"/>
              <a:t>): “the right to control or command, authority, absolute power, warrant” (BDAG, 353).</a:t>
            </a:r>
          </a:p>
          <a:p>
            <a:pPr lvl="1"/>
            <a:r>
              <a:rPr lang="en-US" dirty="0"/>
              <a:t>What were the disciples allowed to do to unclean spirits?</a:t>
            </a:r>
          </a:p>
          <a:p>
            <a:pPr lvl="2"/>
            <a:r>
              <a:rPr lang="en-US" dirty="0"/>
              <a:t>Could they use them such as occurred in Acts 16:16, when men used a demon possessed woman to soothsay/for divination?</a:t>
            </a:r>
          </a:p>
          <a:p>
            <a:pPr lvl="1"/>
            <a:r>
              <a:rPr lang="en-US" dirty="0"/>
              <a:t>Why did Jesus not give power to heal </a:t>
            </a:r>
            <a:r>
              <a:rPr lang="en-US" dirty="0">
                <a:latin typeface="Source Sans Pro Black" panose="020B0803030403020204" pitchFamily="34" charset="0"/>
              </a:rPr>
              <a:t>all kinds of sickness and disease </a:t>
            </a:r>
            <a:r>
              <a:rPr lang="en-US" dirty="0"/>
              <a:t>to every missionary, preacher, and evangelist?</a:t>
            </a:r>
          </a:p>
          <a:p>
            <a:pPr lvl="2"/>
            <a:r>
              <a:rPr lang="en-US" dirty="0"/>
              <a:t>Cf. 10:7-8 to see the close parallel between the work of the Twelve and Jesus.</a:t>
            </a:r>
          </a:p>
        </p:txBody>
      </p:sp>
    </p:spTree>
    <p:extLst>
      <p:ext uri="{BB962C8B-B14F-4D97-AF65-F5344CB8AC3E}">
        <p14:creationId xmlns:p14="http://schemas.microsoft.com/office/powerpoint/2010/main" val="31042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4876-ED9B-9CD3-23C0-7C3BC2EA2BD2}"/>
              </a:ext>
            </a:extLst>
          </p:cNvPr>
          <p:cNvSpPr>
            <a:spLocks noGrp="1"/>
          </p:cNvSpPr>
          <p:nvPr>
            <p:ph type="title"/>
          </p:nvPr>
        </p:nvSpPr>
        <p:spPr/>
        <p:txBody>
          <a:bodyPr/>
          <a:lstStyle/>
          <a:p>
            <a:r>
              <a:rPr lang="en-US" dirty="0"/>
              <a:t>Matthew 10:2-4</a:t>
            </a:r>
          </a:p>
        </p:txBody>
      </p:sp>
      <p:sp>
        <p:nvSpPr>
          <p:cNvPr id="3" name="Content Placeholder 2">
            <a:extLst>
              <a:ext uri="{FF2B5EF4-FFF2-40B4-BE49-F238E27FC236}">
                <a16:creationId xmlns:a16="http://schemas.microsoft.com/office/drawing/2014/main" id="{4AFAB343-03CA-26D6-2050-0CB2100FD223}"/>
              </a:ext>
            </a:extLst>
          </p:cNvPr>
          <p:cNvSpPr>
            <a:spLocks noGrp="1"/>
          </p:cNvSpPr>
          <p:nvPr>
            <p:ph idx="1"/>
          </p:nvPr>
        </p:nvSpPr>
        <p:spPr/>
        <p:txBody>
          <a:bodyPr/>
          <a:lstStyle/>
          <a:p>
            <a:r>
              <a:rPr lang="en-US" dirty="0">
                <a:latin typeface="Source Sans Pro Black" panose="020B0803030403020204" pitchFamily="34" charset="0"/>
              </a:rPr>
              <a:t>Now the names of the twelve apostles are these: </a:t>
            </a:r>
            <a:r>
              <a:rPr lang="en-US" dirty="0">
                <a:solidFill>
                  <a:schemeClr val="accent2">
                    <a:lumMod val="50000"/>
                  </a:schemeClr>
                </a:solidFill>
                <a:latin typeface="Source Sans Pro Black" panose="020B0803030403020204" pitchFamily="34" charset="0"/>
              </a:rPr>
              <a:t>first, Simon, who is called Peter, and Andrew his brother</a:t>
            </a:r>
            <a:r>
              <a:rPr lang="en-US" dirty="0">
                <a:latin typeface="Source Sans Pro Black" panose="020B0803030403020204" pitchFamily="34" charset="0"/>
              </a:rPr>
              <a:t>; </a:t>
            </a:r>
            <a:r>
              <a:rPr lang="en-US" dirty="0">
                <a:solidFill>
                  <a:schemeClr val="accent6">
                    <a:lumMod val="50000"/>
                  </a:schemeClr>
                </a:solidFill>
                <a:latin typeface="Source Sans Pro Black" panose="020B0803030403020204" pitchFamily="34" charset="0"/>
              </a:rPr>
              <a:t>James the son of Zebedee, and John his brother</a:t>
            </a:r>
            <a:r>
              <a:rPr lang="en-US" dirty="0">
                <a:latin typeface="Source Sans Pro Black" panose="020B0803030403020204" pitchFamily="34" charset="0"/>
              </a:rPr>
              <a:t>; </a:t>
            </a:r>
            <a:r>
              <a:rPr lang="en-US" dirty="0">
                <a:solidFill>
                  <a:srgbClr val="7030A0"/>
                </a:solidFill>
                <a:latin typeface="Source Sans Pro Black" panose="020B0803030403020204" pitchFamily="34" charset="0"/>
              </a:rPr>
              <a:t>Philip and Bartholomew</a:t>
            </a:r>
            <a:r>
              <a:rPr lang="en-US" dirty="0">
                <a:latin typeface="Source Sans Pro Black" panose="020B0803030403020204" pitchFamily="34" charset="0"/>
              </a:rPr>
              <a:t>; Thomas and Matthew the tax collector; </a:t>
            </a:r>
            <a:r>
              <a:rPr lang="en-US" dirty="0">
                <a:solidFill>
                  <a:schemeClr val="accent4">
                    <a:lumMod val="50000"/>
                  </a:schemeClr>
                </a:solidFill>
                <a:latin typeface="Source Sans Pro Black" panose="020B0803030403020204" pitchFamily="34" charset="0"/>
              </a:rPr>
              <a:t>James the son of Alphaeus, and </a:t>
            </a:r>
            <a:r>
              <a:rPr lang="en-US" dirty="0" err="1">
                <a:solidFill>
                  <a:schemeClr val="accent4">
                    <a:lumMod val="50000"/>
                  </a:schemeClr>
                </a:solidFill>
                <a:latin typeface="Source Sans Pro Black" panose="020B0803030403020204" pitchFamily="34" charset="0"/>
              </a:rPr>
              <a:t>Lebbaeus</a:t>
            </a:r>
            <a:r>
              <a:rPr lang="en-US" dirty="0">
                <a:solidFill>
                  <a:schemeClr val="accent4">
                    <a:lumMod val="50000"/>
                  </a:schemeClr>
                </a:solidFill>
                <a:latin typeface="Source Sans Pro Black" panose="020B0803030403020204" pitchFamily="34" charset="0"/>
              </a:rPr>
              <a:t>, whose surname was Thaddaeus</a:t>
            </a:r>
            <a:r>
              <a:rPr lang="en-US" dirty="0">
                <a:latin typeface="Source Sans Pro Black" panose="020B0803030403020204" pitchFamily="34" charset="0"/>
              </a:rPr>
              <a:t>; </a:t>
            </a:r>
            <a:r>
              <a:rPr lang="en-US" dirty="0">
                <a:solidFill>
                  <a:srgbClr val="FF0000"/>
                </a:solidFill>
                <a:latin typeface="Source Sans Pro Black" panose="020B0803030403020204" pitchFamily="34" charset="0"/>
              </a:rPr>
              <a:t>Simon the Canaanite, and Judas Iscariot, who also betrayed Him</a:t>
            </a:r>
            <a:r>
              <a:rPr lang="en-US" dirty="0">
                <a:latin typeface="Source Sans Pro Black" panose="020B0803030403020204" pitchFamily="34" charset="0"/>
              </a:rPr>
              <a:t>. </a:t>
            </a:r>
          </a:p>
          <a:p>
            <a:pPr lvl="1"/>
            <a:r>
              <a:rPr lang="en-US" dirty="0"/>
              <a:t>What do you see from this list?</a:t>
            </a:r>
          </a:p>
          <a:p>
            <a:pPr lvl="1"/>
            <a:r>
              <a:rPr lang="en-US" dirty="0"/>
              <a:t>What was the advantage of sending the disciples out in pairs?</a:t>
            </a:r>
          </a:p>
          <a:p>
            <a:pPr lvl="1"/>
            <a:r>
              <a:rPr lang="en-US" dirty="0"/>
              <a:t>Why did Jesus send them out instead of keeping them with Him?</a:t>
            </a:r>
          </a:p>
          <a:p>
            <a:endParaRPr lang="en-US" dirty="0"/>
          </a:p>
          <a:p>
            <a:endParaRPr lang="en-US" dirty="0"/>
          </a:p>
        </p:txBody>
      </p:sp>
    </p:spTree>
    <p:extLst>
      <p:ext uri="{BB962C8B-B14F-4D97-AF65-F5344CB8AC3E}">
        <p14:creationId xmlns:p14="http://schemas.microsoft.com/office/powerpoint/2010/main" val="298823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8C09A54-6316-1FE0-D417-AEC39BBBD036}"/>
              </a:ext>
            </a:extLst>
          </p:cNvPr>
          <p:cNvGraphicFramePr>
            <a:graphicFrameLocks noGrp="1"/>
          </p:cNvGraphicFramePr>
          <p:nvPr>
            <p:extLst>
              <p:ext uri="{D42A27DB-BD31-4B8C-83A1-F6EECF244321}">
                <p14:modId xmlns:p14="http://schemas.microsoft.com/office/powerpoint/2010/main" val="638956418"/>
              </p:ext>
            </p:extLst>
          </p:nvPr>
        </p:nvGraphicFramePr>
        <p:xfrm>
          <a:off x="327588" y="1377692"/>
          <a:ext cx="11536824" cy="4754880"/>
        </p:xfrm>
        <a:graphic>
          <a:graphicData uri="http://schemas.openxmlformats.org/drawingml/2006/table">
            <a:tbl>
              <a:tblPr firstRow="1" bandRow="1">
                <a:tableStyleId>{073A0DAA-6AF3-43AB-8588-CEC1D06C72B9}</a:tableStyleId>
              </a:tblPr>
              <a:tblGrid>
                <a:gridCol w="2884206">
                  <a:extLst>
                    <a:ext uri="{9D8B030D-6E8A-4147-A177-3AD203B41FA5}">
                      <a16:colId xmlns:a16="http://schemas.microsoft.com/office/drawing/2014/main" val="465016325"/>
                    </a:ext>
                  </a:extLst>
                </a:gridCol>
                <a:gridCol w="2884206">
                  <a:extLst>
                    <a:ext uri="{9D8B030D-6E8A-4147-A177-3AD203B41FA5}">
                      <a16:colId xmlns:a16="http://schemas.microsoft.com/office/drawing/2014/main" val="665979009"/>
                    </a:ext>
                  </a:extLst>
                </a:gridCol>
                <a:gridCol w="2884206">
                  <a:extLst>
                    <a:ext uri="{9D8B030D-6E8A-4147-A177-3AD203B41FA5}">
                      <a16:colId xmlns:a16="http://schemas.microsoft.com/office/drawing/2014/main" val="3671861606"/>
                    </a:ext>
                  </a:extLst>
                </a:gridCol>
                <a:gridCol w="2884206">
                  <a:extLst>
                    <a:ext uri="{9D8B030D-6E8A-4147-A177-3AD203B41FA5}">
                      <a16:colId xmlns:a16="http://schemas.microsoft.com/office/drawing/2014/main" val="2341550320"/>
                    </a:ext>
                  </a:extLst>
                </a:gridCol>
              </a:tblGrid>
              <a:tr h="370840">
                <a:tc>
                  <a:txBody>
                    <a:bodyPr/>
                    <a:lstStyle/>
                    <a:p>
                      <a:pPr algn="ctr"/>
                      <a:r>
                        <a:rPr lang="en-US" sz="2800" dirty="0">
                          <a:latin typeface="Source Sans Pro Semibold" panose="020B0603030403020204" pitchFamily="34" charset="0"/>
                        </a:rPr>
                        <a:t>Matthew</a:t>
                      </a:r>
                    </a:p>
                  </a:txBody>
                  <a:tcPr/>
                </a:tc>
                <a:tc>
                  <a:txBody>
                    <a:bodyPr/>
                    <a:lstStyle/>
                    <a:p>
                      <a:pPr algn="ctr"/>
                      <a:r>
                        <a:rPr lang="en-US" sz="2800" dirty="0">
                          <a:latin typeface="Source Sans Pro Semibold" panose="020B0603030403020204" pitchFamily="34" charset="0"/>
                        </a:rPr>
                        <a:t>Mark</a:t>
                      </a:r>
                    </a:p>
                  </a:txBody>
                  <a:tcPr/>
                </a:tc>
                <a:tc>
                  <a:txBody>
                    <a:bodyPr/>
                    <a:lstStyle/>
                    <a:p>
                      <a:pPr algn="ctr"/>
                      <a:r>
                        <a:rPr lang="en-US" sz="2800" dirty="0">
                          <a:latin typeface="Source Sans Pro Semibold" panose="020B0603030403020204" pitchFamily="34" charset="0"/>
                        </a:rPr>
                        <a:t>Luke</a:t>
                      </a:r>
                    </a:p>
                  </a:txBody>
                  <a:tcPr/>
                </a:tc>
                <a:tc>
                  <a:txBody>
                    <a:bodyPr/>
                    <a:lstStyle/>
                    <a:p>
                      <a:pPr algn="ctr"/>
                      <a:r>
                        <a:rPr lang="en-US" sz="2800" dirty="0">
                          <a:latin typeface="Source Sans Pro Semibold" panose="020B0603030403020204" pitchFamily="34" charset="0"/>
                        </a:rPr>
                        <a:t>Acts</a:t>
                      </a:r>
                    </a:p>
                  </a:txBody>
                  <a:tcPr/>
                </a:tc>
                <a:extLst>
                  <a:ext uri="{0D108BD9-81ED-4DB2-BD59-A6C34878D82A}">
                    <a16:rowId xmlns:a16="http://schemas.microsoft.com/office/drawing/2014/main" val="1900534492"/>
                  </a:ext>
                </a:extLst>
              </a:tr>
              <a:tr h="370840">
                <a:tc>
                  <a:txBody>
                    <a:bodyPr/>
                    <a:lstStyle/>
                    <a:p>
                      <a:r>
                        <a:rPr lang="en-US" sz="2000" dirty="0">
                          <a:latin typeface="Source Sans Pro Semibold" panose="020B0603030403020204" pitchFamily="34" charset="0"/>
                        </a:rPr>
                        <a:t>Peter</a:t>
                      </a:r>
                    </a:p>
                    <a:p>
                      <a:r>
                        <a:rPr lang="en-US" sz="2000" dirty="0">
                          <a:latin typeface="Source Sans Pro Semibold" panose="020B0603030403020204" pitchFamily="34" charset="0"/>
                        </a:rPr>
                        <a:t>Andrew</a:t>
                      </a:r>
                    </a:p>
                    <a:p>
                      <a:r>
                        <a:rPr lang="en-US" sz="2000" dirty="0">
                          <a:latin typeface="Source Sans Pro Semibold" panose="020B0603030403020204" pitchFamily="34" charset="0"/>
                        </a:rPr>
                        <a:t>James </a:t>
                      </a:r>
                    </a:p>
                    <a:p>
                      <a:r>
                        <a:rPr lang="en-US" sz="2000" dirty="0">
                          <a:latin typeface="Source Sans Pro Semibold" panose="020B0603030403020204" pitchFamily="34" charset="0"/>
                        </a:rPr>
                        <a:t>John</a:t>
                      </a:r>
                    </a:p>
                  </a:txBody>
                  <a:tcPr/>
                </a:tc>
                <a:tc>
                  <a:txBody>
                    <a:bodyPr/>
                    <a:lstStyle/>
                    <a:p>
                      <a:r>
                        <a:rPr lang="en-US" sz="2000" dirty="0">
                          <a:latin typeface="Source Sans Pro Semibold" panose="020B0603030403020204" pitchFamily="34" charset="0"/>
                        </a:rPr>
                        <a:t>Peter</a:t>
                      </a:r>
                    </a:p>
                    <a:p>
                      <a:r>
                        <a:rPr lang="en-US" sz="2000" dirty="0">
                          <a:latin typeface="Source Sans Pro Semibold" panose="020B0603030403020204" pitchFamily="34" charset="0"/>
                        </a:rPr>
                        <a:t>James, son of Zebedee</a:t>
                      </a:r>
                    </a:p>
                    <a:p>
                      <a:r>
                        <a:rPr lang="en-US" sz="2000" dirty="0">
                          <a:latin typeface="Source Sans Pro Semibold" panose="020B0603030403020204" pitchFamily="34" charset="0"/>
                        </a:rPr>
                        <a:t>John, son of Zebedee</a:t>
                      </a:r>
                    </a:p>
                    <a:p>
                      <a:r>
                        <a:rPr lang="en-US" sz="2000" dirty="0">
                          <a:latin typeface="Source Sans Pro Semibold" panose="020B0603030403020204" pitchFamily="34" charset="0"/>
                        </a:rPr>
                        <a:t>Andrew</a:t>
                      </a:r>
                    </a:p>
                  </a:txBody>
                  <a:tcPr/>
                </a:tc>
                <a:tc>
                  <a:txBody>
                    <a:bodyPr/>
                    <a:lstStyle/>
                    <a:p>
                      <a:r>
                        <a:rPr lang="en-US" sz="2000" dirty="0">
                          <a:latin typeface="Source Sans Pro Semibold" panose="020B0603030403020204" pitchFamily="34" charset="0"/>
                        </a:rPr>
                        <a:t>Peter</a:t>
                      </a:r>
                    </a:p>
                    <a:p>
                      <a:r>
                        <a:rPr lang="en-US" sz="2000" dirty="0">
                          <a:latin typeface="Source Sans Pro Semibold" panose="020B0603030403020204" pitchFamily="34" charset="0"/>
                        </a:rPr>
                        <a:t>Andrew</a:t>
                      </a:r>
                    </a:p>
                    <a:p>
                      <a:r>
                        <a:rPr lang="en-US" sz="2000" dirty="0">
                          <a:latin typeface="Source Sans Pro Semibold" panose="020B0603030403020204" pitchFamily="34" charset="0"/>
                        </a:rPr>
                        <a:t>James </a:t>
                      </a:r>
                    </a:p>
                    <a:p>
                      <a:r>
                        <a:rPr lang="en-US" sz="2000" dirty="0">
                          <a:latin typeface="Source Sans Pro Semibold" panose="020B0603030403020204" pitchFamily="34" charset="0"/>
                        </a:rPr>
                        <a:t>John</a:t>
                      </a:r>
                    </a:p>
                  </a:txBody>
                  <a:tcPr/>
                </a:tc>
                <a:tc>
                  <a:txBody>
                    <a:bodyPr/>
                    <a:lstStyle/>
                    <a:p>
                      <a:r>
                        <a:rPr lang="en-US" sz="2000" dirty="0">
                          <a:latin typeface="Source Sans Pro Semibold" panose="020B0603030403020204" pitchFamily="34" charset="0"/>
                        </a:rPr>
                        <a:t>Peter</a:t>
                      </a:r>
                    </a:p>
                    <a:p>
                      <a:r>
                        <a:rPr lang="en-US" sz="2000" dirty="0">
                          <a:latin typeface="Source Sans Pro Semibold" panose="020B0603030403020204" pitchFamily="34" charset="0"/>
                        </a:rPr>
                        <a:t>James</a:t>
                      </a:r>
                    </a:p>
                    <a:p>
                      <a:r>
                        <a:rPr lang="en-US" sz="2000" dirty="0">
                          <a:latin typeface="Source Sans Pro Semibold" panose="020B0603030403020204" pitchFamily="34" charset="0"/>
                        </a:rPr>
                        <a:t>John</a:t>
                      </a:r>
                    </a:p>
                    <a:p>
                      <a:r>
                        <a:rPr lang="en-US" sz="2000" dirty="0">
                          <a:latin typeface="Source Sans Pro Semibold" panose="020B0603030403020204" pitchFamily="34" charset="0"/>
                        </a:rPr>
                        <a:t>Andrew</a:t>
                      </a:r>
                    </a:p>
                  </a:txBody>
                  <a:tcPr/>
                </a:tc>
                <a:extLst>
                  <a:ext uri="{0D108BD9-81ED-4DB2-BD59-A6C34878D82A}">
                    <a16:rowId xmlns:a16="http://schemas.microsoft.com/office/drawing/2014/main" val="3304571662"/>
                  </a:ext>
                </a:extLst>
              </a:tr>
              <a:tr h="370840">
                <a:tc>
                  <a:txBody>
                    <a:bodyPr/>
                    <a:lstStyle/>
                    <a:p>
                      <a:r>
                        <a:rPr lang="en-US" sz="2000" dirty="0">
                          <a:latin typeface="Source Sans Pro Semibold" panose="020B0603030403020204" pitchFamily="34" charset="0"/>
                        </a:rPr>
                        <a:t>Philip</a:t>
                      </a:r>
                    </a:p>
                    <a:p>
                      <a:r>
                        <a:rPr lang="en-US" sz="2000" dirty="0">
                          <a:latin typeface="Source Sans Pro Semibold" panose="020B0603030403020204" pitchFamily="34" charset="0"/>
                        </a:rPr>
                        <a:t>Bartholomew</a:t>
                      </a:r>
                    </a:p>
                    <a:p>
                      <a:r>
                        <a:rPr lang="en-US" sz="2000" dirty="0">
                          <a:latin typeface="Source Sans Pro Semibold" panose="020B0603030403020204" pitchFamily="34" charset="0"/>
                        </a:rPr>
                        <a:t>Thomas</a:t>
                      </a:r>
                    </a:p>
                    <a:p>
                      <a:r>
                        <a:rPr lang="en-US" sz="2000" dirty="0">
                          <a:latin typeface="Source Sans Pro Semibold" panose="020B0603030403020204" pitchFamily="34" charset="0"/>
                        </a:rPr>
                        <a:t>Matthew</a:t>
                      </a:r>
                    </a:p>
                  </a:txBody>
                  <a:tcPr/>
                </a:tc>
                <a:tc>
                  <a:txBody>
                    <a:bodyPr/>
                    <a:lstStyle/>
                    <a:p>
                      <a:r>
                        <a:rPr lang="en-US" sz="2000" dirty="0">
                          <a:latin typeface="Source Sans Pro Semibold" panose="020B0603030403020204" pitchFamily="34" charset="0"/>
                        </a:rPr>
                        <a:t>Philip</a:t>
                      </a:r>
                    </a:p>
                    <a:p>
                      <a:r>
                        <a:rPr lang="en-US" sz="2000" dirty="0">
                          <a:latin typeface="Source Sans Pro Semibold" panose="020B0603030403020204" pitchFamily="34" charset="0"/>
                        </a:rPr>
                        <a:t>Bartholomew</a:t>
                      </a:r>
                    </a:p>
                    <a:p>
                      <a:r>
                        <a:rPr lang="en-US" sz="2000" dirty="0">
                          <a:latin typeface="Source Sans Pro Semibold" panose="020B0603030403020204" pitchFamily="34" charset="0"/>
                        </a:rPr>
                        <a:t>Matthew</a:t>
                      </a:r>
                    </a:p>
                    <a:p>
                      <a:r>
                        <a:rPr lang="en-US" sz="2000" dirty="0">
                          <a:latin typeface="Source Sans Pro Semibold" panose="020B0603030403020204" pitchFamily="34" charset="0"/>
                        </a:rPr>
                        <a:t>Thomas</a:t>
                      </a:r>
                    </a:p>
                  </a:txBody>
                  <a:tcPr/>
                </a:tc>
                <a:tc>
                  <a:txBody>
                    <a:bodyPr/>
                    <a:lstStyle/>
                    <a:p>
                      <a:r>
                        <a:rPr lang="en-US" sz="2000" dirty="0">
                          <a:latin typeface="Source Sans Pro Semibold" panose="020B0603030403020204" pitchFamily="34" charset="0"/>
                        </a:rPr>
                        <a:t>Philip</a:t>
                      </a:r>
                    </a:p>
                    <a:p>
                      <a:r>
                        <a:rPr lang="en-US" sz="2000" dirty="0">
                          <a:latin typeface="Source Sans Pro Semibold" panose="020B0603030403020204" pitchFamily="34" charset="0"/>
                        </a:rPr>
                        <a:t>Bartholomew</a:t>
                      </a:r>
                    </a:p>
                    <a:p>
                      <a:r>
                        <a:rPr lang="en-US" sz="2000" dirty="0">
                          <a:latin typeface="Source Sans Pro Semibold" panose="020B0603030403020204" pitchFamily="34" charset="0"/>
                        </a:rPr>
                        <a:t>Matthew </a:t>
                      </a:r>
                    </a:p>
                    <a:p>
                      <a:r>
                        <a:rPr lang="en-US" sz="2000" dirty="0">
                          <a:latin typeface="Source Sans Pro Semibold" panose="020B0603030403020204" pitchFamily="34" charset="0"/>
                        </a:rPr>
                        <a:t>Thomas</a:t>
                      </a:r>
                    </a:p>
                  </a:txBody>
                  <a:tcPr/>
                </a:tc>
                <a:tc>
                  <a:txBody>
                    <a:bodyPr/>
                    <a:lstStyle/>
                    <a:p>
                      <a:r>
                        <a:rPr lang="en-US" sz="2000" dirty="0">
                          <a:latin typeface="Source Sans Pro Semibold" panose="020B0603030403020204" pitchFamily="34" charset="0"/>
                        </a:rPr>
                        <a:t>Philip</a:t>
                      </a:r>
                    </a:p>
                    <a:p>
                      <a:r>
                        <a:rPr lang="en-US" sz="2000" dirty="0">
                          <a:latin typeface="Source Sans Pro Semibold" panose="020B0603030403020204" pitchFamily="34" charset="0"/>
                        </a:rPr>
                        <a:t>Thomas</a:t>
                      </a:r>
                    </a:p>
                    <a:p>
                      <a:r>
                        <a:rPr lang="en-US" sz="2000" dirty="0">
                          <a:latin typeface="Source Sans Pro Semibold" panose="020B0603030403020204" pitchFamily="34" charset="0"/>
                        </a:rPr>
                        <a:t>Bartholomew</a:t>
                      </a:r>
                    </a:p>
                    <a:p>
                      <a:r>
                        <a:rPr lang="en-US" sz="2000" dirty="0">
                          <a:latin typeface="Source Sans Pro Semibold" panose="020B0603030403020204" pitchFamily="34" charset="0"/>
                        </a:rPr>
                        <a:t>Matthew</a:t>
                      </a:r>
                    </a:p>
                  </a:txBody>
                  <a:tcPr/>
                </a:tc>
                <a:extLst>
                  <a:ext uri="{0D108BD9-81ED-4DB2-BD59-A6C34878D82A}">
                    <a16:rowId xmlns:a16="http://schemas.microsoft.com/office/drawing/2014/main" val="2786948986"/>
                  </a:ext>
                </a:extLst>
              </a:tr>
              <a:tr h="370840">
                <a:tc>
                  <a:txBody>
                    <a:bodyPr/>
                    <a:lstStyle/>
                    <a:p>
                      <a:r>
                        <a:rPr lang="en-US" sz="2000" dirty="0">
                          <a:latin typeface="Source Sans Pro Semibold" panose="020B0603030403020204" pitchFamily="34" charset="0"/>
                        </a:rPr>
                        <a:t>James, son of Alphaeus</a:t>
                      </a:r>
                    </a:p>
                    <a:p>
                      <a:r>
                        <a:rPr lang="en-US" sz="2000" dirty="0">
                          <a:latin typeface="Source Sans Pro Semibold" panose="020B0603030403020204" pitchFamily="34" charset="0"/>
                        </a:rPr>
                        <a:t>Thaddeus</a:t>
                      </a:r>
                    </a:p>
                    <a:p>
                      <a:r>
                        <a:rPr lang="en-US" sz="2000" dirty="0">
                          <a:latin typeface="Source Sans Pro Semibold" panose="020B0603030403020204" pitchFamily="34" charset="0"/>
                        </a:rPr>
                        <a:t>Simon the Canaanite</a:t>
                      </a:r>
                    </a:p>
                    <a:p>
                      <a:r>
                        <a:rPr lang="en-US" sz="2000" dirty="0">
                          <a:latin typeface="Source Sans Pro Semibold" panose="020B0603030403020204" pitchFamily="34" charset="0"/>
                        </a:rPr>
                        <a:t>Judas Iscariot</a:t>
                      </a:r>
                    </a:p>
                  </a:txBody>
                  <a:tcPr/>
                </a:tc>
                <a:tc>
                  <a:txBody>
                    <a:bodyPr/>
                    <a:lstStyle/>
                    <a:p>
                      <a:r>
                        <a:rPr lang="en-US" sz="2000" dirty="0">
                          <a:latin typeface="Source Sans Pro Semibold" panose="020B0603030403020204" pitchFamily="34" charset="0"/>
                        </a:rPr>
                        <a:t>James, son of Alphaeus</a:t>
                      </a:r>
                    </a:p>
                    <a:p>
                      <a:r>
                        <a:rPr lang="en-US" sz="2000" dirty="0">
                          <a:latin typeface="Source Sans Pro Semibold" panose="020B0603030403020204" pitchFamily="34" charset="0"/>
                        </a:rPr>
                        <a:t>Thaddeus</a:t>
                      </a:r>
                    </a:p>
                    <a:p>
                      <a:r>
                        <a:rPr lang="en-US" sz="2000" dirty="0">
                          <a:latin typeface="Source Sans Pro Semibold" panose="020B0603030403020204" pitchFamily="34" charset="0"/>
                        </a:rPr>
                        <a:t>Simon the Canaanite</a:t>
                      </a:r>
                    </a:p>
                    <a:p>
                      <a:r>
                        <a:rPr lang="en-US" sz="2000" dirty="0">
                          <a:latin typeface="Source Sans Pro Semibold" panose="020B0603030403020204" pitchFamily="34" charset="0"/>
                        </a:rPr>
                        <a:t>Judas Iscariot</a:t>
                      </a:r>
                    </a:p>
                    <a:p>
                      <a:endParaRPr lang="en-US" sz="2000" dirty="0">
                        <a:latin typeface="Source Sans Pro Semibold" panose="020B0603030403020204" pitchFamily="34" charset="0"/>
                      </a:endParaRPr>
                    </a:p>
                  </a:txBody>
                  <a:tcPr/>
                </a:tc>
                <a:tc>
                  <a:txBody>
                    <a:bodyPr/>
                    <a:lstStyle/>
                    <a:p>
                      <a:r>
                        <a:rPr lang="en-US" sz="2000" dirty="0">
                          <a:latin typeface="Source Sans Pro Semibold" panose="020B0603030403020204" pitchFamily="34" charset="0"/>
                        </a:rPr>
                        <a:t>James, son of Alphaeus</a:t>
                      </a:r>
                    </a:p>
                    <a:p>
                      <a:r>
                        <a:rPr lang="en-US" sz="2000" dirty="0">
                          <a:latin typeface="Source Sans Pro Semibold" panose="020B0603030403020204" pitchFamily="34" charset="0"/>
                        </a:rPr>
                        <a:t>Simon, the Zealot</a:t>
                      </a:r>
                    </a:p>
                    <a:p>
                      <a:r>
                        <a:rPr lang="en-US" sz="2000" dirty="0">
                          <a:latin typeface="Source Sans Pro Semibold" panose="020B0603030403020204" pitchFamily="34" charset="0"/>
                        </a:rPr>
                        <a:t>Judas, son of James</a:t>
                      </a:r>
                    </a:p>
                    <a:p>
                      <a:r>
                        <a:rPr lang="en-US" sz="2000" dirty="0">
                          <a:latin typeface="Source Sans Pro Semibold" panose="020B0603030403020204" pitchFamily="34" charset="0"/>
                        </a:rPr>
                        <a:t>Judas Iscariot</a:t>
                      </a:r>
                    </a:p>
                  </a:txBody>
                  <a:tcPr/>
                </a:tc>
                <a:tc>
                  <a:txBody>
                    <a:bodyPr/>
                    <a:lstStyle/>
                    <a:p>
                      <a:r>
                        <a:rPr lang="en-US" sz="2000" dirty="0">
                          <a:latin typeface="Source Sans Pro Semibold" panose="020B0603030403020204" pitchFamily="34" charset="0"/>
                        </a:rPr>
                        <a:t>James, son of Alphaeus</a:t>
                      </a:r>
                    </a:p>
                    <a:p>
                      <a:r>
                        <a:rPr lang="en-US" sz="2000" dirty="0">
                          <a:latin typeface="Source Sans Pro Semibold" panose="020B0603030403020204" pitchFamily="34" charset="0"/>
                        </a:rPr>
                        <a:t>Simon Zelotes</a:t>
                      </a:r>
                    </a:p>
                    <a:p>
                      <a:r>
                        <a:rPr lang="en-US" sz="2000" dirty="0">
                          <a:latin typeface="Source Sans Pro Semibold" panose="020B0603030403020204" pitchFamily="34" charset="0"/>
                        </a:rPr>
                        <a:t>Judas, son of James</a:t>
                      </a:r>
                    </a:p>
                    <a:p>
                      <a:r>
                        <a:rPr lang="en-US" sz="2000" dirty="0">
                          <a:latin typeface="Source Sans Pro Semibold" panose="020B0603030403020204" pitchFamily="34" charset="0"/>
                        </a:rPr>
                        <a:t>Judas Iscariot</a:t>
                      </a:r>
                    </a:p>
                  </a:txBody>
                  <a:tcPr/>
                </a:tc>
                <a:extLst>
                  <a:ext uri="{0D108BD9-81ED-4DB2-BD59-A6C34878D82A}">
                    <a16:rowId xmlns:a16="http://schemas.microsoft.com/office/drawing/2014/main" val="2304677985"/>
                  </a:ext>
                </a:extLst>
              </a:tr>
            </a:tbl>
          </a:graphicData>
        </a:graphic>
      </p:graphicFrame>
      <p:sp>
        <p:nvSpPr>
          <p:cNvPr id="3" name="TextBox 2">
            <a:extLst>
              <a:ext uri="{FF2B5EF4-FFF2-40B4-BE49-F238E27FC236}">
                <a16:creationId xmlns:a16="http://schemas.microsoft.com/office/drawing/2014/main" id="{16D6E38D-AC81-21E7-E56D-10A2765FBB9A}"/>
              </a:ext>
            </a:extLst>
          </p:cNvPr>
          <p:cNvSpPr txBox="1"/>
          <p:nvPr/>
        </p:nvSpPr>
        <p:spPr>
          <a:xfrm>
            <a:off x="327588" y="589664"/>
            <a:ext cx="11536824" cy="769441"/>
          </a:xfrm>
          <a:prstGeom prst="rect">
            <a:avLst/>
          </a:prstGeom>
          <a:solidFill>
            <a:schemeClr val="tx1"/>
          </a:solidFill>
        </p:spPr>
        <p:txBody>
          <a:bodyPr wrap="square" rtlCol="0">
            <a:spAutoFit/>
          </a:bodyPr>
          <a:lstStyle/>
          <a:p>
            <a:pPr algn="ctr"/>
            <a:r>
              <a:rPr lang="en-US" sz="4400" dirty="0">
                <a:solidFill>
                  <a:schemeClr val="accent4">
                    <a:lumMod val="75000"/>
                  </a:schemeClr>
                </a:solidFill>
                <a:latin typeface="Source Sans Pro Black" panose="020B0803030403020204" pitchFamily="34" charset="0"/>
              </a:rPr>
              <a:t>Comparative List of the Twelve Apostles</a:t>
            </a:r>
          </a:p>
        </p:txBody>
      </p:sp>
    </p:spTree>
    <p:extLst>
      <p:ext uri="{BB962C8B-B14F-4D97-AF65-F5344CB8AC3E}">
        <p14:creationId xmlns:p14="http://schemas.microsoft.com/office/powerpoint/2010/main" val="1484782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9039</TotalTime>
  <Words>7752</Words>
  <Application>Microsoft Office PowerPoint</Application>
  <PresentationFormat>Widescreen</PresentationFormat>
  <Paragraphs>385</Paragraphs>
  <Slides>63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Outlining the Section</vt:lpstr>
      <vt:lpstr>The Missionary Discourse (10:5-42)</vt:lpstr>
      <vt:lpstr>The Calling of the Twelve Matthew 10:1-4</vt:lpstr>
      <vt:lpstr>Matthew 10:1-4</vt:lpstr>
      <vt:lpstr>Matthew 10:1</vt:lpstr>
      <vt:lpstr>Matthew 10:2-4</vt:lpstr>
      <vt:lpstr>PowerPoint Presentation</vt:lpstr>
      <vt:lpstr>General Comments on the Apostles</vt:lpstr>
      <vt:lpstr>The Missionary Discourse (10:5-42)</vt:lpstr>
      <vt:lpstr>Instructions to Missionaries and Their Recipients (Matthew 10:5-15)</vt:lpstr>
      <vt:lpstr>Matthew 10:5-6</vt:lpstr>
      <vt:lpstr>Matthew 10:7</vt:lpstr>
      <vt:lpstr>Matthew 10:8</vt:lpstr>
      <vt:lpstr>Matthew 10:9-10</vt:lpstr>
      <vt:lpstr>What Not to Do and Take</vt:lpstr>
      <vt:lpstr>The Workman Is Worthy of His Meat</vt:lpstr>
      <vt:lpstr>Matthew 10:11</vt:lpstr>
      <vt:lpstr>Matthew 10:12-13</vt:lpstr>
      <vt:lpstr>Matthew 10:14</vt:lpstr>
      <vt:lpstr>Matthew 10:15</vt:lpstr>
      <vt:lpstr>Tribulation and Familial Division (10:16-23)</vt:lpstr>
      <vt:lpstr>General Comments</vt:lpstr>
      <vt:lpstr>Matthew 10:16</vt:lpstr>
      <vt:lpstr>John Nolland </vt:lpstr>
      <vt:lpstr>Matthew 10:17</vt:lpstr>
      <vt:lpstr>Matthew 10:18</vt:lpstr>
      <vt:lpstr>As a Testimony to Them</vt:lpstr>
      <vt:lpstr>Matthew 10:19-20</vt:lpstr>
      <vt:lpstr>Matthew 10:21</vt:lpstr>
      <vt:lpstr>Matthew 10:22</vt:lpstr>
      <vt:lpstr>Willingness to Endure</vt:lpstr>
      <vt:lpstr>Matthew 10:23</vt:lpstr>
      <vt:lpstr>Jesus and His Disciples Are Called Beelzebul (10:24-25)</vt:lpstr>
      <vt:lpstr>Similar Statements</vt:lpstr>
      <vt:lpstr>Ready to Suffer</vt:lpstr>
      <vt:lpstr>Beelzebul</vt:lpstr>
      <vt:lpstr>Consolation and Encouragement (10:26-31)</vt:lpstr>
      <vt:lpstr>Therefore. . .</vt:lpstr>
      <vt:lpstr>Consolation and Encouragement (10:26-31)</vt:lpstr>
      <vt:lpstr>Matthew 10:26 – First Interpretation</vt:lpstr>
      <vt:lpstr>Matthew 10:26– Second Interpretation </vt:lpstr>
      <vt:lpstr>Matthew 10:27</vt:lpstr>
      <vt:lpstr>Matthew 10:28</vt:lpstr>
      <vt:lpstr>PowerPoint Presentation</vt:lpstr>
      <vt:lpstr>Hell</vt:lpstr>
      <vt:lpstr>Matthew 10:29-30</vt:lpstr>
      <vt:lpstr>God Cares for His Disciples</vt:lpstr>
      <vt:lpstr>Matthew 10:31</vt:lpstr>
      <vt:lpstr>Tribulation and Family Division (10:34-39)</vt:lpstr>
      <vt:lpstr>Matthew 10:32</vt:lpstr>
      <vt:lpstr>Matthew 10:33</vt:lpstr>
      <vt:lpstr>Matthew 10:34</vt:lpstr>
      <vt:lpstr>Matthew 10:35-36</vt:lpstr>
      <vt:lpstr>Matthew 10:37</vt:lpstr>
      <vt:lpstr>Matthew 10:38</vt:lpstr>
      <vt:lpstr>Matthew 10:39</vt:lpstr>
      <vt:lpstr>Reception of Missionaries and Its Reward  (10:40-42)</vt:lpstr>
      <vt:lpstr>Note the Ones to Be Received</vt:lpstr>
      <vt:lpstr>Matthew 10:40</vt:lpstr>
      <vt:lpstr>Matthew 10:41</vt:lpstr>
      <vt:lpstr>Matthew 10:42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19</cp:revision>
  <dcterms:created xsi:type="dcterms:W3CDTF">2022-04-12T15:32:23Z</dcterms:created>
  <dcterms:modified xsi:type="dcterms:W3CDTF">2022-10-12T20:49:25Z</dcterms:modified>
</cp:coreProperties>
</file>