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 id="268" r:id="rId14"/>
    <p:sldId id="269" r:id="rId15"/>
    <p:sldId id="270" r:id="rId16"/>
    <p:sldId id="271" r:id="rId17"/>
    <p:sldId id="286" r:id="rId18"/>
    <p:sldId id="272" r:id="rId19"/>
    <p:sldId id="273" r:id="rId20"/>
    <p:sldId id="275" r:id="rId21"/>
    <p:sldId id="276" r:id="rId22"/>
    <p:sldId id="277" r:id="rId23"/>
    <p:sldId id="278" r:id="rId24"/>
    <p:sldId id="279" r:id="rId25"/>
    <p:sldId id="280" r:id="rId26"/>
    <p:sldId id="281" r:id="rId27"/>
    <p:sldId id="283" r:id="rId28"/>
    <p:sldId id="282" r:id="rId29"/>
    <p:sldId id="284" r:id="rId30"/>
    <p:sldId id="285" r:id="rId31"/>
    <p:sldId id="287" r:id="rId32"/>
    <p:sldId id="288" r:id="rId33"/>
    <p:sldId id="289" r:id="rId34"/>
    <p:sldId id="294" r:id="rId35"/>
    <p:sldId id="290" r:id="rId36"/>
    <p:sldId id="291" r:id="rId37"/>
    <p:sldId id="295" r:id="rId38"/>
    <p:sldId id="292" r:id="rId39"/>
    <p:sldId id="293"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0"/>
    <p:restoredTop sz="95909"/>
  </p:normalViewPr>
  <p:slideViewPr>
    <p:cSldViewPr snapToGrid="0" snapToObjects="1">
      <p:cViewPr varScale="1">
        <p:scale>
          <a:sx n="84" d="100"/>
          <a:sy n="84" d="100"/>
        </p:scale>
        <p:origin x="200" y="8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11/27/22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11/27/22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11/27/22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11/27/22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11/27/22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11/27/22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11/27/22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11/27/22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11/27/22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11/27/22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11/27/22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11/27/22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verseid:58.12.5" TargetMode="External"/><Relationship Id="rId2" Type="http://schemas.openxmlformats.org/officeDocument/2006/relationships/hyperlink" Target="verseid:58.12.4" TargetMode="External"/><Relationship Id="rId1" Type="http://schemas.openxmlformats.org/officeDocument/2006/relationships/slideLayout" Target="../slideLayouts/slideLayout2.xml"/><Relationship Id="rId4" Type="http://schemas.openxmlformats.org/officeDocument/2006/relationships/hyperlink" Target="verseid:58.12.6"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verseid:58.12.8" TargetMode="External"/><Relationship Id="rId2" Type="http://schemas.openxmlformats.org/officeDocument/2006/relationships/hyperlink" Target="verseid:58.12.7" TargetMode="External"/><Relationship Id="rId1" Type="http://schemas.openxmlformats.org/officeDocument/2006/relationships/slideLayout" Target="../slideLayouts/slideLayout2.xml"/><Relationship Id="rId4" Type="http://schemas.openxmlformats.org/officeDocument/2006/relationships/hyperlink" Target="verseid:58.12.9"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verseid:58.12.11" TargetMode="External"/><Relationship Id="rId2" Type="http://schemas.openxmlformats.org/officeDocument/2006/relationships/hyperlink" Target="verseid:58.12.1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verseid:58.12.13" TargetMode="External"/><Relationship Id="rId2" Type="http://schemas.openxmlformats.org/officeDocument/2006/relationships/hyperlink" Target="verseid:58.12.12" TargetMode="External"/><Relationship Id="rId1" Type="http://schemas.openxmlformats.org/officeDocument/2006/relationships/slideLayout" Target="../slideLayouts/slideLayout2.xml"/><Relationship Id="rId4" Type="http://schemas.openxmlformats.org/officeDocument/2006/relationships/hyperlink" Target="verseid:58.12.1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verseid:58.12.16" TargetMode="External"/><Relationship Id="rId2" Type="http://schemas.openxmlformats.org/officeDocument/2006/relationships/hyperlink" Target="verseid:58.12.15" TargetMode="External"/><Relationship Id="rId1" Type="http://schemas.openxmlformats.org/officeDocument/2006/relationships/slideLayout" Target="../slideLayouts/slideLayout2.xml"/><Relationship Id="rId4" Type="http://schemas.openxmlformats.org/officeDocument/2006/relationships/hyperlink" Target="verseid:58.12.17"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verseid:58.12.2" TargetMode="External"/><Relationship Id="rId2" Type="http://schemas.openxmlformats.org/officeDocument/2006/relationships/hyperlink" Target="verseid:58.12.1" TargetMode="External"/><Relationship Id="rId1" Type="http://schemas.openxmlformats.org/officeDocument/2006/relationships/slideLayout" Target="../slideLayouts/slideLayout2.xml"/><Relationship Id="rId4" Type="http://schemas.openxmlformats.org/officeDocument/2006/relationships/hyperlink" Target="verseid:58.12.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3600" dirty="0"/>
              <a:t>Exhortation to Genuine Christian Living</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12</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E7BA-2972-DAC7-BADA-C56967E2ABFF}"/>
              </a:ext>
            </a:extLst>
          </p:cNvPr>
          <p:cNvSpPr>
            <a:spLocks noGrp="1"/>
          </p:cNvSpPr>
          <p:nvPr>
            <p:ph type="title"/>
          </p:nvPr>
        </p:nvSpPr>
        <p:spPr/>
        <p:txBody>
          <a:bodyPr/>
          <a:lstStyle/>
          <a:p>
            <a:r>
              <a:rPr lang="en-US" dirty="0"/>
              <a:t>Jesus, Author and Finisher of Our Faith – 12:1-3</a:t>
            </a:r>
          </a:p>
        </p:txBody>
      </p:sp>
      <p:sp>
        <p:nvSpPr>
          <p:cNvPr id="3" name="Content Placeholder 2">
            <a:extLst>
              <a:ext uri="{FF2B5EF4-FFF2-40B4-BE49-F238E27FC236}">
                <a16:creationId xmlns:a16="http://schemas.microsoft.com/office/drawing/2014/main" id="{4932078C-D611-B63F-05D2-F1E3884DE524}"/>
              </a:ext>
            </a:extLst>
          </p:cNvPr>
          <p:cNvSpPr>
            <a:spLocks noGrp="1"/>
          </p:cNvSpPr>
          <p:nvPr>
            <p:ph idx="1"/>
          </p:nvPr>
        </p:nvSpPr>
        <p:spPr>
          <a:xfrm>
            <a:off x="680321" y="2336872"/>
            <a:ext cx="9613861" cy="4097381"/>
          </a:xfrm>
        </p:spPr>
        <p:txBody>
          <a:bodyPr>
            <a:normAutofit/>
          </a:bodyPr>
          <a:lstStyle/>
          <a:p>
            <a:r>
              <a:rPr lang="en-US" sz="2800" dirty="0"/>
              <a:t>In spite of the shame involved, Jesus bore it all “for the joy that was set before him.” </a:t>
            </a:r>
            <a:r>
              <a:rPr lang="en-US" sz="2800" b="1" dirty="0"/>
              <a:t>vs. 2</a:t>
            </a:r>
            <a:endParaRPr lang="en-US" sz="2800" dirty="0"/>
          </a:p>
          <a:p>
            <a:r>
              <a:rPr lang="en-US" sz="2800" dirty="0"/>
              <a:t>He then “sat down at the right hand of the throne of God.” </a:t>
            </a:r>
          </a:p>
          <a:p>
            <a:pPr lvl="1"/>
            <a:r>
              <a:rPr lang="en-US" sz="2400" dirty="0"/>
              <a:t>Repeats the same affirmation made in </a:t>
            </a:r>
            <a:r>
              <a:rPr lang="en-US" sz="2400" b="1" dirty="0"/>
              <a:t>1:3</a:t>
            </a:r>
            <a:r>
              <a:rPr lang="en-US" sz="2400" dirty="0"/>
              <a:t> and </a:t>
            </a:r>
            <a:r>
              <a:rPr lang="en-US" sz="2400" b="1" dirty="0"/>
              <a:t>8:1</a:t>
            </a:r>
            <a:r>
              <a:rPr lang="en-US" sz="2400" dirty="0"/>
              <a:t>.</a:t>
            </a:r>
            <a:endParaRPr lang="en-US" sz="2800" dirty="0"/>
          </a:p>
          <a:p>
            <a:endParaRPr lang="en-US" sz="2800" dirty="0"/>
          </a:p>
        </p:txBody>
      </p:sp>
    </p:spTree>
    <p:extLst>
      <p:ext uri="{BB962C8B-B14F-4D97-AF65-F5344CB8AC3E}">
        <p14:creationId xmlns:p14="http://schemas.microsoft.com/office/powerpoint/2010/main" val="33070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E7BA-2972-DAC7-BADA-C56967E2ABFF}"/>
              </a:ext>
            </a:extLst>
          </p:cNvPr>
          <p:cNvSpPr>
            <a:spLocks noGrp="1"/>
          </p:cNvSpPr>
          <p:nvPr>
            <p:ph type="title"/>
          </p:nvPr>
        </p:nvSpPr>
        <p:spPr/>
        <p:txBody>
          <a:bodyPr/>
          <a:lstStyle/>
          <a:p>
            <a:r>
              <a:rPr lang="en-US" dirty="0"/>
              <a:t>Jesus, Author and Finisher of Our Faith – 12:1-3</a:t>
            </a:r>
          </a:p>
        </p:txBody>
      </p:sp>
      <p:sp>
        <p:nvSpPr>
          <p:cNvPr id="3" name="Content Placeholder 2">
            <a:extLst>
              <a:ext uri="{FF2B5EF4-FFF2-40B4-BE49-F238E27FC236}">
                <a16:creationId xmlns:a16="http://schemas.microsoft.com/office/drawing/2014/main" id="{4932078C-D611-B63F-05D2-F1E3884DE524}"/>
              </a:ext>
            </a:extLst>
          </p:cNvPr>
          <p:cNvSpPr>
            <a:spLocks noGrp="1"/>
          </p:cNvSpPr>
          <p:nvPr>
            <p:ph idx="1"/>
          </p:nvPr>
        </p:nvSpPr>
        <p:spPr>
          <a:xfrm>
            <a:off x="680321" y="2336872"/>
            <a:ext cx="9613861" cy="4097381"/>
          </a:xfrm>
        </p:spPr>
        <p:txBody>
          <a:bodyPr>
            <a:normAutofit/>
          </a:bodyPr>
          <a:lstStyle/>
          <a:p>
            <a:r>
              <a:rPr lang="en-US" sz="2800" dirty="0"/>
              <a:t>To be successful in this race we must have our eyes set on Jesus. </a:t>
            </a:r>
            <a:r>
              <a:rPr lang="en-US" sz="2800" b="1" dirty="0"/>
              <a:t>Vs. 2-3</a:t>
            </a:r>
          </a:p>
          <a:p>
            <a:pPr lvl="1"/>
            <a:r>
              <a:rPr lang="en-US" sz="2400" dirty="0"/>
              <a:t>“Consider him” – in the mathematical sense of “reckon” implying careful calculation or assessment.</a:t>
            </a:r>
          </a:p>
          <a:p>
            <a:r>
              <a:rPr lang="en-US" sz="2800" dirty="0"/>
              <a:t>Before you grow discouraged in your race, look at what Jesus experience in His race.</a:t>
            </a:r>
          </a:p>
          <a:p>
            <a:pPr lvl="1"/>
            <a:r>
              <a:rPr lang="en-US" sz="2400" dirty="0"/>
              <a:t>“endured such hostility from sinners against Himself”</a:t>
            </a:r>
          </a:p>
          <a:p>
            <a:pPr lvl="1"/>
            <a:r>
              <a:rPr lang="en-US" sz="2400" dirty="0"/>
              <a:t>How does that compare to what I am going through?</a:t>
            </a:r>
          </a:p>
          <a:p>
            <a:endParaRPr lang="en-US" sz="2800" dirty="0"/>
          </a:p>
        </p:txBody>
      </p:sp>
    </p:spTree>
    <p:extLst>
      <p:ext uri="{BB962C8B-B14F-4D97-AF65-F5344CB8AC3E}">
        <p14:creationId xmlns:p14="http://schemas.microsoft.com/office/powerpoint/2010/main" val="357067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E7BA-2972-DAC7-BADA-C56967E2ABFF}"/>
              </a:ext>
            </a:extLst>
          </p:cNvPr>
          <p:cNvSpPr>
            <a:spLocks noGrp="1"/>
          </p:cNvSpPr>
          <p:nvPr>
            <p:ph type="title"/>
          </p:nvPr>
        </p:nvSpPr>
        <p:spPr/>
        <p:txBody>
          <a:bodyPr/>
          <a:lstStyle/>
          <a:p>
            <a:r>
              <a:rPr lang="en-US" dirty="0"/>
              <a:t>Jesus, Author and Finisher of Our Faith – 12:1-3</a:t>
            </a:r>
          </a:p>
        </p:txBody>
      </p:sp>
      <p:sp>
        <p:nvSpPr>
          <p:cNvPr id="3" name="Content Placeholder 2">
            <a:extLst>
              <a:ext uri="{FF2B5EF4-FFF2-40B4-BE49-F238E27FC236}">
                <a16:creationId xmlns:a16="http://schemas.microsoft.com/office/drawing/2014/main" id="{4932078C-D611-B63F-05D2-F1E3884DE524}"/>
              </a:ext>
            </a:extLst>
          </p:cNvPr>
          <p:cNvSpPr>
            <a:spLocks noGrp="1"/>
          </p:cNvSpPr>
          <p:nvPr>
            <p:ph idx="1"/>
          </p:nvPr>
        </p:nvSpPr>
        <p:spPr>
          <a:xfrm>
            <a:off x="680321" y="2336872"/>
            <a:ext cx="9613861" cy="4097381"/>
          </a:xfrm>
        </p:spPr>
        <p:txBody>
          <a:bodyPr>
            <a:normAutofit/>
          </a:bodyPr>
          <a:lstStyle/>
          <a:p>
            <a:r>
              <a:rPr lang="en-US" sz="2800" dirty="0"/>
              <a:t>Don’t let things discourage us. </a:t>
            </a:r>
            <a:r>
              <a:rPr lang="en-US" sz="2800" b="1" dirty="0"/>
              <a:t>Vs. 3</a:t>
            </a:r>
            <a:endParaRPr lang="en-US" sz="2800" dirty="0"/>
          </a:p>
          <a:p>
            <a:pPr lvl="1"/>
            <a:r>
              <a:rPr lang="en-US" sz="2400" dirty="0"/>
              <a:t>One’s resolve to remain faithful can be wearied by discouragement.</a:t>
            </a:r>
          </a:p>
          <a:p>
            <a:pPr lvl="1"/>
            <a:r>
              <a:rPr lang="en-US" sz="2400" dirty="0"/>
              <a:t>Even seemingly small events can break down our faith.</a:t>
            </a:r>
          </a:p>
          <a:p>
            <a:pPr lvl="1"/>
            <a:r>
              <a:rPr lang="en-US" sz="2400" dirty="0"/>
              <a:t>“Death by a thousand papercuts”</a:t>
            </a:r>
          </a:p>
          <a:p>
            <a:pPr lvl="1"/>
            <a:r>
              <a:rPr lang="en-US" sz="2400" dirty="0"/>
              <a:t>Consider/look to Jesus to remain faithful.</a:t>
            </a:r>
          </a:p>
          <a:p>
            <a:r>
              <a:rPr lang="en-US" sz="2800" dirty="0"/>
              <a:t>The encouragement is to not give up too soon.</a:t>
            </a:r>
          </a:p>
          <a:p>
            <a:pPr lvl="1"/>
            <a:r>
              <a:rPr lang="en-US" sz="2400" dirty="0"/>
              <a:t>The race is not over until we cross the finish line.</a:t>
            </a:r>
          </a:p>
          <a:p>
            <a:pPr lvl="1"/>
            <a:r>
              <a:rPr lang="en-US" sz="2400" dirty="0"/>
              <a:t>We can rest once the race is over but not now!</a:t>
            </a:r>
          </a:p>
          <a:p>
            <a:endParaRPr lang="en-US" sz="2800" dirty="0"/>
          </a:p>
        </p:txBody>
      </p:sp>
    </p:spTree>
    <p:extLst>
      <p:ext uri="{BB962C8B-B14F-4D97-AF65-F5344CB8AC3E}">
        <p14:creationId xmlns:p14="http://schemas.microsoft.com/office/powerpoint/2010/main" val="412705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A3AAE-9739-51C0-580A-D663DCF397CD}"/>
              </a:ext>
            </a:extLst>
          </p:cNvPr>
          <p:cNvSpPr>
            <a:spLocks noGrp="1"/>
          </p:cNvSpPr>
          <p:nvPr>
            <p:ph type="title"/>
          </p:nvPr>
        </p:nvSpPr>
        <p:spPr/>
        <p:txBody>
          <a:bodyPr/>
          <a:lstStyle/>
          <a:p>
            <a:r>
              <a:rPr lang="en-US" dirty="0"/>
              <a:t>Hebrews 12:4-11</a:t>
            </a:r>
          </a:p>
        </p:txBody>
      </p:sp>
      <p:sp>
        <p:nvSpPr>
          <p:cNvPr id="3" name="Content Placeholder 2">
            <a:extLst>
              <a:ext uri="{FF2B5EF4-FFF2-40B4-BE49-F238E27FC236}">
                <a16:creationId xmlns:a16="http://schemas.microsoft.com/office/drawing/2014/main" id="{642BD779-C1E5-D0BA-ADD1-CB185392239B}"/>
              </a:ext>
            </a:extLst>
          </p:cNvPr>
          <p:cNvSpPr>
            <a:spLocks noGrp="1"/>
          </p:cNvSpPr>
          <p:nvPr>
            <p:ph idx="1"/>
          </p:nvPr>
        </p:nvSpPr>
        <p:spPr/>
        <p:txBody>
          <a:bodyPr>
            <a:normAutofit/>
          </a:bodyPr>
          <a:lstStyle/>
          <a:p>
            <a:r>
              <a:rPr lang="en-US" sz="2800" b="1" u="sng" dirty="0">
                <a:hlinkClick r:id="rId2"/>
              </a:rPr>
              <a:t>Heb 12:4</a:t>
            </a:r>
            <a:r>
              <a:rPr lang="en-US" sz="2800" dirty="0">
                <a:hlinkClick r:id="rId2"/>
              </a:rPr>
              <a:t> </a:t>
            </a:r>
            <a:r>
              <a:rPr lang="en-US" sz="2800" dirty="0"/>
              <a:t> You have not yet resisted to bloodshed, striving against sin.</a:t>
            </a:r>
          </a:p>
          <a:p>
            <a:r>
              <a:rPr lang="en-US" sz="2800" b="1" u="sng" dirty="0">
                <a:hlinkClick r:id="rId3"/>
              </a:rPr>
              <a:t>Heb 12:5</a:t>
            </a:r>
            <a:r>
              <a:rPr lang="en-US" sz="2800" dirty="0">
                <a:hlinkClick r:id="rId3"/>
              </a:rPr>
              <a:t> </a:t>
            </a:r>
            <a:r>
              <a:rPr lang="en-US" sz="2800" dirty="0"/>
              <a:t> And you have forgotten the exhortation which speaks to you as to sons: "MY SON, DO NOT DESPISE THE CHASTENING OF THE LORD, NOR BE DISCOURAGED WHEN YOU ARE REBUKED BY HIM;</a:t>
            </a:r>
          </a:p>
          <a:p>
            <a:r>
              <a:rPr lang="en-US" sz="2800" b="1" u="sng" dirty="0">
                <a:hlinkClick r:id="rId4"/>
              </a:rPr>
              <a:t>Heb 12:6</a:t>
            </a:r>
            <a:r>
              <a:rPr lang="en-US" sz="2800" dirty="0">
                <a:hlinkClick r:id="rId4"/>
              </a:rPr>
              <a:t> </a:t>
            </a:r>
            <a:r>
              <a:rPr lang="en-US" sz="2800" dirty="0"/>
              <a:t> FOR WHOM THE LORD LOVES HE CHASTENS, AND SCOURGES EVERY SON WHOM HE RECEIVES."</a:t>
            </a:r>
          </a:p>
        </p:txBody>
      </p:sp>
    </p:spTree>
    <p:extLst>
      <p:ext uri="{BB962C8B-B14F-4D97-AF65-F5344CB8AC3E}">
        <p14:creationId xmlns:p14="http://schemas.microsoft.com/office/powerpoint/2010/main" val="1410273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A3AAE-9739-51C0-580A-D663DCF397CD}"/>
              </a:ext>
            </a:extLst>
          </p:cNvPr>
          <p:cNvSpPr>
            <a:spLocks noGrp="1"/>
          </p:cNvSpPr>
          <p:nvPr>
            <p:ph type="title"/>
          </p:nvPr>
        </p:nvSpPr>
        <p:spPr/>
        <p:txBody>
          <a:bodyPr/>
          <a:lstStyle/>
          <a:p>
            <a:r>
              <a:rPr lang="en-US" dirty="0"/>
              <a:t>Hebrews 12:4-11</a:t>
            </a:r>
          </a:p>
        </p:txBody>
      </p:sp>
      <p:sp>
        <p:nvSpPr>
          <p:cNvPr id="3" name="Content Placeholder 2">
            <a:extLst>
              <a:ext uri="{FF2B5EF4-FFF2-40B4-BE49-F238E27FC236}">
                <a16:creationId xmlns:a16="http://schemas.microsoft.com/office/drawing/2014/main" id="{642BD779-C1E5-D0BA-ADD1-CB185392239B}"/>
              </a:ext>
            </a:extLst>
          </p:cNvPr>
          <p:cNvSpPr>
            <a:spLocks noGrp="1"/>
          </p:cNvSpPr>
          <p:nvPr>
            <p:ph idx="1"/>
          </p:nvPr>
        </p:nvSpPr>
        <p:spPr>
          <a:xfrm>
            <a:off x="680321" y="2336872"/>
            <a:ext cx="9613861" cy="4097381"/>
          </a:xfrm>
        </p:spPr>
        <p:txBody>
          <a:bodyPr>
            <a:normAutofit lnSpcReduction="10000"/>
          </a:bodyPr>
          <a:lstStyle/>
          <a:p>
            <a:r>
              <a:rPr lang="en-US" sz="2800" b="1" u="sng" dirty="0">
                <a:hlinkClick r:id="rId2"/>
              </a:rPr>
              <a:t>Heb 12:7</a:t>
            </a:r>
            <a:r>
              <a:rPr lang="en-US" sz="2800" dirty="0">
                <a:hlinkClick r:id="rId2"/>
              </a:rPr>
              <a:t> </a:t>
            </a:r>
            <a:r>
              <a:rPr lang="en-US" sz="2800" dirty="0"/>
              <a:t> If you endure chastening, God deals with you as with sons; for what son is there whom a father does not chasten?</a:t>
            </a:r>
          </a:p>
          <a:p>
            <a:r>
              <a:rPr lang="en-US" sz="2800" b="1" u="sng" dirty="0">
                <a:hlinkClick r:id="rId3"/>
              </a:rPr>
              <a:t>Heb 12:8</a:t>
            </a:r>
            <a:r>
              <a:rPr lang="en-US" sz="2800" dirty="0">
                <a:hlinkClick r:id="rId3"/>
              </a:rPr>
              <a:t> </a:t>
            </a:r>
            <a:r>
              <a:rPr lang="en-US" sz="2800" dirty="0"/>
              <a:t> But if you are without chastening, of which all have become partakers, then you are illegitimate and not sons.</a:t>
            </a:r>
          </a:p>
          <a:p>
            <a:r>
              <a:rPr lang="en-US" sz="2800" b="1" u="sng" dirty="0">
                <a:hlinkClick r:id="rId4"/>
              </a:rPr>
              <a:t>Heb 12:9</a:t>
            </a:r>
            <a:r>
              <a:rPr lang="en-US" sz="2800" dirty="0">
                <a:hlinkClick r:id="rId4"/>
              </a:rPr>
              <a:t> </a:t>
            </a:r>
            <a:r>
              <a:rPr lang="en-US" sz="2800" dirty="0"/>
              <a:t> Furthermore, we have had human fathers who corrected </a:t>
            </a:r>
            <a:r>
              <a:rPr lang="en-US" sz="2800" i="1" dirty="0"/>
              <a:t>us,</a:t>
            </a:r>
            <a:r>
              <a:rPr lang="en-US" sz="2800" dirty="0"/>
              <a:t> and we paid </a:t>
            </a:r>
            <a:r>
              <a:rPr lang="en-US" sz="2800" i="1" dirty="0"/>
              <a:t>them</a:t>
            </a:r>
            <a:r>
              <a:rPr lang="en-US" sz="2800" dirty="0"/>
              <a:t> respect. Shall we not much more readily be in subjection to the Father of spirits and live?</a:t>
            </a:r>
          </a:p>
        </p:txBody>
      </p:sp>
    </p:spTree>
    <p:extLst>
      <p:ext uri="{BB962C8B-B14F-4D97-AF65-F5344CB8AC3E}">
        <p14:creationId xmlns:p14="http://schemas.microsoft.com/office/powerpoint/2010/main" val="3580493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A3AAE-9739-51C0-580A-D663DCF397CD}"/>
              </a:ext>
            </a:extLst>
          </p:cNvPr>
          <p:cNvSpPr>
            <a:spLocks noGrp="1"/>
          </p:cNvSpPr>
          <p:nvPr>
            <p:ph type="title"/>
          </p:nvPr>
        </p:nvSpPr>
        <p:spPr/>
        <p:txBody>
          <a:bodyPr/>
          <a:lstStyle/>
          <a:p>
            <a:r>
              <a:rPr lang="en-US" dirty="0"/>
              <a:t>Hebrews 12:4-11</a:t>
            </a:r>
          </a:p>
        </p:txBody>
      </p:sp>
      <p:sp>
        <p:nvSpPr>
          <p:cNvPr id="3" name="Content Placeholder 2">
            <a:extLst>
              <a:ext uri="{FF2B5EF4-FFF2-40B4-BE49-F238E27FC236}">
                <a16:creationId xmlns:a16="http://schemas.microsoft.com/office/drawing/2014/main" id="{642BD779-C1E5-D0BA-ADD1-CB185392239B}"/>
              </a:ext>
            </a:extLst>
          </p:cNvPr>
          <p:cNvSpPr>
            <a:spLocks noGrp="1"/>
          </p:cNvSpPr>
          <p:nvPr>
            <p:ph idx="1"/>
          </p:nvPr>
        </p:nvSpPr>
        <p:spPr/>
        <p:txBody>
          <a:bodyPr>
            <a:normAutofit/>
          </a:bodyPr>
          <a:lstStyle/>
          <a:p>
            <a:r>
              <a:rPr lang="en-US" sz="2800" b="1" u="sng" dirty="0">
                <a:hlinkClick r:id="rId2"/>
              </a:rPr>
              <a:t>Heb 12:10</a:t>
            </a:r>
            <a:r>
              <a:rPr lang="en-US" sz="2800" dirty="0">
                <a:hlinkClick r:id="rId2"/>
              </a:rPr>
              <a:t> </a:t>
            </a:r>
            <a:r>
              <a:rPr lang="en-US" sz="2800" dirty="0"/>
              <a:t> For they indeed for a few days chastened </a:t>
            </a:r>
            <a:r>
              <a:rPr lang="en-US" sz="2800" i="1" dirty="0"/>
              <a:t>us </a:t>
            </a:r>
            <a:r>
              <a:rPr lang="en-US" sz="2800" dirty="0"/>
              <a:t>as seemed </a:t>
            </a:r>
            <a:r>
              <a:rPr lang="en-US" sz="2800" i="1" dirty="0"/>
              <a:t>best</a:t>
            </a:r>
            <a:r>
              <a:rPr lang="en-US" sz="2800" dirty="0"/>
              <a:t> to them, but He for </a:t>
            </a:r>
            <a:r>
              <a:rPr lang="en-US" sz="2800" i="1" dirty="0"/>
              <a:t>our</a:t>
            </a:r>
            <a:r>
              <a:rPr lang="en-US" sz="2800" dirty="0"/>
              <a:t> profit, that </a:t>
            </a:r>
            <a:r>
              <a:rPr lang="en-US" sz="2800" i="1" dirty="0"/>
              <a:t>we </a:t>
            </a:r>
            <a:r>
              <a:rPr lang="en-US" sz="2800" dirty="0"/>
              <a:t>may be partakers of His holiness.</a:t>
            </a:r>
          </a:p>
          <a:p>
            <a:r>
              <a:rPr lang="en-US" sz="2800" b="1" u="sng" dirty="0">
                <a:hlinkClick r:id="rId3"/>
              </a:rPr>
              <a:t>Heb 12:11</a:t>
            </a:r>
            <a:r>
              <a:rPr lang="en-US" sz="2800" dirty="0">
                <a:hlinkClick r:id="rId3"/>
              </a:rPr>
              <a:t> </a:t>
            </a:r>
            <a:r>
              <a:rPr lang="en-US" sz="2800" dirty="0"/>
              <a:t> Now no chastening seems to be joyful for the present, but painful; nevertheless, afterward it yields the peaceable fruit of righteousness to those who have been trained by it.</a:t>
            </a:r>
          </a:p>
        </p:txBody>
      </p:sp>
    </p:spTree>
    <p:extLst>
      <p:ext uri="{BB962C8B-B14F-4D97-AF65-F5344CB8AC3E}">
        <p14:creationId xmlns:p14="http://schemas.microsoft.com/office/powerpoint/2010/main" val="3005757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7B0E4-2C31-C797-F4BF-B0399003AACC}"/>
              </a:ext>
            </a:extLst>
          </p:cNvPr>
          <p:cNvSpPr>
            <a:spLocks noGrp="1"/>
          </p:cNvSpPr>
          <p:nvPr>
            <p:ph type="title"/>
          </p:nvPr>
        </p:nvSpPr>
        <p:spPr/>
        <p:txBody>
          <a:bodyPr/>
          <a:lstStyle/>
          <a:p>
            <a:r>
              <a:rPr lang="en-US" dirty="0"/>
              <a:t>God Disciplines His Children – 12:4-11</a:t>
            </a:r>
          </a:p>
        </p:txBody>
      </p:sp>
      <p:sp>
        <p:nvSpPr>
          <p:cNvPr id="3" name="Content Placeholder 2">
            <a:extLst>
              <a:ext uri="{FF2B5EF4-FFF2-40B4-BE49-F238E27FC236}">
                <a16:creationId xmlns:a16="http://schemas.microsoft.com/office/drawing/2014/main" id="{EA105EEB-5048-F1F3-1AC8-1E3B953BD207}"/>
              </a:ext>
            </a:extLst>
          </p:cNvPr>
          <p:cNvSpPr>
            <a:spLocks noGrp="1"/>
          </p:cNvSpPr>
          <p:nvPr>
            <p:ph idx="1"/>
          </p:nvPr>
        </p:nvSpPr>
        <p:spPr/>
        <p:txBody>
          <a:bodyPr>
            <a:normAutofit/>
          </a:bodyPr>
          <a:lstStyle/>
          <a:p>
            <a:r>
              <a:rPr lang="en-US" sz="2800" dirty="0"/>
              <a:t>Although they had experienced some difficulty, they had not faced death because of their faith.</a:t>
            </a:r>
          </a:p>
          <a:p>
            <a:r>
              <a:rPr lang="en-US" sz="2800" dirty="0"/>
              <a:t>Christ had died on the cross, but their suffering had not progressed to that point. </a:t>
            </a:r>
            <a:r>
              <a:rPr lang="en-US" sz="2800" b="1" dirty="0"/>
              <a:t>Vs. 4</a:t>
            </a:r>
            <a:endParaRPr lang="en-US" sz="2800" dirty="0"/>
          </a:p>
          <a:p>
            <a:pPr lvl="1"/>
            <a:r>
              <a:rPr lang="en-US" sz="2400" dirty="0"/>
              <a:t>Some had lost property and jobs but no blood shed at this point.</a:t>
            </a:r>
          </a:p>
          <a:p>
            <a:pPr lvl="1"/>
            <a:r>
              <a:rPr lang="en-US" sz="2400" dirty="0"/>
              <a:t>Although painful, it had not escalated to the level of blood or death as it had for Christ.</a:t>
            </a:r>
            <a:endParaRPr lang="en-US" sz="2800" dirty="0"/>
          </a:p>
        </p:txBody>
      </p:sp>
    </p:spTree>
    <p:extLst>
      <p:ext uri="{BB962C8B-B14F-4D97-AF65-F5344CB8AC3E}">
        <p14:creationId xmlns:p14="http://schemas.microsoft.com/office/powerpoint/2010/main" val="206101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7B0E4-2C31-C797-F4BF-B0399003AACC}"/>
              </a:ext>
            </a:extLst>
          </p:cNvPr>
          <p:cNvSpPr>
            <a:spLocks noGrp="1"/>
          </p:cNvSpPr>
          <p:nvPr>
            <p:ph type="title"/>
          </p:nvPr>
        </p:nvSpPr>
        <p:spPr/>
        <p:txBody>
          <a:bodyPr/>
          <a:lstStyle/>
          <a:p>
            <a:r>
              <a:rPr lang="en-US" dirty="0"/>
              <a:t>God Disciplines His Children – 12:4-11</a:t>
            </a:r>
          </a:p>
        </p:txBody>
      </p:sp>
      <p:sp>
        <p:nvSpPr>
          <p:cNvPr id="3" name="Content Placeholder 2">
            <a:extLst>
              <a:ext uri="{FF2B5EF4-FFF2-40B4-BE49-F238E27FC236}">
                <a16:creationId xmlns:a16="http://schemas.microsoft.com/office/drawing/2014/main" id="{EA105EEB-5048-F1F3-1AC8-1E3B953BD207}"/>
              </a:ext>
            </a:extLst>
          </p:cNvPr>
          <p:cNvSpPr>
            <a:spLocks noGrp="1"/>
          </p:cNvSpPr>
          <p:nvPr>
            <p:ph idx="1"/>
          </p:nvPr>
        </p:nvSpPr>
        <p:spPr/>
        <p:txBody>
          <a:bodyPr>
            <a:normAutofit/>
          </a:bodyPr>
          <a:lstStyle/>
          <a:p>
            <a:r>
              <a:rPr lang="en-US" sz="2800" dirty="0"/>
              <a:t>Using Proverbs 3:11-12, we see a second reason to persevere through trials. </a:t>
            </a:r>
            <a:r>
              <a:rPr lang="en-US" sz="2800" b="1" dirty="0"/>
              <a:t>Vs. 5-6</a:t>
            </a:r>
            <a:endParaRPr lang="en-US" sz="2800" dirty="0"/>
          </a:p>
          <a:p>
            <a:r>
              <a:rPr lang="en-US" sz="2800" dirty="0"/>
              <a:t>It may be that God is using the trials they are enduring as a means of discipline for them.</a:t>
            </a:r>
          </a:p>
          <a:p>
            <a:pPr lvl="1"/>
            <a:r>
              <a:rPr lang="en-US" sz="2400" dirty="0"/>
              <a:t>To correct or even strengthen them. </a:t>
            </a:r>
          </a:p>
        </p:txBody>
      </p:sp>
    </p:spTree>
    <p:extLst>
      <p:ext uri="{BB962C8B-B14F-4D97-AF65-F5344CB8AC3E}">
        <p14:creationId xmlns:p14="http://schemas.microsoft.com/office/powerpoint/2010/main" val="375353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7B0E4-2C31-C797-F4BF-B0399003AACC}"/>
              </a:ext>
            </a:extLst>
          </p:cNvPr>
          <p:cNvSpPr>
            <a:spLocks noGrp="1"/>
          </p:cNvSpPr>
          <p:nvPr>
            <p:ph type="title"/>
          </p:nvPr>
        </p:nvSpPr>
        <p:spPr/>
        <p:txBody>
          <a:bodyPr/>
          <a:lstStyle/>
          <a:p>
            <a:r>
              <a:rPr lang="en-US" dirty="0"/>
              <a:t>God Disciplines His Children – 12:4-11</a:t>
            </a:r>
          </a:p>
        </p:txBody>
      </p:sp>
      <p:sp>
        <p:nvSpPr>
          <p:cNvPr id="3" name="Content Placeholder 2">
            <a:extLst>
              <a:ext uri="{FF2B5EF4-FFF2-40B4-BE49-F238E27FC236}">
                <a16:creationId xmlns:a16="http://schemas.microsoft.com/office/drawing/2014/main" id="{EA105EEB-5048-F1F3-1AC8-1E3B953BD207}"/>
              </a:ext>
            </a:extLst>
          </p:cNvPr>
          <p:cNvSpPr>
            <a:spLocks noGrp="1"/>
          </p:cNvSpPr>
          <p:nvPr>
            <p:ph idx="1"/>
          </p:nvPr>
        </p:nvSpPr>
        <p:spPr/>
        <p:txBody>
          <a:bodyPr>
            <a:normAutofit/>
          </a:bodyPr>
          <a:lstStyle/>
          <a:p>
            <a:r>
              <a:rPr lang="en-US" sz="2800" dirty="0"/>
              <a:t>He offers three reasons to faithfully submit to those experience.</a:t>
            </a:r>
          </a:p>
          <a:p>
            <a:pPr marL="914400" lvl="1" indent="-457200">
              <a:buFont typeface="+mj-lt"/>
              <a:buAutoNum type="arabicPeriod"/>
            </a:pPr>
            <a:r>
              <a:rPr lang="en-US" sz="2400" dirty="0"/>
              <a:t>Remember God’s exhortations in His Word. </a:t>
            </a:r>
            <a:r>
              <a:rPr lang="en-US" sz="2400" b="1" dirty="0"/>
              <a:t>Vs. 5-6</a:t>
            </a:r>
            <a:endParaRPr lang="en-US" sz="2400" dirty="0"/>
          </a:p>
          <a:p>
            <a:pPr marL="914400" lvl="1" indent="-457200">
              <a:buFont typeface="+mj-lt"/>
              <a:buAutoNum type="arabicPeriod"/>
            </a:pPr>
            <a:r>
              <a:rPr lang="en-US" sz="2400" dirty="0"/>
              <a:t>Remember God’s care for His children. </a:t>
            </a:r>
            <a:r>
              <a:rPr lang="en-US" sz="2400" b="1" dirty="0"/>
              <a:t>Vs. 7-9</a:t>
            </a:r>
            <a:endParaRPr lang="en-US" sz="2400" dirty="0"/>
          </a:p>
          <a:p>
            <a:pPr marL="914400" lvl="1" indent="-457200">
              <a:buFont typeface="+mj-lt"/>
              <a:buAutoNum type="arabicPeriod"/>
            </a:pPr>
            <a:r>
              <a:rPr lang="en-US" sz="2400" dirty="0"/>
              <a:t>Remember God’s purpose for even the difficult experiences  of life. </a:t>
            </a:r>
            <a:r>
              <a:rPr lang="en-US" sz="2400" b="1" dirty="0"/>
              <a:t>Vs. 10-11</a:t>
            </a:r>
            <a:endParaRPr lang="en-US" sz="2400" dirty="0"/>
          </a:p>
        </p:txBody>
      </p:sp>
    </p:spTree>
    <p:extLst>
      <p:ext uri="{BB962C8B-B14F-4D97-AF65-F5344CB8AC3E}">
        <p14:creationId xmlns:p14="http://schemas.microsoft.com/office/powerpoint/2010/main" val="3287692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7B0E4-2C31-C797-F4BF-B0399003AACC}"/>
              </a:ext>
            </a:extLst>
          </p:cNvPr>
          <p:cNvSpPr>
            <a:spLocks noGrp="1"/>
          </p:cNvSpPr>
          <p:nvPr>
            <p:ph type="title"/>
          </p:nvPr>
        </p:nvSpPr>
        <p:spPr/>
        <p:txBody>
          <a:bodyPr/>
          <a:lstStyle/>
          <a:p>
            <a:r>
              <a:rPr lang="en-US" dirty="0"/>
              <a:t>God Disciplines His Children – 12:4-11</a:t>
            </a:r>
          </a:p>
        </p:txBody>
      </p:sp>
      <p:sp>
        <p:nvSpPr>
          <p:cNvPr id="3" name="Content Placeholder 2">
            <a:extLst>
              <a:ext uri="{FF2B5EF4-FFF2-40B4-BE49-F238E27FC236}">
                <a16:creationId xmlns:a16="http://schemas.microsoft.com/office/drawing/2014/main" id="{EA105EEB-5048-F1F3-1AC8-1E3B953BD207}"/>
              </a:ext>
            </a:extLst>
          </p:cNvPr>
          <p:cNvSpPr>
            <a:spLocks noGrp="1"/>
          </p:cNvSpPr>
          <p:nvPr>
            <p:ph idx="1"/>
          </p:nvPr>
        </p:nvSpPr>
        <p:spPr/>
        <p:txBody>
          <a:bodyPr>
            <a:normAutofit lnSpcReduction="10000"/>
          </a:bodyPr>
          <a:lstStyle/>
          <a:p>
            <a:r>
              <a:rPr lang="en-US" sz="2800" dirty="0"/>
              <a:t>When confronted by trials, God’s people must keep in mind that these experiences have immediate benefits (v. 10 “for our good”), must also think about their ultimate outcome (v. 11a “yields the peaceable fruit of righteousness”), and must consider also their permanent affect (v. 11b “to those who are trained by it”). </a:t>
            </a:r>
            <a:r>
              <a:rPr lang="en-US" sz="3200" dirty="0"/>
              <a:t>(BTB, Hebrews, King, page 88)</a:t>
            </a:r>
          </a:p>
          <a:p>
            <a:r>
              <a:rPr lang="en-US" sz="2800" dirty="0"/>
              <a:t>How have you benefited from the trials you have experienced?</a:t>
            </a:r>
          </a:p>
        </p:txBody>
      </p:sp>
    </p:spTree>
    <p:extLst>
      <p:ext uri="{BB962C8B-B14F-4D97-AF65-F5344CB8AC3E}">
        <p14:creationId xmlns:p14="http://schemas.microsoft.com/office/powerpoint/2010/main" val="81406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8135C-9AA0-0896-0ECA-0C5BCE1BA919}"/>
              </a:ext>
            </a:extLst>
          </p:cNvPr>
          <p:cNvSpPr>
            <a:spLocks noGrp="1"/>
          </p:cNvSpPr>
          <p:nvPr>
            <p:ph type="title"/>
          </p:nvPr>
        </p:nvSpPr>
        <p:spPr/>
        <p:txBody>
          <a:bodyPr/>
          <a:lstStyle/>
          <a:p>
            <a:r>
              <a:rPr lang="en-US" dirty="0"/>
              <a:t>Overview of chapter 12</a:t>
            </a:r>
          </a:p>
        </p:txBody>
      </p:sp>
      <p:sp>
        <p:nvSpPr>
          <p:cNvPr id="3" name="Content Placeholder 2">
            <a:extLst>
              <a:ext uri="{FF2B5EF4-FFF2-40B4-BE49-F238E27FC236}">
                <a16:creationId xmlns:a16="http://schemas.microsoft.com/office/drawing/2014/main" id="{2FAD2444-49CF-9BEA-654D-881A72661891}"/>
              </a:ext>
            </a:extLst>
          </p:cNvPr>
          <p:cNvSpPr>
            <a:spLocks noGrp="1"/>
          </p:cNvSpPr>
          <p:nvPr>
            <p:ph idx="1"/>
          </p:nvPr>
        </p:nvSpPr>
        <p:spPr/>
        <p:txBody>
          <a:bodyPr>
            <a:normAutofit/>
          </a:bodyPr>
          <a:lstStyle/>
          <a:p>
            <a:r>
              <a:rPr lang="en-US" sz="2800" dirty="0"/>
              <a:t>Emphasis is now given to the importance of living the Christian life.</a:t>
            </a:r>
          </a:p>
          <a:p>
            <a:r>
              <a:rPr lang="en-US" sz="2800" dirty="0"/>
              <a:t>In the shadow of the great witnesses just described, now it is our turn, we must run our own race.</a:t>
            </a:r>
          </a:p>
          <a:p>
            <a:r>
              <a:rPr lang="en-US" sz="2800" dirty="0"/>
              <a:t>To do that successfully we must look to Jesus Christ.</a:t>
            </a:r>
          </a:p>
          <a:p>
            <a:pPr lvl="1"/>
            <a:r>
              <a:rPr lang="en-US" sz="2400" dirty="0"/>
              <a:t>He provides the perfect example. </a:t>
            </a:r>
            <a:r>
              <a:rPr lang="en-US" sz="2400" b="1" dirty="0"/>
              <a:t>Vs. 1-3</a:t>
            </a:r>
            <a:endParaRPr lang="en-US" sz="2400" dirty="0"/>
          </a:p>
          <a:p>
            <a:pPr lvl="1"/>
            <a:r>
              <a:rPr lang="en-US" sz="2400" dirty="0"/>
              <a:t>He provides help as well. </a:t>
            </a:r>
            <a:r>
              <a:rPr lang="en-US" sz="2400" b="1" dirty="0"/>
              <a:t>2:18; 4:16</a:t>
            </a:r>
          </a:p>
        </p:txBody>
      </p:sp>
    </p:spTree>
    <p:extLst>
      <p:ext uri="{BB962C8B-B14F-4D97-AF65-F5344CB8AC3E}">
        <p14:creationId xmlns:p14="http://schemas.microsoft.com/office/powerpoint/2010/main" val="151274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7B0E4-2C31-C797-F4BF-B0399003AACC}"/>
              </a:ext>
            </a:extLst>
          </p:cNvPr>
          <p:cNvSpPr>
            <a:spLocks noGrp="1"/>
          </p:cNvSpPr>
          <p:nvPr>
            <p:ph type="title"/>
          </p:nvPr>
        </p:nvSpPr>
        <p:spPr/>
        <p:txBody>
          <a:bodyPr/>
          <a:lstStyle/>
          <a:p>
            <a:r>
              <a:rPr lang="en-US" dirty="0"/>
              <a:t>God Disciplines His Children – 12:4-11</a:t>
            </a:r>
          </a:p>
        </p:txBody>
      </p:sp>
      <p:sp>
        <p:nvSpPr>
          <p:cNvPr id="3" name="Content Placeholder 2">
            <a:extLst>
              <a:ext uri="{FF2B5EF4-FFF2-40B4-BE49-F238E27FC236}">
                <a16:creationId xmlns:a16="http://schemas.microsoft.com/office/drawing/2014/main" id="{EA105EEB-5048-F1F3-1AC8-1E3B953BD207}"/>
              </a:ext>
            </a:extLst>
          </p:cNvPr>
          <p:cNvSpPr>
            <a:spLocks noGrp="1"/>
          </p:cNvSpPr>
          <p:nvPr>
            <p:ph idx="1"/>
          </p:nvPr>
        </p:nvSpPr>
        <p:spPr>
          <a:xfrm>
            <a:off x="680321" y="2336872"/>
            <a:ext cx="9613861" cy="3926767"/>
          </a:xfrm>
        </p:spPr>
        <p:txBody>
          <a:bodyPr>
            <a:normAutofit/>
          </a:bodyPr>
          <a:lstStyle/>
          <a:p>
            <a:r>
              <a:rPr lang="en-US" sz="2800" dirty="0"/>
              <a:t>Trials sometimes take to form of divine discipline.</a:t>
            </a:r>
          </a:p>
          <a:p>
            <a:pPr lvl="1"/>
            <a:r>
              <a:rPr lang="en-US" sz="2400" dirty="0"/>
              <a:t>God uses suffering as a teaching and training method.</a:t>
            </a:r>
          </a:p>
          <a:p>
            <a:r>
              <a:rPr lang="en-US" sz="2800" dirty="0"/>
              <a:t>By stating “And you have forgotten the exhortation which speaks to you as to sons” the author shows that OT scripture was not limited to the original audience.</a:t>
            </a:r>
          </a:p>
          <a:p>
            <a:pPr lvl="1"/>
            <a:r>
              <a:rPr lang="en-US" sz="2800" dirty="0"/>
              <a:t>It applies to them and us as well.</a:t>
            </a:r>
          </a:p>
        </p:txBody>
      </p:sp>
    </p:spTree>
    <p:extLst>
      <p:ext uri="{BB962C8B-B14F-4D97-AF65-F5344CB8AC3E}">
        <p14:creationId xmlns:p14="http://schemas.microsoft.com/office/powerpoint/2010/main" val="101987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7B0E4-2C31-C797-F4BF-B0399003AACC}"/>
              </a:ext>
            </a:extLst>
          </p:cNvPr>
          <p:cNvSpPr>
            <a:spLocks noGrp="1"/>
          </p:cNvSpPr>
          <p:nvPr>
            <p:ph type="title"/>
          </p:nvPr>
        </p:nvSpPr>
        <p:spPr/>
        <p:txBody>
          <a:bodyPr/>
          <a:lstStyle/>
          <a:p>
            <a:r>
              <a:rPr lang="en-US" dirty="0"/>
              <a:t>God Disciplines His Children – 12:4-11</a:t>
            </a:r>
          </a:p>
        </p:txBody>
      </p:sp>
      <p:sp>
        <p:nvSpPr>
          <p:cNvPr id="3" name="Content Placeholder 2">
            <a:extLst>
              <a:ext uri="{FF2B5EF4-FFF2-40B4-BE49-F238E27FC236}">
                <a16:creationId xmlns:a16="http://schemas.microsoft.com/office/drawing/2014/main" id="{EA105EEB-5048-F1F3-1AC8-1E3B953BD207}"/>
              </a:ext>
            </a:extLst>
          </p:cNvPr>
          <p:cNvSpPr>
            <a:spLocks noGrp="1"/>
          </p:cNvSpPr>
          <p:nvPr>
            <p:ph idx="1"/>
          </p:nvPr>
        </p:nvSpPr>
        <p:spPr>
          <a:xfrm>
            <a:off x="680321" y="2336872"/>
            <a:ext cx="9613861" cy="3926767"/>
          </a:xfrm>
        </p:spPr>
        <p:txBody>
          <a:bodyPr>
            <a:normAutofit/>
          </a:bodyPr>
          <a:lstStyle/>
          <a:p>
            <a:r>
              <a:rPr lang="en-US" sz="2800" dirty="0"/>
              <a:t>The illustration used here is that of a loving parent training their children.</a:t>
            </a:r>
          </a:p>
          <a:p>
            <a:pPr lvl="1"/>
            <a:r>
              <a:rPr lang="en-US" sz="2400" dirty="0"/>
              <a:t>That is the method and motivation God leverages to train and prepare us.</a:t>
            </a:r>
          </a:p>
          <a:p>
            <a:r>
              <a:rPr lang="en-US" sz="2800" dirty="0"/>
              <a:t>The presence of such an approach serves to demonstrate our acceptance by God. </a:t>
            </a:r>
            <a:r>
              <a:rPr lang="en-US" sz="2800" b="1" dirty="0"/>
              <a:t>Vs. 7-8</a:t>
            </a:r>
            <a:endParaRPr lang="en-US" sz="2800" dirty="0"/>
          </a:p>
          <a:p>
            <a:pPr lvl="1"/>
            <a:r>
              <a:rPr lang="en-US" sz="2400" dirty="0"/>
              <a:t>Not rejection.</a:t>
            </a:r>
          </a:p>
          <a:p>
            <a:r>
              <a:rPr lang="en-US" sz="2800" dirty="0"/>
              <a:t>In spite of the pain we may feel, the experience will produce righteousness. </a:t>
            </a:r>
            <a:r>
              <a:rPr lang="en-US" sz="2800" b="1" dirty="0"/>
              <a:t>Vs. 10-11</a:t>
            </a:r>
            <a:endParaRPr lang="en-US" sz="2800" dirty="0"/>
          </a:p>
          <a:p>
            <a:pPr lvl="1"/>
            <a:endParaRPr lang="en-US" sz="2400" dirty="0"/>
          </a:p>
        </p:txBody>
      </p:sp>
    </p:spTree>
    <p:extLst>
      <p:ext uri="{BB962C8B-B14F-4D97-AF65-F5344CB8AC3E}">
        <p14:creationId xmlns:p14="http://schemas.microsoft.com/office/powerpoint/2010/main" val="108476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E843A-7901-4093-24AC-122A7CDB4FCC}"/>
              </a:ext>
            </a:extLst>
          </p:cNvPr>
          <p:cNvSpPr>
            <a:spLocks noGrp="1"/>
          </p:cNvSpPr>
          <p:nvPr>
            <p:ph type="title"/>
          </p:nvPr>
        </p:nvSpPr>
        <p:spPr/>
        <p:txBody>
          <a:bodyPr/>
          <a:lstStyle/>
          <a:p>
            <a:r>
              <a:rPr lang="en-US" dirty="0"/>
              <a:t>Hebrews 12:12-17</a:t>
            </a:r>
          </a:p>
        </p:txBody>
      </p:sp>
      <p:sp>
        <p:nvSpPr>
          <p:cNvPr id="3" name="Content Placeholder 2">
            <a:extLst>
              <a:ext uri="{FF2B5EF4-FFF2-40B4-BE49-F238E27FC236}">
                <a16:creationId xmlns:a16="http://schemas.microsoft.com/office/drawing/2014/main" id="{6ED0B977-11EC-E296-223F-92CC36FE4860}"/>
              </a:ext>
            </a:extLst>
          </p:cNvPr>
          <p:cNvSpPr>
            <a:spLocks noGrp="1"/>
          </p:cNvSpPr>
          <p:nvPr>
            <p:ph idx="1"/>
          </p:nvPr>
        </p:nvSpPr>
        <p:spPr/>
        <p:txBody>
          <a:bodyPr>
            <a:normAutofit/>
          </a:bodyPr>
          <a:lstStyle/>
          <a:p>
            <a:pPr algn="l">
              <a:buClr>
                <a:schemeClr val="tx1"/>
              </a:buClr>
            </a:pPr>
            <a:r>
              <a:rPr lang="en-US" sz="2800" b="1" i="0" u="sng" strike="noStrike" dirty="0">
                <a:solidFill>
                  <a:srgbClr val="FFAE3E"/>
                </a:solidFill>
                <a:effectLst/>
                <a:latin typeface="Helvetica Neue" panose="02000503000000020004" pitchFamily="2" charset="0"/>
                <a:hlinkClick r:id="rId2">
                  <a:extLst>
                    <a:ext uri="{A12FA001-AC4F-418D-AE19-62706E023703}">
                      <ahyp:hlinkClr xmlns:ahyp="http://schemas.microsoft.com/office/drawing/2018/hyperlinkcolor" val="tx"/>
                    </a:ext>
                  </a:extLst>
                </a:hlinkClick>
              </a:rPr>
              <a:t>Heb 12:12</a:t>
            </a:r>
            <a:r>
              <a:rPr lang="en-US" sz="2800" b="0" i="0" u="none" strike="noStrike" dirty="0">
                <a:solidFill>
                  <a:srgbClr val="FFC000"/>
                </a:solidFill>
                <a:effectLst/>
                <a:latin typeface="Helvetica Neue" panose="02000503000000020004" pitchFamily="2" charset="0"/>
                <a:hlinkClick r:id="rId2">
                  <a:extLst>
                    <a:ext uri="{A12FA001-AC4F-418D-AE19-62706E023703}">
                      <ahyp:hlinkClr xmlns:ahyp="http://schemas.microsoft.com/office/drawing/2018/hyperlinkcolor" val="tx"/>
                    </a:ext>
                  </a:extLst>
                </a:hlinkClick>
              </a:rPr>
              <a:t> </a:t>
            </a:r>
            <a:r>
              <a:rPr lang="en-US" sz="2800" b="0" i="0" u="none" strike="noStrike" dirty="0">
                <a:effectLst/>
                <a:latin typeface="Helvetica Neue" panose="02000503000000020004" pitchFamily="2" charset="0"/>
              </a:rPr>
              <a:t> Therefore strengthen the hands which hang down, and the feeble knees,</a:t>
            </a:r>
          </a:p>
          <a:p>
            <a:pPr algn="l">
              <a:buClr>
                <a:schemeClr val="tx1"/>
              </a:buClr>
            </a:pPr>
            <a:r>
              <a:rPr lang="en-US" sz="2800" b="1" i="0" u="sng" strike="noStrike" dirty="0">
                <a:solidFill>
                  <a:srgbClr val="FFAE3E"/>
                </a:solidFill>
                <a:effectLst/>
                <a:latin typeface="Helvetica Neue" panose="02000503000000020004" pitchFamily="2" charset="0"/>
                <a:hlinkClick r:id="rId3">
                  <a:extLst>
                    <a:ext uri="{A12FA001-AC4F-418D-AE19-62706E023703}">
                      <ahyp:hlinkClr xmlns:ahyp="http://schemas.microsoft.com/office/drawing/2018/hyperlinkcolor" val="tx"/>
                    </a:ext>
                  </a:extLst>
                </a:hlinkClick>
              </a:rPr>
              <a:t>Heb 12:13</a:t>
            </a:r>
            <a:r>
              <a:rPr lang="en-US" sz="2800" b="0" i="0" u="none" strike="noStrike" dirty="0">
                <a:solidFill>
                  <a:srgbClr val="FFC000"/>
                </a:solidFill>
                <a:effectLst/>
                <a:latin typeface="Helvetica Neue" panose="02000503000000020004" pitchFamily="2" charset="0"/>
                <a:hlinkClick r:id="rId3">
                  <a:extLst>
                    <a:ext uri="{A12FA001-AC4F-418D-AE19-62706E023703}">
                      <ahyp:hlinkClr xmlns:ahyp="http://schemas.microsoft.com/office/drawing/2018/hyperlinkcolor" val="tx"/>
                    </a:ext>
                  </a:extLst>
                </a:hlinkClick>
              </a:rPr>
              <a:t> </a:t>
            </a:r>
            <a:r>
              <a:rPr lang="en-US" sz="2800" b="0" i="0" u="none" strike="noStrike" dirty="0">
                <a:effectLst/>
                <a:latin typeface="Helvetica Neue" panose="02000503000000020004" pitchFamily="2" charset="0"/>
              </a:rPr>
              <a:t> and make straight paths for your feet, so that what is lame may not be </a:t>
            </a:r>
            <a:r>
              <a:rPr lang="en-US" sz="2800" b="0" i="1" u="none" strike="noStrike" dirty="0">
                <a:effectLst/>
                <a:latin typeface="Helvetica Neue" panose="02000503000000020004" pitchFamily="2" charset="0"/>
              </a:rPr>
              <a:t>dislocated,</a:t>
            </a:r>
            <a:r>
              <a:rPr lang="en-US" sz="2800" b="0" i="0" u="none" strike="noStrike" dirty="0">
                <a:effectLst/>
                <a:latin typeface="Helvetica Neue" panose="02000503000000020004" pitchFamily="2" charset="0"/>
              </a:rPr>
              <a:t> but rather be healed.</a:t>
            </a:r>
          </a:p>
          <a:p>
            <a:pPr algn="l">
              <a:buClr>
                <a:schemeClr val="tx1"/>
              </a:buClr>
            </a:pPr>
            <a:r>
              <a:rPr lang="en-US" sz="2800" b="1" i="0" u="sng" strike="noStrike" dirty="0">
                <a:solidFill>
                  <a:srgbClr val="FFAE3E"/>
                </a:solidFill>
                <a:effectLst/>
                <a:latin typeface="Helvetica Neue" panose="02000503000000020004" pitchFamily="2" charset="0"/>
                <a:hlinkClick r:id="rId4">
                  <a:extLst>
                    <a:ext uri="{A12FA001-AC4F-418D-AE19-62706E023703}">
                      <ahyp:hlinkClr xmlns:ahyp="http://schemas.microsoft.com/office/drawing/2018/hyperlinkcolor" val="tx"/>
                    </a:ext>
                  </a:extLst>
                </a:hlinkClick>
              </a:rPr>
              <a:t>Heb 12:14</a:t>
            </a:r>
            <a:r>
              <a:rPr lang="en-US" sz="2800" b="0" i="0" u="none" strike="noStrike" dirty="0">
                <a:solidFill>
                  <a:srgbClr val="FFC000"/>
                </a:solidFill>
                <a:effectLst/>
                <a:latin typeface="Helvetica Neue" panose="02000503000000020004" pitchFamily="2" charset="0"/>
                <a:hlinkClick r:id="rId4">
                  <a:extLst>
                    <a:ext uri="{A12FA001-AC4F-418D-AE19-62706E023703}">
                      <ahyp:hlinkClr xmlns:ahyp="http://schemas.microsoft.com/office/drawing/2018/hyperlinkcolor" val="tx"/>
                    </a:ext>
                  </a:extLst>
                </a:hlinkClick>
              </a:rPr>
              <a:t> </a:t>
            </a:r>
            <a:r>
              <a:rPr lang="en-US" sz="2800" b="0" i="0" u="none" strike="noStrike" dirty="0">
                <a:effectLst/>
                <a:latin typeface="Helvetica Neue" panose="02000503000000020004" pitchFamily="2" charset="0"/>
              </a:rPr>
              <a:t> Pursue peace with all </a:t>
            </a:r>
            <a:r>
              <a:rPr lang="en-US" sz="2800" b="0" i="1" u="none" strike="noStrike" dirty="0">
                <a:effectLst/>
                <a:latin typeface="Helvetica Neue" panose="02000503000000020004" pitchFamily="2" charset="0"/>
              </a:rPr>
              <a:t>people,</a:t>
            </a:r>
            <a:r>
              <a:rPr lang="en-US" sz="2800" b="0" i="0" u="none" strike="noStrike" dirty="0">
                <a:effectLst/>
                <a:latin typeface="Helvetica Neue" panose="02000503000000020004" pitchFamily="2" charset="0"/>
              </a:rPr>
              <a:t> and holiness, without which no one will see the Lord:</a:t>
            </a:r>
          </a:p>
        </p:txBody>
      </p:sp>
    </p:spTree>
    <p:extLst>
      <p:ext uri="{BB962C8B-B14F-4D97-AF65-F5344CB8AC3E}">
        <p14:creationId xmlns:p14="http://schemas.microsoft.com/office/powerpoint/2010/main" val="2663015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E843A-7901-4093-24AC-122A7CDB4FCC}"/>
              </a:ext>
            </a:extLst>
          </p:cNvPr>
          <p:cNvSpPr>
            <a:spLocks noGrp="1"/>
          </p:cNvSpPr>
          <p:nvPr>
            <p:ph type="title"/>
          </p:nvPr>
        </p:nvSpPr>
        <p:spPr/>
        <p:txBody>
          <a:bodyPr/>
          <a:lstStyle/>
          <a:p>
            <a:r>
              <a:rPr lang="en-US" dirty="0"/>
              <a:t>Hebrews 12:12-17</a:t>
            </a:r>
          </a:p>
        </p:txBody>
      </p:sp>
      <p:sp>
        <p:nvSpPr>
          <p:cNvPr id="3" name="Content Placeholder 2">
            <a:extLst>
              <a:ext uri="{FF2B5EF4-FFF2-40B4-BE49-F238E27FC236}">
                <a16:creationId xmlns:a16="http://schemas.microsoft.com/office/drawing/2014/main" id="{6ED0B977-11EC-E296-223F-92CC36FE4860}"/>
              </a:ext>
            </a:extLst>
          </p:cNvPr>
          <p:cNvSpPr>
            <a:spLocks noGrp="1"/>
          </p:cNvSpPr>
          <p:nvPr>
            <p:ph idx="1"/>
          </p:nvPr>
        </p:nvSpPr>
        <p:spPr>
          <a:xfrm>
            <a:off x="680321" y="2336872"/>
            <a:ext cx="9613861" cy="4124887"/>
          </a:xfrm>
        </p:spPr>
        <p:txBody>
          <a:bodyPr>
            <a:normAutofit/>
          </a:bodyPr>
          <a:lstStyle/>
          <a:p>
            <a:pPr algn="l">
              <a:buClr>
                <a:schemeClr val="tx1"/>
              </a:buClr>
            </a:pPr>
            <a:r>
              <a:rPr lang="en-US" sz="2800" b="1" i="0" u="sng" strike="noStrike" dirty="0">
                <a:solidFill>
                  <a:srgbClr val="FFAE3E"/>
                </a:solidFill>
                <a:effectLst/>
                <a:latin typeface="Helvetica Neue" panose="02000503000000020004" pitchFamily="2" charset="0"/>
                <a:hlinkClick r:id="rId2">
                  <a:extLst>
                    <a:ext uri="{A12FA001-AC4F-418D-AE19-62706E023703}">
                      <ahyp:hlinkClr xmlns:ahyp="http://schemas.microsoft.com/office/drawing/2018/hyperlinkcolor" val="tx"/>
                    </a:ext>
                  </a:extLst>
                </a:hlinkClick>
              </a:rPr>
              <a:t>Heb 12:15</a:t>
            </a:r>
            <a:r>
              <a:rPr lang="en-US" sz="2800" b="0" i="0" u="sng" strike="noStrike" dirty="0">
                <a:solidFill>
                  <a:srgbClr val="FFC000"/>
                </a:solidFill>
                <a:effectLst/>
                <a:latin typeface="Helvetica Neue" panose="02000503000000020004" pitchFamily="2" charset="0"/>
                <a:hlinkClick r:id="rId2">
                  <a:extLst>
                    <a:ext uri="{A12FA001-AC4F-418D-AE19-62706E023703}">
                      <ahyp:hlinkClr xmlns:ahyp="http://schemas.microsoft.com/office/drawing/2018/hyperlinkcolor" val="tx"/>
                    </a:ext>
                  </a:extLst>
                </a:hlinkClick>
              </a:rPr>
              <a:t> </a:t>
            </a:r>
            <a:r>
              <a:rPr lang="en-US" sz="2800" b="0" i="0" u="none" strike="noStrike" dirty="0">
                <a:effectLst/>
                <a:latin typeface="Helvetica Neue" panose="02000503000000020004" pitchFamily="2" charset="0"/>
              </a:rPr>
              <a:t> looking carefully lest anyone fall short of the grace of God; lest any root of bitterness springing up cause trouble, and by this many become defiled;</a:t>
            </a:r>
          </a:p>
          <a:p>
            <a:pPr algn="l">
              <a:buClr>
                <a:schemeClr val="tx1"/>
              </a:buClr>
            </a:pPr>
            <a:r>
              <a:rPr lang="en-US" sz="2800" b="1" i="0" u="sng" strike="noStrike" dirty="0">
                <a:solidFill>
                  <a:srgbClr val="FFAE3E"/>
                </a:solidFill>
                <a:effectLst/>
                <a:latin typeface="Helvetica Neue" panose="02000503000000020004" pitchFamily="2" charset="0"/>
                <a:hlinkClick r:id="rId3">
                  <a:extLst>
                    <a:ext uri="{A12FA001-AC4F-418D-AE19-62706E023703}">
                      <ahyp:hlinkClr xmlns:ahyp="http://schemas.microsoft.com/office/drawing/2018/hyperlinkcolor" val="tx"/>
                    </a:ext>
                  </a:extLst>
                </a:hlinkClick>
              </a:rPr>
              <a:t>Heb 12:16</a:t>
            </a:r>
            <a:r>
              <a:rPr lang="en-US" sz="2800" b="0" i="0" u="none" strike="noStrike" dirty="0">
                <a:solidFill>
                  <a:srgbClr val="FFC000"/>
                </a:solidFill>
                <a:effectLst/>
                <a:latin typeface="Helvetica Neue" panose="02000503000000020004" pitchFamily="2" charset="0"/>
                <a:hlinkClick r:id="rId3">
                  <a:extLst>
                    <a:ext uri="{A12FA001-AC4F-418D-AE19-62706E023703}">
                      <ahyp:hlinkClr xmlns:ahyp="http://schemas.microsoft.com/office/drawing/2018/hyperlinkcolor" val="tx"/>
                    </a:ext>
                  </a:extLst>
                </a:hlinkClick>
              </a:rPr>
              <a:t> </a:t>
            </a:r>
            <a:r>
              <a:rPr lang="en-US" sz="2800" b="0" i="0" u="none" strike="noStrike" dirty="0">
                <a:effectLst/>
                <a:latin typeface="Helvetica Neue" panose="02000503000000020004" pitchFamily="2" charset="0"/>
              </a:rPr>
              <a:t> lest there </a:t>
            </a:r>
            <a:r>
              <a:rPr lang="en-US" sz="2800" b="0" i="1" u="none" strike="noStrike" dirty="0">
                <a:effectLst/>
                <a:latin typeface="Helvetica Neue" panose="02000503000000020004" pitchFamily="2" charset="0"/>
              </a:rPr>
              <a:t>be</a:t>
            </a:r>
            <a:r>
              <a:rPr lang="en-US" sz="2800" b="0" i="0" u="none" strike="noStrike" dirty="0">
                <a:effectLst/>
                <a:latin typeface="Helvetica Neue" panose="02000503000000020004" pitchFamily="2" charset="0"/>
              </a:rPr>
              <a:t> any fornicator or profane person like Esau, who for one morsel of food sold his birthright.</a:t>
            </a:r>
          </a:p>
          <a:p>
            <a:pPr algn="l">
              <a:buClr>
                <a:schemeClr val="tx1"/>
              </a:buClr>
            </a:pPr>
            <a:r>
              <a:rPr lang="en-US" sz="2800" b="1" i="0" u="sng" strike="noStrike" dirty="0">
                <a:solidFill>
                  <a:srgbClr val="FFAE3E"/>
                </a:solidFill>
                <a:effectLst/>
                <a:latin typeface="Helvetica Neue" panose="02000503000000020004" pitchFamily="2" charset="0"/>
                <a:hlinkClick r:id="rId4">
                  <a:extLst>
                    <a:ext uri="{A12FA001-AC4F-418D-AE19-62706E023703}">
                      <ahyp:hlinkClr xmlns:ahyp="http://schemas.microsoft.com/office/drawing/2018/hyperlinkcolor" val="tx"/>
                    </a:ext>
                  </a:extLst>
                </a:hlinkClick>
              </a:rPr>
              <a:t>Heb 12:17</a:t>
            </a:r>
            <a:r>
              <a:rPr lang="en-US" sz="2800" b="0" i="0" u="none" strike="noStrike" dirty="0">
                <a:solidFill>
                  <a:srgbClr val="FFC000"/>
                </a:solidFill>
                <a:effectLst/>
                <a:latin typeface="Helvetica Neue" panose="02000503000000020004" pitchFamily="2" charset="0"/>
                <a:hlinkClick r:id="rId4">
                  <a:extLst>
                    <a:ext uri="{A12FA001-AC4F-418D-AE19-62706E023703}">
                      <ahyp:hlinkClr xmlns:ahyp="http://schemas.microsoft.com/office/drawing/2018/hyperlinkcolor" val="tx"/>
                    </a:ext>
                  </a:extLst>
                </a:hlinkClick>
              </a:rPr>
              <a:t> </a:t>
            </a:r>
            <a:r>
              <a:rPr lang="en-US" sz="2800" b="0" i="0" u="none" strike="noStrike" dirty="0">
                <a:effectLst/>
                <a:latin typeface="Helvetica Neue" panose="02000503000000020004" pitchFamily="2" charset="0"/>
              </a:rPr>
              <a:t> For you know that afterward, when he wanted to inherit the blessing, he was rejected, for he found no place for repentance, though he sought it diligently with tears.</a:t>
            </a:r>
          </a:p>
        </p:txBody>
      </p:sp>
    </p:spTree>
    <p:extLst>
      <p:ext uri="{BB962C8B-B14F-4D97-AF65-F5344CB8AC3E}">
        <p14:creationId xmlns:p14="http://schemas.microsoft.com/office/powerpoint/2010/main" val="1644470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7A7B8-F2A6-D86B-9A41-AF34B6A5743A}"/>
              </a:ext>
            </a:extLst>
          </p:cNvPr>
          <p:cNvSpPr>
            <a:spLocks noGrp="1"/>
          </p:cNvSpPr>
          <p:nvPr>
            <p:ph type="title"/>
          </p:nvPr>
        </p:nvSpPr>
        <p:spPr/>
        <p:txBody>
          <a:bodyPr/>
          <a:lstStyle/>
          <a:p>
            <a:r>
              <a:rPr lang="en-US" dirty="0"/>
              <a:t>Stern Warning Against Disobedience – </a:t>
            </a:r>
            <a:br>
              <a:rPr lang="en-US" dirty="0"/>
            </a:br>
            <a:r>
              <a:rPr lang="en-US" dirty="0"/>
              <a:t>12:12-17</a:t>
            </a:r>
          </a:p>
        </p:txBody>
      </p:sp>
      <p:sp>
        <p:nvSpPr>
          <p:cNvPr id="3" name="Content Placeholder 2">
            <a:extLst>
              <a:ext uri="{FF2B5EF4-FFF2-40B4-BE49-F238E27FC236}">
                <a16:creationId xmlns:a16="http://schemas.microsoft.com/office/drawing/2014/main" id="{64674C6A-6E98-85E0-398C-8E14D0FEFE93}"/>
              </a:ext>
            </a:extLst>
          </p:cNvPr>
          <p:cNvSpPr>
            <a:spLocks noGrp="1"/>
          </p:cNvSpPr>
          <p:nvPr>
            <p:ph idx="1"/>
          </p:nvPr>
        </p:nvSpPr>
        <p:spPr/>
        <p:txBody>
          <a:bodyPr>
            <a:normAutofit/>
          </a:bodyPr>
          <a:lstStyle/>
          <a:p>
            <a:r>
              <a:rPr lang="en-US" sz="2800" dirty="0"/>
              <a:t>First, he tells them to take action to strengthen themselves! </a:t>
            </a:r>
            <a:r>
              <a:rPr lang="en-US" sz="2800" b="1" dirty="0"/>
              <a:t>Vs. 12</a:t>
            </a:r>
            <a:endParaRPr lang="en-US" sz="2800" dirty="0"/>
          </a:p>
          <a:p>
            <a:pPr lvl="1"/>
            <a:r>
              <a:rPr lang="en-US" sz="2400" dirty="0"/>
              <a:t>Don’t be discouraged</a:t>
            </a:r>
          </a:p>
          <a:p>
            <a:r>
              <a:rPr lang="en-US" sz="2800" dirty="0"/>
              <a:t>Second, he tells them to run toward the goal. </a:t>
            </a:r>
            <a:r>
              <a:rPr lang="en-US" sz="2800" b="1" dirty="0"/>
              <a:t>Vs. 14-16</a:t>
            </a:r>
            <a:endParaRPr lang="en-US" sz="2800" dirty="0"/>
          </a:p>
          <a:p>
            <a:pPr lvl="1"/>
            <a:r>
              <a:rPr lang="en-US" sz="2400" dirty="0"/>
              <a:t>Pursue peace with others.</a:t>
            </a:r>
          </a:p>
          <a:p>
            <a:pPr lvl="1"/>
            <a:r>
              <a:rPr lang="en-US" sz="2400" dirty="0"/>
              <a:t>Be holy, sanctified.</a:t>
            </a:r>
          </a:p>
          <a:p>
            <a:pPr lvl="1"/>
            <a:r>
              <a:rPr lang="en-US" sz="2400" dirty="0"/>
              <a:t>Look carefully/diligently toward Jesus. </a:t>
            </a:r>
            <a:r>
              <a:rPr lang="en-US" sz="2400" b="1" dirty="0"/>
              <a:t>Vs. 2</a:t>
            </a:r>
          </a:p>
          <a:p>
            <a:pPr lvl="1"/>
            <a:r>
              <a:rPr lang="en-US" sz="2400" dirty="0"/>
              <a:t>Without these no on will see the Lord!</a:t>
            </a:r>
          </a:p>
        </p:txBody>
      </p:sp>
    </p:spTree>
    <p:extLst>
      <p:ext uri="{BB962C8B-B14F-4D97-AF65-F5344CB8AC3E}">
        <p14:creationId xmlns:p14="http://schemas.microsoft.com/office/powerpoint/2010/main" val="95891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7A7B8-F2A6-D86B-9A41-AF34B6A5743A}"/>
              </a:ext>
            </a:extLst>
          </p:cNvPr>
          <p:cNvSpPr>
            <a:spLocks noGrp="1"/>
          </p:cNvSpPr>
          <p:nvPr>
            <p:ph type="title"/>
          </p:nvPr>
        </p:nvSpPr>
        <p:spPr/>
        <p:txBody>
          <a:bodyPr/>
          <a:lstStyle/>
          <a:p>
            <a:r>
              <a:rPr lang="en-US" dirty="0"/>
              <a:t>Stern Warning Against Disobedience – </a:t>
            </a:r>
            <a:br>
              <a:rPr lang="en-US" dirty="0"/>
            </a:br>
            <a:r>
              <a:rPr lang="en-US" dirty="0"/>
              <a:t>12:12-17</a:t>
            </a:r>
          </a:p>
        </p:txBody>
      </p:sp>
      <p:sp>
        <p:nvSpPr>
          <p:cNvPr id="3" name="Content Placeholder 2">
            <a:extLst>
              <a:ext uri="{FF2B5EF4-FFF2-40B4-BE49-F238E27FC236}">
                <a16:creationId xmlns:a16="http://schemas.microsoft.com/office/drawing/2014/main" id="{64674C6A-6E98-85E0-398C-8E14D0FEFE93}"/>
              </a:ext>
            </a:extLst>
          </p:cNvPr>
          <p:cNvSpPr>
            <a:spLocks noGrp="1"/>
          </p:cNvSpPr>
          <p:nvPr>
            <p:ph idx="1"/>
          </p:nvPr>
        </p:nvSpPr>
        <p:spPr>
          <a:xfrm>
            <a:off x="680321" y="2336872"/>
            <a:ext cx="9613861" cy="4170607"/>
          </a:xfrm>
        </p:spPr>
        <p:txBody>
          <a:bodyPr>
            <a:normAutofit/>
          </a:bodyPr>
          <a:lstStyle/>
          <a:p>
            <a:r>
              <a:rPr lang="en-US" sz="2800" dirty="0"/>
              <a:t>The diligent look (to Christ) governs three clauses intended to prevent apostasy.</a:t>
            </a:r>
            <a:endParaRPr lang="en-US" sz="2400" dirty="0"/>
          </a:p>
          <a:p>
            <a:r>
              <a:rPr lang="en-US" sz="2800" dirty="0"/>
              <a:t>Lest any:</a:t>
            </a:r>
          </a:p>
          <a:p>
            <a:pPr lvl="1"/>
            <a:r>
              <a:rPr lang="en-US" sz="2400" dirty="0"/>
              <a:t>Interruption of fellowship come from bitterness and cause trouble. </a:t>
            </a:r>
            <a:r>
              <a:rPr lang="en-US" sz="2400" b="1" dirty="0"/>
              <a:t>Vs. 15</a:t>
            </a:r>
            <a:endParaRPr lang="en-US" sz="2400" dirty="0"/>
          </a:p>
          <a:p>
            <a:pPr lvl="1"/>
            <a:r>
              <a:rPr lang="en-US" sz="2400" dirty="0"/>
              <a:t>Disruption of moral purity cause one to profane their faith. </a:t>
            </a:r>
            <a:r>
              <a:rPr lang="en-US" sz="2400" b="1" dirty="0"/>
              <a:t>Vs. 16a</a:t>
            </a:r>
          </a:p>
          <a:p>
            <a:pPr lvl="1"/>
            <a:r>
              <a:rPr lang="en-US" sz="2400" dirty="0"/>
              <a:t>And destroy true religion. </a:t>
            </a:r>
            <a:r>
              <a:rPr lang="en-US" sz="2400" b="1" dirty="0"/>
              <a:t>Vs. 16b</a:t>
            </a:r>
            <a:endParaRPr lang="en-US" sz="2400" dirty="0"/>
          </a:p>
          <a:p>
            <a:r>
              <a:rPr lang="en-US" sz="2800" dirty="0"/>
              <a:t>Esau is used to illustrate how that happens.</a:t>
            </a:r>
          </a:p>
        </p:txBody>
      </p:sp>
    </p:spTree>
    <p:extLst>
      <p:ext uri="{BB962C8B-B14F-4D97-AF65-F5344CB8AC3E}">
        <p14:creationId xmlns:p14="http://schemas.microsoft.com/office/powerpoint/2010/main" val="16965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7A7B8-F2A6-D86B-9A41-AF34B6A5743A}"/>
              </a:ext>
            </a:extLst>
          </p:cNvPr>
          <p:cNvSpPr>
            <a:spLocks noGrp="1"/>
          </p:cNvSpPr>
          <p:nvPr>
            <p:ph type="title"/>
          </p:nvPr>
        </p:nvSpPr>
        <p:spPr/>
        <p:txBody>
          <a:bodyPr/>
          <a:lstStyle/>
          <a:p>
            <a:r>
              <a:rPr lang="en-US" dirty="0"/>
              <a:t>Stern Warning Against Disobedience – </a:t>
            </a:r>
            <a:br>
              <a:rPr lang="en-US" dirty="0"/>
            </a:br>
            <a:r>
              <a:rPr lang="en-US" dirty="0"/>
              <a:t>12:12-17</a:t>
            </a:r>
          </a:p>
        </p:txBody>
      </p:sp>
      <p:sp>
        <p:nvSpPr>
          <p:cNvPr id="3" name="Content Placeholder 2">
            <a:extLst>
              <a:ext uri="{FF2B5EF4-FFF2-40B4-BE49-F238E27FC236}">
                <a16:creationId xmlns:a16="http://schemas.microsoft.com/office/drawing/2014/main" id="{64674C6A-6E98-85E0-398C-8E14D0FEFE93}"/>
              </a:ext>
            </a:extLst>
          </p:cNvPr>
          <p:cNvSpPr>
            <a:spLocks noGrp="1"/>
          </p:cNvSpPr>
          <p:nvPr>
            <p:ph idx="1"/>
          </p:nvPr>
        </p:nvSpPr>
        <p:spPr/>
        <p:txBody>
          <a:bodyPr>
            <a:normAutofit/>
          </a:bodyPr>
          <a:lstStyle/>
          <a:p>
            <a:r>
              <a:rPr lang="en-US" sz="2800" dirty="0"/>
              <a:t>It is often difficult to “make straight the path.” </a:t>
            </a:r>
            <a:r>
              <a:rPr lang="en-US" sz="2800" b="1" dirty="0"/>
              <a:t>vs. 13</a:t>
            </a:r>
            <a:endParaRPr lang="en-US" sz="2800" dirty="0"/>
          </a:p>
          <a:p>
            <a:pPr lvl="1"/>
            <a:r>
              <a:rPr lang="en-US" sz="2400" dirty="0"/>
              <a:t>The paths are often not straight by nature.</a:t>
            </a:r>
          </a:p>
          <a:p>
            <a:pPr lvl="1"/>
            <a:r>
              <a:rPr lang="en-US" sz="2400" dirty="0"/>
              <a:t>Requires strong and steady feet to do so.</a:t>
            </a:r>
          </a:p>
          <a:p>
            <a:pPr lvl="1"/>
            <a:r>
              <a:rPr lang="en-US" sz="2400" dirty="0"/>
              <a:t>Not doing so will make our situation worse.</a:t>
            </a:r>
          </a:p>
          <a:p>
            <a:pPr lvl="2"/>
            <a:r>
              <a:rPr lang="en-US" sz="2200" dirty="0"/>
              <a:t>Dislocating that which is already lame.</a:t>
            </a:r>
          </a:p>
        </p:txBody>
      </p:sp>
    </p:spTree>
    <p:extLst>
      <p:ext uri="{BB962C8B-B14F-4D97-AF65-F5344CB8AC3E}">
        <p14:creationId xmlns:p14="http://schemas.microsoft.com/office/powerpoint/2010/main" val="316805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7A7B8-F2A6-D86B-9A41-AF34B6A5743A}"/>
              </a:ext>
            </a:extLst>
          </p:cNvPr>
          <p:cNvSpPr>
            <a:spLocks noGrp="1"/>
          </p:cNvSpPr>
          <p:nvPr>
            <p:ph type="title"/>
          </p:nvPr>
        </p:nvSpPr>
        <p:spPr/>
        <p:txBody>
          <a:bodyPr/>
          <a:lstStyle/>
          <a:p>
            <a:r>
              <a:rPr lang="en-US" dirty="0"/>
              <a:t>Stern Warning Against Disobedience – </a:t>
            </a:r>
            <a:br>
              <a:rPr lang="en-US" dirty="0"/>
            </a:br>
            <a:r>
              <a:rPr lang="en-US" dirty="0"/>
              <a:t>12:12-17</a:t>
            </a:r>
          </a:p>
        </p:txBody>
      </p:sp>
      <p:sp>
        <p:nvSpPr>
          <p:cNvPr id="3" name="Content Placeholder 2">
            <a:extLst>
              <a:ext uri="{FF2B5EF4-FFF2-40B4-BE49-F238E27FC236}">
                <a16:creationId xmlns:a16="http://schemas.microsoft.com/office/drawing/2014/main" id="{64674C6A-6E98-85E0-398C-8E14D0FEFE93}"/>
              </a:ext>
            </a:extLst>
          </p:cNvPr>
          <p:cNvSpPr>
            <a:spLocks noGrp="1"/>
          </p:cNvSpPr>
          <p:nvPr>
            <p:ph idx="1"/>
          </p:nvPr>
        </p:nvSpPr>
        <p:spPr>
          <a:xfrm>
            <a:off x="680321" y="2336872"/>
            <a:ext cx="9613861" cy="4033447"/>
          </a:xfrm>
        </p:spPr>
        <p:txBody>
          <a:bodyPr>
            <a:normAutofit/>
          </a:bodyPr>
          <a:lstStyle/>
          <a:p>
            <a:r>
              <a:rPr lang="en-US" sz="2800" b="1" dirty="0"/>
              <a:t>Verse 14 </a:t>
            </a:r>
            <a:r>
              <a:rPr lang="en-US" sz="2800" dirty="0"/>
              <a:t>provides important insight as to how to make our paths straight.</a:t>
            </a:r>
          </a:p>
          <a:p>
            <a:pPr lvl="1"/>
            <a:r>
              <a:rPr lang="en-US" sz="2400" dirty="0"/>
              <a:t>Pursue Peace and Holiness in our walk.</a:t>
            </a:r>
          </a:p>
          <a:p>
            <a:pPr lvl="1"/>
            <a:r>
              <a:rPr lang="en-US" sz="2400" dirty="0"/>
              <a:t>With one another.</a:t>
            </a:r>
          </a:p>
          <a:p>
            <a:pPr lvl="1"/>
            <a:r>
              <a:rPr lang="en-US" sz="2400" dirty="0"/>
              <a:t>We will be forever at war with the world, we should never be at war with fellow Christians!</a:t>
            </a:r>
          </a:p>
        </p:txBody>
      </p:sp>
    </p:spTree>
    <p:extLst>
      <p:ext uri="{BB962C8B-B14F-4D97-AF65-F5344CB8AC3E}">
        <p14:creationId xmlns:p14="http://schemas.microsoft.com/office/powerpoint/2010/main" val="585122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7A7B8-F2A6-D86B-9A41-AF34B6A5743A}"/>
              </a:ext>
            </a:extLst>
          </p:cNvPr>
          <p:cNvSpPr>
            <a:spLocks noGrp="1"/>
          </p:cNvSpPr>
          <p:nvPr>
            <p:ph type="title"/>
          </p:nvPr>
        </p:nvSpPr>
        <p:spPr/>
        <p:txBody>
          <a:bodyPr/>
          <a:lstStyle/>
          <a:p>
            <a:r>
              <a:rPr lang="en-US" dirty="0"/>
              <a:t>Stern Warning Against Disobedience – </a:t>
            </a:r>
            <a:br>
              <a:rPr lang="en-US" dirty="0"/>
            </a:br>
            <a:r>
              <a:rPr lang="en-US" dirty="0"/>
              <a:t>12:12-17</a:t>
            </a:r>
          </a:p>
        </p:txBody>
      </p:sp>
      <p:sp>
        <p:nvSpPr>
          <p:cNvPr id="3" name="Content Placeholder 2">
            <a:extLst>
              <a:ext uri="{FF2B5EF4-FFF2-40B4-BE49-F238E27FC236}">
                <a16:creationId xmlns:a16="http://schemas.microsoft.com/office/drawing/2014/main" id="{64674C6A-6E98-85E0-398C-8E14D0FEFE93}"/>
              </a:ext>
            </a:extLst>
          </p:cNvPr>
          <p:cNvSpPr>
            <a:spLocks noGrp="1"/>
          </p:cNvSpPr>
          <p:nvPr>
            <p:ph idx="1"/>
          </p:nvPr>
        </p:nvSpPr>
        <p:spPr>
          <a:xfrm>
            <a:off x="680321" y="2336872"/>
            <a:ext cx="9613861" cy="4033447"/>
          </a:xfrm>
        </p:spPr>
        <p:txBody>
          <a:bodyPr>
            <a:normAutofit/>
          </a:bodyPr>
          <a:lstStyle/>
          <a:p>
            <a:r>
              <a:rPr lang="en-US" sz="2800" dirty="0"/>
              <a:t>They are encouraged to look carefully at their lives, lest they fall short of God’s grace and expectations for them.</a:t>
            </a:r>
            <a:r>
              <a:rPr lang="en-US" sz="2800" b="1" dirty="0"/>
              <a:t> Vs. 15</a:t>
            </a:r>
          </a:p>
          <a:p>
            <a:pPr lvl="1"/>
            <a:r>
              <a:rPr lang="en-US" sz="2400" dirty="0"/>
              <a:t>But it carries the responsibility for looking out for others as well as self. </a:t>
            </a:r>
          </a:p>
          <a:p>
            <a:r>
              <a:rPr lang="en-US" sz="2800" dirty="0"/>
              <a:t>The “grace of God” was theirs to have unless they were unwilling to remain faithful.</a:t>
            </a:r>
          </a:p>
        </p:txBody>
      </p:sp>
    </p:spTree>
    <p:extLst>
      <p:ext uri="{BB962C8B-B14F-4D97-AF65-F5344CB8AC3E}">
        <p14:creationId xmlns:p14="http://schemas.microsoft.com/office/powerpoint/2010/main" val="262388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7A7B8-F2A6-D86B-9A41-AF34B6A5743A}"/>
              </a:ext>
            </a:extLst>
          </p:cNvPr>
          <p:cNvSpPr>
            <a:spLocks noGrp="1"/>
          </p:cNvSpPr>
          <p:nvPr>
            <p:ph type="title"/>
          </p:nvPr>
        </p:nvSpPr>
        <p:spPr/>
        <p:txBody>
          <a:bodyPr/>
          <a:lstStyle/>
          <a:p>
            <a:r>
              <a:rPr lang="en-US" dirty="0"/>
              <a:t>Stern Warning Against Disobedience – </a:t>
            </a:r>
            <a:br>
              <a:rPr lang="en-US" dirty="0"/>
            </a:br>
            <a:r>
              <a:rPr lang="en-US" dirty="0"/>
              <a:t>12:12-17</a:t>
            </a:r>
          </a:p>
        </p:txBody>
      </p:sp>
      <p:sp>
        <p:nvSpPr>
          <p:cNvPr id="3" name="Content Placeholder 2">
            <a:extLst>
              <a:ext uri="{FF2B5EF4-FFF2-40B4-BE49-F238E27FC236}">
                <a16:creationId xmlns:a16="http://schemas.microsoft.com/office/drawing/2014/main" id="{64674C6A-6E98-85E0-398C-8E14D0FEFE93}"/>
              </a:ext>
            </a:extLst>
          </p:cNvPr>
          <p:cNvSpPr>
            <a:spLocks noGrp="1"/>
          </p:cNvSpPr>
          <p:nvPr>
            <p:ph idx="1"/>
          </p:nvPr>
        </p:nvSpPr>
        <p:spPr>
          <a:xfrm>
            <a:off x="680321" y="2336872"/>
            <a:ext cx="9613861" cy="4033447"/>
          </a:xfrm>
        </p:spPr>
        <p:txBody>
          <a:bodyPr>
            <a:normAutofit/>
          </a:bodyPr>
          <a:lstStyle/>
          <a:p>
            <a:r>
              <a:rPr lang="en-US" sz="2800" dirty="0"/>
              <a:t>A “root of bitterness” draws from </a:t>
            </a:r>
            <a:r>
              <a:rPr lang="en-US" sz="2800" b="1" dirty="0"/>
              <a:t>Deut. 29:18</a:t>
            </a:r>
            <a:r>
              <a:rPr lang="en-US" sz="2800" dirty="0"/>
              <a:t>. </a:t>
            </a:r>
          </a:p>
          <a:p>
            <a:pPr lvl="1"/>
            <a:r>
              <a:rPr lang="en-US" sz="2400" dirty="0"/>
              <a:t>There it referred to a man or woman whose heart turned away from the Lord.</a:t>
            </a:r>
          </a:p>
          <a:p>
            <a:pPr lvl="1"/>
            <a:r>
              <a:rPr lang="en-US" sz="2400" dirty="0"/>
              <a:t>One who professed faithfulness but did not believe in their heart.</a:t>
            </a:r>
          </a:p>
          <a:p>
            <a:pPr lvl="1"/>
            <a:r>
              <a:rPr lang="en-US" sz="2400" dirty="0"/>
              <a:t>When challenges come, they fail and can cause trouble for others as well. </a:t>
            </a:r>
          </a:p>
          <a:p>
            <a:pPr lvl="1"/>
            <a:r>
              <a:rPr lang="en-US" sz="2400" dirty="0" err="1"/>
              <a:t>Achan</a:t>
            </a:r>
            <a:r>
              <a:rPr lang="en-US" sz="2400" dirty="0"/>
              <a:t> is a good example of someone with this problem.</a:t>
            </a:r>
            <a:br>
              <a:rPr lang="en-US" sz="2400" dirty="0"/>
            </a:br>
            <a:endParaRPr lang="en-US" sz="2400" dirty="0"/>
          </a:p>
        </p:txBody>
      </p:sp>
    </p:spTree>
    <p:extLst>
      <p:ext uri="{BB962C8B-B14F-4D97-AF65-F5344CB8AC3E}">
        <p14:creationId xmlns:p14="http://schemas.microsoft.com/office/powerpoint/2010/main" val="3231561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8135C-9AA0-0896-0ECA-0C5BCE1BA919}"/>
              </a:ext>
            </a:extLst>
          </p:cNvPr>
          <p:cNvSpPr>
            <a:spLocks noGrp="1"/>
          </p:cNvSpPr>
          <p:nvPr>
            <p:ph type="title"/>
          </p:nvPr>
        </p:nvSpPr>
        <p:spPr/>
        <p:txBody>
          <a:bodyPr/>
          <a:lstStyle/>
          <a:p>
            <a:r>
              <a:rPr lang="en-US" dirty="0"/>
              <a:t>Overview of chapter 12</a:t>
            </a:r>
          </a:p>
        </p:txBody>
      </p:sp>
      <p:sp>
        <p:nvSpPr>
          <p:cNvPr id="3" name="Content Placeholder 2">
            <a:extLst>
              <a:ext uri="{FF2B5EF4-FFF2-40B4-BE49-F238E27FC236}">
                <a16:creationId xmlns:a16="http://schemas.microsoft.com/office/drawing/2014/main" id="{2FAD2444-49CF-9BEA-654D-881A72661891}"/>
              </a:ext>
            </a:extLst>
          </p:cNvPr>
          <p:cNvSpPr>
            <a:spLocks noGrp="1"/>
          </p:cNvSpPr>
          <p:nvPr>
            <p:ph idx="1"/>
          </p:nvPr>
        </p:nvSpPr>
        <p:spPr/>
        <p:txBody>
          <a:bodyPr>
            <a:normAutofit lnSpcReduction="10000"/>
          </a:bodyPr>
          <a:lstStyle/>
          <a:p>
            <a:r>
              <a:rPr lang="en-US" sz="2800" dirty="0"/>
              <a:t>As was already seen, some of these Christians were in danger of dropping out of the race.</a:t>
            </a:r>
          </a:p>
          <a:p>
            <a:pPr lvl="1"/>
            <a:r>
              <a:rPr lang="en-US" sz="2400" dirty="0"/>
              <a:t>They are exhorted to consider Jesus.</a:t>
            </a:r>
          </a:p>
          <a:p>
            <a:pPr lvl="1"/>
            <a:r>
              <a:rPr lang="en-US" sz="2400" dirty="0"/>
              <a:t>To look to Him to be saved from becoming exhausted and quitting the race. </a:t>
            </a:r>
          </a:p>
          <a:p>
            <a:r>
              <a:rPr lang="en-US" sz="2800" dirty="0"/>
              <a:t>Comparing their trials to those of Jesus would have revealed that while they had experienced trouble it did not compare to what He experienced.</a:t>
            </a:r>
          </a:p>
          <a:p>
            <a:pPr lvl="1"/>
            <a:r>
              <a:rPr lang="en-US" sz="2400" dirty="0"/>
              <a:t>They had not shed blood in their experiences. </a:t>
            </a:r>
            <a:r>
              <a:rPr lang="en-US" sz="2400" b="1" dirty="0"/>
              <a:t>Vs. 4</a:t>
            </a:r>
            <a:endParaRPr lang="en-US" sz="2400" dirty="0"/>
          </a:p>
          <a:p>
            <a:endParaRPr lang="en-US" sz="2800" dirty="0"/>
          </a:p>
        </p:txBody>
      </p:sp>
    </p:spTree>
    <p:extLst>
      <p:ext uri="{BB962C8B-B14F-4D97-AF65-F5344CB8AC3E}">
        <p14:creationId xmlns:p14="http://schemas.microsoft.com/office/powerpoint/2010/main" val="387126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7A7B8-F2A6-D86B-9A41-AF34B6A5743A}"/>
              </a:ext>
            </a:extLst>
          </p:cNvPr>
          <p:cNvSpPr>
            <a:spLocks noGrp="1"/>
          </p:cNvSpPr>
          <p:nvPr>
            <p:ph type="title"/>
          </p:nvPr>
        </p:nvSpPr>
        <p:spPr/>
        <p:txBody>
          <a:bodyPr/>
          <a:lstStyle/>
          <a:p>
            <a:r>
              <a:rPr lang="en-US" dirty="0"/>
              <a:t>Stern Warning Against Disobedience – </a:t>
            </a:r>
            <a:br>
              <a:rPr lang="en-US" dirty="0"/>
            </a:br>
            <a:r>
              <a:rPr lang="en-US" dirty="0"/>
              <a:t>12:12-17</a:t>
            </a:r>
          </a:p>
        </p:txBody>
      </p:sp>
      <p:sp>
        <p:nvSpPr>
          <p:cNvPr id="3" name="Content Placeholder 2">
            <a:extLst>
              <a:ext uri="{FF2B5EF4-FFF2-40B4-BE49-F238E27FC236}">
                <a16:creationId xmlns:a16="http://schemas.microsoft.com/office/drawing/2014/main" id="{64674C6A-6E98-85E0-398C-8E14D0FEFE93}"/>
              </a:ext>
            </a:extLst>
          </p:cNvPr>
          <p:cNvSpPr>
            <a:spLocks noGrp="1"/>
          </p:cNvSpPr>
          <p:nvPr>
            <p:ph idx="1"/>
          </p:nvPr>
        </p:nvSpPr>
        <p:spPr>
          <a:xfrm>
            <a:off x="680321" y="2336872"/>
            <a:ext cx="9613861" cy="4033447"/>
          </a:xfrm>
        </p:spPr>
        <p:txBody>
          <a:bodyPr>
            <a:normAutofit/>
          </a:bodyPr>
          <a:lstStyle/>
          <a:p>
            <a:r>
              <a:rPr lang="en-US" sz="2800" dirty="0"/>
              <a:t>Reference to Esau in </a:t>
            </a:r>
            <a:r>
              <a:rPr lang="en-US" sz="2800" b="1" dirty="0"/>
              <a:t>verse 16</a:t>
            </a:r>
            <a:r>
              <a:rPr lang="en-US" sz="2800" dirty="0"/>
              <a:t> illustrates how sin can derail one’s life. </a:t>
            </a:r>
          </a:p>
          <a:p>
            <a:pPr lvl="1"/>
            <a:r>
              <a:rPr lang="en-US" sz="2400" dirty="0"/>
              <a:t>Not appreciating the value of faithfulness will lead us to trade it for immediate gratification.</a:t>
            </a:r>
          </a:p>
          <a:p>
            <a:pPr lvl="1"/>
            <a:r>
              <a:rPr lang="en-US" sz="2400" dirty="0"/>
              <a:t>That is all sin can offer, nothing lasting comes from sinful conduct except losing our relationship with God!</a:t>
            </a:r>
          </a:p>
          <a:p>
            <a:pPr lvl="1"/>
            <a:r>
              <a:rPr lang="en-US" sz="2400" dirty="0"/>
              <a:t>By the time Esau recognized that it was too late.</a:t>
            </a:r>
            <a:br>
              <a:rPr lang="en-US" dirty="0"/>
            </a:br>
            <a:endParaRPr lang="en-US" dirty="0"/>
          </a:p>
        </p:txBody>
      </p:sp>
    </p:spTree>
    <p:extLst>
      <p:ext uri="{BB962C8B-B14F-4D97-AF65-F5344CB8AC3E}">
        <p14:creationId xmlns:p14="http://schemas.microsoft.com/office/powerpoint/2010/main" val="2649860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E13C4-834F-8163-46B1-5D7BCEE51D62}"/>
              </a:ext>
            </a:extLst>
          </p:cNvPr>
          <p:cNvSpPr>
            <a:spLocks noGrp="1"/>
          </p:cNvSpPr>
          <p:nvPr>
            <p:ph type="title"/>
          </p:nvPr>
        </p:nvSpPr>
        <p:spPr/>
        <p:txBody>
          <a:bodyPr/>
          <a:lstStyle/>
          <a:p>
            <a:r>
              <a:rPr lang="en-US" dirty="0"/>
              <a:t>Hebrews 12:18-24</a:t>
            </a:r>
          </a:p>
        </p:txBody>
      </p:sp>
      <p:sp>
        <p:nvSpPr>
          <p:cNvPr id="3" name="Content Placeholder 2">
            <a:extLst>
              <a:ext uri="{FF2B5EF4-FFF2-40B4-BE49-F238E27FC236}">
                <a16:creationId xmlns:a16="http://schemas.microsoft.com/office/drawing/2014/main" id="{6CFDD2F6-87A4-9BF6-D6EB-34D0AA5AD156}"/>
              </a:ext>
            </a:extLst>
          </p:cNvPr>
          <p:cNvSpPr>
            <a:spLocks noGrp="1"/>
          </p:cNvSpPr>
          <p:nvPr>
            <p:ph idx="1"/>
          </p:nvPr>
        </p:nvSpPr>
        <p:spPr>
          <a:xfrm>
            <a:off x="680321" y="2336872"/>
            <a:ext cx="9613861" cy="4320405"/>
          </a:xfrm>
        </p:spPr>
        <p:txBody>
          <a:bodyPr>
            <a:normAutofit/>
          </a:bodyPr>
          <a:lstStyle/>
          <a:p>
            <a:r>
              <a:rPr lang="en-US" sz="2800" b="1" dirty="0"/>
              <a:t>Heb 12:18  </a:t>
            </a:r>
            <a:r>
              <a:rPr lang="en-US" sz="2800" dirty="0"/>
              <a:t>For you have not come to the mountain that may be touched and that burned with fire, and to blackness and darkness and tempest,</a:t>
            </a:r>
          </a:p>
          <a:p>
            <a:r>
              <a:rPr lang="en-US" sz="2800" b="1" dirty="0"/>
              <a:t>Heb 12:19  </a:t>
            </a:r>
            <a:r>
              <a:rPr lang="en-US" sz="2800" dirty="0"/>
              <a:t>and the sound of a trumpet and the voice of words, so that those who heard it begged that the word should not be spoken to them anymore.</a:t>
            </a:r>
          </a:p>
          <a:p>
            <a:r>
              <a:rPr lang="en-US" sz="2800" b="1" dirty="0"/>
              <a:t>Heb 12:20  </a:t>
            </a:r>
            <a:r>
              <a:rPr lang="en-US" sz="2800" dirty="0"/>
              <a:t>(For they could not endure what was commanded: "AND IF SO MUCH AS A BEAST TOUCHES THE MOUNTAIN, IT SHALL BE STONED OR SHOT WITH AN ARROW."</a:t>
            </a:r>
          </a:p>
        </p:txBody>
      </p:sp>
    </p:spTree>
    <p:extLst>
      <p:ext uri="{BB962C8B-B14F-4D97-AF65-F5344CB8AC3E}">
        <p14:creationId xmlns:p14="http://schemas.microsoft.com/office/powerpoint/2010/main" val="1406328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E13C4-834F-8163-46B1-5D7BCEE51D62}"/>
              </a:ext>
            </a:extLst>
          </p:cNvPr>
          <p:cNvSpPr>
            <a:spLocks noGrp="1"/>
          </p:cNvSpPr>
          <p:nvPr>
            <p:ph type="title"/>
          </p:nvPr>
        </p:nvSpPr>
        <p:spPr/>
        <p:txBody>
          <a:bodyPr/>
          <a:lstStyle/>
          <a:p>
            <a:r>
              <a:rPr lang="en-US" dirty="0"/>
              <a:t>Hebrews 12:18-24</a:t>
            </a:r>
          </a:p>
        </p:txBody>
      </p:sp>
      <p:sp>
        <p:nvSpPr>
          <p:cNvPr id="3" name="Content Placeholder 2">
            <a:extLst>
              <a:ext uri="{FF2B5EF4-FFF2-40B4-BE49-F238E27FC236}">
                <a16:creationId xmlns:a16="http://schemas.microsoft.com/office/drawing/2014/main" id="{6CFDD2F6-87A4-9BF6-D6EB-34D0AA5AD156}"/>
              </a:ext>
            </a:extLst>
          </p:cNvPr>
          <p:cNvSpPr>
            <a:spLocks noGrp="1"/>
          </p:cNvSpPr>
          <p:nvPr>
            <p:ph idx="1"/>
          </p:nvPr>
        </p:nvSpPr>
        <p:spPr>
          <a:xfrm>
            <a:off x="680321" y="2336872"/>
            <a:ext cx="9613861" cy="4376161"/>
          </a:xfrm>
        </p:spPr>
        <p:txBody>
          <a:bodyPr>
            <a:normAutofit fontScale="92500" lnSpcReduction="10000"/>
          </a:bodyPr>
          <a:lstStyle/>
          <a:p>
            <a:r>
              <a:rPr lang="en-US" sz="2800" b="1" dirty="0"/>
              <a:t>Heb 12:21  </a:t>
            </a:r>
            <a:r>
              <a:rPr lang="en-US" sz="2800" dirty="0"/>
              <a:t>And so terrifying was the sight that Moses said, "I AM EXCEEDINGLY AFRAID AND TREMBLING.")</a:t>
            </a:r>
          </a:p>
          <a:p>
            <a:r>
              <a:rPr lang="en-US" sz="2800" b="1" dirty="0"/>
              <a:t>Heb 12:22  </a:t>
            </a:r>
            <a:r>
              <a:rPr lang="en-US" sz="2800" dirty="0"/>
              <a:t>But you have come to Mount Zion and to the city of the living God, the heavenly Jerusalem, to an innumerable company of angels,</a:t>
            </a:r>
          </a:p>
          <a:p>
            <a:r>
              <a:rPr lang="en-US" sz="2800" b="1" dirty="0"/>
              <a:t>Heb 12:23  </a:t>
            </a:r>
            <a:r>
              <a:rPr lang="en-US" sz="2800" dirty="0"/>
              <a:t>to the general assembly and church of the firstborn who are registered in heaven, to God the Judge of all, to the spirits of just men made perfect,</a:t>
            </a:r>
          </a:p>
          <a:p>
            <a:r>
              <a:rPr lang="en-US" sz="2800" b="1" dirty="0"/>
              <a:t>Heb 12:24  </a:t>
            </a:r>
            <a:r>
              <a:rPr lang="en-US" sz="2800" dirty="0"/>
              <a:t>to Jesus the Mediator of the new covenant, and to the blood of sprinkling that speaks better things than that of Abel.</a:t>
            </a:r>
          </a:p>
        </p:txBody>
      </p:sp>
    </p:spTree>
    <p:extLst>
      <p:ext uri="{BB962C8B-B14F-4D97-AF65-F5344CB8AC3E}">
        <p14:creationId xmlns:p14="http://schemas.microsoft.com/office/powerpoint/2010/main" val="3188685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3AB08-7645-058F-4EB1-DFD08D4A8F2D}"/>
              </a:ext>
            </a:extLst>
          </p:cNvPr>
          <p:cNvSpPr>
            <a:spLocks noGrp="1"/>
          </p:cNvSpPr>
          <p:nvPr>
            <p:ph type="title"/>
          </p:nvPr>
        </p:nvSpPr>
        <p:spPr/>
        <p:txBody>
          <a:bodyPr/>
          <a:lstStyle/>
          <a:p>
            <a:r>
              <a:rPr lang="en-US" dirty="0"/>
              <a:t>The Earthly Sinai and the Heavenly Zion – 12:18-24</a:t>
            </a:r>
          </a:p>
        </p:txBody>
      </p:sp>
      <p:sp>
        <p:nvSpPr>
          <p:cNvPr id="3" name="Content Placeholder 2">
            <a:extLst>
              <a:ext uri="{FF2B5EF4-FFF2-40B4-BE49-F238E27FC236}">
                <a16:creationId xmlns:a16="http://schemas.microsoft.com/office/drawing/2014/main" id="{BF345D8C-BB9F-3DB3-6DE0-74145C20FEF7}"/>
              </a:ext>
            </a:extLst>
          </p:cNvPr>
          <p:cNvSpPr>
            <a:spLocks noGrp="1"/>
          </p:cNvSpPr>
          <p:nvPr>
            <p:ph idx="1"/>
          </p:nvPr>
        </p:nvSpPr>
        <p:spPr>
          <a:xfrm>
            <a:off x="680321" y="2336872"/>
            <a:ext cx="9613861" cy="3952415"/>
          </a:xfrm>
        </p:spPr>
        <p:txBody>
          <a:bodyPr>
            <a:noAutofit/>
          </a:bodyPr>
          <a:lstStyle/>
          <a:p>
            <a:r>
              <a:rPr lang="en-US" sz="2800" dirty="0"/>
              <a:t>Darkness and terror of the people dominate the scene of Sinai described in scripture. </a:t>
            </a:r>
          </a:p>
          <a:p>
            <a:pPr lvl="1"/>
            <a:r>
              <a:rPr lang="en-US" sz="2400" dirty="0"/>
              <a:t>The mountain could not be touched, not even by animals.</a:t>
            </a:r>
          </a:p>
          <a:p>
            <a:pPr lvl="1"/>
            <a:r>
              <a:rPr lang="en-US" sz="2400" dirty="0"/>
              <a:t>Fear was the chief emotion on that occasion.</a:t>
            </a:r>
          </a:p>
          <a:p>
            <a:pPr lvl="1"/>
            <a:r>
              <a:rPr lang="en-US" sz="2400" dirty="0"/>
              <a:t>The elders of the people asked that Moses communicate with God on their behalf for fear of dying if they heard God’s voice again.</a:t>
            </a:r>
          </a:p>
        </p:txBody>
      </p:sp>
    </p:spTree>
    <p:extLst>
      <p:ext uri="{BB962C8B-B14F-4D97-AF65-F5344CB8AC3E}">
        <p14:creationId xmlns:p14="http://schemas.microsoft.com/office/powerpoint/2010/main" val="40488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3AB08-7645-058F-4EB1-DFD08D4A8F2D}"/>
              </a:ext>
            </a:extLst>
          </p:cNvPr>
          <p:cNvSpPr>
            <a:spLocks noGrp="1"/>
          </p:cNvSpPr>
          <p:nvPr>
            <p:ph type="title"/>
          </p:nvPr>
        </p:nvSpPr>
        <p:spPr/>
        <p:txBody>
          <a:bodyPr/>
          <a:lstStyle/>
          <a:p>
            <a:r>
              <a:rPr lang="en-US" dirty="0"/>
              <a:t>The Earthly Sinai and the Heavenly Zion – 12:18-24</a:t>
            </a:r>
          </a:p>
        </p:txBody>
      </p:sp>
      <p:sp>
        <p:nvSpPr>
          <p:cNvPr id="3" name="Content Placeholder 2">
            <a:extLst>
              <a:ext uri="{FF2B5EF4-FFF2-40B4-BE49-F238E27FC236}">
                <a16:creationId xmlns:a16="http://schemas.microsoft.com/office/drawing/2014/main" id="{BF345D8C-BB9F-3DB3-6DE0-74145C20FEF7}"/>
              </a:ext>
            </a:extLst>
          </p:cNvPr>
          <p:cNvSpPr>
            <a:spLocks noGrp="1"/>
          </p:cNvSpPr>
          <p:nvPr>
            <p:ph idx="1"/>
          </p:nvPr>
        </p:nvSpPr>
        <p:spPr>
          <a:xfrm>
            <a:off x="680321" y="2336872"/>
            <a:ext cx="9613861" cy="3952415"/>
          </a:xfrm>
        </p:spPr>
        <p:txBody>
          <a:bodyPr>
            <a:normAutofit/>
          </a:bodyPr>
          <a:lstStyle/>
          <a:p>
            <a:r>
              <a:rPr lang="en-US" sz="2800" dirty="0"/>
              <a:t>In contrast to that scene is described ”heavenly Jerusalem.”</a:t>
            </a:r>
          </a:p>
          <a:p>
            <a:pPr lvl="1"/>
            <a:r>
              <a:rPr lang="en-US" sz="2400" dirty="0"/>
              <a:t>Light vs. darkness</a:t>
            </a:r>
          </a:p>
          <a:p>
            <a:pPr lvl="1"/>
            <a:r>
              <a:rPr lang="en-US" sz="2400" dirty="0"/>
              <a:t>Joy vs. terror</a:t>
            </a:r>
          </a:p>
          <a:p>
            <a:pPr lvl="1"/>
            <a:r>
              <a:rPr lang="en-US" sz="2400" dirty="0"/>
              <a:t>Salvation vs. threat of destruction</a:t>
            </a:r>
          </a:p>
          <a:p>
            <a:r>
              <a:rPr lang="en-US" sz="2800" dirty="0"/>
              <a:t>Another comparison of the superiority of Christianity over the Old Testament system.</a:t>
            </a:r>
          </a:p>
        </p:txBody>
      </p:sp>
    </p:spTree>
    <p:extLst>
      <p:ext uri="{BB962C8B-B14F-4D97-AF65-F5344CB8AC3E}">
        <p14:creationId xmlns:p14="http://schemas.microsoft.com/office/powerpoint/2010/main" val="281050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7D03C-78C3-1E32-B2B1-6501D3C3786B}"/>
              </a:ext>
            </a:extLst>
          </p:cNvPr>
          <p:cNvSpPr>
            <a:spLocks noGrp="1"/>
          </p:cNvSpPr>
          <p:nvPr>
            <p:ph type="title"/>
          </p:nvPr>
        </p:nvSpPr>
        <p:spPr/>
        <p:txBody>
          <a:bodyPr/>
          <a:lstStyle/>
          <a:p>
            <a:r>
              <a:rPr lang="en-US" dirty="0"/>
              <a:t>Hebrews 12:25-29</a:t>
            </a:r>
          </a:p>
        </p:txBody>
      </p:sp>
      <p:sp>
        <p:nvSpPr>
          <p:cNvPr id="3" name="Content Placeholder 2">
            <a:extLst>
              <a:ext uri="{FF2B5EF4-FFF2-40B4-BE49-F238E27FC236}">
                <a16:creationId xmlns:a16="http://schemas.microsoft.com/office/drawing/2014/main" id="{2666A49E-2B99-A49E-8D42-9F661A9FD921}"/>
              </a:ext>
            </a:extLst>
          </p:cNvPr>
          <p:cNvSpPr>
            <a:spLocks noGrp="1"/>
          </p:cNvSpPr>
          <p:nvPr>
            <p:ph idx="1"/>
          </p:nvPr>
        </p:nvSpPr>
        <p:spPr>
          <a:xfrm>
            <a:off x="680321" y="2336873"/>
            <a:ext cx="9613861" cy="4253498"/>
          </a:xfrm>
        </p:spPr>
        <p:txBody>
          <a:bodyPr>
            <a:normAutofit fontScale="92500" lnSpcReduction="10000"/>
          </a:bodyPr>
          <a:lstStyle/>
          <a:p>
            <a:r>
              <a:rPr lang="en-US" sz="2800" b="1" dirty="0"/>
              <a:t>Heb 12:25  </a:t>
            </a:r>
            <a:r>
              <a:rPr lang="en-US" sz="2800" dirty="0"/>
              <a:t>See that you do not refuse Him who speaks. For if they did not escape who refused Him who spoke on earth, much more shall we not escape if we turn away from Him who speaks from heaven,</a:t>
            </a:r>
          </a:p>
          <a:p>
            <a:r>
              <a:rPr lang="en-US" sz="2800" b="1" dirty="0"/>
              <a:t>Heb 12:26  </a:t>
            </a:r>
            <a:r>
              <a:rPr lang="en-US" sz="2800" dirty="0"/>
              <a:t>whose voice then shook the earth; but now He has promised, saying, "YET ONCE MORE I SHAKE NOT ONLY THE EARTH, BUT ALSO HEAVEN."</a:t>
            </a:r>
          </a:p>
          <a:p>
            <a:r>
              <a:rPr lang="en-US" sz="2800" b="1" dirty="0"/>
              <a:t>Heb 12:27  </a:t>
            </a:r>
            <a:r>
              <a:rPr lang="en-US" sz="2800" dirty="0"/>
              <a:t>Now this, "YET ONCE MORE," indicates the removal of those things that are being shaken, as of things that are made, that the things which cannot be shaken may remain.</a:t>
            </a:r>
          </a:p>
        </p:txBody>
      </p:sp>
    </p:spTree>
    <p:extLst>
      <p:ext uri="{BB962C8B-B14F-4D97-AF65-F5344CB8AC3E}">
        <p14:creationId xmlns:p14="http://schemas.microsoft.com/office/powerpoint/2010/main" val="3551213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7D03C-78C3-1E32-B2B1-6501D3C3786B}"/>
              </a:ext>
            </a:extLst>
          </p:cNvPr>
          <p:cNvSpPr>
            <a:spLocks noGrp="1"/>
          </p:cNvSpPr>
          <p:nvPr>
            <p:ph type="title"/>
          </p:nvPr>
        </p:nvSpPr>
        <p:spPr/>
        <p:txBody>
          <a:bodyPr/>
          <a:lstStyle/>
          <a:p>
            <a:r>
              <a:rPr lang="en-US" dirty="0"/>
              <a:t>Hebrews 12:25-29</a:t>
            </a:r>
          </a:p>
        </p:txBody>
      </p:sp>
      <p:sp>
        <p:nvSpPr>
          <p:cNvPr id="3" name="Content Placeholder 2">
            <a:extLst>
              <a:ext uri="{FF2B5EF4-FFF2-40B4-BE49-F238E27FC236}">
                <a16:creationId xmlns:a16="http://schemas.microsoft.com/office/drawing/2014/main" id="{2666A49E-2B99-A49E-8D42-9F661A9FD921}"/>
              </a:ext>
            </a:extLst>
          </p:cNvPr>
          <p:cNvSpPr>
            <a:spLocks noGrp="1"/>
          </p:cNvSpPr>
          <p:nvPr>
            <p:ph idx="1"/>
          </p:nvPr>
        </p:nvSpPr>
        <p:spPr/>
        <p:txBody>
          <a:bodyPr>
            <a:normAutofit/>
          </a:bodyPr>
          <a:lstStyle/>
          <a:p>
            <a:r>
              <a:rPr lang="en-US" sz="2800" b="1" dirty="0"/>
              <a:t>Heb 12:28  </a:t>
            </a:r>
            <a:r>
              <a:rPr lang="en-US" sz="2800" dirty="0"/>
              <a:t>Therefore, since we are receiving a kingdom which cannot be shaken, let us have grace, by which we may serve God acceptably with reverence and godly fear.</a:t>
            </a:r>
          </a:p>
          <a:p>
            <a:r>
              <a:rPr lang="en-US" sz="2800" b="1" dirty="0"/>
              <a:t>Heb 12:29  </a:t>
            </a:r>
            <a:r>
              <a:rPr lang="en-US" sz="2800" dirty="0"/>
              <a:t>For our God is a consuming fire.</a:t>
            </a:r>
          </a:p>
        </p:txBody>
      </p:sp>
    </p:spTree>
    <p:extLst>
      <p:ext uri="{BB962C8B-B14F-4D97-AF65-F5344CB8AC3E}">
        <p14:creationId xmlns:p14="http://schemas.microsoft.com/office/powerpoint/2010/main" val="635930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F2AD5-DBF1-8D0C-43FD-1CDE1E3C6AD1}"/>
              </a:ext>
            </a:extLst>
          </p:cNvPr>
          <p:cNvSpPr>
            <a:spLocks noGrp="1"/>
          </p:cNvSpPr>
          <p:nvPr>
            <p:ph type="title"/>
          </p:nvPr>
        </p:nvSpPr>
        <p:spPr/>
        <p:txBody>
          <a:bodyPr/>
          <a:lstStyle/>
          <a:p>
            <a:r>
              <a:rPr lang="en-US" dirty="0"/>
              <a:t>Listen to the Voice of God! 12:25-29</a:t>
            </a:r>
          </a:p>
        </p:txBody>
      </p:sp>
      <p:sp>
        <p:nvSpPr>
          <p:cNvPr id="3" name="Content Placeholder 2">
            <a:extLst>
              <a:ext uri="{FF2B5EF4-FFF2-40B4-BE49-F238E27FC236}">
                <a16:creationId xmlns:a16="http://schemas.microsoft.com/office/drawing/2014/main" id="{DE7123EE-80A7-64B0-3382-C44AB73A232F}"/>
              </a:ext>
            </a:extLst>
          </p:cNvPr>
          <p:cNvSpPr>
            <a:spLocks noGrp="1"/>
          </p:cNvSpPr>
          <p:nvPr>
            <p:ph idx="1"/>
          </p:nvPr>
        </p:nvSpPr>
        <p:spPr/>
        <p:txBody>
          <a:bodyPr>
            <a:normAutofit/>
          </a:bodyPr>
          <a:lstStyle/>
          <a:p>
            <a:r>
              <a:rPr lang="en-US" sz="2800" dirty="0"/>
              <a:t>Closing out the chapter the writer speaks bluntly, they need to end their foolishness and obey God’s word!</a:t>
            </a:r>
          </a:p>
          <a:p>
            <a:r>
              <a:rPr lang="en-US" sz="2800" dirty="0"/>
              <a:t>When God spoke at Sinai the earth shook but, we have received that which cannot be shaken.</a:t>
            </a:r>
          </a:p>
          <a:p>
            <a:pPr lvl="1"/>
            <a:r>
              <a:rPr lang="en-US" sz="2400" dirty="0"/>
              <a:t>The kingdom, the church.</a:t>
            </a:r>
          </a:p>
        </p:txBody>
      </p:sp>
    </p:spTree>
    <p:extLst>
      <p:ext uri="{BB962C8B-B14F-4D97-AF65-F5344CB8AC3E}">
        <p14:creationId xmlns:p14="http://schemas.microsoft.com/office/powerpoint/2010/main" val="180007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F2AD5-DBF1-8D0C-43FD-1CDE1E3C6AD1}"/>
              </a:ext>
            </a:extLst>
          </p:cNvPr>
          <p:cNvSpPr>
            <a:spLocks noGrp="1"/>
          </p:cNvSpPr>
          <p:nvPr>
            <p:ph type="title"/>
          </p:nvPr>
        </p:nvSpPr>
        <p:spPr/>
        <p:txBody>
          <a:bodyPr/>
          <a:lstStyle/>
          <a:p>
            <a:r>
              <a:rPr lang="en-US" dirty="0"/>
              <a:t>Listen to the Voice of God! 12:25-29</a:t>
            </a:r>
          </a:p>
        </p:txBody>
      </p:sp>
      <p:sp>
        <p:nvSpPr>
          <p:cNvPr id="3" name="Content Placeholder 2">
            <a:extLst>
              <a:ext uri="{FF2B5EF4-FFF2-40B4-BE49-F238E27FC236}">
                <a16:creationId xmlns:a16="http://schemas.microsoft.com/office/drawing/2014/main" id="{DE7123EE-80A7-64B0-3382-C44AB73A232F}"/>
              </a:ext>
            </a:extLst>
          </p:cNvPr>
          <p:cNvSpPr>
            <a:spLocks noGrp="1"/>
          </p:cNvSpPr>
          <p:nvPr>
            <p:ph idx="1"/>
          </p:nvPr>
        </p:nvSpPr>
        <p:spPr/>
        <p:txBody>
          <a:bodyPr>
            <a:normAutofit/>
          </a:bodyPr>
          <a:lstStyle/>
          <a:p>
            <a:r>
              <a:rPr lang="en-US" sz="2800" dirty="0"/>
              <a:t>We should be grateful for that.</a:t>
            </a:r>
          </a:p>
          <a:p>
            <a:pPr lvl="1"/>
            <a:r>
              <a:rPr lang="en-US" sz="2400" dirty="0"/>
              <a:t>Vs. 28 “The exhortation let us have grace (</a:t>
            </a:r>
            <a:r>
              <a:rPr lang="en-US" sz="2400" dirty="0" err="1"/>
              <a:t>ech¿men</a:t>
            </a:r>
            <a:r>
              <a:rPr lang="en-US" sz="2400" dirty="0"/>
              <a:t> </a:t>
            </a:r>
            <a:r>
              <a:rPr lang="en-US" sz="2400" dirty="0" err="1"/>
              <a:t>charin</a:t>
            </a:r>
            <a:r>
              <a:rPr lang="en-US" sz="2400" dirty="0"/>
              <a:t>) could be rendered “let us be grateful” or “let us be thankful.” In other words, the Lord’s people should be, upon careful contemplation of the marvelous kingdom we are receiving, overwhelmed with gratitude as we serve God with reverence and godly fear.” (Truth Commentaries, Hebrews, King, page 474) </a:t>
            </a:r>
          </a:p>
        </p:txBody>
      </p:sp>
    </p:spTree>
    <p:extLst>
      <p:ext uri="{BB962C8B-B14F-4D97-AF65-F5344CB8AC3E}">
        <p14:creationId xmlns:p14="http://schemas.microsoft.com/office/powerpoint/2010/main" val="151926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F2AD5-DBF1-8D0C-43FD-1CDE1E3C6AD1}"/>
              </a:ext>
            </a:extLst>
          </p:cNvPr>
          <p:cNvSpPr>
            <a:spLocks noGrp="1"/>
          </p:cNvSpPr>
          <p:nvPr>
            <p:ph type="title"/>
          </p:nvPr>
        </p:nvSpPr>
        <p:spPr/>
        <p:txBody>
          <a:bodyPr/>
          <a:lstStyle/>
          <a:p>
            <a:r>
              <a:rPr lang="en-US" dirty="0"/>
              <a:t>Listen to the Voice of God! 12:25-29</a:t>
            </a:r>
          </a:p>
        </p:txBody>
      </p:sp>
      <p:sp>
        <p:nvSpPr>
          <p:cNvPr id="3" name="Content Placeholder 2">
            <a:extLst>
              <a:ext uri="{FF2B5EF4-FFF2-40B4-BE49-F238E27FC236}">
                <a16:creationId xmlns:a16="http://schemas.microsoft.com/office/drawing/2014/main" id="{DE7123EE-80A7-64B0-3382-C44AB73A232F}"/>
              </a:ext>
            </a:extLst>
          </p:cNvPr>
          <p:cNvSpPr>
            <a:spLocks noGrp="1"/>
          </p:cNvSpPr>
          <p:nvPr>
            <p:ph idx="1"/>
          </p:nvPr>
        </p:nvSpPr>
        <p:spPr/>
        <p:txBody>
          <a:bodyPr>
            <a:normAutofit/>
          </a:bodyPr>
          <a:lstStyle/>
          <a:p>
            <a:r>
              <a:rPr lang="en-US" sz="2800" dirty="0"/>
              <a:t>God should be served with reverence. </a:t>
            </a:r>
            <a:r>
              <a:rPr lang="en-US" sz="2800" b="1" dirty="0"/>
              <a:t>Vs. 28</a:t>
            </a:r>
            <a:endParaRPr lang="en-US" sz="2800" dirty="0"/>
          </a:p>
          <a:p>
            <a:r>
              <a:rPr lang="en-US" sz="2800" dirty="0"/>
              <a:t>He is still a consuming fire to those who are His enemies. </a:t>
            </a:r>
            <a:r>
              <a:rPr lang="en-US" sz="2800" b="1" dirty="0"/>
              <a:t>Vs. 29</a:t>
            </a:r>
            <a:endParaRPr lang="en-US" sz="2800" dirty="0"/>
          </a:p>
        </p:txBody>
      </p:sp>
    </p:spTree>
    <p:extLst>
      <p:ext uri="{BB962C8B-B14F-4D97-AF65-F5344CB8AC3E}">
        <p14:creationId xmlns:p14="http://schemas.microsoft.com/office/powerpoint/2010/main" val="150162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8135C-9AA0-0896-0ECA-0C5BCE1BA919}"/>
              </a:ext>
            </a:extLst>
          </p:cNvPr>
          <p:cNvSpPr>
            <a:spLocks noGrp="1"/>
          </p:cNvSpPr>
          <p:nvPr>
            <p:ph type="title"/>
          </p:nvPr>
        </p:nvSpPr>
        <p:spPr/>
        <p:txBody>
          <a:bodyPr/>
          <a:lstStyle/>
          <a:p>
            <a:r>
              <a:rPr lang="en-US" dirty="0"/>
              <a:t>Overview of chapter 12</a:t>
            </a:r>
          </a:p>
        </p:txBody>
      </p:sp>
      <p:sp>
        <p:nvSpPr>
          <p:cNvPr id="3" name="Content Placeholder 2">
            <a:extLst>
              <a:ext uri="{FF2B5EF4-FFF2-40B4-BE49-F238E27FC236}">
                <a16:creationId xmlns:a16="http://schemas.microsoft.com/office/drawing/2014/main" id="{2FAD2444-49CF-9BEA-654D-881A72661891}"/>
              </a:ext>
            </a:extLst>
          </p:cNvPr>
          <p:cNvSpPr>
            <a:spLocks noGrp="1"/>
          </p:cNvSpPr>
          <p:nvPr>
            <p:ph idx="1"/>
          </p:nvPr>
        </p:nvSpPr>
        <p:spPr/>
        <p:txBody>
          <a:bodyPr>
            <a:normAutofit/>
          </a:bodyPr>
          <a:lstStyle/>
          <a:p>
            <a:r>
              <a:rPr lang="en-US" sz="2800" dirty="0"/>
              <a:t>We are told that the difficulties experienced may well be God’s tool to discipline His children. </a:t>
            </a:r>
            <a:r>
              <a:rPr lang="en-US" sz="2800" b="1" dirty="0"/>
              <a:t>Vs. 5-11</a:t>
            </a:r>
          </a:p>
          <a:p>
            <a:r>
              <a:rPr lang="en-US" sz="2800" dirty="0"/>
              <a:t>The Christian life is not a sprint, it is a marathon and will require perseverance to be successful. </a:t>
            </a:r>
            <a:r>
              <a:rPr lang="en-US" sz="2800" b="1" dirty="0"/>
              <a:t>Vs. 12-17</a:t>
            </a:r>
            <a:endParaRPr lang="en-US" sz="2800" dirty="0"/>
          </a:p>
          <a:p>
            <a:r>
              <a:rPr lang="en-US" sz="2800" dirty="0"/>
              <a:t>We again see the contrast between the old and the new. </a:t>
            </a:r>
            <a:r>
              <a:rPr lang="en-US" sz="2800" b="1" dirty="0"/>
              <a:t>Vs. 18-29</a:t>
            </a:r>
            <a:endParaRPr lang="en-US" sz="2800" dirty="0"/>
          </a:p>
          <a:p>
            <a:pPr lvl="1"/>
            <a:r>
              <a:rPr lang="en-US" sz="2400" dirty="0"/>
              <a:t>What is offered on Mt. Zion is superior to what was offered on Mt. Sinai. </a:t>
            </a:r>
          </a:p>
          <a:p>
            <a:endParaRPr lang="en-US" sz="2800" dirty="0"/>
          </a:p>
        </p:txBody>
      </p:sp>
    </p:spTree>
    <p:extLst>
      <p:ext uri="{BB962C8B-B14F-4D97-AF65-F5344CB8AC3E}">
        <p14:creationId xmlns:p14="http://schemas.microsoft.com/office/powerpoint/2010/main" val="362140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3600" dirty="0"/>
              <a:t>Final Thoughts</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13</a:t>
            </a:r>
          </a:p>
        </p:txBody>
      </p:sp>
    </p:spTree>
    <p:extLst>
      <p:ext uri="{BB962C8B-B14F-4D97-AF65-F5344CB8AC3E}">
        <p14:creationId xmlns:p14="http://schemas.microsoft.com/office/powerpoint/2010/main" val="28203596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20FC9-4E31-9502-8120-9A762F604BC6}"/>
              </a:ext>
            </a:extLst>
          </p:cNvPr>
          <p:cNvSpPr>
            <a:spLocks noGrp="1"/>
          </p:cNvSpPr>
          <p:nvPr>
            <p:ph type="title"/>
          </p:nvPr>
        </p:nvSpPr>
        <p:spPr/>
        <p:txBody>
          <a:bodyPr/>
          <a:lstStyle/>
          <a:p>
            <a:r>
              <a:rPr lang="en-US" dirty="0"/>
              <a:t>Concluding Exhortation and Prayer</a:t>
            </a:r>
          </a:p>
        </p:txBody>
      </p:sp>
      <p:sp>
        <p:nvSpPr>
          <p:cNvPr id="3" name="Content Placeholder 2">
            <a:extLst>
              <a:ext uri="{FF2B5EF4-FFF2-40B4-BE49-F238E27FC236}">
                <a16:creationId xmlns:a16="http://schemas.microsoft.com/office/drawing/2014/main" id="{2B79BFBE-3A23-486F-B98C-D09797EF7BDB}"/>
              </a:ext>
            </a:extLst>
          </p:cNvPr>
          <p:cNvSpPr>
            <a:spLocks noGrp="1"/>
          </p:cNvSpPr>
          <p:nvPr>
            <p:ph idx="1"/>
          </p:nvPr>
        </p:nvSpPr>
        <p:spPr>
          <a:xfrm>
            <a:off x="680321" y="2336873"/>
            <a:ext cx="9613861" cy="3985868"/>
          </a:xfrm>
        </p:spPr>
        <p:txBody>
          <a:bodyPr>
            <a:normAutofit/>
          </a:bodyPr>
          <a:lstStyle/>
          <a:p>
            <a:r>
              <a:rPr lang="en-US" sz="2800" dirty="0"/>
              <a:t>The author focuses his attention on matters that cannot be ignored. </a:t>
            </a:r>
          </a:p>
          <a:p>
            <a:r>
              <a:rPr lang="en-US" sz="2800" dirty="0"/>
              <a:t>Things such as:</a:t>
            </a:r>
          </a:p>
          <a:p>
            <a:pPr lvl="1"/>
            <a:r>
              <a:rPr lang="en-US" sz="2400" dirty="0"/>
              <a:t>Brotherly love</a:t>
            </a:r>
          </a:p>
          <a:p>
            <a:pPr lvl="1"/>
            <a:r>
              <a:rPr lang="en-US" sz="2400" dirty="0"/>
              <a:t>Sexual purity</a:t>
            </a:r>
          </a:p>
          <a:p>
            <a:pPr lvl="1"/>
            <a:r>
              <a:rPr lang="en-US" sz="2400" dirty="0"/>
              <a:t>Covetousness</a:t>
            </a:r>
          </a:p>
          <a:p>
            <a:pPr lvl="1"/>
            <a:r>
              <a:rPr lang="en-US" sz="2400" dirty="0"/>
              <a:t>Sound doctrine</a:t>
            </a:r>
          </a:p>
          <a:p>
            <a:pPr lvl="1"/>
            <a:r>
              <a:rPr lang="en-US" sz="2400" dirty="0"/>
              <a:t>Praising God</a:t>
            </a:r>
          </a:p>
          <a:p>
            <a:pPr lvl="1"/>
            <a:r>
              <a:rPr lang="en-US" sz="2400" dirty="0"/>
              <a:t>Respect of church leadership</a:t>
            </a:r>
          </a:p>
        </p:txBody>
      </p:sp>
    </p:spTree>
    <p:extLst>
      <p:ext uri="{BB962C8B-B14F-4D97-AF65-F5344CB8AC3E}">
        <p14:creationId xmlns:p14="http://schemas.microsoft.com/office/powerpoint/2010/main" val="123182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20FC9-4E31-9502-8120-9A762F604BC6}"/>
              </a:ext>
            </a:extLst>
          </p:cNvPr>
          <p:cNvSpPr>
            <a:spLocks noGrp="1"/>
          </p:cNvSpPr>
          <p:nvPr>
            <p:ph type="title"/>
          </p:nvPr>
        </p:nvSpPr>
        <p:spPr/>
        <p:txBody>
          <a:bodyPr/>
          <a:lstStyle/>
          <a:p>
            <a:r>
              <a:rPr lang="en-US" dirty="0"/>
              <a:t>Concluding Exhortation and Prayer</a:t>
            </a:r>
          </a:p>
        </p:txBody>
      </p:sp>
      <p:sp>
        <p:nvSpPr>
          <p:cNvPr id="3" name="Content Placeholder 2">
            <a:extLst>
              <a:ext uri="{FF2B5EF4-FFF2-40B4-BE49-F238E27FC236}">
                <a16:creationId xmlns:a16="http://schemas.microsoft.com/office/drawing/2014/main" id="{2B79BFBE-3A23-486F-B98C-D09797EF7BDB}"/>
              </a:ext>
            </a:extLst>
          </p:cNvPr>
          <p:cNvSpPr>
            <a:spLocks noGrp="1"/>
          </p:cNvSpPr>
          <p:nvPr>
            <p:ph idx="1"/>
          </p:nvPr>
        </p:nvSpPr>
        <p:spPr>
          <a:xfrm>
            <a:off x="680321" y="2336873"/>
            <a:ext cx="9613861" cy="3985868"/>
          </a:xfrm>
        </p:spPr>
        <p:txBody>
          <a:bodyPr>
            <a:normAutofit/>
          </a:bodyPr>
          <a:lstStyle/>
          <a:p>
            <a:r>
              <a:rPr lang="en-US" sz="2800" dirty="0"/>
              <a:t>Addressing issues that required the first century reader’s attention but also Christians of every age.</a:t>
            </a:r>
          </a:p>
          <a:p>
            <a:r>
              <a:rPr lang="en-US" sz="2800" dirty="0"/>
              <a:t>These issues define Christian character. </a:t>
            </a:r>
          </a:p>
          <a:p>
            <a:pPr lvl="1"/>
            <a:r>
              <a:rPr lang="en-US" sz="2400" dirty="0"/>
              <a:t>All are required to complete the picture of Christianity.</a:t>
            </a:r>
          </a:p>
          <a:p>
            <a:r>
              <a:rPr lang="en-US" sz="2800" dirty="0"/>
              <a:t>The author will once again address the issue that has kept his attention throughout the book - the need to break away from Judaism. </a:t>
            </a:r>
          </a:p>
          <a:p>
            <a:endParaRPr lang="en-US" sz="2400" dirty="0"/>
          </a:p>
        </p:txBody>
      </p:sp>
    </p:spTree>
    <p:extLst>
      <p:ext uri="{BB962C8B-B14F-4D97-AF65-F5344CB8AC3E}">
        <p14:creationId xmlns:p14="http://schemas.microsoft.com/office/powerpoint/2010/main" val="329399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5B647-9DA4-3E98-867C-34A19C94A705}"/>
              </a:ext>
            </a:extLst>
          </p:cNvPr>
          <p:cNvSpPr>
            <a:spLocks noGrp="1"/>
          </p:cNvSpPr>
          <p:nvPr>
            <p:ph type="title"/>
          </p:nvPr>
        </p:nvSpPr>
        <p:spPr/>
        <p:txBody>
          <a:bodyPr/>
          <a:lstStyle/>
          <a:p>
            <a:r>
              <a:rPr lang="en-US" dirty="0"/>
              <a:t>Hebrews 13:1-3</a:t>
            </a:r>
          </a:p>
        </p:txBody>
      </p:sp>
      <p:sp>
        <p:nvSpPr>
          <p:cNvPr id="3" name="Content Placeholder 2">
            <a:extLst>
              <a:ext uri="{FF2B5EF4-FFF2-40B4-BE49-F238E27FC236}">
                <a16:creationId xmlns:a16="http://schemas.microsoft.com/office/drawing/2014/main" id="{544D9F3C-2BCA-0356-210C-365C44B83C42}"/>
              </a:ext>
            </a:extLst>
          </p:cNvPr>
          <p:cNvSpPr>
            <a:spLocks noGrp="1"/>
          </p:cNvSpPr>
          <p:nvPr>
            <p:ph idx="1"/>
          </p:nvPr>
        </p:nvSpPr>
        <p:spPr/>
        <p:txBody>
          <a:bodyPr>
            <a:normAutofit/>
          </a:bodyPr>
          <a:lstStyle/>
          <a:p>
            <a:r>
              <a:rPr lang="en-US" sz="2800" b="1" dirty="0"/>
              <a:t>Heb 13:1  </a:t>
            </a:r>
            <a:r>
              <a:rPr lang="en-US" sz="2800" dirty="0"/>
              <a:t>Let brotherly love continue.</a:t>
            </a:r>
          </a:p>
          <a:p>
            <a:r>
              <a:rPr lang="en-US" sz="2800" b="1" dirty="0"/>
              <a:t>Heb 13:2  </a:t>
            </a:r>
            <a:r>
              <a:rPr lang="en-US" sz="2800" dirty="0"/>
              <a:t>Do not forget to entertain strangers, for by so doing some have unwittingly entertained angels.</a:t>
            </a:r>
          </a:p>
          <a:p>
            <a:r>
              <a:rPr lang="en-US" sz="2800" b="1" dirty="0"/>
              <a:t>Heb 13:3  </a:t>
            </a:r>
            <a:r>
              <a:rPr lang="en-US" sz="2800" dirty="0"/>
              <a:t>Remember the prisoners as if chained with them—those who are mistreated—since you yourselves are in the body also.</a:t>
            </a:r>
          </a:p>
        </p:txBody>
      </p:sp>
    </p:spTree>
    <p:extLst>
      <p:ext uri="{BB962C8B-B14F-4D97-AF65-F5344CB8AC3E}">
        <p14:creationId xmlns:p14="http://schemas.microsoft.com/office/powerpoint/2010/main" val="4364027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Verse 1 stresses brotherly love – the basis for all Christian ethics.</a:t>
            </a:r>
          </a:p>
          <a:p>
            <a:r>
              <a:rPr lang="en-US" sz="2800" dirty="0"/>
              <a:t>Verse 2 emphasizes hospitality to strangers. </a:t>
            </a:r>
          </a:p>
          <a:p>
            <a:r>
              <a:rPr lang="en-US" sz="2800" dirty="0"/>
              <a:t>Verse 3 calls for the readers to remember those in prison due to their faith and those who are suffering</a:t>
            </a:r>
          </a:p>
        </p:txBody>
      </p:sp>
    </p:spTree>
    <p:extLst>
      <p:ext uri="{BB962C8B-B14F-4D97-AF65-F5344CB8AC3E}">
        <p14:creationId xmlns:p14="http://schemas.microsoft.com/office/powerpoint/2010/main" val="27867003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a:xfrm>
            <a:off x="680321" y="2336872"/>
            <a:ext cx="9613861" cy="4399207"/>
          </a:xfrm>
        </p:spPr>
        <p:txBody>
          <a:bodyPr>
            <a:normAutofit fontScale="92500"/>
          </a:bodyPr>
          <a:lstStyle/>
          <a:p>
            <a:r>
              <a:rPr lang="en-US" sz="2800" dirty="0"/>
              <a:t>The exhortation to brotherly love is a familiar one in the NT.</a:t>
            </a:r>
          </a:p>
          <a:p>
            <a:pPr lvl="1"/>
            <a:r>
              <a:rPr lang="en-US" sz="2400" b="1" dirty="0"/>
              <a:t>Jn. 13:34-35  </a:t>
            </a:r>
            <a:r>
              <a:rPr lang="en-US" sz="2400" dirty="0"/>
              <a:t>A new commandment I give to you, that you love one another; as I have loved you, that you also love one another. By this all will know that you are My disciples, if you have love for one another."</a:t>
            </a:r>
          </a:p>
          <a:p>
            <a:pPr lvl="1"/>
            <a:r>
              <a:rPr lang="en-US" sz="2400" b="1" dirty="0"/>
              <a:t>Rom. 12:10  </a:t>
            </a:r>
            <a:r>
              <a:rPr lang="en-US" sz="2400" dirty="0"/>
              <a:t>Be kindly affectionate to one another with brotherly love, in honor giving preference to one another;</a:t>
            </a:r>
          </a:p>
          <a:p>
            <a:pPr lvl="1"/>
            <a:r>
              <a:rPr lang="en-US" sz="2400" b="1" dirty="0"/>
              <a:t>1 Thess. 4:9  </a:t>
            </a:r>
            <a:r>
              <a:rPr lang="en-US" sz="2400" dirty="0"/>
              <a:t>But concerning brotherly love you have no need that I should write to you, for you yourselves are taught by God to love one another;</a:t>
            </a:r>
          </a:p>
          <a:p>
            <a:pPr lvl="1"/>
            <a:r>
              <a:rPr lang="en-US" sz="2400" b="1" dirty="0"/>
              <a:t>1 Pet. 1:22  </a:t>
            </a:r>
            <a:r>
              <a:rPr lang="en-US" sz="2400" dirty="0"/>
              <a:t>Since you have purified your souls in obeying the truth through the Spirit in sincere love of the brethren, love one another fervently with a pure heart,</a:t>
            </a:r>
          </a:p>
        </p:txBody>
      </p:sp>
    </p:spTree>
    <p:extLst>
      <p:ext uri="{BB962C8B-B14F-4D97-AF65-F5344CB8AC3E}">
        <p14:creationId xmlns:p14="http://schemas.microsoft.com/office/powerpoint/2010/main" val="811353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lnSpcReduction="10000"/>
          </a:bodyPr>
          <a:lstStyle/>
          <a:p>
            <a:r>
              <a:rPr lang="en-US" sz="2800" dirty="0"/>
              <a:t>Brotherly love – </a:t>
            </a:r>
            <a:r>
              <a:rPr lang="en-US" sz="2800" i="1" dirty="0" err="1"/>
              <a:t>philadelphia</a:t>
            </a:r>
            <a:endParaRPr lang="en-US" sz="2800" dirty="0"/>
          </a:p>
          <a:p>
            <a:pPr lvl="1"/>
            <a:r>
              <a:rPr lang="en-US" sz="2400" dirty="0"/>
              <a:t>The concept behind it is that special mutual regard for one another </a:t>
            </a:r>
            <a:r>
              <a:rPr lang="en-US" sz="2400" dirty="0" err="1"/>
              <a:t>irregardless</a:t>
            </a:r>
            <a:r>
              <a:rPr lang="en-US" sz="2400" dirty="0"/>
              <a:t> of race, sex, cultural background, or ethnic heritage, which is particularly characteristic of genuine Christians. (BTB, Hebrews, King, page 93)</a:t>
            </a:r>
          </a:p>
          <a:p>
            <a:r>
              <a:rPr lang="en-US" sz="2800" dirty="0"/>
              <a:t>Use of “continue” suggests there is a risk (if not tendency) to neglect this duty.</a:t>
            </a:r>
          </a:p>
          <a:p>
            <a:r>
              <a:rPr lang="en-US" sz="2800" dirty="0"/>
              <a:t>It must not be thought of as an emotion, rather a daily action.</a:t>
            </a:r>
          </a:p>
        </p:txBody>
      </p:sp>
    </p:spTree>
    <p:extLst>
      <p:ext uri="{BB962C8B-B14F-4D97-AF65-F5344CB8AC3E}">
        <p14:creationId xmlns:p14="http://schemas.microsoft.com/office/powerpoint/2010/main" val="281883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The writer identifies 3 areas where brotherly love has been deficient:</a:t>
            </a:r>
          </a:p>
          <a:p>
            <a:pPr marL="914400" lvl="1" indent="-457200">
              <a:buFont typeface="+mj-lt"/>
              <a:buAutoNum type="arabicPeriod"/>
            </a:pPr>
            <a:r>
              <a:rPr lang="en-US" sz="2400" dirty="0"/>
              <a:t>Hospitality toward strangers.</a:t>
            </a:r>
          </a:p>
          <a:p>
            <a:pPr marL="914400" lvl="1" indent="-457200">
              <a:buFont typeface="+mj-lt"/>
              <a:buAutoNum type="arabicPeriod"/>
            </a:pPr>
            <a:r>
              <a:rPr lang="en-US" sz="2400" dirty="0"/>
              <a:t>Attention given to those in prison due to their faith.</a:t>
            </a:r>
          </a:p>
          <a:p>
            <a:pPr marL="914400" lvl="1" indent="-457200">
              <a:buFont typeface="+mj-lt"/>
              <a:buAutoNum type="arabicPeriod"/>
            </a:pPr>
            <a:r>
              <a:rPr lang="en-US" sz="2400" dirty="0"/>
              <a:t>Consideration of those suffering adversity.</a:t>
            </a:r>
          </a:p>
          <a:p>
            <a:r>
              <a:rPr lang="en-US" sz="2800" dirty="0"/>
              <a:t>Love is never content with just words. It expresses itself in compassionate deeds. (BTB, Hebrews, King, page 93)</a:t>
            </a:r>
          </a:p>
        </p:txBody>
      </p:sp>
    </p:spTree>
    <p:extLst>
      <p:ext uri="{BB962C8B-B14F-4D97-AF65-F5344CB8AC3E}">
        <p14:creationId xmlns:p14="http://schemas.microsoft.com/office/powerpoint/2010/main" val="189736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First century Christian travelers needed a place to stay.</a:t>
            </a:r>
          </a:p>
          <a:p>
            <a:pPr lvl="1"/>
            <a:r>
              <a:rPr lang="en-US" sz="2400" dirty="0"/>
              <a:t>Those publicly available were dangerous.</a:t>
            </a:r>
          </a:p>
          <a:p>
            <a:r>
              <a:rPr lang="en-US" sz="2800" dirty="0"/>
              <a:t>This is a duty for every Christian, not just a few.</a:t>
            </a:r>
          </a:p>
          <a:p>
            <a:pPr lvl="1"/>
            <a:r>
              <a:rPr lang="en-US" sz="2400" dirty="0"/>
              <a:t>Let’s all be involved in works such as this and not leave it to just a few.</a:t>
            </a:r>
          </a:p>
        </p:txBody>
      </p:sp>
    </p:spTree>
    <p:extLst>
      <p:ext uri="{BB962C8B-B14F-4D97-AF65-F5344CB8AC3E}">
        <p14:creationId xmlns:p14="http://schemas.microsoft.com/office/powerpoint/2010/main" val="175064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“for by so doing some have unwittingly entertained angels.” </a:t>
            </a:r>
            <a:r>
              <a:rPr lang="en-US" sz="2800" b="1" dirty="0"/>
              <a:t>vs. 2</a:t>
            </a:r>
            <a:endParaRPr lang="en-US" sz="2800" dirty="0"/>
          </a:p>
          <a:p>
            <a:r>
              <a:rPr lang="en-US" sz="2800" dirty="0"/>
              <a:t>There are 2 instances in the OT where this occurred.</a:t>
            </a:r>
          </a:p>
          <a:p>
            <a:pPr lvl="1"/>
            <a:r>
              <a:rPr lang="en-US" sz="2400" dirty="0"/>
              <a:t>Abraham and Sarah entertained angels sent to destroy Sodom and Gomorrah. </a:t>
            </a:r>
            <a:r>
              <a:rPr lang="en-US" sz="2400" b="1" dirty="0"/>
              <a:t>Gen. 18:1</a:t>
            </a:r>
            <a:endParaRPr lang="en-US" sz="2400" dirty="0"/>
          </a:p>
          <a:p>
            <a:pPr lvl="1"/>
            <a:r>
              <a:rPr lang="en-US" sz="2400" dirty="0"/>
              <a:t>Manoah and his wife entertained an angel prior to the birth of Samson. </a:t>
            </a:r>
            <a:r>
              <a:rPr lang="en-US" sz="2400" b="1" dirty="0"/>
              <a:t>Jud. 13:16-21</a:t>
            </a:r>
            <a:endParaRPr lang="en-US" sz="2400" dirty="0"/>
          </a:p>
        </p:txBody>
      </p:sp>
    </p:spTree>
    <p:extLst>
      <p:ext uri="{BB962C8B-B14F-4D97-AF65-F5344CB8AC3E}">
        <p14:creationId xmlns:p14="http://schemas.microsoft.com/office/powerpoint/2010/main" val="240325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4306-1D0D-27EB-EEA1-8E798D3BC991}"/>
              </a:ext>
            </a:extLst>
          </p:cNvPr>
          <p:cNvSpPr>
            <a:spLocks noGrp="1"/>
          </p:cNvSpPr>
          <p:nvPr>
            <p:ph type="title"/>
          </p:nvPr>
        </p:nvSpPr>
        <p:spPr/>
        <p:txBody>
          <a:bodyPr/>
          <a:lstStyle/>
          <a:p>
            <a:r>
              <a:rPr lang="en-US" dirty="0"/>
              <a:t>Hebrews 12:1-3</a:t>
            </a:r>
          </a:p>
        </p:txBody>
      </p:sp>
      <p:sp>
        <p:nvSpPr>
          <p:cNvPr id="3" name="Content Placeholder 2">
            <a:extLst>
              <a:ext uri="{FF2B5EF4-FFF2-40B4-BE49-F238E27FC236}">
                <a16:creationId xmlns:a16="http://schemas.microsoft.com/office/drawing/2014/main" id="{35A37C80-D216-A8DC-D05C-1123C7F2E7B1}"/>
              </a:ext>
            </a:extLst>
          </p:cNvPr>
          <p:cNvSpPr>
            <a:spLocks noGrp="1"/>
          </p:cNvSpPr>
          <p:nvPr>
            <p:ph idx="1"/>
          </p:nvPr>
        </p:nvSpPr>
        <p:spPr>
          <a:xfrm>
            <a:off x="680321" y="2336872"/>
            <a:ext cx="9613861" cy="4208893"/>
          </a:xfrm>
        </p:spPr>
        <p:txBody>
          <a:bodyPr>
            <a:normAutofit lnSpcReduction="10000"/>
          </a:bodyPr>
          <a:lstStyle/>
          <a:p>
            <a:r>
              <a:rPr lang="en-US" sz="2800" b="1" u="sng" dirty="0">
                <a:hlinkClick r:id="rId2"/>
              </a:rPr>
              <a:t>Heb 12:1</a:t>
            </a:r>
            <a:r>
              <a:rPr lang="en-US" sz="2800" dirty="0">
                <a:hlinkClick r:id="rId2"/>
              </a:rPr>
              <a:t> </a:t>
            </a:r>
            <a:r>
              <a:rPr lang="en-US" sz="2800" dirty="0"/>
              <a:t> Therefore we also, since we are surrounded by so great a cloud of witnesses, let us lay aside every weight, and the sin which so easily ensnares </a:t>
            </a:r>
            <a:r>
              <a:rPr lang="en-US" sz="2800" i="1" dirty="0"/>
              <a:t>us, </a:t>
            </a:r>
            <a:r>
              <a:rPr lang="en-US" sz="2800" dirty="0"/>
              <a:t>and let us run with endurance the race that is set before us,</a:t>
            </a:r>
          </a:p>
          <a:p>
            <a:r>
              <a:rPr lang="en-US" sz="2800" b="1" u="sng" dirty="0">
                <a:hlinkClick r:id="rId3"/>
              </a:rPr>
              <a:t>Heb 12:2</a:t>
            </a:r>
            <a:r>
              <a:rPr lang="en-US" sz="2800" dirty="0">
                <a:hlinkClick r:id="rId3"/>
              </a:rPr>
              <a:t> </a:t>
            </a:r>
            <a:r>
              <a:rPr lang="en-US" sz="2800" dirty="0"/>
              <a:t> looking unto Jesus, the author and finisher of </a:t>
            </a:r>
            <a:r>
              <a:rPr lang="en-US" sz="2800" i="1" dirty="0"/>
              <a:t>our</a:t>
            </a:r>
            <a:r>
              <a:rPr lang="en-US" sz="2800" dirty="0"/>
              <a:t> faith, who for the joy that was set before Him endured the cross, despising the shame, and has sat down at the right hand of the throne of God.</a:t>
            </a:r>
          </a:p>
          <a:p>
            <a:r>
              <a:rPr lang="en-US" sz="2800" b="1" u="sng" dirty="0">
                <a:hlinkClick r:id="rId4"/>
              </a:rPr>
              <a:t>Heb 12:3</a:t>
            </a:r>
            <a:r>
              <a:rPr lang="en-US" sz="2800" dirty="0">
                <a:hlinkClick r:id="rId4"/>
              </a:rPr>
              <a:t> </a:t>
            </a:r>
            <a:r>
              <a:rPr lang="en-US" sz="2800" dirty="0"/>
              <a:t> For consider Him who endured such hostility from sinners against Himself, lest you become weary and discouraged in your souls.</a:t>
            </a:r>
          </a:p>
          <a:p>
            <a:pPr marL="0" indent="0">
              <a:buNone/>
            </a:pPr>
            <a:endParaRPr lang="en-US" sz="2800" dirty="0"/>
          </a:p>
        </p:txBody>
      </p:sp>
    </p:spTree>
    <p:extLst>
      <p:ext uri="{BB962C8B-B14F-4D97-AF65-F5344CB8AC3E}">
        <p14:creationId xmlns:p14="http://schemas.microsoft.com/office/powerpoint/2010/main" val="8480139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The lesson in this is not that we may today literally entertain angels unaware of their status as the Lord’s messengers, but that we may never know how grand and special these Christian strangers who grace our humble abodes truly are. Some are just as truly God’s spokesmen today as were the angels of old. Many love the Lord and his Word just as surely and purely as do the angels. (BTB, Hebrews, King, page 94)</a:t>
            </a:r>
            <a:endParaRPr lang="en-US" sz="2400" dirty="0"/>
          </a:p>
        </p:txBody>
      </p:sp>
    </p:spTree>
    <p:extLst>
      <p:ext uri="{BB962C8B-B14F-4D97-AF65-F5344CB8AC3E}">
        <p14:creationId xmlns:p14="http://schemas.microsoft.com/office/powerpoint/2010/main" val="12061858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lnSpcReduction="10000"/>
          </a:bodyPr>
          <a:lstStyle/>
          <a:p>
            <a:r>
              <a:rPr lang="en-US" sz="2800" dirty="0"/>
              <a:t>“Remember the prisoners as if chained with them” </a:t>
            </a:r>
            <a:r>
              <a:rPr lang="en-US" sz="2800" b="1" dirty="0"/>
              <a:t>vs. 3</a:t>
            </a:r>
            <a:endParaRPr lang="en-US" sz="2800" dirty="0"/>
          </a:p>
          <a:p>
            <a:pPr lvl="1"/>
            <a:r>
              <a:rPr lang="en-US" sz="2400" dirty="0"/>
              <a:t>Provides confirmation that persecution was present at the time the book was written.</a:t>
            </a:r>
          </a:p>
          <a:p>
            <a:pPr lvl="1"/>
            <a:r>
              <a:rPr lang="en-US" sz="2400" dirty="0"/>
              <a:t>Out of fear of authorities and being imprisoned themselves, there was a tendency to neglect brethren in this situation.</a:t>
            </a:r>
          </a:p>
          <a:p>
            <a:r>
              <a:rPr lang="en-US" sz="2800" dirty="0"/>
              <a:t>It happened to Paul:</a:t>
            </a:r>
          </a:p>
          <a:p>
            <a:pPr lvl="1"/>
            <a:r>
              <a:rPr lang="en-US" sz="2400" b="1" dirty="0"/>
              <a:t>2 Tim. 1:15  </a:t>
            </a:r>
            <a:r>
              <a:rPr lang="en-US" sz="2400" dirty="0"/>
              <a:t>This you know, that all those in Asia have turned away from me…</a:t>
            </a:r>
          </a:p>
          <a:p>
            <a:r>
              <a:rPr lang="en-US" sz="2800" dirty="0" err="1"/>
              <a:t>Onesiphorus</a:t>
            </a:r>
            <a:r>
              <a:rPr lang="en-US" sz="2800" dirty="0"/>
              <a:t> serves as a good example. </a:t>
            </a:r>
            <a:r>
              <a:rPr lang="en-US" sz="2800" b="1" dirty="0"/>
              <a:t>2 Tim. 1:16</a:t>
            </a:r>
            <a:endParaRPr lang="en-US" sz="2800" dirty="0"/>
          </a:p>
        </p:txBody>
      </p:sp>
    </p:spTree>
    <p:extLst>
      <p:ext uri="{BB962C8B-B14F-4D97-AF65-F5344CB8AC3E}">
        <p14:creationId xmlns:p14="http://schemas.microsoft.com/office/powerpoint/2010/main" val="319747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“those who are mistreated — since you yourselves are in the body also.” </a:t>
            </a:r>
            <a:r>
              <a:rPr lang="en-US" sz="2800" b="1" dirty="0"/>
              <a:t>vs. 3</a:t>
            </a:r>
            <a:endParaRPr lang="en-US" sz="2800" dirty="0"/>
          </a:p>
          <a:p>
            <a:r>
              <a:rPr lang="en-US" sz="2800" dirty="0"/>
              <a:t>The hospitality should be extended to those being mistreated as well as those in prison.</a:t>
            </a:r>
          </a:p>
          <a:p>
            <a:r>
              <a:rPr lang="en-US" sz="2800" dirty="0"/>
              <a:t>Motivated by the realization that it could happen to any of us as well.</a:t>
            </a:r>
          </a:p>
          <a:p>
            <a:pPr lvl="1"/>
            <a:r>
              <a:rPr lang="en-US" sz="2400" dirty="0"/>
              <a:t>If the suffering was being inflicted due to their faithfulness.</a:t>
            </a:r>
          </a:p>
          <a:p>
            <a:endParaRPr lang="en-US" sz="2800" dirty="0"/>
          </a:p>
        </p:txBody>
      </p:sp>
    </p:spTree>
    <p:extLst>
      <p:ext uri="{BB962C8B-B14F-4D97-AF65-F5344CB8AC3E}">
        <p14:creationId xmlns:p14="http://schemas.microsoft.com/office/powerpoint/2010/main" val="64886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E7BA-2972-DAC7-BADA-C56967E2ABFF}"/>
              </a:ext>
            </a:extLst>
          </p:cNvPr>
          <p:cNvSpPr>
            <a:spLocks noGrp="1"/>
          </p:cNvSpPr>
          <p:nvPr>
            <p:ph type="title"/>
          </p:nvPr>
        </p:nvSpPr>
        <p:spPr/>
        <p:txBody>
          <a:bodyPr/>
          <a:lstStyle/>
          <a:p>
            <a:r>
              <a:rPr lang="en-US" dirty="0"/>
              <a:t>Jesus, Author and Finisher of Our Faith – 12:1-3</a:t>
            </a:r>
          </a:p>
        </p:txBody>
      </p:sp>
      <p:sp>
        <p:nvSpPr>
          <p:cNvPr id="3" name="Content Placeholder 2">
            <a:extLst>
              <a:ext uri="{FF2B5EF4-FFF2-40B4-BE49-F238E27FC236}">
                <a16:creationId xmlns:a16="http://schemas.microsoft.com/office/drawing/2014/main" id="{4932078C-D611-B63F-05D2-F1E3884DE524}"/>
              </a:ext>
            </a:extLst>
          </p:cNvPr>
          <p:cNvSpPr>
            <a:spLocks noGrp="1"/>
          </p:cNvSpPr>
          <p:nvPr>
            <p:ph idx="1"/>
          </p:nvPr>
        </p:nvSpPr>
        <p:spPr/>
        <p:txBody>
          <a:bodyPr>
            <a:normAutofit/>
          </a:bodyPr>
          <a:lstStyle/>
          <a:p>
            <a:r>
              <a:rPr lang="en-US" sz="2800" dirty="0"/>
              <a:t>Every Christian is involved in a marathon run, not merely for his or her life, but for the soul. Many hostile forces are aligned against the success of our run for salvation, but we must not look away from the one who has run this course before us. He is the Author and the Finisher of our faith, and if we keep our eyes set upon him nothing can keep us from crossing the finish line in triumph. (BTB, Hebrews, King, page 87)</a:t>
            </a:r>
          </a:p>
          <a:p>
            <a:endParaRPr lang="en-US" sz="2800" dirty="0"/>
          </a:p>
        </p:txBody>
      </p:sp>
    </p:spTree>
    <p:extLst>
      <p:ext uri="{BB962C8B-B14F-4D97-AF65-F5344CB8AC3E}">
        <p14:creationId xmlns:p14="http://schemas.microsoft.com/office/powerpoint/2010/main" val="184814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E7BA-2972-DAC7-BADA-C56967E2ABFF}"/>
              </a:ext>
            </a:extLst>
          </p:cNvPr>
          <p:cNvSpPr>
            <a:spLocks noGrp="1"/>
          </p:cNvSpPr>
          <p:nvPr>
            <p:ph type="title"/>
          </p:nvPr>
        </p:nvSpPr>
        <p:spPr/>
        <p:txBody>
          <a:bodyPr/>
          <a:lstStyle/>
          <a:p>
            <a:r>
              <a:rPr lang="en-US" dirty="0"/>
              <a:t>Jesus, Author and Finisher of Our Faith – 12:1-3</a:t>
            </a:r>
          </a:p>
        </p:txBody>
      </p:sp>
      <p:sp>
        <p:nvSpPr>
          <p:cNvPr id="3" name="Content Placeholder 2">
            <a:extLst>
              <a:ext uri="{FF2B5EF4-FFF2-40B4-BE49-F238E27FC236}">
                <a16:creationId xmlns:a16="http://schemas.microsoft.com/office/drawing/2014/main" id="{4932078C-D611-B63F-05D2-F1E3884DE524}"/>
              </a:ext>
            </a:extLst>
          </p:cNvPr>
          <p:cNvSpPr>
            <a:spLocks noGrp="1"/>
          </p:cNvSpPr>
          <p:nvPr>
            <p:ph idx="1"/>
          </p:nvPr>
        </p:nvSpPr>
        <p:spPr>
          <a:xfrm>
            <a:off x="680321" y="2336872"/>
            <a:ext cx="9613861" cy="4097381"/>
          </a:xfrm>
        </p:spPr>
        <p:txBody>
          <a:bodyPr>
            <a:normAutofit lnSpcReduction="10000"/>
          </a:bodyPr>
          <a:lstStyle/>
          <a:p>
            <a:r>
              <a:rPr lang="en-US" sz="2800" dirty="0"/>
              <a:t>The Christian life is compared to a race. </a:t>
            </a:r>
          </a:p>
          <a:p>
            <a:pPr lvl="1"/>
            <a:r>
              <a:rPr lang="en-US" sz="2400" dirty="0"/>
              <a:t>Difficult and challenging.</a:t>
            </a:r>
          </a:p>
          <a:p>
            <a:r>
              <a:rPr lang="en-US" sz="2800" dirty="0"/>
              <a:t>Then and now athletic events are usually watched by others.</a:t>
            </a:r>
          </a:p>
          <a:p>
            <a:pPr lvl="1"/>
            <a:r>
              <a:rPr lang="en-US" sz="2400" dirty="0"/>
              <a:t>In this case the observers are those great heroes of faith we just looked at in chapter 11.</a:t>
            </a:r>
          </a:p>
          <a:p>
            <a:pPr lvl="1"/>
            <a:r>
              <a:rPr lang="en-US" sz="2400" dirty="0"/>
              <a:t>Their races completed; they now cheer us on in our race. </a:t>
            </a:r>
          </a:p>
          <a:p>
            <a:r>
              <a:rPr lang="en-US" sz="2800" dirty="0"/>
              <a:t>Nothing is more discouraging than to struggle alone.</a:t>
            </a:r>
          </a:p>
          <a:p>
            <a:pPr lvl="1"/>
            <a:r>
              <a:rPr lang="en-US" sz="2400" dirty="0"/>
              <a:t>We are not, we have those who have run before us, cheering us on now.</a:t>
            </a:r>
          </a:p>
          <a:p>
            <a:endParaRPr lang="en-US" sz="2800" dirty="0"/>
          </a:p>
        </p:txBody>
      </p:sp>
    </p:spTree>
    <p:extLst>
      <p:ext uri="{BB962C8B-B14F-4D97-AF65-F5344CB8AC3E}">
        <p14:creationId xmlns:p14="http://schemas.microsoft.com/office/powerpoint/2010/main" val="124560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E7BA-2972-DAC7-BADA-C56967E2ABFF}"/>
              </a:ext>
            </a:extLst>
          </p:cNvPr>
          <p:cNvSpPr>
            <a:spLocks noGrp="1"/>
          </p:cNvSpPr>
          <p:nvPr>
            <p:ph type="title"/>
          </p:nvPr>
        </p:nvSpPr>
        <p:spPr/>
        <p:txBody>
          <a:bodyPr/>
          <a:lstStyle/>
          <a:p>
            <a:r>
              <a:rPr lang="en-US" dirty="0"/>
              <a:t>Jesus, Author and Finisher of Our Faith – 12:1-3</a:t>
            </a:r>
          </a:p>
        </p:txBody>
      </p:sp>
      <p:sp>
        <p:nvSpPr>
          <p:cNvPr id="3" name="Content Placeholder 2">
            <a:extLst>
              <a:ext uri="{FF2B5EF4-FFF2-40B4-BE49-F238E27FC236}">
                <a16:creationId xmlns:a16="http://schemas.microsoft.com/office/drawing/2014/main" id="{4932078C-D611-B63F-05D2-F1E3884DE524}"/>
              </a:ext>
            </a:extLst>
          </p:cNvPr>
          <p:cNvSpPr>
            <a:spLocks noGrp="1"/>
          </p:cNvSpPr>
          <p:nvPr>
            <p:ph idx="1"/>
          </p:nvPr>
        </p:nvSpPr>
        <p:spPr>
          <a:xfrm>
            <a:off x="680321" y="2336872"/>
            <a:ext cx="9613861" cy="4097381"/>
          </a:xfrm>
        </p:spPr>
        <p:txBody>
          <a:bodyPr>
            <a:normAutofit/>
          </a:bodyPr>
          <a:lstStyle/>
          <a:p>
            <a:r>
              <a:rPr lang="en-US" sz="2800" dirty="0"/>
              <a:t>To be successful we are encouraged to rid ourselves of anything that would hold us back or keep us from performing at our highest possible level. </a:t>
            </a:r>
          </a:p>
          <a:p>
            <a:pPr lvl="1"/>
            <a:r>
              <a:rPr lang="en-US" sz="2400" dirty="0"/>
              <a:t>Weight – bulk, mass or weight. Burdensome load.</a:t>
            </a:r>
          </a:p>
          <a:p>
            <a:pPr lvl="1"/>
            <a:r>
              <a:rPr lang="en-US" sz="2400" dirty="0"/>
              <a:t>Anything that will make living the Christian life more difficult must be cast aside.</a:t>
            </a:r>
          </a:p>
          <a:p>
            <a:pPr lvl="1"/>
            <a:r>
              <a:rPr lang="en-US" sz="2400" dirty="0"/>
              <a:t>This is a cost of discipleship; it must be set aside and never taken back up. </a:t>
            </a:r>
          </a:p>
          <a:p>
            <a:endParaRPr lang="en-US" sz="2800" dirty="0"/>
          </a:p>
        </p:txBody>
      </p:sp>
    </p:spTree>
    <p:extLst>
      <p:ext uri="{BB962C8B-B14F-4D97-AF65-F5344CB8AC3E}">
        <p14:creationId xmlns:p14="http://schemas.microsoft.com/office/powerpoint/2010/main" val="3829002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E7BA-2972-DAC7-BADA-C56967E2ABFF}"/>
              </a:ext>
            </a:extLst>
          </p:cNvPr>
          <p:cNvSpPr>
            <a:spLocks noGrp="1"/>
          </p:cNvSpPr>
          <p:nvPr>
            <p:ph type="title"/>
          </p:nvPr>
        </p:nvSpPr>
        <p:spPr/>
        <p:txBody>
          <a:bodyPr/>
          <a:lstStyle/>
          <a:p>
            <a:r>
              <a:rPr lang="en-US" dirty="0"/>
              <a:t>Jesus, Author and Finisher of Our Faith – 12:1-3</a:t>
            </a:r>
          </a:p>
        </p:txBody>
      </p:sp>
      <p:sp>
        <p:nvSpPr>
          <p:cNvPr id="3" name="Content Placeholder 2">
            <a:extLst>
              <a:ext uri="{FF2B5EF4-FFF2-40B4-BE49-F238E27FC236}">
                <a16:creationId xmlns:a16="http://schemas.microsoft.com/office/drawing/2014/main" id="{4932078C-D611-B63F-05D2-F1E3884DE524}"/>
              </a:ext>
            </a:extLst>
          </p:cNvPr>
          <p:cNvSpPr>
            <a:spLocks noGrp="1"/>
          </p:cNvSpPr>
          <p:nvPr>
            <p:ph idx="1"/>
          </p:nvPr>
        </p:nvSpPr>
        <p:spPr>
          <a:xfrm>
            <a:off x="680321" y="2336872"/>
            <a:ext cx="9613861" cy="4097381"/>
          </a:xfrm>
        </p:spPr>
        <p:txBody>
          <a:bodyPr>
            <a:normAutofit lnSpcReduction="10000"/>
          </a:bodyPr>
          <a:lstStyle/>
          <a:p>
            <a:r>
              <a:rPr lang="en-US" sz="2800" dirty="0"/>
              <a:t>Jesus is described as the author of our faith. </a:t>
            </a:r>
            <a:r>
              <a:rPr lang="en-US" sz="2800" b="1" dirty="0"/>
              <a:t>Vs. 2</a:t>
            </a:r>
            <a:endParaRPr lang="en-US" sz="2800" dirty="0"/>
          </a:p>
          <a:p>
            <a:pPr lvl="1"/>
            <a:r>
              <a:rPr lang="en-US" sz="2400" dirty="0"/>
              <a:t>He is the captain of our salvation. </a:t>
            </a:r>
            <a:r>
              <a:rPr lang="en-US" sz="2400" b="1" dirty="0"/>
              <a:t>Heb. 2:10</a:t>
            </a:r>
            <a:endParaRPr lang="en-US" sz="2400" dirty="0"/>
          </a:p>
          <a:p>
            <a:pPr lvl="1"/>
            <a:r>
              <a:rPr lang="en-US" sz="2400" dirty="0"/>
              <a:t>As “author” He is the pioneer, originator and the one to whom we owe for the existence of faith.</a:t>
            </a:r>
          </a:p>
          <a:p>
            <a:r>
              <a:rPr lang="en-US" sz="2800" dirty="0"/>
              <a:t>He is the finisher of our faith. </a:t>
            </a:r>
          </a:p>
          <a:p>
            <a:pPr lvl="1"/>
            <a:r>
              <a:rPr lang="en-US" sz="2400" dirty="0"/>
              <a:t>He brought it to completion.</a:t>
            </a:r>
          </a:p>
          <a:p>
            <a:pPr lvl="1"/>
            <a:r>
              <a:rPr lang="en-US" sz="2400" dirty="0"/>
              <a:t>Everything that was anticipated in the old covenant has been completed by Jesus. </a:t>
            </a:r>
            <a:r>
              <a:rPr lang="en-US" sz="2400" b="1" dirty="0"/>
              <a:t>Heb. 9:9; 10:1, 14; 11:40</a:t>
            </a:r>
            <a:endParaRPr lang="en-US" sz="2400" dirty="0"/>
          </a:p>
          <a:p>
            <a:pPr lvl="1"/>
            <a:r>
              <a:rPr lang="en-US" sz="2400" b="1" dirty="0"/>
              <a:t>Jn. 19:30</a:t>
            </a:r>
            <a:r>
              <a:rPr lang="en-US" sz="2400" dirty="0"/>
              <a:t> So when Jesus had received the sour wine, He said, "It is finished!" And bowing His head, He gave up His spirit.</a:t>
            </a:r>
            <a:endParaRPr lang="en-US" sz="2400" b="1" dirty="0"/>
          </a:p>
          <a:p>
            <a:endParaRPr lang="en-US" sz="2800" dirty="0"/>
          </a:p>
        </p:txBody>
      </p:sp>
    </p:spTree>
    <p:extLst>
      <p:ext uri="{BB962C8B-B14F-4D97-AF65-F5344CB8AC3E}">
        <p14:creationId xmlns:p14="http://schemas.microsoft.com/office/powerpoint/2010/main" val="414308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96559</TotalTime>
  <Words>3764</Words>
  <Application>Microsoft Macintosh PowerPoint</Application>
  <PresentationFormat>Widescreen</PresentationFormat>
  <Paragraphs>257</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Helvetica Neue</vt:lpstr>
      <vt:lpstr>Trebuchet MS</vt:lpstr>
      <vt:lpstr>Berlin</vt:lpstr>
      <vt:lpstr>Exhortation to Genuine Christian Living</vt:lpstr>
      <vt:lpstr>Overview of chapter 12</vt:lpstr>
      <vt:lpstr>Overview of chapter 12</vt:lpstr>
      <vt:lpstr>Overview of chapter 12</vt:lpstr>
      <vt:lpstr>Hebrews 12:1-3</vt:lpstr>
      <vt:lpstr>Jesus, Author and Finisher of Our Faith – 12:1-3</vt:lpstr>
      <vt:lpstr>Jesus, Author and Finisher of Our Faith – 12:1-3</vt:lpstr>
      <vt:lpstr>Jesus, Author and Finisher of Our Faith – 12:1-3</vt:lpstr>
      <vt:lpstr>Jesus, Author and Finisher of Our Faith – 12:1-3</vt:lpstr>
      <vt:lpstr>Jesus, Author and Finisher of Our Faith – 12:1-3</vt:lpstr>
      <vt:lpstr>Jesus, Author and Finisher of Our Faith – 12:1-3</vt:lpstr>
      <vt:lpstr>Jesus, Author and Finisher of Our Faith – 12:1-3</vt:lpstr>
      <vt:lpstr>Hebrews 12:4-11</vt:lpstr>
      <vt:lpstr>Hebrews 12:4-11</vt:lpstr>
      <vt:lpstr>Hebrews 12:4-11</vt:lpstr>
      <vt:lpstr>God Disciplines His Children – 12:4-11</vt:lpstr>
      <vt:lpstr>God Disciplines His Children – 12:4-11</vt:lpstr>
      <vt:lpstr>God Disciplines His Children – 12:4-11</vt:lpstr>
      <vt:lpstr>God Disciplines His Children – 12:4-11</vt:lpstr>
      <vt:lpstr>God Disciplines His Children – 12:4-11</vt:lpstr>
      <vt:lpstr>God Disciplines His Children – 12:4-11</vt:lpstr>
      <vt:lpstr>Hebrews 12:12-17</vt:lpstr>
      <vt:lpstr>Hebrews 12:12-17</vt:lpstr>
      <vt:lpstr>Stern Warning Against Disobedience –  12:12-17</vt:lpstr>
      <vt:lpstr>Stern Warning Against Disobedience –  12:12-17</vt:lpstr>
      <vt:lpstr>Stern Warning Against Disobedience –  12:12-17</vt:lpstr>
      <vt:lpstr>Stern Warning Against Disobedience –  12:12-17</vt:lpstr>
      <vt:lpstr>Stern Warning Against Disobedience –  12:12-17</vt:lpstr>
      <vt:lpstr>Stern Warning Against Disobedience –  12:12-17</vt:lpstr>
      <vt:lpstr>Stern Warning Against Disobedience –  12:12-17</vt:lpstr>
      <vt:lpstr>Hebrews 12:18-24</vt:lpstr>
      <vt:lpstr>Hebrews 12:18-24</vt:lpstr>
      <vt:lpstr>The Earthly Sinai and the Heavenly Zion – 12:18-24</vt:lpstr>
      <vt:lpstr>The Earthly Sinai and the Heavenly Zion – 12:18-24</vt:lpstr>
      <vt:lpstr>Hebrews 12:25-29</vt:lpstr>
      <vt:lpstr>Hebrews 12:25-29</vt:lpstr>
      <vt:lpstr>Listen to the Voice of God! 12:25-29</vt:lpstr>
      <vt:lpstr>Listen to the Voice of God! 12:25-29</vt:lpstr>
      <vt:lpstr>Listen to the Voice of God! 12:25-29</vt:lpstr>
      <vt:lpstr>Final Thoughts</vt:lpstr>
      <vt:lpstr>Concluding Exhortation and Prayer</vt:lpstr>
      <vt:lpstr>Concluding Exhortation and Prayer</vt:lpstr>
      <vt:lpstr>Hebrews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211</cp:revision>
  <dcterms:created xsi:type="dcterms:W3CDTF">2022-02-21T20:09:31Z</dcterms:created>
  <dcterms:modified xsi:type="dcterms:W3CDTF">2022-11-27T12:32:17Z</dcterms:modified>
</cp:coreProperties>
</file>