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84"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F2D"/>
    <a:srgbClr val="553F3C"/>
    <a:srgbClr val="E5E1D8"/>
    <a:srgbClr val="4472C4"/>
    <a:srgbClr val="BCA180"/>
    <a:srgbClr val="B80862"/>
    <a:srgbClr val="673320"/>
    <a:srgbClr val="E66D5F"/>
    <a:srgbClr val="CD1101"/>
    <a:srgbClr val="A23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2CA27-5B0E-41BE-ACE9-6DE95C9FA3F5}" v="29" dt="2022-11-18T17:52:30.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12" d="100"/>
          <a:sy n="112" d="100"/>
        </p:scale>
        <p:origin x="55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11/27/2022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flip="none" rotWithShape="1">
            <a:gsLst>
              <a:gs pos="0">
                <a:srgbClr val="0D1F2D"/>
              </a:gs>
              <a:gs pos="85000">
                <a:schemeClr val="bg1"/>
              </a:gs>
              <a:gs pos="18000">
                <a:schemeClr val="bg1"/>
              </a:gs>
              <a:gs pos="11000">
                <a:srgbClr val="546A7B"/>
              </a:gs>
              <a:gs pos="89000">
                <a:srgbClr val="546A7B"/>
              </a:gs>
              <a:gs pos="100000">
                <a:srgbClr val="0D1F2D"/>
              </a:gs>
            </a:gsLst>
            <a:lin ang="2700000" scaled="1"/>
            <a:tileRect/>
          </a:gradFill>
          <a:ln w="28575">
            <a:solidFill>
              <a:srgbClr val="0D1F2D"/>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11/27/2022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0D1F2D"/>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1AA-FE38-4897-FED4-4C590FF4D802}"/>
              </a:ext>
            </a:extLst>
          </p:cNvPr>
          <p:cNvSpPr>
            <a:spLocks noGrp="1"/>
          </p:cNvSpPr>
          <p:nvPr>
            <p:ph type="title"/>
          </p:nvPr>
        </p:nvSpPr>
        <p:spPr/>
        <p:txBody>
          <a:bodyPr/>
          <a:lstStyle/>
          <a:p>
            <a:r>
              <a:rPr lang="en-US" dirty="0"/>
              <a:t>Quotations</a:t>
            </a:r>
          </a:p>
        </p:txBody>
      </p:sp>
      <p:sp>
        <p:nvSpPr>
          <p:cNvPr id="3" name="Content Placeholder 2">
            <a:extLst>
              <a:ext uri="{FF2B5EF4-FFF2-40B4-BE49-F238E27FC236}">
                <a16:creationId xmlns:a16="http://schemas.microsoft.com/office/drawing/2014/main" id="{C47DB7D1-4FCB-97F2-95E2-EC3807DD0DDF}"/>
              </a:ext>
            </a:extLst>
          </p:cNvPr>
          <p:cNvSpPr>
            <a:spLocks noGrp="1"/>
          </p:cNvSpPr>
          <p:nvPr>
            <p:ph idx="1"/>
          </p:nvPr>
        </p:nvSpPr>
        <p:spPr/>
        <p:txBody>
          <a:bodyPr/>
          <a:lstStyle/>
          <a:p>
            <a:r>
              <a:rPr lang="en-US" dirty="0">
                <a:solidFill>
                  <a:srgbClr val="0D1F2D"/>
                </a:solidFill>
                <a:latin typeface="+mj-lt"/>
              </a:rPr>
              <a:t>Seneca: </a:t>
            </a:r>
            <a:r>
              <a:rPr lang="en-US" dirty="0"/>
              <a:t>“The greatest remedy for anger is delay.” </a:t>
            </a:r>
          </a:p>
          <a:p>
            <a:r>
              <a:rPr lang="en-US" dirty="0">
                <a:solidFill>
                  <a:srgbClr val="0D1F2D"/>
                </a:solidFill>
                <a:latin typeface="+mj-lt"/>
              </a:rPr>
              <a:t>Thomas Jefferson: </a:t>
            </a:r>
            <a:r>
              <a:rPr lang="en-US" dirty="0"/>
              <a:t>“When angry, count to ten before you speak; if very angry, count to an hundred.” </a:t>
            </a:r>
          </a:p>
          <a:p>
            <a:r>
              <a:rPr lang="en-US" dirty="0">
                <a:solidFill>
                  <a:srgbClr val="0D1F2D"/>
                </a:solidFill>
                <a:latin typeface="+mj-lt"/>
              </a:rPr>
              <a:t>A Dutch Proverb: </a:t>
            </a:r>
            <a:r>
              <a:rPr lang="en-US" dirty="0"/>
              <a:t>“A little pot boils easily!</a:t>
            </a:r>
          </a:p>
          <a:p>
            <a:endParaRPr lang="en-US" dirty="0"/>
          </a:p>
        </p:txBody>
      </p:sp>
    </p:spTree>
    <p:extLst>
      <p:ext uri="{BB962C8B-B14F-4D97-AF65-F5344CB8AC3E}">
        <p14:creationId xmlns:p14="http://schemas.microsoft.com/office/powerpoint/2010/main" val="25928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A18A-4DB8-D47B-1678-CFE15AD6753E}"/>
              </a:ext>
            </a:extLst>
          </p:cNvPr>
          <p:cNvSpPr>
            <a:spLocks noGrp="1"/>
          </p:cNvSpPr>
          <p:nvPr>
            <p:ph type="title"/>
          </p:nvPr>
        </p:nvSpPr>
        <p:spPr/>
        <p:txBody>
          <a:bodyPr/>
          <a:lstStyle/>
          <a:p>
            <a:r>
              <a:rPr lang="en-US" dirty="0"/>
              <a:t>What Anger Does</a:t>
            </a:r>
          </a:p>
        </p:txBody>
      </p:sp>
      <p:sp>
        <p:nvSpPr>
          <p:cNvPr id="3" name="Content Placeholder 2">
            <a:extLst>
              <a:ext uri="{FF2B5EF4-FFF2-40B4-BE49-F238E27FC236}">
                <a16:creationId xmlns:a16="http://schemas.microsoft.com/office/drawing/2014/main" id="{6AA9DA4F-429E-A6DD-F2D4-529227F0F09F}"/>
              </a:ext>
            </a:extLst>
          </p:cNvPr>
          <p:cNvSpPr>
            <a:spLocks noGrp="1"/>
          </p:cNvSpPr>
          <p:nvPr>
            <p:ph idx="1"/>
          </p:nvPr>
        </p:nvSpPr>
        <p:spPr/>
        <p:txBody>
          <a:bodyPr/>
          <a:lstStyle/>
          <a:p>
            <a:r>
              <a:rPr lang="en-US" dirty="0"/>
              <a:t>Writes vicious letters or immediately posts an angry reply on </a:t>
            </a:r>
            <a:r>
              <a:rPr lang="en-US" i="1" dirty="0"/>
              <a:t>Facebook</a:t>
            </a:r>
            <a:r>
              <a:rPr lang="en-US" dirty="0"/>
              <a:t>, </a:t>
            </a:r>
            <a:r>
              <a:rPr lang="en-US" i="1" dirty="0"/>
              <a:t>Twitter</a:t>
            </a:r>
            <a:r>
              <a:rPr lang="en-US" dirty="0"/>
              <a:t>, etc.</a:t>
            </a:r>
          </a:p>
          <a:p>
            <a:r>
              <a:rPr lang="en-US" dirty="0"/>
              <a:t>Says mean things</a:t>
            </a:r>
          </a:p>
          <a:p>
            <a:r>
              <a:rPr lang="en-US" dirty="0"/>
              <a:t>Lashes out verbally or physically at others</a:t>
            </a:r>
          </a:p>
          <a:p>
            <a:r>
              <a:rPr lang="en-US" dirty="0"/>
              <a:t>Takes revenge</a:t>
            </a:r>
          </a:p>
          <a:p>
            <a:endParaRPr lang="en-US" dirty="0"/>
          </a:p>
        </p:txBody>
      </p:sp>
    </p:spTree>
    <p:extLst>
      <p:ext uri="{BB962C8B-B14F-4D97-AF65-F5344CB8AC3E}">
        <p14:creationId xmlns:p14="http://schemas.microsoft.com/office/powerpoint/2010/main" val="305483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1510-1B9F-79D2-2CF5-1D32D51BB7B9}"/>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46AE021C-388A-0D7B-AB5B-40B2858FE72B}"/>
              </a:ext>
            </a:extLst>
          </p:cNvPr>
          <p:cNvSpPr>
            <a:spLocks noGrp="1"/>
          </p:cNvSpPr>
          <p:nvPr>
            <p:ph idx="1"/>
          </p:nvPr>
        </p:nvSpPr>
        <p:spPr/>
        <p:txBody>
          <a:bodyPr/>
          <a:lstStyle/>
          <a:p>
            <a:r>
              <a:rPr lang="en-US" dirty="0"/>
              <a:t>“Be ye angry, and sin not; let not the sun go down upon your wrath. . . .Let all bitterness, and wrath, and anger, and </a:t>
            </a:r>
            <a:r>
              <a:rPr lang="en-US" dirty="0" err="1"/>
              <a:t>clamour</a:t>
            </a:r>
            <a:r>
              <a:rPr lang="en-US" dirty="0"/>
              <a:t>, and evil speaking, be put away from you, with all malice; and be ye kind one to another, tenderhearted, forgiving one another, even as God for Christ’s sake hath forgiven you” (Eph. 4:26, 31-32). </a:t>
            </a:r>
          </a:p>
          <a:p>
            <a:r>
              <a:rPr lang="en-US" dirty="0"/>
              <a:t>“A wrathful man </a:t>
            </a:r>
            <a:r>
              <a:rPr lang="en-US" dirty="0" err="1"/>
              <a:t>stiffeth</a:t>
            </a:r>
            <a:r>
              <a:rPr lang="en-US" dirty="0"/>
              <a:t> up strife; but he that is slow to anger </a:t>
            </a:r>
            <a:r>
              <a:rPr lang="en-US" dirty="0" err="1"/>
              <a:t>appeaseth</a:t>
            </a:r>
            <a:r>
              <a:rPr lang="en-US" dirty="0"/>
              <a:t> strife” (Prov. 15:18).</a:t>
            </a:r>
          </a:p>
          <a:p>
            <a:r>
              <a:rPr lang="en-US" dirty="0"/>
              <a:t>“A soft answer </a:t>
            </a:r>
            <a:r>
              <a:rPr lang="en-US" dirty="0" err="1"/>
              <a:t>turneth</a:t>
            </a:r>
            <a:r>
              <a:rPr lang="en-US" dirty="0"/>
              <a:t> away wrath: but grievous words stir up anger” (Prov. 15:1).</a:t>
            </a:r>
          </a:p>
          <a:p>
            <a:endParaRPr lang="en-US" dirty="0"/>
          </a:p>
        </p:txBody>
      </p:sp>
    </p:spTree>
    <p:extLst>
      <p:ext uri="{BB962C8B-B14F-4D97-AF65-F5344CB8AC3E}">
        <p14:creationId xmlns:p14="http://schemas.microsoft.com/office/powerpoint/2010/main" val="41423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otography of five people near outdoor during daytime">
            <a:extLst>
              <a:ext uri="{FF2B5EF4-FFF2-40B4-BE49-F238E27FC236}">
                <a16:creationId xmlns:a16="http://schemas.microsoft.com/office/drawing/2014/main" id="{3E8CCDF3-14D2-9BBE-45CA-9EA914D0A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608472-9F6D-3D0C-F9C5-318915F73024}"/>
              </a:ext>
            </a:extLst>
          </p:cNvPr>
          <p:cNvSpPr txBox="1"/>
          <p:nvPr/>
        </p:nvSpPr>
        <p:spPr>
          <a:xfrm>
            <a:off x="6299459" y="841976"/>
            <a:ext cx="5320145" cy="1446550"/>
          </a:xfrm>
          <a:prstGeom prst="rect">
            <a:avLst/>
          </a:prstGeom>
          <a:noFill/>
        </p:spPr>
        <p:txBody>
          <a:bodyPr wrap="square" rtlCol="0">
            <a:spAutoFit/>
          </a:bodyPr>
          <a:lstStyle/>
          <a:p>
            <a:pPr algn="r"/>
            <a:r>
              <a:rPr lang="en-US" sz="4400" dirty="0">
                <a:solidFill>
                  <a:srgbClr val="673320"/>
                </a:solidFill>
              </a:rPr>
              <a:t>3. Working to Save a Friendship</a:t>
            </a:r>
          </a:p>
        </p:txBody>
      </p:sp>
    </p:spTree>
    <p:extLst>
      <p:ext uri="{BB962C8B-B14F-4D97-AF65-F5344CB8AC3E}">
        <p14:creationId xmlns:p14="http://schemas.microsoft.com/office/powerpoint/2010/main" val="333849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D5E3-19C3-4E40-B7A8-7EB60183FDE1}"/>
              </a:ext>
            </a:extLst>
          </p:cNvPr>
          <p:cNvSpPr>
            <a:spLocks noGrp="1"/>
          </p:cNvSpPr>
          <p:nvPr>
            <p:ph type="title"/>
          </p:nvPr>
        </p:nvSpPr>
        <p:spPr/>
        <p:txBody>
          <a:bodyPr/>
          <a:lstStyle/>
          <a:p>
            <a:r>
              <a:rPr lang="en-US" dirty="0"/>
              <a:t>Scripture: What Makes a Friendship Valuable</a:t>
            </a:r>
          </a:p>
        </p:txBody>
      </p:sp>
      <p:sp>
        <p:nvSpPr>
          <p:cNvPr id="3" name="Content Placeholder 2">
            <a:extLst>
              <a:ext uri="{FF2B5EF4-FFF2-40B4-BE49-F238E27FC236}">
                <a16:creationId xmlns:a16="http://schemas.microsoft.com/office/drawing/2014/main" id="{AC0AEFDA-8507-0735-CB89-5389DC8A3B14}"/>
              </a:ext>
            </a:extLst>
          </p:cNvPr>
          <p:cNvSpPr>
            <a:spLocks noGrp="1"/>
          </p:cNvSpPr>
          <p:nvPr>
            <p:ph idx="1"/>
          </p:nvPr>
        </p:nvSpPr>
        <p:spPr/>
        <p:txBody>
          <a:bodyPr/>
          <a:lstStyle/>
          <a:p>
            <a:r>
              <a:rPr lang="en-US" dirty="0"/>
              <a:t>“A friend loves at all times, And a brother is born for adversity” (Prov. 17:17).</a:t>
            </a:r>
          </a:p>
          <a:p>
            <a:r>
              <a:rPr lang="en-US" dirty="0"/>
              <a:t>“A man who has friends must himself be friendly, But there is a friend who sticks closer than a brother” (Prov. 18:24).</a:t>
            </a:r>
          </a:p>
          <a:p>
            <a:r>
              <a:rPr lang="en-US" dirty="0"/>
              <a:t>“Ointment and perfume delight the heart, And the sweetness of a man’s friend gives delight by hearty counsel” (Prov. 27:9).</a:t>
            </a:r>
          </a:p>
          <a:p>
            <a:endParaRPr lang="en-US" dirty="0"/>
          </a:p>
        </p:txBody>
      </p:sp>
    </p:spTree>
    <p:extLst>
      <p:ext uri="{BB962C8B-B14F-4D97-AF65-F5344CB8AC3E}">
        <p14:creationId xmlns:p14="http://schemas.microsoft.com/office/powerpoint/2010/main" val="2694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CBAF-D614-3ABE-E825-8AA446C47F0E}"/>
              </a:ext>
            </a:extLst>
          </p:cNvPr>
          <p:cNvSpPr>
            <a:spLocks noGrp="1"/>
          </p:cNvSpPr>
          <p:nvPr>
            <p:ph type="title"/>
          </p:nvPr>
        </p:nvSpPr>
        <p:spPr/>
        <p:txBody>
          <a:bodyPr/>
          <a:lstStyle/>
          <a:p>
            <a:r>
              <a:rPr lang="en-US" dirty="0"/>
              <a:t>What Friends Will Do</a:t>
            </a:r>
          </a:p>
        </p:txBody>
      </p:sp>
      <p:sp>
        <p:nvSpPr>
          <p:cNvPr id="3" name="Content Placeholder 2">
            <a:extLst>
              <a:ext uri="{FF2B5EF4-FFF2-40B4-BE49-F238E27FC236}">
                <a16:creationId xmlns:a16="http://schemas.microsoft.com/office/drawing/2014/main" id="{4376C8A0-392F-64CF-AD89-576F960D3D38}"/>
              </a:ext>
            </a:extLst>
          </p:cNvPr>
          <p:cNvSpPr>
            <a:spLocks noGrp="1"/>
          </p:cNvSpPr>
          <p:nvPr>
            <p:ph idx="1"/>
          </p:nvPr>
        </p:nvSpPr>
        <p:spPr/>
        <p:txBody>
          <a:bodyPr>
            <a:normAutofit fontScale="92500" lnSpcReduction="10000"/>
          </a:bodyPr>
          <a:lstStyle/>
          <a:p>
            <a:r>
              <a:rPr lang="en-US" dirty="0">
                <a:solidFill>
                  <a:srgbClr val="0D1F2D"/>
                </a:solidFill>
                <a:latin typeface="+mj-lt"/>
              </a:rPr>
              <a:t>Rebuke you. </a:t>
            </a:r>
            <a:r>
              <a:rPr lang="en-US" dirty="0"/>
              <a:t>“Open rebuke is better Than love carefully concealed. Faithful are the wounds of a friend, But the kisses of an enemy are deceitful” (Prov. 27:5-6).</a:t>
            </a:r>
          </a:p>
          <a:p>
            <a:r>
              <a:rPr lang="en-US" dirty="0">
                <a:solidFill>
                  <a:srgbClr val="0D1F2D"/>
                </a:solidFill>
                <a:latin typeface="+mj-lt"/>
              </a:rPr>
              <a:t>Comfort you: </a:t>
            </a:r>
            <a:r>
              <a:rPr lang="en-US" dirty="0"/>
              <a:t>“To him who is afflicted, kindness should be shown by his friend, Even though he forsakes the fear of the Almighty” (Job 6:14).</a:t>
            </a:r>
          </a:p>
          <a:p>
            <a:r>
              <a:rPr lang="en-US" dirty="0">
                <a:solidFill>
                  <a:srgbClr val="0D1F2D"/>
                </a:solidFill>
                <a:latin typeface="Source Sans Pro Black" panose="020B0803030403020204" pitchFamily="34" charset="0"/>
              </a:rPr>
              <a:t>Support you through adversity:</a:t>
            </a:r>
            <a:r>
              <a:rPr lang="en-US" dirty="0"/>
              <a:t> “Two are better than one, Because they have a good reward for their labor. For if they fall, one will lift up his companion. But woe to him who is alone when he falls, For he has no one to help him up. Again, if two lie down together, they will keep warm; But how can one be warm alone? Though one may be overpowered by another, two can withstand him. And a threefold cord is not quickly broken” (Eccl. 4:9-12).</a:t>
            </a:r>
          </a:p>
          <a:p>
            <a:endParaRPr lang="en-US" dirty="0"/>
          </a:p>
        </p:txBody>
      </p:sp>
    </p:spTree>
    <p:extLst>
      <p:ext uri="{BB962C8B-B14F-4D97-AF65-F5344CB8AC3E}">
        <p14:creationId xmlns:p14="http://schemas.microsoft.com/office/powerpoint/2010/main" val="9011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47D8-4538-ADF3-63E4-07F84E9F088A}"/>
              </a:ext>
            </a:extLst>
          </p:cNvPr>
          <p:cNvSpPr>
            <a:spLocks noGrp="1"/>
          </p:cNvSpPr>
          <p:nvPr>
            <p:ph type="title"/>
          </p:nvPr>
        </p:nvSpPr>
        <p:spPr/>
        <p:txBody>
          <a:bodyPr/>
          <a:lstStyle/>
          <a:p>
            <a:r>
              <a:rPr lang="en-US" dirty="0"/>
              <a:t>Work to Keep Your Friends</a:t>
            </a:r>
          </a:p>
        </p:txBody>
      </p:sp>
      <p:sp>
        <p:nvSpPr>
          <p:cNvPr id="3" name="Content Placeholder 2">
            <a:extLst>
              <a:ext uri="{FF2B5EF4-FFF2-40B4-BE49-F238E27FC236}">
                <a16:creationId xmlns:a16="http://schemas.microsoft.com/office/drawing/2014/main" id="{C5F04E61-0E6F-2A38-4613-71C8DBB7F48B}"/>
              </a:ext>
            </a:extLst>
          </p:cNvPr>
          <p:cNvSpPr>
            <a:spLocks noGrp="1"/>
          </p:cNvSpPr>
          <p:nvPr>
            <p:ph idx="1"/>
          </p:nvPr>
        </p:nvSpPr>
        <p:spPr/>
        <p:txBody>
          <a:bodyPr/>
          <a:lstStyle/>
          <a:p>
            <a:r>
              <a:rPr lang="en-US" dirty="0"/>
              <a:t>“Therefore if thou bring thy gift to the altar, and there </a:t>
            </a:r>
            <a:r>
              <a:rPr lang="en-US" dirty="0" err="1"/>
              <a:t>rememberest</a:t>
            </a:r>
            <a:r>
              <a:rPr lang="en-US" dirty="0"/>
              <a:t> that thy brother hath ought against thee; Leave there thy gift before the altar, and go thy way; first be reconciled to thy brother, and then come and offer thy gift” (Matt. 5:23-25).</a:t>
            </a:r>
          </a:p>
          <a:p>
            <a:r>
              <a:rPr lang="en-US" dirty="0"/>
              <a:t>The certainty of our happiness and the purity of our lives depends on our making a wise choice of our companions and friends. </a:t>
            </a:r>
          </a:p>
          <a:p>
            <a:pPr lvl="1"/>
            <a:r>
              <a:rPr lang="en-US" dirty="0"/>
              <a:t>Make effort to preserve friendships! </a:t>
            </a:r>
          </a:p>
          <a:p>
            <a:pPr lvl="1"/>
            <a:r>
              <a:rPr lang="en-US" dirty="0"/>
              <a:t>Cicero said friends are “the most valuable and fairest furniture of life!”</a:t>
            </a:r>
          </a:p>
        </p:txBody>
      </p:sp>
    </p:spTree>
    <p:extLst>
      <p:ext uri="{BB962C8B-B14F-4D97-AF65-F5344CB8AC3E}">
        <p14:creationId xmlns:p14="http://schemas.microsoft.com/office/powerpoint/2010/main" val="6537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B6C3-6BC4-5D58-FDC1-1456A5A91B65}"/>
              </a:ext>
            </a:extLst>
          </p:cNvPr>
          <p:cNvSpPr>
            <a:spLocks noGrp="1"/>
          </p:cNvSpPr>
          <p:nvPr>
            <p:ph type="title"/>
          </p:nvPr>
        </p:nvSpPr>
        <p:spPr/>
        <p:txBody>
          <a:bodyPr/>
          <a:lstStyle/>
          <a:p>
            <a:r>
              <a:rPr lang="en-US" dirty="0"/>
              <a:t>Go That Extra Mile</a:t>
            </a:r>
          </a:p>
        </p:txBody>
      </p:sp>
      <p:sp>
        <p:nvSpPr>
          <p:cNvPr id="3" name="Content Placeholder 2">
            <a:extLst>
              <a:ext uri="{FF2B5EF4-FFF2-40B4-BE49-F238E27FC236}">
                <a16:creationId xmlns:a16="http://schemas.microsoft.com/office/drawing/2014/main" id="{B2F90FB4-8318-2728-B8EA-649B5E72E770}"/>
              </a:ext>
            </a:extLst>
          </p:cNvPr>
          <p:cNvSpPr>
            <a:spLocks noGrp="1"/>
          </p:cNvSpPr>
          <p:nvPr>
            <p:ph idx="1"/>
          </p:nvPr>
        </p:nvSpPr>
        <p:spPr/>
        <p:txBody>
          <a:bodyPr/>
          <a:lstStyle/>
          <a:p>
            <a:r>
              <a:rPr lang="en-US" dirty="0"/>
              <a:t>“You have heard that it was said, ‘An eye for an eye and a tooth for a tooth.’ But I tell you not to resist an evil person. But whoever slaps you on your right cheek, turn the other to him also. If anyone wants to sue you and take away your tunic, let him have your cloak also. And whoever compels you to go one mile, go with him two. Give to him who asks you, and from him who wants to borrow from you do not turn away” (Matt. 5:38-42).</a:t>
            </a:r>
          </a:p>
          <a:p>
            <a:endParaRPr lang="en-US" dirty="0"/>
          </a:p>
          <a:p>
            <a:endParaRPr lang="en-US" dirty="0"/>
          </a:p>
        </p:txBody>
      </p:sp>
    </p:spTree>
    <p:extLst>
      <p:ext uri="{BB962C8B-B14F-4D97-AF65-F5344CB8AC3E}">
        <p14:creationId xmlns:p14="http://schemas.microsoft.com/office/powerpoint/2010/main" val="241589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rl in white and black stripe tank top beside girl in pink tank top">
            <a:extLst>
              <a:ext uri="{FF2B5EF4-FFF2-40B4-BE49-F238E27FC236}">
                <a16:creationId xmlns:a16="http://schemas.microsoft.com/office/drawing/2014/main" id="{C53EE18E-1A00-83CD-E203-52DF2155D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2"/>
            <a:ext cx="12191999" cy="68463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B7C9CF-E5F0-813F-D570-024D3C52932C}"/>
              </a:ext>
            </a:extLst>
          </p:cNvPr>
          <p:cNvSpPr txBox="1"/>
          <p:nvPr/>
        </p:nvSpPr>
        <p:spPr>
          <a:xfrm>
            <a:off x="1290415" y="478564"/>
            <a:ext cx="8896172" cy="769441"/>
          </a:xfrm>
          <a:prstGeom prst="rect">
            <a:avLst/>
          </a:prstGeom>
          <a:gradFill flip="none" rotWithShape="1">
            <a:gsLst>
              <a:gs pos="0">
                <a:srgbClr val="BCA180">
                  <a:tint val="66000"/>
                  <a:satMod val="160000"/>
                </a:srgbClr>
              </a:gs>
              <a:gs pos="50000">
                <a:srgbClr val="BCA180">
                  <a:tint val="44500"/>
                  <a:satMod val="160000"/>
                </a:srgbClr>
              </a:gs>
              <a:gs pos="100000">
                <a:srgbClr val="BCA180">
                  <a:tint val="23500"/>
                  <a:satMod val="160000"/>
                </a:srgbClr>
              </a:gs>
            </a:gsLst>
            <a:lin ang="8100000" scaled="1"/>
            <a:tileRect/>
          </a:gradFill>
        </p:spPr>
        <p:txBody>
          <a:bodyPr wrap="square" rtlCol="0">
            <a:spAutoFit/>
          </a:bodyPr>
          <a:lstStyle/>
          <a:p>
            <a:r>
              <a:rPr lang="en-US" sz="4400" dirty="0">
                <a:solidFill>
                  <a:srgbClr val="B80862"/>
                </a:solidFill>
                <a:latin typeface="+mj-lt"/>
              </a:rPr>
              <a:t>4. Not Repeating Gossip!</a:t>
            </a:r>
          </a:p>
        </p:txBody>
      </p:sp>
    </p:spTree>
    <p:extLst>
      <p:ext uri="{BB962C8B-B14F-4D97-AF65-F5344CB8AC3E}">
        <p14:creationId xmlns:p14="http://schemas.microsoft.com/office/powerpoint/2010/main" val="81141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BEF4-03E8-AEC6-BA73-18AC29182BEF}"/>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774131D8-465F-FD82-4E5D-FB78363A16D4}"/>
              </a:ext>
            </a:extLst>
          </p:cNvPr>
          <p:cNvSpPr>
            <a:spLocks noGrp="1"/>
          </p:cNvSpPr>
          <p:nvPr>
            <p:ph idx="1"/>
          </p:nvPr>
        </p:nvSpPr>
        <p:spPr/>
        <p:txBody>
          <a:bodyPr/>
          <a:lstStyle/>
          <a:p>
            <a:r>
              <a:rPr lang="en-US" dirty="0"/>
              <a:t>“A perverse man stirs up dissension, and a gossip separates close friends” (Prov. 16:28).</a:t>
            </a:r>
          </a:p>
          <a:p>
            <a:r>
              <a:rPr lang="en-US" dirty="0"/>
              <a:t>“A prudent man </a:t>
            </a:r>
            <a:r>
              <a:rPr lang="en-US" dirty="0" err="1"/>
              <a:t>concealeth</a:t>
            </a:r>
            <a:r>
              <a:rPr lang="en-US" dirty="0"/>
              <a:t> knowledge; but the heart of fools </a:t>
            </a:r>
            <a:r>
              <a:rPr lang="en-US" dirty="0" err="1"/>
              <a:t>proclaimeth</a:t>
            </a:r>
            <a:r>
              <a:rPr lang="en-US" dirty="0"/>
              <a:t> foolishness” (Prov. 12:23).</a:t>
            </a:r>
          </a:p>
          <a:p>
            <a:r>
              <a:rPr lang="en-US" dirty="0"/>
              <a:t>“He that </a:t>
            </a:r>
            <a:r>
              <a:rPr lang="en-US" dirty="0" err="1"/>
              <a:t>covereth</a:t>
            </a:r>
            <a:r>
              <a:rPr lang="en-US" dirty="0"/>
              <a:t> a transgression </a:t>
            </a:r>
            <a:r>
              <a:rPr lang="en-US" dirty="0" err="1"/>
              <a:t>seeketh</a:t>
            </a:r>
            <a:r>
              <a:rPr lang="en-US" dirty="0"/>
              <a:t> love; but he that </a:t>
            </a:r>
            <a:r>
              <a:rPr lang="en-US" dirty="0" err="1"/>
              <a:t>repeateth</a:t>
            </a:r>
            <a:r>
              <a:rPr lang="en-US" dirty="0"/>
              <a:t> a matter </a:t>
            </a:r>
            <a:r>
              <a:rPr lang="en-US" dirty="0" err="1"/>
              <a:t>separateth</a:t>
            </a:r>
            <a:r>
              <a:rPr lang="en-US" dirty="0"/>
              <a:t> very friends” (Prov. 17:9).</a:t>
            </a:r>
          </a:p>
          <a:p>
            <a:r>
              <a:rPr lang="en-US" dirty="0"/>
              <a:t>“An hypocrite with his mouth </a:t>
            </a:r>
            <a:r>
              <a:rPr lang="en-US" dirty="0" err="1"/>
              <a:t>destroyeth</a:t>
            </a:r>
            <a:r>
              <a:rPr lang="en-US" dirty="0"/>
              <a:t> his neighbor” (Prov. 11:9).</a:t>
            </a:r>
          </a:p>
          <a:p>
            <a:endParaRPr lang="en-US" dirty="0"/>
          </a:p>
        </p:txBody>
      </p:sp>
    </p:spTree>
    <p:extLst>
      <p:ext uri="{BB962C8B-B14F-4D97-AF65-F5344CB8AC3E}">
        <p14:creationId xmlns:p14="http://schemas.microsoft.com/office/powerpoint/2010/main" val="33202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an covering his face with both hands">
            <a:extLst>
              <a:ext uri="{FF2B5EF4-FFF2-40B4-BE49-F238E27FC236}">
                <a16:creationId xmlns:a16="http://schemas.microsoft.com/office/drawing/2014/main" id="{3E97A57F-2AA1-767E-FF97-49006CD1C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48A6DA-B88E-B1D5-48FD-B13E667F04BA}"/>
              </a:ext>
            </a:extLst>
          </p:cNvPr>
          <p:cNvSpPr txBox="1"/>
          <p:nvPr/>
        </p:nvSpPr>
        <p:spPr>
          <a:xfrm>
            <a:off x="572655" y="738909"/>
            <a:ext cx="3554964" cy="3170099"/>
          </a:xfrm>
          <a:prstGeom prst="rect">
            <a:avLst/>
          </a:prstGeom>
          <a:noFill/>
        </p:spPr>
        <p:txBody>
          <a:bodyPr wrap="square" rtlCol="0">
            <a:spAutoFit/>
          </a:bodyPr>
          <a:lstStyle/>
          <a:p>
            <a:r>
              <a:rPr lang="en-US" sz="4000" dirty="0">
                <a:solidFill>
                  <a:schemeClr val="bg2"/>
                </a:solidFill>
              </a:rPr>
              <a:t>We All Live to Regret Some Things We Have Done in Life!</a:t>
            </a:r>
          </a:p>
        </p:txBody>
      </p:sp>
    </p:spTree>
    <p:extLst>
      <p:ext uri="{BB962C8B-B14F-4D97-AF65-F5344CB8AC3E}">
        <p14:creationId xmlns:p14="http://schemas.microsoft.com/office/powerpoint/2010/main" val="346731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829D-A10B-C2F6-B767-FAA32C020739}"/>
              </a:ext>
            </a:extLst>
          </p:cNvPr>
          <p:cNvSpPr>
            <a:spLocks noGrp="1"/>
          </p:cNvSpPr>
          <p:nvPr>
            <p:ph type="title"/>
          </p:nvPr>
        </p:nvSpPr>
        <p:spPr/>
        <p:txBody>
          <a:bodyPr/>
          <a:lstStyle/>
          <a:p>
            <a:r>
              <a:rPr lang="en-US" dirty="0"/>
              <a:t>Quotes on Reputation</a:t>
            </a:r>
          </a:p>
        </p:txBody>
      </p:sp>
      <p:sp>
        <p:nvSpPr>
          <p:cNvPr id="3" name="Content Placeholder 2">
            <a:extLst>
              <a:ext uri="{FF2B5EF4-FFF2-40B4-BE49-F238E27FC236}">
                <a16:creationId xmlns:a16="http://schemas.microsoft.com/office/drawing/2014/main" id="{F209DC3C-84A4-92EE-AE40-417017F89E35}"/>
              </a:ext>
            </a:extLst>
          </p:cNvPr>
          <p:cNvSpPr>
            <a:spLocks noGrp="1"/>
          </p:cNvSpPr>
          <p:nvPr>
            <p:ph idx="1"/>
          </p:nvPr>
        </p:nvSpPr>
        <p:spPr/>
        <p:txBody>
          <a:bodyPr/>
          <a:lstStyle/>
          <a:p>
            <a:r>
              <a:rPr lang="en-US" dirty="0">
                <a:solidFill>
                  <a:srgbClr val="0D1F2D"/>
                </a:solidFill>
                <a:latin typeface="+mj-lt"/>
              </a:rPr>
              <a:t>Socrates:</a:t>
            </a:r>
            <a:r>
              <a:rPr lang="en-US" dirty="0"/>
              <a:t> “The way to gain a good reputation is to endeavor to be what you desire to appear.” </a:t>
            </a:r>
          </a:p>
          <a:p>
            <a:r>
              <a:rPr lang="en-US" dirty="0">
                <a:solidFill>
                  <a:srgbClr val="0D1F2D"/>
                </a:solidFill>
                <a:latin typeface="+mj-lt"/>
              </a:rPr>
              <a:t>Henry Ford: </a:t>
            </a:r>
            <a:r>
              <a:rPr lang="en-US" dirty="0"/>
              <a:t>“You can not build a reputation on what you are going to do!”</a:t>
            </a:r>
          </a:p>
          <a:p>
            <a:endParaRPr lang="en-US" dirty="0"/>
          </a:p>
        </p:txBody>
      </p:sp>
    </p:spTree>
    <p:extLst>
      <p:ext uri="{BB962C8B-B14F-4D97-AF65-F5344CB8AC3E}">
        <p14:creationId xmlns:p14="http://schemas.microsoft.com/office/powerpoint/2010/main" val="15575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eyore Free PNG Clip Art Image | Gallery Yopriceville - High-Quality Images  and Transparent PNG Free Clipart | Eeyore pictures, Eeyore, Cute disney  drawings">
            <a:extLst>
              <a:ext uri="{FF2B5EF4-FFF2-40B4-BE49-F238E27FC236}">
                <a16:creationId xmlns:a16="http://schemas.microsoft.com/office/drawing/2014/main" id="{8ACD11F4-1168-AC94-4935-D3D4CEA28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180" y="2613891"/>
            <a:ext cx="4460794" cy="4087090"/>
          </a:xfrm>
          <a:prstGeom prst="rect">
            <a:avLst/>
          </a:prstGeom>
          <a:solidFill>
            <a:schemeClr val="accent1"/>
          </a:solidFill>
        </p:spPr>
      </p:pic>
      <p:sp>
        <p:nvSpPr>
          <p:cNvPr id="2" name="Speech Bubble: Oval 1">
            <a:extLst>
              <a:ext uri="{FF2B5EF4-FFF2-40B4-BE49-F238E27FC236}">
                <a16:creationId xmlns:a16="http://schemas.microsoft.com/office/drawing/2014/main" id="{A5BF4F7D-F95C-5239-7EC5-D5FBD7922D1F}"/>
              </a:ext>
            </a:extLst>
          </p:cNvPr>
          <p:cNvSpPr/>
          <p:nvPr/>
        </p:nvSpPr>
        <p:spPr>
          <a:xfrm>
            <a:off x="569893" y="2613891"/>
            <a:ext cx="6234546" cy="2778073"/>
          </a:xfrm>
          <a:prstGeom prst="wedgeEllipseCallout">
            <a:avLst>
              <a:gd name="adj1" fmla="val 75391"/>
              <a:gd name="adj2" fmla="val 3288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D1F2D"/>
                </a:solidFill>
              </a:rPr>
              <a:t>“A little consideration, a little thought for others, makes all the difference.”</a:t>
            </a:r>
          </a:p>
        </p:txBody>
      </p:sp>
      <p:sp>
        <p:nvSpPr>
          <p:cNvPr id="3" name="TextBox 2">
            <a:extLst>
              <a:ext uri="{FF2B5EF4-FFF2-40B4-BE49-F238E27FC236}">
                <a16:creationId xmlns:a16="http://schemas.microsoft.com/office/drawing/2014/main" id="{7D7FFCE5-EE2F-7237-A415-CCEBFFF3A977}"/>
              </a:ext>
            </a:extLst>
          </p:cNvPr>
          <p:cNvSpPr txBox="1"/>
          <p:nvPr/>
        </p:nvSpPr>
        <p:spPr>
          <a:xfrm>
            <a:off x="10032763" y="2717563"/>
            <a:ext cx="1846211" cy="584775"/>
          </a:xfrm>
          <a:prstGeom prst="rect">
            <a:avLst/>
          </a:prstGeom>
          <a:solidFill>
            <a:schemeClr val="accent1"/>
          </a:solidFill>
        </p:spPr>
        <p:txBody>
          <a:bodyPr wrap="square" rtlCol="0">
            <a:spAutoFit/>
          </a:bodyPr>
          <a:lstStyle/>
          <a:p>
            <a:r>
              <a:rPr lang="en-US" sz="3200" dirty="0">
                <a:solidFill>
                  <a:schemeClr val="bg1"/>
                </a:solidFill>
                <a:latin typeface="+mj-lt"/>
              </a:rPr>
              <a:t>Eeyore</a:t>
            </a:r>
          </a:p>
        </p:txBody>
      </p:sp>
      <p:sp>
        <p:nvSpPr>
          <p:cNvPr id="4" name="TextBox 3">
            <a:extLst>
              <a:ext uri="{FF2B5EF4-FFF2-40B4-BE49-F238E27FC236}">
                <a16:creationId xmlns:a16="http://schemas.microsoft.com/office/drawing/2014/main" id="{11006C82-2FA6-C82A-8E12-F056339B8B48}"/>
              </a:ext>
            </a:extLst>
          </p:cNvPr>
          <p:cNvSpPr txBox="1"/>
          <p:nvPr/>
        </p:nvSpPr>
        <p:spPr>
          <a:xfrm>
            <a:off x="1110953" y="692209"/>
            <a:ext cx="10024217" cy="1569660"/>
          </a:xfrm>
          <a:prstGeom prst="rect">
            <a:avLst/>
          </a:prstGeom>
          <a:noFill/>
        </p:spPr>
        <p:txBody>
          <a:bodyPr wrap="square" rtlCol="0">
            <a:spAutoFit/>
          </a:bodyPr>
          <a:lstStyle/>
          <a:p>
            <a:r>
              <a:rPr lang="en-US" sz="4800" dirty="0">
                <a:solidFill>
                  <a:srgbClr val="4472C4"/>
                </a:solidFill>
                <a:latin typeface="+mj-lt"/>
              </a:rPr>
              <a:t>5. Show Consideration for Others, Especially Your Family!</a:t>
            </a:r>
          </a:p>
        </p:txBody>
      </p:sp>
    </p:spTree>
    <p:extLst>
      <p:ext uri="{BB962C8B-B14F-4D97-AF65-F5344CB8AC3E}">
        <p14:creationId xmlns:p14="http://schemas.microsoft.com/office/powerpoint/2010/main" val="320530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F2D7-B731-799D-02A2-FB0A7DDA499B}"/>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CBFE830B-3B58-A5CB-029E-B20DB0EE8A21}"/>
              </a:ext>
            </a:extLst>
          </p:cNvPr>
          <p:cNvSpPr>
            <a:spLocks noGrp="1"/>
          </p:cNvSpPr>
          <p:nvPr>
            <p:ph idx="1"/>
          </p:nvPr>
        </p:nvSpPr>
        <p:spPr/>
        <p:txBody>
          <a:bodyPr>
            <a:normAutofit fontScale="92500" lnSpcReduction="20000"/>
          </a:bodyPr>
          <a:lstStyle/>
          <a:p>
            <a:r>
              <a:rPr lang="en-US" dirty="0"/>
              <a:t>“Therefore, whatever you want men to do to you, do also to them, for this is the Law and the Prophets” (Matt. 7:12).</a:t>
            </a:r>
          </a:p>
          <a:p>
            <a:r>
              <a:rPr lang="en-US" dirty="0"/>
              <a:t>“My son, hear the instruction of thy father, and forsake not the law of thy mother; For they shall be an ornament of grace unto thy head, and chains about thy neck” (Prov. 1:8-9).</a:t>
            </a:r>
          </a:p>
          <a:p>
            <a:r>
              <a:rPr lang="en-US" dirty="0"/>
              <a:t>“But if any provide not for his own, and specially for those of his own house, he hath denied the faith, and is worse than an infidel” (1 Tim. 5:8).</a:t>
            </a:r>
          </a:p>
          <a:p>
            <a:r>
              <a:rPr lang="en-US" dirty="0"/>
              <a:t>“Honor thy father and mother; which is the first commandment with promise; that it may be well with thee, and thou mayest live long on the earth” (Eph. 6:2-3).</a:t>
            </a:r>
          </a:p>
          <a:p>
            <a:r>
              <a:rPr lang="en-US" dirty="0"/>
              <a:t>Our loved ones care more about us than any other person on the earth! Respect them!</a:t>
            </a:r>
          </a:p>
        </p:txBody>
      </p:sp>
    </p:spTree>
    <p:extLst>
      <p:ext uri="{BB962C8B-B14F-4D97-AF65-F5344CB8AC3E}">
        <p14:creationId xmlns:p14="http://schemas.microsoft.com/office/powerpoint/2010/main" val="26961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ilhouette of kneeling man">
            <a:extLst>
              <a:ext uri="{FF2B5EF4-FFF2-40B4-BE49-F238E27FC236}">
                <a16:creationId xmlns:a16="http://schemas.microsoft.com/office/drawing/2014/main" id="{62445C9A-A9F6-9A11-9317-9CC8E90E1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5" y="0"/>
            <a:ext cx="122566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1B2AB0-1808-33B2-4BAC-77BCA6BF9C3F}"/>
              </a:ext>
            </a:extLst>
          </p:cNvPr>
          <p:cNvSpPr txBox="1"/>
          <p:nvPr/>
        </p:nvSpPr>
        <p:spPr>
          <a:xfrm>
            <a:off x="281709" y="1585633"/>
            <a:ext cx="5781963" cy="1446550"/>
          </a:xfrm>
          <a:prstGeom prst="rect">
            <a:avLst/>
          </a:prstGeom>
          <a:noFill/>
        </p:spPr>
        <p:txBody>
          <a:bodyPr wrap="square" rtlCol="0">
            <a:spAutoFit/>
          </a:bodyPr>
          <a:lstStyle/>
          <a:p>
            <a:pPr algn="r"/>
            <a:r>
              <a:rPr lang="en-US" sz="4400" dirty="0"/>
              <a:t>6. Show Reverence for Your Maker</a:t>
            </a:r>
          </a:p>
        </p:txBody>
      </p:sp>
    </p:spTree>
    <p:extLst>
      <p:ext uri="{BB962C8B-B14F-4D97-AF65-F5344CB8AC3E}">
        <p14:creationId xmlns:p14="http://schemas.microsoft.com/office/powerpoint/2010/main" val="240846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D6A3-02C3-208E-EAA1-EECF497967DE}"/>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493D1876-0FF5-A5D6-638B-0E5C56D7FAC8}"/>
              </a:ext>
            </a:extLst>
          </p:cNvPr>
          <p:cNvSpPr>
            <a:spLocks noGrp="1"/>
          </p:cNvSpPr>
          <p:nvPr>
            <p:ph idx="1"/>
          </p:nvPr>
        </p:nvSpPr>
        <p:spPr/>
        <p:txBody>
          <a:bodyPr/>
          <a:lstStyle/>
          <a:p>
            <a:r>
              <a:rPr lang="en-US" dirty="0"/>
              <a:t>“The fear of the Lord is the beginning of knowledge” (Prov. 1:7).</a:t>
            </a:r>
          </a:p>
          <a:p>
            <a:r>
              <a:rPr lang="en-US" dirty="0"/>
              <a:t>“Trust in the Lord with all thine heart; and lean not unto thine own understanding. In all thy ways acknowledge him, and he shall direct thy paths. Be not wise in thine own </a:t>
            </a:r>
            <a:r>
              <a:rPr lang="en-US" dirty="0" err="1"/>
              <a:t>eyes;fear</a:t>
            </a:r>
            <a:r>
              <a:rPr lang="en-US" dirty="0"/>
              <a:t> the Lord, and depart from evil” (Prov. 3:5-7).</a:t>
            </a:r>
          </a:p>
          <a:p>
            <a:r>
              <a:rPr lang="en-US" dirty="0"/>
              <a:t>“Let us hear the conclusion of the whole matter: Fear God, and keep his commandments: for this is the whole duty of man” (Eccl. 12:13).</a:t>
            </a:r>
          </a:p>
          <a:p>
            <a:endParaRPr lang="en-US" dirty="0"/>
          </a:p>
        </p:txBody>
      </p:sp>
    </p:spTree>
    <p:extLst>
      <p:ext uri="{BB962C8B-B14F-4D97-AF65-F5344CB8AC3E}">
        <p14:creationId xmlns:p14="http://schemas.microsoft.com/office/powerpoint/2010/main" val="270417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wooden">
            <a:extLst>
              <a:ext uri="{FF2B5EF4-FFF2-40B4-BE49-F238E27FC236}">
                <a16:creationId xmlns:a16="http://schemas.microsoft.com/office/drawing/2014/main" id="{6D0E8836-8150-BE98-8B7F-6F5C304C8349}"/>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rot="10800000">
            <a:off x="20" y="1282"/>
            <a:ext cx="12191980" cy="6856718"/>
          </a:xfrm>
          <a:prstGeom prst="rect">
            <a:avLst/>
          </a:prstGeom>
        </p:spPr>
      </p:pic>
      <p:sp>
        <p:nvSpPr>
          <p:cNvPr id="4" name="TextBox 3">
            <a:extLst>
              <a:ext uri="{FF2B5EF4-FFF2-40B4-BE49-F238E27FC236}">
                <a16:creationId xmlns:a16="http://schemas.microsoft.com/office/drawing/2014/main" id="{4B50DFF2-8DE8-71D6-1405-2D7185F859A5}"/>
              </a:ext>
            </a:extLst>
          </p:cNvPr>
          <p:cNvSpPr txBox="1"/>
          <p:nvPr/>
        </p:nvSpPr>
        <p:spPr>
          <a:xfrm>
            <a:off x="4409037" y="5477346"/>
            <a:ext cx="5902859" cy="769441"/>
          </a:xfrm>
          <a:prstGeom prst="rect">
            <a:avLst/>
          </a:prstGeom>
          <a:solidFill>
            <a:srgbClr val="E5E1D8"/>
          </a:solidFill>
        </p:spPr>
        <p:txBody>
          <a:bodyPr wrap="square" rtlCol="0">
            <a:spAutoFit/>
          </a:bodyPr>
          <a:lstStyle/>
          <a:p>
            <a:pPr algn="r"/>
            <a:r>
              <a:rPr lang="en-US" sz="4400" dirty="0">
                <a:solidFill>
                  <a:srgbClr val="553F3C"/>
                </a:solidFill>
                <a:latin typeface="+mj-lt"/>
              </a:rPr>
              <a:t>7. Respect God’s Laws</a:t>
            </a:r>
          </a:p>
        </p:txBody>
      </p:sp>
    </p:spTree>
    <p:extLst>
      <p:ext uri="{BB962C8B-B14F-4D97-AF65-F5344CB8AC3E}">
        <p14:creationId xmlns:p14="http://schemas.microsoft.com/office/powerpoint/2010/main" val="4111994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1F2E-CAD6-5FD0-4F0A-78415ECE456B}"/>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ED685588-D0A9-7446-6B3E-19953C833D08}"/>
              </a:ext>
            </a:extLst>
          </p:cNvPr>
          <p:cNvSpPr>
            <a:spLocks noGrp="1"/>
          </p:cNvSpPr>
          <p:nvPr>
            <p:ph idx="1"/>
          </p:nvPr>
        </p:nvSpPr>
        <p:spPr/>
        <p:txBody>
          <a:bodyPr>
            <a:normAutofit lnSpcReduction="10000"/>
          </a:bodyPr>
          <a:lstStyle/>
          <a:p>
            <a:r>
              <a:rPr lang="en-US" dirty="0"/>
              <a:t>“And whatsoever ye do in word or deed, do all in the name of the Lord Jesus, giving thanks to God and the Father by him” (Col. 3:17).</a:t>
            </a:r>
          </a:p>
          <a:p>
            <a:r>
              <a:rPr lang="en-US" dirty="0"/>
              <a:t>“For therein (the gospel) is the righteousness of God revealed from faith to faith: as it is written, The just shall live by faith” (Rom. 1:17).</a:t>
            </a:r>
          </a:p>
          <a:p>
            <a:r>
              <a:rPr lang="en-US" dirty="0"/>
              <a:t>“For I say unto you, That except your righteousness shall exceed the righteousness of the scribes and Pharisees, ye shall in no case enter into the kingdom of heaven” (Matt. 5:20).</a:t>
            </a:r>
          </a:p>
          <a:p>
            <a:r>
              <a:rPr lang="en-US" dirty="0"/>
              <a:t>“But in every nation he that </a:t>
            </a:r>
            <a:r>
              <a:rPr lang="en-US" dirty="0" err="1"/>
              <a:t>feareth</a:t>
            </a:r>
            <a:r>
              <a:rPr lang="en-US" dirty="0"/>
              <a:t> him, and worketh righteousness, is accepted with him” (Acts 10:35).</a:t>
            </a:r>
          </a:p>
          <a:p>
            <a:endParaRPr lang="en-US" dirty="0"/>
          </a:p>
        </p:txBody>
      </p:sp>
    </p:spTree>
    <p:extLst>
      <p:ext uri="{BB962C8B-B14F-4D97-AF65-F5344CB8AC3E}">
        <p14:creationId xmlns:p14="http://schemas.microsoft.com/office/powerpoint/2010/main" val="997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1F2E-CAD6-5FD0-4F0A-78415ECE456B}"/>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ED685588-D0A9-7446-6B3E-19953C833D08}"/>
              </a:ext>
            </a:extLst>
          </p:cNvPr>
          <p:cNvSpPr>
            <a:spLocks noGrp="1"/>
          </p:cNvSpPr>
          <p:nvPr>
            <p:ph idx="1"/>
          </p:nvPr>
        </p:nvSpPr>
        <p:spPr/>
        <p:txBody>
          <a:bodyPr>
            <a:normAutofit/>
          </a:bodyPr>
          <a:lstStyle/>
          <a:p>
            <a:r>
              <a:rPr lang="en-US" dirty="0"/>
              <a:t>“Awake to righteousness, and sin not; for some have not the knowledge of God: I speak this to your shame” (1 Cor. 15:34).</a:t>
            </a:r>
          </a:p>
          <a:p>
            <a:r>
              <a:rPr lang="en-US" dirty="0"/>
              <a:t>“Being filled with the fruits of righteousness, which are by Jesus Christ, unto the glory and praise of God” (Phil. 1:11).</a:t>
            </a:r>
          </a:p>
          <a:p>
            <a:r>
              <a:rPr lang="en-US" dirty="0"/>
              <a:t>“And the fruit of righteousness is sown in peace of them that make peace” (James 3:18).</a:t>
            </a:r>
          </a:p>
          <a:p>
            <a:endParaRPr lang="en-US" dirty="0"/>
          </a:p>
        </p:txBody>
      </p:sp>
    </p:spTree>
    <p:extLst>
      <p:ext uri="{BB962C8B-B14F-4D97-AF65-F5344CB8AC3E}">
        <p14:creationId xmlns:p14="http://schemas.microsoft.com/office/powerpoint/2010/main" val="28547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CBED4-4487-A3D0-C089-743AE843D833}"/>
              </a:ext>
            </a:extLst>
          </p:cNvPr>
          <p:cNvSpPr txBox="1"/>
          <p:nvPr/>
        </p:nvSpPr>
        <p:spPr>
          <a:xfrm>
            <a:off x="5151422" y="414576"/>
            <a:ext cx="6464174" cy="6217087"/>
          </a:xfrm>
          <a:prstGeom prst="rect">
            <a:avLst/>
          </a:prstGeom>
          <a:noFill/>
        </p:spPr>
        <p:txBody>
          <a:bodyPr wrap="square" rtlCol="0">
            <a:spAutoFit/>
          </a:bodyPr>
          <a:lstStyle/>
          <a:p>
            <a:r>
              <a:rPr lang="en-US" sz="2000" b="0" i="0" u="none" strike="noStrike" baseline="0" dirty="0">
                <a:latin typeface="Source Sans Pro Semibold" panose="020B0603030403020204" pitchFamily="34" charset="0"/>
              </a:rPr>
              <a:t>We are only supposing, but if it were real,</a:t>
            </a:r>
          </a:p>
          <a:p>
            <a:r>
              <a:rPr lang="en-US" sz="2000" b="0" i="0" u="none" strike="noStrike" baseline="0" dirty="0">
                <a:latin typeface="Source Sans Pro Semibold" panose="020B0603030403020204" pitchFamily="34" charset="0"/>
              </a:rPr>
              <a:t>Had you invoiced your life from your birth,</a:t>
            </a:r>
          </a:p>
          <a:p>
            <a:r>
              <a:rPr lang="en-US" sz="2000" b="0" i="0" u="none" strike="noStrike" baseline="0" dirty="0">
                <a:latin typeface="Source Sans Pro Semibold" panose="020B0603030403020204" pitchFamily="34" charset="0"/>
              </a:rPr>
              <a:t>If you figured the profits made from Life’s deal.</a:t>
            </a:r>
          </a:p>
          <a:p>
            <a:r>
              <a:rPr lang="en-US" sz="2000" b="0" i="0" u="none" strike="noStrike" baseline="0" dirty="0">
                <a:latin typeface="Source Sans Pro Semibold" panose="020B0603030403020204" pitchFamily="34" charset="0"/>
              </a:rPr>
              <a:t>How much would YOU find you were worth?</a:t>
            </a:r>
          </a:p>
          <a:p>
            <a:endParaRPr lang="en-US" sz="2000" b="0" i="0" u="none" strike="noStrike" baseline="0" dirty="0">
              <a:latin typeface="Source Sans Pro Semibold" panose="020B0603030403020204" pitchFamily="34" charset="0"/>
            </a:endParaRPr>
          </a:p>
          <a:p>
            <a:r>
              <a:rPr lang="en-US" sz="2000" b="0" i="0" u="none" strike="noStrike" baseline="0" dirty="0">
                <a:latin typeface="Source Sans Pro Semibold" panose="020B0603030403020204" pitchFamily="34" charset="0"/>
              </a:rPr>
              <a:t>Don’t count as possessions your silver and gold</a:t>
            </a:r>
          </a:p>
          <a:p>
            <a:r>
              <a:rPr lang="en-US" sz="2000" b="0" i="0" u="none" strike="noStrike" baseline="0" dirty="0">
                <a:latin typeface="Source Sans Pro Semibold" panose="020B0603030403020204" pitchFamily="34" charset="0"/>
              </a:rPr>
              <a:t>For tomorrow you leave them behind.</a:t>
            </a:r>
          </a:p>
          <a:p>
            <a:r>
              <a:rPr lang="en-US" sz="2000" b="0" i="0" u="none" strike="noStrike" baseline="0" dirty="0">
                <a:latin typeface="Source Sans Pro Semibold" panose="020B0603030403020204" pitchFamily="34" charset="0"/>
              </a:rPr>
              <a:t>And all that is yours to have and to hold</a:t>
            </a:r>
          </a:p>
          <a:p>
            <a:r>
              <a:rPr lang="en-US" sz="2000" b="0" i="0" u="none" strike="noStrike" baseline="0" dirty="0">
                <a:latin typeface="Source Sans Pro Semibold" panose="020B0603030403020204" pitchFamily="34" charset="0"/>
              </a:rPr>
              <a:t>Are the blessings you’ve given mankind.</a:t>
            </a:r>
          </a:p>
          <a:p>
            <a:endParaRPr lang="en-US" sz="2000" b="0" i="0" u="none" strike="noStrike" baseline="0" dirty="0">
              <a:latin typeface="Source Sans Pro Semibold" panose="020B0603030403020204" pitchFamily="34" charset="0"/>
            </a:endParaRPr>
          </a:p>
          <a:p>
            <a:r>
              <a:rPr lang="en-US" sz="2000" b="0" i="0" u="none" strike="noStrike" baseline="0" dirty="0">
                <a:latin typeface="Source Sans Pro Semibold" panose="020B0603030403020204" pitchFamily="34" charset="0"/>
              </a:rPr>
              <a:t>Just what did you do as you journeyed along</a:t>
            </a:r>
          </a:p>
          <a:p>
            <a:r>
              <a:rPr lang="en-US" sz="2000" b="0" i="0" u="none" strike="noStrike" baseline="0" dirty="0">
                <a:latin typeface="Source Sans Pro Semibold" panose="020B0603030403020204" pitchFamily="34" charset="0"/>
              </a:rPr>
              <a:t>That was really and truly worthwhile?</a:t>
            </a:r>
          </a:p>
          <a:p>
            <a:r>
              <a:rPr lang="en-US" sz="2000" b="0" i="0" u="none" strike="noStrike" baseline="0" dirty="0">
                <a:latin typeface="Source Sans Pro Semibold" panose="020B0603030403020204" pitchFamily="34" charset="0"/>
              </a:rPr>
              <a:t>Are you sure that the good deeds will satisfy the wrong,</a:t>
            </a:r>
          </a:p>
          <a:p>
            <a:r>
              <a:rPr lang="en-US" sz="2000" b="0" i="0" u="none" strike="noStrike" baseline="0" dirty="0">
                <a:latin typeface="Source Sans Pro Semibold" panose="020B0603030403020204" pitchFamily="34" charset="0"/>
              </a:rPr>
              <a:t>Can you look back over life with a smile?</a:t>
            </a:r>
          </a:p>
          <a:p>
            <a:endParaRPr lang="en-US" sz="2000" b="0" i="0" u="none" strike="noStrike" baseline="0" dirty="0">
              <a:latin typeface="Source Sans Pro Semibold" panose="020B0603030403020204" pitchFamily="34" charset="0"/>
            </a:endParaRPr>
          </a:p>
          <a:p>
            <a:r>
              <a:rPr lang="en-US" sz="2000" b="0" i="0" u="none" strike="noStrike" baseline="0" dirty="0">
                <a:latin typeface="Source Sans Pro Semibold" panose="020B0603030403020204" pitchFamily="34" charset="0"/>
              </a:rPr>
              <a:t>Suppose that today was your last day on earth,</a:t>
            </a:r>
          </a:p>
          <a:p>
            <a:r>
              <a:rPr lang="en-US" sz="2000" b="0" i="0" u="none" strike="noStrike" baseline="0" dirty="0">
                <a:latin typeface="Source Sans Pro Semibold" panose="020B0603030403020204" pitchFamily="34" charset="0"/>
              </a:rPr>
              <a:t>And the last weary mile you had trod;</a:t>
            </a:r>
          </a:p>
          <a:p>
            <a:r>
              <a:rPr lang="en-US" sz="2000" b="0" i="0" u="none" strike="noStrike" baseline="0" dirty="0">
                <a:latin typeface="Source Sans Pro Semibold" panose="020B0603030403020204" pitchFamily="34" charset="0"/>
              </a:rPr>
              <a:t>After all of your struggles, how much are you worth. . . </a:t>
            </a:r>
          </a:p>
          <a:p>
            <a:r>
              <a:rPr lang="en-US" sz="2000" b="0" i="0" u="none" strike="noStrike" baseline="0" dirty="0">
                <a:latin typeface="Source Sans Pro Semibold" panose="020B0603030403020204" pitchFamily="34" charset="0"/>
              </a:rPr>
              <a:t>How much can you take home to God?</a:t>
            </a:r>
          </a:p>
          <a:p>
            <a:endParaRPr lang="en-US" dirty="0"/>
          </a:p>
        </p:txBody>
      </p:sp>
      <p:sp>
        <p:nvSpPr>
          <p:cNvPr id="3" name="TextBox 2">
            <a:extLst>
              <a:ext uri="{FF2B5EF4-FFF2-40B4-BE49-F238E27FC236}">
                <a16:creationId xmlns:a16="http://schemas.microsoft.com/office/drawing/2014/main" id="{BD305C69-9AA4-F954-FD5F-7B2E87A5E135}"/>
              </a:ext>
            </a:extLst>
          </p:cNvPr>
          <p:cNvSpPr txBox="1"/>
          <p:nvPr/>
        </p:nvSpPr>
        <p:spPr>
          <a:xfrm>
            <a:off x="851026" y="1113576"/>
            <a:ext cx="3693814" cy="646331"/>
          </a:xfrm>
          <a:prstGeom prst="rect">
            <a:avLst/>
          </a:prstGeom>
          <a:noFill/>
        </p:spPr>
        <p:txBody>
          <a:bodyPr wrap="square" rtlCol="0">
            <a:spAutoFit/>
          </a:bodyPr>
          <a:lstStyle/>
          <a:p>
            <a:r>
              <a:rPr lang="en-US" sz="3600" dirty="0">
                <a:latin typeface="+mj-lt"/>
              </a:rPr>
              <a:t>Just Suppose . . .</a:t>
            </a:r>
          </a:p>
        </p:txBody>
      </p:sp>
      <p:pic>
        <p:nvPicPr>
          <p:cNvPr id="11266" name="Picture 2" descr="344,060 Man Thinking Stock Photos - Free &amp; Royalty-Free Stock Photos from  Dreamstime">
            <a:extLst>
              <a:ext uri="{FF2B5EF4-FFF2-40B4-BE49-F238E27FC236}">
                <a16:creationId xmlns:a16="http://schemas.microsoft.com/office/drawing/2014/main" id="{5155DA9B-DF55-B40C-8833-795933048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2" y="2092751"/>
            <a:ext cx="5053913" cy="336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9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672C-8D42-C083-1617-83D010E4976C}"/>
              </a:ext>
            </a:extLst>
          </p:cNvPr>
          <p:cNvSpPr>
            <a:spLocks noGrp="1"/>
          </p:cNvSpPr>
          <p:nvPr>
            <p:ph type="title"/>
          </p:nvPr>
        </p:nvSpPr>
        <p:spPr/>
        <p:txBody>
          <a:bodyPr/>
          <a:lstStyle/>
          <a:p>
            <a:r>
              <a:rPr lang="en-US" dirty="0"/>
              <a:t>Conclusion</a:t>
            </a:r>
            <a:br>
              <a:rPr lang="en-US" dirty="0"/>
            </a:br>
            <a:endParaRPr lang="en-US" dirty="0"/>
          </a:p>
        </p:txBody>
      </p:sp>
      <p:sp>
        <p:nvSpPr>
          <p:cNvPr id="3" name="Text Placeholder 2">
            <a:extLst>
              <a:ext uri="{FF2B5EF4-FFF2-40B4-BE49-F238E27FC236}">
                <a16:creationId xmlns:a16="http://schemas.microsoft.com/office/drawing/2014/main" id="{22D495D5-726E-D3F3-0856-7CD64CCA1CA6}"/>
              </a:ext>
            </a:extLst>
          </p:cNvPr>
          <p:cNvSpPr>
            <a:spLocks noGrp="1"/>
          </p:cNvSpPr>
          <p:nvPr>
            <p:ph type="body" idx="1"/>
          </p:nvPr>
        </p:nvSpPr>
        <p:spPr>
          <a:solidFill>
            <a:srgbClr val="0D1F2D"/>
          </a:solidFill>
        </p:spPr>
        <p:txBody>
          <a:bodyPr/>
          <a:lstStyle/>
          <a:p>
            <a:endParaRPr lang="en-US"/>
          </a:p>
        </p:txBody>
      </p:sp>
    </p:spTree>
    <p:extLst>
      <p:ext uri="{BB962C8B-B14F-4D97-AF65-F5344CB8AC3E}">
        <p14:creationId xmlns:p14="http://schemas.microsoft.com/office/powerpoint/2010/main" val="409791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Old Woman Photos, Download Free Old Woman Stock Photos &amp; HD Images">
            <a:extLst>
              <a:ext uri="{FF2B5EF4-FFF2-40B4-BE49-F238E27FC236}">
                <a16:creationId xmlns:a16="http://schemas.microsoft.com/office/drawing/2014/main" id="{4DC7B698-DE5E-0905-9A25-19D227BF9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15" b="124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8772DA-6338-BF31-4526-3BC06787A362}"/>
              </a:ext>
            </a:extLst>
          </p:cNvPr>
          <p:cNvSpPr txBox="1"/>
          <p:nvPr/>
        </p:nvSpPr>
        <p:spPr>
          <a:xfrm>
            <a:off x="2410691" y="801278"/>
            <a:ext cx="3158835" cy="2308324"/>
          </a:xfrm>
          <a:prstGeom prst="rect">
            <a:avLst/>
          </a:prstGeom>
          <a:noFill/>
        </p:spPr>
        <p:txBody>
          <a:bodyPr wrap="square" rtlCol="0">
            <a:spAutoFit/>
          </a:bodyPr>
          <a:lstStyle/>
          <a:p>
            <a:r>
              <a:rPr lang="en-US" sz="4800" dirty="0">
                <a:solidFill>
                  <a:schemeClr val="bg1"/>
                </a:solidFill>
              </a:rPr>
              <a:t>Things You Will Never Regret</a:t>
            </a:r>
          </a:p>
        </p:txBody>
      </p:sp>
      <p:sp>
        <p:nvSpPr>
          <p:cNvPr id="3" name="TextBox 2">
            <a:extLst>
              <a:ext uri="{FF2B5EF4-FFF2-40B4-BE49-F238E27FC236}">
                <a16:creationId xmlns:a16="http://schemas.microsoft.com/office/drawing/2014/main" id="{8196067D-95C5-9C79-8B84-AA4C1E39FE61}"/>
              </a:ext>
            </a:extLst>
          </p:cNvPr>
          <p:cNvSpPr txBox="1"/>
          <p:nvPr/>
        </p:nvSpPr>
        <p:spPr>
          <a:xfrm>
            <a:off x="969817" y="258901"/>
            <a:ext cx="1348509" cy="3170099"/>
          </a:xfrm>
          <a:prstGeom prst="rect">
            <a:avLst/>
          </a:prstGeom>
          <a:noFill/>
        </p:spPr>
        <p:txBody>
          <a:bodyPr wrap="square" rtlCol="0">
            <a:spAutoFit/>
          </a:bodyPr>
          <a:lstStyle/>
          <a:p>
            <a:r>
              <a:rPr lang="en-US" sz="20000" dirty="0">
                <a:solidFill>
                  <a:schemeClr val="accent4">
                    <a:lumMod val="75000"/>
                  </a:schemeClr>
                </a:solidFill>
              </a:rPr>
              <a:t>7</a:t>
            </a:r>
          </a:p>
        </p:txBody>
      </p:sp>
    </p:spTree>
    <p:extLst>
      <p:ext uri="{BB962C8B-B14F-4D97-AF65-F5344CB8AC3E}">
        <p14:creationId xmlns:p14="http://schemas.microsoft.com/office/powerpoint/2010/main" val="740039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A2EF-E941-98E2-C93B-D153526ABA54}"/>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49064C9A-079F-34EA-4193-273ED8E3951D}"/>
              </a:ext>
            </a:extLst>
          </p:cNvPr>
          <p:cNvSpPr>
            <a:spLocks noGrp="1"/>
          </p:cNvSpPr>
          <p:nvPr>
            <p:ph idx="1"/>
          </p:nvPr>
        </p:nvSpPr>
        <p:spPr/>
        <p:txBody>
          <a:bodyPr/>
          <a:lstStyle/>
          <a:p>
            <a:r>
              <a:rPr lang="en-US" dirty="0"/>
              <a:t>Rectify past wrongs within our life, and as we affect others.</a:t>
            </a:r>
          </a:p>
          <a:p>
            <a:r>
              <a:rPr lang="en-US" dirty="0"/>
              <a:t>“Because he hath appointed a day, in the which he will judge the world in righteousness by that man whom he hath ordained; whereof he hath given assurance unto all men, in that he hath raised him from the dead” (Acts 17:31).</a:t>
            </a:r>
          </a:p>
          <a:p>
            <a:r>
              <a:rPr lang="en-US" dirty="0"/>
              <a:t>“Henceforth there is laid up for me a crown of righteousness, which the Lord, the righteous judge, shall give me at that day: and not to me only, but unto all them also that </a:t>
            </a:r>
            <a:r>
              <a:rPr lang="en-US"/>
              <a:t>love His </a:t>
            </a:r>
            <a:r>
              <a:rPr lang="en-US" dirty="0"/>
              <a:t>appearing” (2 Tim. 4:7-8).</a:t>
            </a:r>
          </a:p>
        </p:txBody>
      </p:sp>
    </p:spTree>
    <p:extLst>
      <p:ext uri="{BB962C8B-B14F-4D97-AF65-F5344CB8AC3E}">
        <p14:creationId xmlns:p14="http://schemas.microsoft.com/office/powerpoint/2010/main" val="31509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BF5F-9A64-F7A1-7AF5-7B3C0EEDCB53}"/>
              </a:ext>
            </a:extLst>
          </p:cNvPr>
          <p:cNvSpPr>
            <a:spLocks noGrp="1"/>
          </p:cNvSpPr>
          <p:nvPr>
            <p:ph type="title"/>
          </p:nvPr>
        </p:nvSpPr>
        <p:spPr/>
        <p:txBody>
          <a:bodyPr/>
          <a:lstStyle/>
          <a:p>
            <a:r>
              <a:rPr lang="en-US" dirty="0"/>
              <a:t>Choices We Make</a:t>
            </a:r>
          </a:p>
        </p:txBody>
      </p:sp>
      <p:sp>
        <p:nvSpPr>
          <p:cNvPr id="3" name="Content Placeholder 2">
            <a:extLst>
              <a:ext uri="{FF2B5EF4-FFF2-40B4-BE49-F238E27FC236}">
                <a16:creationId xmlns:a16="http://schemas.microsoft.com/office/drawing/2014/main" id="{CD545ADB-3E0C-7380-0CB9-F901D9EB9FBA}"/>
              </a:ext>
            </a:extLst>
          </p:cNvPr>
          <p:cNvSpPr>
            <a:spLocks noGrp="1"/>
          </p:cNvSpPr>
          <p:nvPr>
            <p:ph idx="1"/>
          </p:nvPr>
        </p:nvSpPr>
        <p:spPr/>
        <p:txBody>
          <a:bodyPr/>
          <a:lstStyle/>
          <a:p>
            <a:r>
              <a:rPr lang="en-US" dirty="0"/>
              <a:t>Life is made by choices; some good, some bad.</a:t>
            </a:r>
          </a:p>
          <a:p>
            <a:pPr lvl="1"/>
            <a:r>
              <a:rPr lang="en-US" dirty="0"/>
              <a:t>It is exciting when one can make a good choice, and positively influences another to be a child of God, and to improve his way of living.</a:t>
            </a:r>
          </a:p>
          <a:p>
            <a:pPr lvl="1"/>
            <a:r>
              <a:rPr lang="en-US" dirty="0"/>
              <a:t>Some choices, attitudes and actions are sinful action that results in regret and remorse filling the heart over the problems we have caused.</a:t>
            </a:r>
          </a:p>
          <a:p>
            <a:r>
              <a:rPr lang="en-US" dirty="0"/>
              <a:t>Here are seven (out of a possible thousand) things that one will never regret!</a:t>
            </a:r>
          </a:p>
          <a:p>
            <a:endParaRPr lang="en-US" dirty="0"/>
          </a:p>
        </p:txBody>
      </p:sp>
    </p:spTree>
    <p:extLst>
      <p:ext uri="{BB962C8B-B14F-4D97-AF65-F5344CB8AC3E}">
        <p14:creationId xmlns:p14="http://schemas.microsoft.com/office/powerpoint/2010/main" val="28267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20 Ways to Show Kindness in Everyday Life - Homeschool Adventure">
            <a:extLst>
              <a:ext uri="{FF2B5EF4-FFF2-40B4-BE49-F238E27FC236}">
                <a16:creationId xmlns:a16="http://schemas.microsoft.com/office/drawing/2014/main" id="{90B48F46-230A-6A84-330D-8A0DAB8F7A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97" r="2599"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E61AF2-390E-B04F-BDF8-A297A1DF1F91}"/>
              </a:ext>
            </a:extLst>
          </p:cNvPr>
          <p:cNvSpPr txBox="1"/>
          <p:nvPr/>
        </p:nvSpPr>
        <p:spPr>
          <a:xfrm>
            <a:off x="8192655" y="1514764"/>
            <a:ext cx="3805381" cy="1323439"/>
          </a:xfrm>
          <a:prstGeom prst="rect">
            <a:avLst/>
          </a:prstGeom>
          <a:solidFill>
            <a:srgbClr val="BCA180"/>
          </a:solidFill>
        </p:spPr>
        <p:txBody>
          <a:bodyPr wrap="square" rtlCol="0">
            <a:spAutoFit/>
          </a:bodyPr>
          <a:lstStyle/>
          <a:p>
            <a:r>
              <a:rPr lang="en-US" sz="4000" dirty="0">
                <a:solidFill>
                  <a:srgbClr val="A23F15"/>
                </a:solidFill>
              </a:rPr>
              <a:t>1. Being Kind to the Elderly</a:t>
            </a:r>
          </a:p>
        </p:txBody>
      </p:sp>
    </p:spTree>
    <p:extLst>
      <p:ext uri="{BB962C8B-B14F-4D97-AF65-F5344CB8AC3E}">
        <p14:creationId xmlns:p14="http://schemas.microsoft.com/office/powerpoint/2010/main" val="406301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CD2B-D424-67F9-22E9-FA8C5DC41A59}"/>
              </a:ext>
            </a:extLst>
          </p:cNvPr>
          <p:cNvSpPr>
            <a:spLocks noGrp="1"/>
          </p:cNvSpPr>
          <p:nvPr>
            <p:ph type="title"/>
          </p:nvPr>
        </p:nvSpPr>
        <p:spPr/>
        <p:txBody>
          <a:bodyPr/>
          <a:lstStyle/>
          <a:p>
            <a:r>
              <a:rPr lang="en-US" dirty="0"/>
              <a:t>Quotations About Kindness</a:t>
            </a:r>
          </a:p>
        </p:txBody>
      </p:sp>
      <p:sp>
        <p:nvSpPr>
          <p:cNvPr id="3" name="Content Placeholder 2">
            <a:extLst>
              <a:ext uri="{FF2B5EF4-FFF2-40B4-BE49-F238E27FC236}">
                <a16:creationId xmlns:a16="http://schemas.microsoft.com/office/drawing/2014/main" id="{865B8480-E078-6C55-5BF7-4665FFE86C54}"/>
              </a:ext>
            </a:extLst>
          </p:cNvPr>
          <p:cNvSpPr>
            <a:spLocks noGrp="1"/>
          </p:cNvSpPr>
          <p:nvPr>
            <p:ph idx="1"/>
          </p:nvPr>
        </p:nvSpPr>
        <p:spPr/>
        <p:txBody>
          <a:bodyPr/>
          <a:lstStyle/>
          <a:p>
            <a:r>
              <a:rPr lang="en-US" dirty="0"/>
              <a:t>Kindness:</a:t>
            </a:r>
          </a:p>
          <a:p>
            <a:pPr lvl="1"/>
            <a:r>
              <a:rPr lang="en-US" dirty="0"/>
              <a:t>“Kindness is the golden chain by which society is bound together” (Goethe).</a:t>
            </a:r>
          </a:p>
          <a:p>
            <a:pPr lvl="1"/>
            <a:r>
              <a:rPr lang="en-US" dirty="0"/>
              <a:t>Mark Twain said, “Kindness is a language which the deaf can hear and the blind can read.” </a:t>
            </a:r>
          </a:p>
          <a:p>
            <a:r>
              <a:rPr lang="en-US" dirty="0"/>
              <a:t>Elderly: </a:t>
            </a:r>
            <a:r>
              <a:rPr lang="en-US" dirty="0" err="1"/>
              <a:t>Benard</a:t>
            </a:r>
            <a:r>
              <a:rPr lang="en-US" dirty="0"/>
              <a:t> Baruch said, “To me, old age is 15 years older than I am.” </a:t>
            </a:r>
          </a:p>
          <a:p>
            <a:r>
              <a:rPr lang="en-US" dirty="0"/>
              <a:t>Let kindness rule in our heart, especially toward the senior citizens!</a:t>
            </a:r>
          </a:p>
          <a:p>
            <a:endParaRPr lang="en-US" dirty="0"/>
          </a:p>
        </p:txBody>
      </p:sp>
    </p:spTree>
    <p:extLst>
      <p:ext uri="{BB962C8B-B14F-4D97-AF65-F5344CB8AC3E}">
        <p14:creationId xmlns:p14="http://schemas.microsoft.com/office/powerpoint/2010/main" val="6321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7948-31B7-4334-EC88-F9AE4199AD4E}"/>
              </a:ext>
            </a:extLst>
          </p:cNvPr>
          <p:cNvSpPr>
            <a:spLocks noGrp="1"/>
          </p:cNvSpPr>
          <p:nvPr>
            <p:ph type="title"/>
          </p:nvPr>
        </p:nvSpPr>
        <p:spPr/>
        <p:txBody>
          <a:bodyPr/>
          <a:lstStyle/>
          <a:p>
            <a:r>
              <a:rPr lang="en-US" dirty="0"/>
              <a:t>Scripture Says . . .</a:t>
            </a:r>
          </a:p>
        </p:txBody>
      </p:sp>
      <p:sp>
        <p:nvSpPr>
          <p:cNvPr id="3" name="Content Placeholder 2">
            <a:extLst>
              <a:ext uri="{FF2B5EF4-FFF2-40B4-BE49-F238E27FC236}">
                <a16:creationId xmlns:a16="http://schemas.microsoft.com/office/drawing/2014/main" id="{C2CCBE5E-8972-B537-BBA5-58D51ED94F44}"/>
              </a:ext>
            </a:extLst>
          </p:cNvPr>
          <p:cNvSpPr>
            <a:spLocks noGrp="1"/>
          </p:cNvSpPr>
          <p:nvPr>
            <p:ph idx="1"/>
          </p:nvPr>
        </p:nvSpPr>
        <p:spPr/>
        <p:txBody>
          <a:bodyPr/>
          <a:lstStyle/>
          <a:p>
            <a:r>
              <a:rPr lang="en-US" dirty="0"/>
              <a:t>“Thou shalt rise up before the hoary head, and honor the face of the old man, and fear thy God: I am the Lord” (Lev. 19:32).</a:t>
            </a:r>
          </a:p>
          <a:p>
            <a:r>
              <a:rPr lang="en-US" dirty="0"/>
              <a:t>“With the ancient is wisdom; and in length of days understanding” (Job 12:12; cf. Job. 32:6-9).</a:t>
            </a:r>
          </a:p>
          <a:p>
            <a:r>
              <a:rPr lang="en-US" dirty="0"/>
              <a:t>“Hearken unto thy father that begat thee, and despise not thy mother when she is old” (Prov. 23:22). </a:t>
            </a:r>
          </a:p>
          <a:p>
            <a:r>
              <a:rPr lang="en-US" dirty="0"/>
              <a:t>“The eye that mocks his father, And scorns obedience to his mother, The ravens of the valley will pick it out, And the young eagles will eat it” (Prov. 30:17).</a:t>
            </a:r>
          </a:p>
          <a:p>
            <a:endParaRPr lang="en-US" dirty="0"/>
          </a:p>
        </p:txBody>
      </p:sp>
    </p:spTree>
    <p:extLst>
      <p:ext uri="{BB962C8B-B14F-4D97-AF65-F5344CB8AC3E}">
        <p14:creationId xmlns:p14="http://schemas.microsoft.com/office/powerpoint/2010/main" val="9034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1FD23C8-F16F-9BC6-B404-269A2863B710}"/>
              </a:ext>
            </a:extLst>
          </p:cNvPr>
          <p:cNvSpPr/>
          <p:nvPr/>
        </p:nvSpPr>
        <p:spPr>
          <a:xfrm>
            <a:off x="0" y="0"/>
            <a:ext cx="12192000" cy="6981914"/>
          </a:xfrm>
          <a:prstGeom prst="roundRect">
            <a:avLst/>
          </a:prstGeom>
          <a:solidFill>
            <a:srgbClr val="BCA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0CC0EC-E681-D5B4-CD21-A5AF7F74C25C}"/>
              </a:ext>
            </a:extLst>
          </p:cNvPr>
          <p:cNvSpPr txBox="1"/>
          <p:nvPr/>
        </p:nvSpPr>
        <p:spPr>
          <a:xfrm>
            <a:off x="948581" y="1382286"/>
            <a:ext cx="6392255" cy="4093428"/>
          </a:xfrm>
          <a:prstGeom prst="rect">
            <a:avLst/>
          </a:prstGeom>
          <a:noFill/>
        </p:spPr>
        <p:txBody>
          <a:bodyPr wrap="square" rtlCol="0">
            <a:spAutoFit/>
          </a:bodyPr>
          <a:lstStyle/>
          <a:p>
            <a:r>
              <a:rPr lang="en-US" sz="3600" b="0" i="0" u="none" strike="noStrike" baseline="0" dirty="0">
                <a:solidFill>
                  <a:srgbClr val="0D1F2D"/>
                </a:solidFill>
                <a:latin typeface="Source Sans Pro Black" panose="020B0803030403020204" pitchFamily="34" charset="0"/>
              </a:rPr>
              <a:t>William Penn (1644-1718):</a:t>
            </a:r>
          </a:p>
          <a:p>
            <a:r>
              <a:rPr lang="en-US" sz="3200" b="0" i="0" u="none" strike="noStrike" baseline="0" dirty="0">
                <a:latin typeface="Source Sans Pro Semibold" panose="020B0603030403020204" pitchFamily="34" charset="0"/>
              </a:rPr>
              <a:t>“I expect to pass through life but once. If therefore, there be any kindness I can show, or any good thing I can do to any fellow being, let me do it now, and not defer or neglect it, as I shall not pass this way again.”</a:t>
            </a:r>
            <a:endParaRPr lang="en-US" sz="3200" dirty="0">
              <a:latin typeface="Source Sans Pro Semibold" panose="020B0603030403020204" pitchFamily="34" charset="0"/>
            </a:endParaRPr>
          </a:p>
        </p:txBody>
      </p:sp>
      <p:pic>
        <p:nvPicPr>
          <p:cNvPr id="5122" name="Picture 2">
            <a:extLst>
              <a:ext uri="{FF2B5EF4-FFF2-40B4-BE49-F238E27FC236}">
                <a16:creationId xmlns:a16="http://schemas.microsoft.com/office/drawing/2014/main" id="{1E563209-CD6F-EE59-8841-35E22753A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677" y="1238428"/>
            <a:ext cx="3674302" cy="438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ployer Retaliation Posing Serious Risks To The Workplace -">
            <a:extLst>
              <a:ext uri="{FF2B5EF4-FFF2-40B4-BE49-F238E27FC236}">
                <a16:creationId xmlns:a16="http://schemas.microsoft.com/office/drawing/2014/main" id="{D1854734-026A-66E5-6F0C-897BED1BF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875" y="472812"/>
            <a:ext cx="6196325" cy="5719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129030-6CD0-EC32-035F-72BFC3F19526}"/>
              </a:ext>
            </a:extLst>
          </p:cNvPr>
          <p:cNvSpPr txBox="1"/>
          <p:nvPr/>
        </p:nvSpPr>
        <p:spPr>
          <a:xfrm>
            <a:off x="1076770" y="965675"/>
            <a:ext cx="5144568" cy="1569660"/>
          </a:xfrm>
          <a:prstGeom prst="rect">
            <a:avLst/>
          </a:prstGeom>
          <a:noFill/>
        </p:spPr>
        <p:txBody>
          <a:bodyPr wrap="square" rtlCol="0">
            <a:spAutoFit/>
          </a:bodyPr>
          <a:lstStyle/>
          <a:p>
            <a:r>
              <a:rPr lang="en-US" sz="4800" dirty="0">
                <a:solidFill>
                  <a:srgbClr val="CD1101"/>
                </a:solidFill>
                <a:latin typeface="+mj-lt"/>
              </a:rPr>
              <a:t>2. Not Retaliating When Angry</a:t>
            </a:r>
          </a:p>
        </p:txBody>
      </p:sp>
    </p:spTree>
    <p:extLst>
      <p:ext uri="{BB962C8B-B14F-4D97-AF65-F5344CB8AC3E}">
        <p14:creationId xmlns:p14="http://schemas.microsoft.com/office/powerpoint/2010/main" val="38214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393</TotalTime>
  <Words>2008</Words>
  <Application>Microsoft Office PowerPoint</Application>
  <PresentationFormat>Widescreen</PresentationFormat>
  <Paragraphs>110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Source Sans Pro Black</vt:lpstr>
      <vt:lpstr>Source Sans Pro Semibold</vt:lpstr>
      <vt:lpstr>Office Theme</vt:lpstr>
      <vt:lpstr>PowerPoint Presentation</vt:lpstr>
      <vt:lpstr>PowerPoint Presentation</vt:lpstr>
      <vt:lpstr>PowerPoint Presentation</vt:lpstr>
      <vt:lpstr>Choices We Make</vt:lpstr>
      <vt:lpstr>PowerPoint Presentation</vt:lpstr>
      <vt:lpstr>Quotations About Kindness</vt:lpstr>
      <vt:lpstr>Scripture Says . . .</vt:lpstr>
      <vt:lpstr>PowerPoint Presentation</vt:lpstr>
      <vt:lpstr>PowerPoint Presentation</vt:lpstr>
      <vt:lpstr>Quotations</vt:lpstr>
      <vt:lpstr>What Anger Does</vt:lpstr>
      <vt:lpstr>Scripture Says . . .</vt:lpstr>
      <vt:lpstr>PowerPoint Presentation</vt:lpstr>
      <vt:lpstr>Scripture: What Makes a Friendship Valuable</vt:lpstr>
      <vt:lpstr>What Friends Will Do</vt:lpstr>
      <vt:lpstr>Work to Keep Your Friends</vt:lpstr>
      <vt:lpstr>Go That Extra Mile</vt:lpstr>
      <vt:lpstr>PowerPoint Presentation</vt:lpstr>
      <vt:lpstr>Scripture Says . . .</vt:lpstr>
      <vt:lpstr>Quotes on Reputation</vt:lpstr>
      <vt:lpstr>PowerPoint Presentation</vt:lpstr>
      <vt:lpstr>Scripture Says . . .</vt:lpstr>
      <vt:lpstr>PowerPoint Presentation</vt:lpstr>
      <vt:lpstr>Scripture Says . . .</vt:lpstr>
      <vt:lpstr>PowerPoint Presentation</vt:lpstr>
      <vt:lpstr>Scripture Says . . .</vt:lpstr>
      <vt:lpstr>Scripture Says . . .</vt:lpstr>
      <vt:lpstr>PowerPoint Presentation</vt:lpstr>
      <vt:lpstr>Conclusion </vt:lpstr>
      <vt:lpstr>So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75</cp:revision>
  <dcterms:created xsi:type="dcterms:W3CDTF">2022-05-27T13:44:17Z</dcterms:created>
  <dcterms:modified xsi:type="dcterms:W3CDTF">2022-11-27T18:45:03Z</dcterms:modified>
</cp:coreProperties>
</file>