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5909"/>
  </p:normalViewPr>
  <p:slideViewPr>
    <p:cSldViewPr snapToGrid="0" snapToObjects="1">
      <p:cViewPr varScale="1">
        <p:scale>
          <a:sx n="115" d="100"/>
          <a:sy n="115" d="100"/>
        </p:scale>
        <p:origin x="2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12/25/22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12/25/22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12/25/22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12/25/22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12/25/22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12/25/22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12/25/22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12/25/22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Final Thoughts</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13</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“for by so doing some have unwittingly entertained angels.” </a:t>
            </a:r>
            <a:r>
              <a:rPr lang="en-US" sz="2800" b="1" dirty="0"/>
              <a:t>vs. 2</a:t>
            </a:r>
            <a:endParaRPr lang="en-US" sz="2800" dirty="0"/>
          </a:p>
          <a:p>
            <a:r>
              <a:rPr lang="en-US" sz="2800" dirty="0"/>
              <a:t>There are 2 instances in the OT where this occurred.</a:t>
            </a:r>
          </a:p>
          <a:p>
            <a:pPr lvl="1"/>
            <a:r>
              <a:rPr lang="en-US" sz="2400" dirty="0"/>
              <a:t>Abraham and Sarah entertained angels sent to destroy Sodom and Gomorrah. </a:t>
            </a:r>
            <a:r>
              <a:rPr lang="en-US" sz="2400" b="1" dirty="0"/>
              <a:t>Gen. 18:1</a:t>
            </a:r>
            <a:endParaRPr lang="en-US" sz="2400" dirty="0"/>
          </a:p>
          <a:p>
            <a:pPr lvl="1"/>
            <a:r>
              <a:rPr lang="en-US" sz="2400" dirty="0"/>
              <a:t>Manoah and his wife entertained an angel prior to the birth of Samson. </a:t>
            </a:r>
            <a:r>
              <a:rPr lang="en-US" sz="2400" b="1" dirty="0"/>
              <a:t>Jud. 13:16-21</a:t>
            </a:r>
            <a:endParaRPr lang="en-US" sz="2400" dirty="0"/>
          </a:p>
        </p:txBody>
      </p:sp>
    </p:spTree>
    <p:extLst>
      <p:ext uri="{BB962C8B-B14F-4D97-AF65-F5344CB8AC3E}">
        <p14:creationId xmlns:p14="http://schemas.microsoft.com/office/powerpoint/2010/main" val="240325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lesson in this is not that we may today literally entertain angels unaware of their status as the Lord’s messengers, but that we may never know how grand and special these Christian strangers who grace our humble abodes truly are. Some are just as truly God’s spokesmen today as were the angels of old. Many love the Lord and his Word just as surely and purely as do the angels. (BTB, Hebrews, King, page 94)</a:t>
            </a:r>
            <a:endParaRPr lang="en-US" sz="2400" dirty="0"/>
          </a:p>
        </p:txBody>
      </p:sp>
    </p:spTree>
    <p:extLst>
      <p:ext uri="{BB962C8B-B14F-4D97-AF65-F5344CB8AC3E}">
        <p14:creationId xmlns:p14="http://schemas.microsoft.com/office/powerpoint/2010/main" val="120618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“Remember the prisoners as if chained with them” </a:t>
            </a:r>
            <a:r>
              <a:rPr lang="en-US" sz="2800" b="1" dirty="0"/>
              <a:t>vs. 3</a:t>
            </a:r>
            <a:endParaRPr lang="en-US" sz="2800" dirty="0"/>
          </a:p>
          <a:p>
            <a:pPr lvl="1"/>
            <a:r>
              <a:rPr lang="en-US" sz="2400" dirty="0"/>
              <a:t>Provides confirmation that persecution was present at the time the book was written.</a:t>
            </a:r>
          </a:p>
          <a:p>
            <a:pPr lvl="1"/>
            <a:r>
              <a:rPr lang="en-US" sz="2400" dirty="0"/>
              <a:t>Out of fear of authorities and being imprisoned themselves, there was a tendency to neglect brethren in this situation.</a:t>
            </a:r>
          </a:p>
          <a:p>
            <a:r>
              <a:rPr lang="en-US" sz="2800" dirty="0"/>
              <a:t>It happened to Paul:</a:t>
            </a:r>
          </a:p>
          <a:p>
            <a:pPr lvl="1"/>
            <a:r>
              <a:rPr lang="en-US" sz="2400" b="1" dirty="0"/>
              <a:t>2 Tim. 1:15  </a:t>
            </a:r>
            <a:r>
              <a:rPr lang="en-US" sz="2400" dirty="0"/>
              <a:t>This you know, that all those in Asia have turned away from me…</a:t>
            </a:r>
          </a:p>
          <a:p>
            <a:r>
              <a:rPr lang="en-US" sz="2800" dirty="0" err="1"/>
              <a:t>Onesiphorus</a:t>
            </a:r>
            <a:r>
              <a:rPr lang="en-US" sz="2800" dirty="0"/>
              <a:t> serves as a good example. </a:t>
            </a:r>
            <a:r>
              <a:rPr lang="en-US" sz="2800" b="1" dirty="0"/>
              <a:t>2 Tim. 1:16</a:t>
            </a:r>
            <a:endParaRPr lang="en-US" sz="2800" dirty="0"/>
          </a:p>
        </p:txBody>
      </p:sp>
    </p:spTree>
    <p:extLst>
      <p:ext uri="{BB962C8B-B14F-4D97-AF65-F5344CB8AC3E}">
        <p14:creationId xmlns:p14="http://schemas.microsoft.com/office/powerpoint/2010/main" val="31974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“those who are mistreated — since you yourselves are in the body also.” </a:t>
            </a:r>
            <a:r>
              <a:rPr lang="en-US" sz="2800" b="1" dirty="0"/>
              <a:t>vs. 3</a:t>
            </a:r>
            <a:endParaRPr lang="en-US" sz="2800" dirty="0"/>
          </a:p>
          <a:p>
            <a:r>
              <a:rPr lang="en-US" sz="2800" dirty="0"/>
              <a:t>The hospitality should be extended to those being mistreated as well as those in prison.</a:t>
            </a:r>
          </a:p>
          <a:p>
            <a:r>
              <a:rPr lang="en-US" sz="2800" dirty="0"/>
              <a:t>Motivated by the realization that it could happen to any of us as well.</a:t>
            </a:r>
          </a:p>
          <a:p>
            <a:pPr lvl="1"/>
            <a:r>
              <a:rPr lang="en-US" sz="2400" dirty="0"/>
              <a:t>If the suffering was being inflicted due to their faithfulness.</a:t>
            </a:r>
          </a:p>
          <a:p>
            <a:endParaRPr lang="en-US" sz="2800" dirty="0"/>
          </a:p>
        </p:txBody>
      </p:sp>
    </p:spTree>
    <p:extLst>
      <p:ext uri="{BB962C8B-B14F-4D97-AF65-F5344CB8AC3E}">
        <p14:creationId xmlns:p14="http://schemas.microsoft.com/office/powerpoint/2010/main" val="6488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BA4E-E57E-CF63-B435-6BD2E9957E08}"/>
              </a:ext>
            </a:extLst>
          </p:cNvPr>
          <p:cNvSpPr>
            <a:spLocks noGrp="1"/>
          </p:cNvSpPr>
          <p:nvPr>
            <p:ph type="title"/>
          </p:nvPr>
        </p:nvSpPr>
        <p:spPr/>
        <p:txBody>
          <a:bodyPr/>
          <a:lstStyle/>
          <a:p>
            <a:r>
              <a:rPr lang="en-US" dirty="0"/>
              <a:t>Sexual Purity – 13:4</a:t>
            </a:r>
          </a:p>
        </p:txBody>
      </p:sp>
      <p:sp>
        <p:nvSpPr>
          <p:cNvPr id="3" name="Content Placeholder 2">
            <a:extLst>
              <a:ext uri="{FF2B5EF4-FFF2-40B4-BE49-F238E27FC236}">
                <a16:creationId xmlns:a16="http://schemas.microsoft.com/office/drawing/2014/main" id="{E4CC14C9-BE87-ED08-138A-D5CB23DC82FF}"/>
              </a:ext>
            </a:extLst>
          </p:cNvPr>
          <p:cNvSpPr>
            <a:spLocks noGrp="1"/>
          </p:cNvSpPr>
          <p:nvPr>
            <p:ph idx="1"/>
          </p:nvPr>
        </p:nvSpPr>
        <p:spPr/>
        <p:txBody>
          <a:bodyPr>
            <a:normAutofit/>
          </a:bodyPr>
          <a:lstStyle/>
          <a:p>
            <a:r>
              <a:rPr lang="en-US" sz="2800" b="1" dirty="0"/>
              <a:t>Heb 13:4  </a:t>
            </a:r>
            <a:r>
              <a:rPr lang="en-US" sz="2800" dirty="0"/>
              <a:t>Marriage is honorable among all, and the bed undefiled; but fornicators and adulterers God will judge.</a:t>
            </a:r>
          </a:p>
          <a:p>
            <a:r>
              <a:rPr lang="en-US" sz="2800" dirty="0"/>
              <a:t>Here the writer seeks to promote marriage in the minds of the reader.</a:t>
            </a:r>
          </a:p>
          <a:p>
            <a:pPr lvl="1"/>
            <a:r>
              <a:rPr lang="en-US" sz="2400" dirty="0"/>
              <a:t>It is to be esteemed and valued by all of us.</a:t>
            </a:r>
          </a:p>
          <a:p>
            <a:r>
              <a:rPr lang="en-US" sz="2800" dirty="0"/>
              <a:t>In contrast to what is said about marriage, note that immorality and adultery will come under judgment.</a:t>
            </a:r>
          </a:p>
        </p:txBody>
      </p:sp>
    </p:spTree>
    <p:extLst>
      <p:ext uri="{BB962C8B-B14F-4D97-AF65-F5344CB8AC3E}">
        <p14:creationId xmlns:p14="http://schemas.microsoft.com/office/powerpoint/2010/main" val="387494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BA4E-E57E-CF63-B435-6BD2E9957E08}"/>
              </a:ext>
            </a:extLst>
          </p:cNvPr>
          <p:cNvSpPr>
            <a:spLocks noGrp="1"/>
          </p:cNvSpPr>
          <p:nvPr>
            <p:ph type="title"/>
          </p:nvPr>
        </p:nvSpPr>
        <p:spPr/>
        <p:txBody>
          <a:bodyPr/>
          <a:lstStyle/>
          <a:p>
            <a:r>
              <a:rPr lang="en-US" dirty="0"/>
              <a:t>Hebrews 13:5-6</a:t>
            </a:r>
          </a:p>
        </p:txBody>
      </p:sp>
      <p:sp>
        <p:nvSpPr>
          <p:cNvPr id="3" name="Content Placeholder 2">
            <a:extLst>
              <a:ext uri="{FF2B5EF4-FFF2-40B4-BE49-F238E27FC236}">
                <a16:creationId xmlns:a16="http://schemas.microsoft.com/office/drawing/2014/main" id="{E4CC14C9-BE87-ED08-138A-D5CB23DC82FF}"/>
              </a:ext>
            </a:extLst>
          </p:cNvPr>
          <p:cNvSpPr>
            <a:spLocks noGrp="1"/>
          </p:cNvSpPr>
          <p:nvPr>
            <p:ph idx="1"/>
          </p:nvPr>
        </p:nvSpPr>
        <p:spPr/>
        <p:txBody>
          <a:bodyPr>
            <a:normAutofit/>
          </a:bodyPr>
          <a:lstStyle/>
          <a:p>
            <a:r>
              <a:rPr lang="en-US" sz="2800" b="1" dirty="0"/>
              <a:t>Heb 13:5  </a:t>
            </a:r>
            <a:r>
              <a:rPr lang="en-US" sz="2800" dirty="0"/>
              <a:t>Let your conduct be without covetousness; be content with such things as you have. For He Himself has said, "I WILL NEVER LEAVE YOU NOR FORSAKE YOU."</a:t>
            </a:r>
          </a:p>
          <a:p>
            <a:r>
              <a:rPr lang="en-US" sz="2800" b="1" dirty="0"/>
              <a:t>Heb 13:6  </a:t>
            </a:r>
            <a:r>
              <a:rPr lang="en-US" sz="2800" dirty="0"/>
              <a:t>So we may boldly say: "THE LORD IS MY HELPER; I WILL NOT FEAR. WHAT CAN MAN DO TO ME?"</a:t>
            </a:r>
          </a:p>
        </p:txBody>
      </p:sp>
    </p:spTree>
    <p:extLst>
      <p:ext uri="{BB962C8B-B14F-4D97-AF65-F5344CB8AC3E}">
        <p14:creationId xmlns:p14="http://schemas.microsoft.com/office/powerpoint/2010/main" val="874603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2EC78-F36C-4488-9DF5-F8F0ED495670}"/>
              </a:ext>
            </a:extLst>
          </p:cNvPr>
          <p:cNvSpPr>
            <a:spLocks noGrp="1"/>
          </p:cNvSpPr>
          <p:nvPr>
            <p:ph type="title"/>
          </p:nvPr>
        </p:nvSpPr>
        <p:spPr/>
        <p:txBody>
          <a:bodyPr/>
          <a:lstStyle/>
          <a:p>
            <a:r>
              <a:rPr lang="en-US" dirty="0"/>
              <a:t>Covetousness - 13:5-6</a:t>
            </a:r>
          </a:p>
        </p:txBody>
      </p:sp>
      <p:sp>
        <p:nvSpPr>
          <p:cNvPr id="3" name="Content Placeholder 2">
            <a:extLst>
              <a:ext uri="{FF2B5EF4-FFF2-40B4-BE49-F238E27FC236}">
                <a16:creationId xmlns:a16="http://schemas.microsoft.com/office/drawing/2014/main" id="{8928C42A-7317-70C9-246B-C09D6A7551F4}"/>
              </a:ext>
            </a:extLst>
          </p:cNvPr>
          <p:cNvSpPr>
            <a:spLocks noGrp="1"/>
          </p:cNvSpPr>
          <p:nvPr>
            <p:ph idx="1"/>
          </p:nvPr>
        </p:nvSpPr>
        <p:spPr/>
        <p:txBody>
          <a:bodyPr>
            <a:normAutofit/>
          </a:bodyPr>
          <a:lstStyle/>
          <a:p>
            <a:r>
              <a:rPr lang="en-US" sz="2800" dirty="0"/>
              <a:t>Reinforcing the need to detach from material things the author emphasizes covetousness.</a:t>
            </a:r>
          </a:p>
          <a:p>
            <a:pPr lvl="1"/>
            <a:r>
              <a:rPr lang="en-US" sz="2400" dirty="0"/>
              <a:t>No </a:t>
            </a:r>
            <a:r>
              <a:rPr lang="en-US" sz="2400"/>
              <a:t>doubt connected </a:t>
            </a:r>
            <a:r>
              <a:rPr lang="en-US" sz="2400" dirty="0"/>
              <a:t>to the loss of their material goods. </a:t>
            </a:r>
            <a:r>
              <a:rPr lang="en-US" sz="2400" b="1" dirty="0"/>
              <a:t>Heb. 10:34</a:t>
            </a:r>
          </a:p>
          <a:p>
            <a:r>
              <a:rPr lang="en-US" sz="2800" dirty="0"/>
              <a:t>Quickly followed by encouragement that God is with them. </a:t>
            </a:r>
          </a:p>
          <a:p>
            <a:r>
              <a:rPr lang="en-US" sz="2800" dirty="0"/>
              <a:t>With God as our helper what can man do to us? </a:t>
            </a:r>
            <a:r>
              <a:rPr lang="en-US" sz="2800" b="1" dirty="0"/>
              <a:t>Vs. 6; Rom. 8:37-39</a:t>
            </a:r>
            <a:endParaRPr lang="en-US" sz="2800" dirty="0"/>
          </a:p>
        </p:txBody>
      </p:sp>
    </p:spTree>
    <p:extLst>
      <p:ext uri="{BB962C8B-B14F-4D97-AF65-F5344CB8AC3E}">
        <p14:creationId xmlns:p14="http://schemas.microsoft.com/office/powerpoint/2010/main" val="30369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18AA-4160-ECE6-FEC5-BF6C673046FA}"/>
              </a:ext>
            </a:extLst>
          </p:cNvPr>
          <p:cNvSpPr>
            <a:spLocks noGrp="1"/>
          </p:cNvSpPr>
          <p:nvPr>
            <p:ph type="title"/>
          </p:nvPr>
        </p:nvSpPr>
        <p:spPr/>
        <p:txBody>
          <a:bodyPr/>
          <a:lstStyle/>
          <a:p>
            <a:r>
              <a:rPr lang="en-US" dirty="0"/>
              <a:t>Hebrews 13:7-8</a:t>
            </a:r>
          </a:p>
        </p:txBody>
      </p:sp>
      <p:sp>
        <p:nvSpPr>
          <p:cNvPr id="3" name="Content Placeholder 2">
            <a:extLst>
              <a:ext uri="{FF2B5EF4-FFF2-40B4-BE49-F238E27FC236}">
                <a16:creationId xmlns:a16="http://schemas.microsoft.com/office/drawing/2014/main" id="{4BAD7F47-6E20-7325-2944-B5F5DE4CFE6F}"/>
              </a:ext>
            </a:extLst>
          </p:cNvPr>
          <p:cNvSpPr>
            <a:spLocks noGrp="1"/>
          </p:cNvSpPr>
          <p:nvPr>
            <p:ph idx="1"/>
          </p:nvPr>
        </p:nvSpPr>
        <p:spPr/>
        <p:txBody>
          <a:bodyPr>
            <a:normAutofit/>
          </a:bodyPr>
          <a:lstStyle/>
          <a:p>
            <a:r>
              <a:rPr lang="en-US" sz="2800" b="1" dirty="0"/>
              <a:t>Heb 13:7  </a:t>
            </a:r>
            <a:r>
              <a:rPr lang="en-US" sz="2800" dirty="0"/>
              <a:t>Remember those who rule over you, who have spoken the word of God to you, whose faith follow, considering the outcome of their conduct.</a:t>
            </a:r>
          </a:p>
          <a:p>
            <a:r>
              <a:rPr lang="en-US" sz="2800" b="1" dirty="0"/>
              <a:t>Heb 13:8  </a:t>
            </a:r>
            <a:r>
              <a:rPr lang="en-US" sz="2800" dirty="0"/>
              <a:t>Jesus Christ is the same yesterday, today, and forever.</a:t>
            </a:r>
          </a:p>
        </p:txBody>
      </p:sp>
    </p:spTree>
    <p:extLst>
      <p:ext uri="{BB962C8B-B14F-4D97-AF65-F5344CB8AC3E}">
        <p14:creationId xmlns:p14="http://schemas.microsoft.com/office/powerpoint/2010/main" val="4169343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p:txBody>
          <a:bodyPr>
            <a:normAutofit lnSpcReduction="10000"/>
          </a:bodyPr>
          <a:lstStyle/>
          <a:p>
            <a:r>
              <a:rPr lang="en-US" sz="2800" dirty="0"/>
              <a:t>Three times in this chapter they are encouraged to remember their leaders. </a:t>
            </a:r>
            <a:r>
              <a:rPr lang="en-US" sz="2800" b="1" dirty="0"/>
              <a:t>Vs. 7, 17, 24</a:t>
            </a:r>
            <a:endParaRPr lang="en-US" sz="2800" dirty="0"/>
          </a:p>
          <a:p>
            <a:r>
              <a:rPr lang="en-US" sz="2800" dirty="0"/>
              <a:t>Here because they had:</a:t>
            </a:r>
          </a:p>
          <a:p>
            <a:pPr marL="914400" lvl="1" indent="-457200">
              <a:buFont typeface="+mj-lt"/>
              <a:buAutoNum type="arabicPeriod"/>
            </a:pPr>
            <a:r>
              <a:rPr lang="en-US" sz="2400" dirty="0"/>
              <a:t>“spoken the word of God to you”</a:t>
            </a:r>
          </a:p>
          <a:p>
            <a:pPr marL="914400" lvl="1" indent="-457200">
              <a:buFont typeface="+mj-lt"/>
              <a:buAutoNum type="arabicPeriod"/>
            </a:pPr>
            <a:r>
              <a:rPr lang="en-US" sz="2400" dirty="0"/>
              <a:t> Their faith was worthy of imitating “considering the outcome of their conduct.” </a:t>
            </a:r>
          </a:p>
          <a:p>
            <a:r>
              <a:rPr lang="en-US" sz="2800" dirty="0"/>
              <a:t>These men had lived well and died well.</a:t>
            </a:r>
          </a:p>
          <a:p>
            <a:r>
              <a:rPr lang="en-US" sz="2800" dirty="0"/>
              <a:t>The leader’s primary duty is to speak the Word of God. </a:t>
            </a:r>
            <a:r>
              <a:rPr lang="en-US" sz="2800" b="1" dirty="0"/>
              <a:t>Acts 20:28</a:t>
            </a:r>
            <a:endParaRPr lang="en-US" sz="2800" dirty="0"/>
          </a:p>
        </p:txBody>
      </p:sp>
    </p:spTree>
    <p:extLst>
      <p:ext uri="{BB962C8B-B14F-4D97-AF65-F5344CB8AC3E}">
        <p14:creationId xmlns:p14="http://schemas.microsoft.com/office/powerpoint/2010/main" val="261440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p:txBody>
          <a:bodyPr>
            <a:normAutofit lnSpcReduction="10000"/>
          </a:bodyPr>
          <a:lstStyle/>
          <a:p>
            <a:r>
              <a:rPr lang="en-US" sz="2800" dirty="0"/>
              <a:t>The notion that elders are merely older men who live exemplary lives, but who possess no authority whatever among the local saints, is a view which will not stand the test of the writer’s choice of words. (BTB, Hebrews, King, page 96)</a:t>
            </a:r>
          </a:p>
          <a:p>
            <a:r>
              <a:rPr lang="en-US" sz="2800" dirty="0"/>
              <a:t>Descriptive terms for these leaders include:</a:t>
            </a:r>
          </a:p>
          <a:p>
            <a:pPr lvl="1"/>
            <a:r>
              <a:rPr lang="en-US" sz="2400" dirty="0"/>
              <a:t>Overseer and shepherd</a:t>
            </a:r>
          </a:p>
          <a:p>
            <a:r>
              <a:rPr lang="en-US" sz="2800" dirty="0"/>
              <a:t>They are to guide and rule (within the confines of Scripture) the local church.</a:t>
            </a:r>
          </a:p>
        </p:txBody>
      </p:sp>
    </p:spTree>
    <p:extLst>
      <p:ext uri="{BB962C8B-B14F-4D97-AF65-F5344CB8AC3E}">
        <p14:creationId xmlns:p14="http://schemas.microsoft.com/office/powerpoint/2010/main" val="360399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The author focuses his attention on matters that cannot be ignored</a:t>
            </a:r>
            <a:r>
              <a:rPr lang="en-US" sz="2800"/>
              <a:t>. </a:t>
            </a:r>
            <a:endParaRPr lang="en-US" sz="2800" dirty="0"/>
          </a:p>
          <a:p>
            <a:r>
              <a:rPr lang="en-US" sz="2800" dirty="0"/>
              <a:t>Things such as:</a:t>
            </a:r>
          </a:p>
          <a:p>
            <a:pPr lvl="1"/>
            <a:r>
              <a:rPr lang="en-US" sz="2400" dirty="0"/>
              <a:t>Brotherly love</a:t>
            </a:r>
          </a:p>
          <a:p>
            <a:pPr lvl="1"/>
            <a:r>
              <a:rPr lang="en-US" sz="2400" dirty="0"/>
              <a:t>Sexual purity</a:t>
            </a:r>
          </a:p>
          <a:p>
            <a:pPr lvl="1"/>
            <a:r>
              <a:rPr lang="en-US" sz="2400" dirty="0"/>
              <a:t>Covetousness</a:t>
            </a:r>
          </a:p>
          <a:p>
            <a:pPr lvl="1"/>
            <a:r>
              <a:rPr lang="en-US" sz="2400" dirty="0"/>
              <a:t>Sound doctrine</a:t>
            </a:r>
          </a:p>
          <a:p>
            <a:pPr lvl="1"/>
            <a:r>
              <a:rPr lang="en-US" sz="2400" dirty="0"/>
              <a:t>Praising God</a:t>
            </a:r>
          </a:p>
          <a:p>
            <a:pPr lvl="1"/>
            <a:r>
              <a:rPr lang="en-US" sz="2400" dirty="0"/>
              <a:t>Respect of church leadership</a:t>
            </a:r>
          </a:p>
        </p:txBody>
      </p:sp>
    </p:spTree>
    <p:extLst>
      <p:ext uri="{BB962C8B-B14F-4D97-AF65-F5344CB8AC3E}">
        <p14:creationId xmlns:p14="http://schemas.microsoft.com/office/powerpoint/2010/main" val="12318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a:xfrm>
            <a:off x="680321" y="2336873"/>
            <a:ext cx="9613861" cy="4275800"/>
          </a:xfrm>
        </p:spPr>
        <p:txBody>
          <a:bodyPr>
            <a:normAutofit/>
          </a:bodyPr>
          <a:lstStyle/>
          <a:p>
            <a:r>
              <a:rPr lang="en-US" sz="2800" dirty="0"/>
              <a:t>He closes this section with what may be the most famous verse in the entire book!</a:t>
            </a:r>
          </a:p>
          <a:p>
            <a:pPr lvl="1"/>
            <a:r>
              <a:rPr lang="en-US" sz="2400" dirty="0"/>
              <a:t>Jesus Christ is the same yesterday, today, and forever. </a:t>
            </a:r>
            <a:r>
              <a:rPr lang="en-US" sz="2400" b="1" dirty="0"/>
              <a:t>Vs. 8</a:t>
            </a:r>
            <a:endParaRPr lang="en-US" sz="2400" dirty="0"/>
          </a:p>
          <a:p>
            <a:r>
              <a:rPr lang="en-US" sz="2800" dirty="0"/>
              <a:t>Something may have changed in them, or they themselves may have altered their way of viewing some of these precious promises, but nothing at all has changed with God. (BTB, Hebrews, King, page 97)</a:t>
            </a:r>
          </a:p>
          <a:p>
            <a:r>
              <a:rPr lang="en-US" sz="2800" dirty="0"/>
              <a:t>Scripture does not need to be rewritten to accommodate modern times. It was written to change us into what God wants us to be.</a:t>
            </a:r>
          </a:p>
          <a:p>
            <a:endParaRPr lang="en-US" sz="2800" dirty="0"/>
          </a:p>
          <a:p>
            <a:endParaRPr lang="en-US" sz="2800" dirty="0"/>
          </a:p>
        </p:txBody>
      </p:sp>
    </p:spTree>
    <p:extLst>
      <p:ext uri="{BB962C8B-B14F-4D97-AF65-F5344CB8AC3E}">
        <p14:creationId xmlns:p14="http://schemas.microsoft.com/office/powerpoint/2010/main" val="329338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4186590"/>
          </a:xfrm>
        </p:spPr>
        <p:txBody>
          <a:bodyPr>
            <a:normAutofit/>
          </a:bodyPr>
          <a:lstStyle/>
          <a:p>
            <a:r>
              <a:rPr lang="en-US" sz="2800" b="1" dirty="0"/>
              <a:t>Heb 13:9  </a:t>
            </a:r>
            <a:r>
              <a:rPr lang="en-US" sz="2800" dirty="0"/>
              <a:t>Do not be carried about with various and strange doctrines. For it is good that the heart be established by grace, not with foods which have not profited those who have been occupied with them.</a:t>
            </a:r>
          </a:p>
          <a:p>
            <a:r>
              <a:rPr lang="en-US" sz="2800" b="1" dirty="0"/>
              <a:t>Heb 13:10  </a:t>
            </a:r>
            <a:r>
              <a:rPr lang="en-US" sz="2800" dirty="0"/>
              <a:t>We have an altar from which those who serve the tabernacle have no right to eat.</a:t>
            </a:r>
          </a:p>
          <a:p>
            <a:r>
              <a:rPr lang="en-US" sz="2800" b="1" dirty="0"/>
              <a:t>Heb 13:11  </a:t>
            </a:r>
            <a:r>
              <a:rPr lang="en-US" sz="2800" dirty="0"/>
              <a:t>For the bodies of those animals, whose blood is brought into the sanctuary by the high priest for sin, are burned outside the camp.</a:t>
            </a:r>
          </a:p>
        </p:txBody>
      </p:sp>
    </p:spTree>
    <p:extLst>
      <p:ext uri="{BB962C8B-B14F-4D97-AF65-F5344CB8AC3E}">
        <p14:creationId xmlns:p14="http://schemas.microsoft.com/office/powerpoint/2010/main" val="164777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3629029"/>
          </a:xfrm>
        </p:spPr>
        <p:txBody>
          <a:bodyPr>
            <a:normAutofit/>
          </a:bodyPr>
          <a:lstStyle/>
          <a:p>
            <a:r>
              <a:rPr lang="en-US" sz="2800" b="1" dirty="0"/>
              <a:t>Heb 13:12  </a:t>
            </a:r>
            <a:r>
              <a:rPr lang="en-US" sz="2800" dirty="0"/>
              <a:t>Therefore Jesus also, that He might sanctify the people with His own blood, suffered outside the gate.</a:t>
            </a:r>
          </a:p>
          <a:p>
            <a:r>
              <a:rPr lang="en-US" sz="2800" b="1" dirty="0"/>
              <a:t>Heb 13:13  </a:t>
            </a:r>
            <a:r>
              <a:rPr lang="en-US" sz="2800" dirty="0"/>
              <a:t>Therefore let us go forth to Him, outside the camp, bearing His reproach.</a:t>
            </a:r>
          </a:p>
          <a:p>
            <a:r>
              <a:rPr lang="en-US" sz="2800" b="1" dirty="0"/>
              <a:t>Heb 13:14  </a:t>
            </a:r>
            <a:r>
              <a:rPr lang="en-US" sz="2800" dirty="0"/>
              <a:t>For here we have no continuing city, but we seek the one to come.</a:t>
            </a:r>
          </a:p>
        </p:txBody>
      </p:sp>
    </p:spTree>
    <p:extLst>
      <p:ext uri="{BB962C8B-B14F-4D97-AF65-F5344CB8AC3E}">
        <p14:creationId xmlns:p14="http://schemas.microsoft.com/office/powerpoint/2010/main" val="3285055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3629029"/>
          </a:xfrm>
        </p:spPr>
        <p:txBody>
          <a:bodyPr>
            <a:normAutofit/>
          </a:bodyPr>
          <a:lstStyle/>
          <a:p>
            <a:r>
              <a:rPr lang="en-US" sz="2800" b="1" dirty="0"/>
              <a:t>Heb 13:15  </a:t>
            </a:r>
            <a:r>
              <a:rPr lang="en-US" sz="2800" dirty="0"/>
              <a:t>Therefore by Him let us continually offer the sacrifice of praise to God, that is, the fruit of our lips, giving thanks to His name.</a:t>
            </a:r>
          </a:p>
          <a:p>
            <a:r>
              <a:rPr lang="en-US" sz="2800" b="1" dirty="0"/>
              <a:t>Heb 13:1</a:t>
            </a:r>
            <a:r>
              <a:rPr lang="en-US" sz="2800" dirty="0"/>
              <a:t>6  But do not forget to do good and to share, for with such sacrifices God is well pleased.</a:t>
            </a:r>
          </a:p>
        </p:txBody>
      </p:sp>
    </p:spTree>
    <p:extLst>
      <p:ext uri="{BB962C8B-B14F-4D97-AF65-F5344CB8AC3E}">
        <p14:creationId xmlns:p14="http://schemas.microsoft.com/office/powerpoint/2010/main" val="3831027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3AB8-5B92-0C54-6A77-56D3AEE1C541}"/>
              </a:ext>
            </a:extLst>
          </p:cNvPr>
          <p:cNvSpPr>
            <a:spLocks noGrp="1"/>
          </p:cNvSpPr>
          <p:nvPr>
            <p:ph type="title"/>
          </p:nvPr>
        </p:nvSpPr>
        <p:spPr/>
        <p:txBody>
          <a:bodyPr/>
          <a:lstStyle/>
          <a:p>
            <a:r>
              <a:rPr lang="en-US" dirty="0"/>
              <a:t>The True Christians Sacrifices – 13:9-16</a:t>
            </a:r>
          </a:p>
        </p:txBody>
      </p:sp>
      <p:sp>
        <p:nvSpPr>
          <p:cNvPr id="3" name="Content Placeholder 2">
            <a:extLst>
              <a:ext uri="{FF2B5EF4-FFF2-40B4-BE49-F238E27FC236}">
                <a16:creationId xmlns:a16="http://schemas.microsoft.com/office/drawing/2014/main" id="{0EB02131-88CE-2C6C-A6B1-F51D71698384}"/>
              </a:ext>
            </a:extLst>
          </p:cNvPr>
          <p:cNvSpPr>
            <a:spLocks noGrp="1"/>
          </p:cNvSpPr>
          <p:nvPr>
            <p:ph idx="1"/>
          </p:nvPr>
        </p:nvSpPr>
        <p:spPr>
          <a:xfrm>
            <a:off x="680321" y="2336873"/>
            <a:ext cx="9613861" cy="4197742"/>
          </a:xfrm>
        </p:spPr>
        <p:txBody>
          <a:bodyPr>
            <a:normAutofit lnSpcReduction="10000"/>
          </a:bodyPr>
          <a:lstStyle/>
          <a:p>
            <a:r>
              <a:rPr lang="en-US" sz="2800" dirty="0"/>
              <a:t>The writer returns to a very familiar theme, comparison of the Levitical priesthood to the sacrifices of Jesus Christ.</a:t>
            </a:r>
          </a:p>
          <a:p>
            <a:r>
              <a:rPr lang="en-US" sz="2800" dirty="0">
                <a:effectLst/>
              </a:rPr>
              <a:t>He urges his readers to be willing to share the disgrace that Jesus bore in his</a:t>
            </a:r>
            <a:r>
              <a:rPr lang="en-US" sz="2800" dirty="0"/>
              <a:t> </a:t>
            </a:r>
            <a:r>
              <a:rPr lang="en-US" sz="2800" dirty="0">
                <a:effectLst/>
              </a:rPr>
              <a:t>suffering and death by making their way “outside the camp” to him (vv.12-13). They are to remember that they have no continuing city in this world, and to look instead for a heavenly one. Therefore, the earthly</a:t>
            </a:r>
            <a:r>
              <a:rPr lang="en-US" sz="2800" dirty="0"/>
              <a:t> </a:t>
            </a:r>
            <a:r>
              <a:rPr lang="en-US" sz="2800" dirty="0">
                <a:effectLst/>
              </a:rPr>
              <a:t>Jerusalem and its temple must give way to the heavenly Jerusalem (v.14). </a:t>
            </a:r>
            <a:r>
              <a:rPr lang="en-US" sz="2800" dirty="0"/>
              <a:t>(BTB, Hebrews, King, page 97)</a:t>
            </a:r>
          </a:p>
        </p:txBody>
      </p:sp>
    </p:spTree>
    <p:extLst>
      <p:ext uri="{BB962C8B-B14F-4D97-AF65-F5344CB8AC3E}">
        <p14:creationId xmlns:p14="http://schemas.microsoft.com/office/powerpoint/2010/main" val="224629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3AB8-5B92-0C54-6A77-56D3AEE1C541}"/>
              </a:ext>
            </a:extLst>
          </p:cNvPr>
          <p:cNvSpPr>
            <a:spLocks noGrp="1"/>
          </p:cNvSpPr>
          <p:nvPr>
            <p:ph type="title"/>
          </p:nvPr>
        </p:nvSpPr>
        <p:spPr/>
        <p:txBody>
          <a:bodyPr/>
          <a:lstStyle/>
          <a:p>
            <a:r>
              <a:rPr lang="en-US" dirty="0"/>
              <a:t>The True Christians Sacrifices – 13:9-16</a:t>
            </a:r>
          </a:p>
        </p:txBody>
      </p:sp>
      <p:sp>
        <p:nvSpPr>
          <p:cNvPr id="3" name="Content Placeholder 2">
            <a:extLst>
              <a:ext uri="{FF2B5EF4-FFF2-40B4-BE49-F238E27FC236}">
                <a16:creationId xmlns:a16="http://schemas.microsoft.com/office/drawing/2014/main" id="{0EB02131-88CE-2C6C-A6B1-F51D71698384}"/>
              </a:ext>
            </a:extLst>
          </p:cNvPr>
          <p:cNvSpPr>
            <a:spLocks noGrp="1"/>
          </p:cNvSpPr>
          <p:nvPr>
            <p:ph idx="1"/>
          </p:nvPr>
        </p:nvSpPr>
        <p:spPr>
          <a:xfrm>
            <a:off x="680321" y="2336873"/>
            <a:ext cx="9613861" cy="3913456"/>
          </a:xfrm>
        </p:spPr>
        <p:txBody>
          <a:bodyPr>
            <a:normAutofit/>
          </a:bodyPr>
          <a:lstStyle/>
          <a:p>
            <a:r>
              <a:rPr lang="en-US" sz="2800" dirty="0"/>
              <a:t>The spiritual sacrifices of the new covenant replace those bloody ones of the old.</a:t>
            </a:r>
          </a:p>
          <a:p>
            <a:pPr lvl="1"/>
            <a:r>
              <a:rPr lang="en-US" sz="2400" dirty="0"/>
              <a:t>Praise and joyful thanksgiving.</a:t>
            </a:r>
          </a:p>
          <a:p>
            <a:pPr lvl="1"/>
            <a:r>
              <a:rPr lang="en-US" sz="2400" dirty="0"/>
              <a:t>Doing good and sharing with others.</a:t>
            </a:r>
          </a:p>
          <a:p>
            <a:pPr lvl="1"/>
            <a:endParaRPr lang="en-US" sz="2400" dirty="0"/>
          </a:p>
        </p:txBody>
      </p:sp>
    </p:spTree>
    <p:extLst>
      <p:ext uri="{BB962C8B-B14F-4D97-AF65-F5344CB8AC3E}">
        <p14:creationId xmlns:p14="http://schemas.microsoft.com/office/powerpoint/2010/main" val="2593991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ABA2-B4DD-E608-2ED9-E25558CA1474}"/>
              </a:ext>
            </a:extLst>
          </p:cNvPr>
          <p:cNvSpPr>
            <a:spLocks noGrp="1"/>
          </p:cNvSpPr>
          <p:nvPr>
            <p:ph type="title"/>
          </p:nvPr>
        </p:nvSpPr>
        <p:spPr/>
        <p:txBody>
          <a:bodyPr/>
          <a:lstStyle/>
          <a:p>
            <a:r>
              <a:rPr lang="en-US" dirty="0"/>
              <a:t>Hebrews 13:17</a:t>
            </a:r>
          </a:p>
        </p:txBody>
      </p:sp>
      <p:sp>
        <p:nvSpPr>
          <p:cNvPr id="3" name="Content Placeholder 2">
            <a:extLst>
              <a:ext uri="{FF2B5EF4-FFF2-40B4-BE49-F238E27FC236}">
                <a16:creationId xmlns:a16="http://schemas.microsoft.com/office/drawing/2014/main" id="{15B9F645-BB55-7294-5633-A25951F05619}"/>
              </a:ext>
            </a:extLst>
          </p:cNvPr>
          <p:cNvSpPr>
            <a:spLocks noGrp="1"/>
          </p:cNvSpPr>
          <p:nvPr>
            <p:ph idx="1"/>
          </p:nvPr>
        </p:nvSpPr>
        <p:spPr/>
        <p:txBody>
          <a:bodyPr>
            <a:normAutofit/>
          </a:bodyPr>
          <a:lstStyle/>
          <a:p>
            <a:r>
              <a:rPr lang="en-US" sz="2800" b="1" dirty="0"/>
              <a:t>Heb 13:17  </a:t>
            </a:r>
            <a:r>
              <a:rPr lang="en-US" sz="2800" dirty="0"/>
              <a:t>Obey those who rule over you, and be submissive, for they watch out for your souls, as those who must give account. Let them do so with joy and not with grief, for that would be unprofitable for you.</a:t>
            </a:r>
          </a:p>
          <a:p>
            <a:endParaRPr lang="en-US" sz="2800" dirty="0"/>
          </a:p>
        </p:txBody>
      </p:sp>
    </p:spTree>
    <p:extLst>
      <p:ext uri="{BB962C8B-B14F-4D97-AF65-F5344CB8AC3E}">
        <p14:creationId xmlns:p14="http://schemas.microsoft.com/office/powerpoint/2010/main" val="404945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E647-AA60-F07D-8E63-F018B6A885DB}"/>
              </a:ext>
            </a:extLst>
          </p:cNvPr>
          <p:cNvSpPr>
            <a:spLocks noGrp="1"/>
          </p:cNvSpPr>
          <p:nvPr>
            <p:ph type="title"/>
          </p:nvPr>
        </p:nvSpPr>
        <p:spPr/>
        <p:txBody>
          <a:bodyPr/>
          <a:lstStyle/>
          <a:p>
            <a:r>
              <a:rPr lang="en-US" dirty="0"/>
              <a:t>Obey Those Who Have the Rule over You – 13:17</a:t>
            </a:r>
          </a:p>
        </p:txBody>
      </p:sp>
      <p:sp>
        <p:nvSpPr>
          <p:cNvPr id="3" name="Content Placeholder 2">
            <a:extLst>
              <a:ext uri="{FF2B5EF4-FFF2-40B4-BE49-F238E27FC236}">
                <a16:creationId xmlns:a16="http://schemas.microsoft.com/office/drawing/2014/main" id="{874EAEC2-480A-93E7-1262-D11EDE942B9B}"/>
              </a:ext>
            </a:extLst>
          </p:cNvPr>
          <p:cNvSpPr>
            <a:spLocks noGrp="1"/>
          </p:cNvSpPr>
          <p:nvPr>
            <p:ph idx="1"/>
          </p:nvPr>
        </p:nvSpPr>
        <p:spPr/>
        <p:txBody>
          <a:bodyPr>
            <a:normAutofit/>
          </a:bodyPr>
          <a:lstStyle/>
          <a:p>
            <a:r>
              <a:rPr lang="en-US" sz="2800" dirty="0"/>
              <a:t>Here the writer urges them to listen to their leaders. </a:t>
            </a:r>
            <a:endParaRPr lang="en-US" dirty="0"/>
          </a:p>
          <a:p>
            <a:pPr lvl="1"/>
            <a:r>
              <a:rPr lang="en-US" sz="2400" dirty="0"/>
              <a:t>They have been under siege and possessed the wisdom needed to guide these Christians away from error.</a:t>
            </a:r>
          </a:p>
          <a:p>
            <a:pPr lvl="1"/>
            <a:endParaRPr lang="en-US" sz="2400" dirty="0"/>
          </a:p>
        </p:txBody>
      </p:sp>
    </p:spTree>
    <p:extLst>
      <p:ext uri="{BB962C8B-B14F-4D97-AF65-F5344CB8AC3E}">
        <p14:creationId xmlns:p14="http://schemas.microsoft.com/office/powerpoint/2010/main" val="1796316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E647-AA60-F07D-8E63-F018B6A885DB}"/>
              </a:ext>
            </a:extLst>
          </p:cNvPr>
          <p:cNvSpPr>
            <a:spLocks noGrp="1"/>
          </p:cNvSpPr>
          <p:nvPr>
            <p:ph type="title"/>
          </p:nvPr>
        </p:nvSpPr>
        <p:spPr/>
        <p:txBody>
          <a:bodyPr/>
          <a:lstStyle/>
          <a:p>
            <a:r>
              <a:rPr lang="en-US" dirty="0"/>
              <a:t>Obey Those Who Have the Rule over You – 13:17</a:t>
            </a:r>
          </a:p>
        </p:txBody>
      </p:sp>
      <p:sp>
        <p:nvSpPr>
          <p:cNvPr id="3" name="Content Placeholder 2">
            <a:extLst>
              <a:ext uri="{FF2B5EF4-FFF2-40B4-BE49-F238E27FC236}">
                <a16:creationId xmlns:a16="http://schemas.microsoft.com/office/drawing/2014/main" id="{874EAEC2-480A-93E7-1262-D11EDE942B9B}"/>
              </a:ext>
            </a:extLst>
          </p:cNvPr>
          <p:cNvSpPr>
            <a:spLocks noGrp="1"/>
          </p:cNvSpPr>
          <p:nvPr>
            <p:ph idx="1"/>
          </p:nvPr>
        </p:nvSpPr>
        <p:spPr>
          <a:xfrm>
            <a:off x="680321" y="2336873"/>
            <a:ext cx="9613861" cy="4249122"/>
          </a:xfrm>
        </p:spPr>
        <p:txBody>
          <a:bodyPr>
            <a:normAutofit lnSpcReduction="10000"/>
          </a:bodyPr>
          <a:lstStyle/>
          <a:p>
            <a:r>
              <a:rPr lang="en-US" sz="2800" dirty="0"/>
              <a:t>The verse emphasizes several important points:</a:t>
            </a:r>
          </a:p>
          <a:p>
            <a:pPr lvl="1"/>
            <a:r>
              <a:rPr lang="en-US" sz="2400" dirty="0"/>
              <a:t>Obey the leaders of the church. With out them chaos will result.</a:t>
            </a:r>
          </a:p>
          <a:p>
            <a:pPr lvl="1"/>
            <a:r>
              <a:rPr lang="en-US" sz="2400" dirty="0"/>
              <a:t>They have the rule over you. The church is not a democracy.</a:t>
            </a:r>
          </a:p>
          <a:p>
            <a:pPr lvl="1"/>
            <a:r>
              <a:rPr lang="en-US" sz="2400" dirty="0"/>
              <a:t>Submit yourselves to them. </a:t>
            </a:r>
          </a:p>
          <a:p>
            <a:pPr lvl="1"/>
            <a:r>
              <a:rPr lang="en-US" sz="2400" dirty="0"/>
              <a:t>They are guarding your souls.</a:t>
            </a:r>
          </a:p>
          <a:p>
            <a:pPr lvl="1"/>
            <a:r>
              <a:rPr lang="en-US" sz="2400" dirty="0"/>
              <a:t>They will give account for you. To God!</a:t>
            </a:r>
          </a:p>
          <a:p>
            <a:pPr lvl="1"/>
            <a:r>
              <a:rPr lang="en-US" sz="2400" dirty="0"/>
              <a:t>Let them do their work with joy.</a:t>
            </a:r>
          </a:p>
          <a:p>
            <a:pPr lvl="1"/>
            <a:r>
              <a:rPr lang="en-US" sz="2400" dirty="0"/>
              <a:t>Do not make them do their work with grief.</a:t>
            </a:r>
          </a:p>
          <a:p>
            <a:pPr lvl="1"/>
            <a:r>
              <a:rPr lang="en-US" sz="2400" dirty="0"/>
              <a:t>In the end, that will be unprofitable for you as much as for them.</a:t>
            </a:r>
          </a:p>
          <a:p>
            <a:pPr lvl="1"/>
            <a:endParaRPr lang="en-US" sz="2400" dirty="0"/>
          </a:p>
          <a:p>
            <a:pPr lvl="1"/>
            <a:endParaRPr lang="en-US" sz="2400" dirty="0"/>
          </a:p>
        </p:txBody>
      </p:sp>
    </p:spTree>
    <p:extLst>
      <p:ext uri="{BB962C8B-B14F-4D97-AF65-F5344CB8AC3E}">
        <p14:creationId xmlns:p14="http://schemas.microsoft.com/office/powerpoint/2010/main" val="3039411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EF75-D758-3989-3DDA-1D4A3B813589}"/>
              </a:ext>
            </a:extLst>
          </p:cNvPr>
          <p:cNvSpPr>
            <a:spLocks noGrp="1"/>
          </p:cNvSpPr>
          <p:nvPr>
            <p:ph type="title"/>
          </p:nvPr>
        </p:nvSpPr>
        <p:spPr/>
        <p:txBody>
          <a:bodyPr/>
          <a:lstStyle/>
          <a:p>
            <a:r>
              <a:rPr lang="en-US" dirty="0"/>
              <a:t>Hebrews 13:18-19</a:t>
            </a:r>
          </a:p>
        </p:txBody>
      </p:sp>
      <p:sp>
        <p:nvSpPr>
          <p:cNvPr id="3" name="Content Placeholder 2">
            <a:extLst>
              <a:ext uri="{FF2B5EF4-FFF2-40B4-BE49-F238E27FC236}">
                <a16:creationId xmlns:a16="http://schemas.microsoft.com/office/drawing/2014/main" id="{0B990721-8300-F35E-7E16-1EC4D5E7EB62}"/>
              </a:ext>
            </a:extLst>
          </p:cNvPr>
          <p:cNvSpPr>
            <a:spLocks noGrp="1"/>
          </p:cNvSpPr>
          <p:nvPr>
            <p:ph idx="1"/>
          </p:nvPr>
        </p:nvSpPr>
        <p:spPr/>
        <p:txBody>
          <a:bodyPr>
            <a:normAutofit/>
          </a:bodyPr>
          <a:lstStyle/>
          <a:p>
            <a:r>
              <a:rPr lang="en-US" sz="2800" b="1" dirty="0"/>
              <a:t>Heb 13:18  </a:t>
            </a:r>
            <a:r>
              <a:rPr lang="en-US" sz="2800" dirty="0"/>
              <a:t>Pray for us; for we are confident that we have a good conscience, in all things desiring to live honorably.</a:t>
            </a:r>
          </a:p>
          <a:p>
            <a:r>
              <a:rPr lang="en-US" sz="2800" b="1" dirty="0"/>
              <a:t>Heb 13:19  </a:t>
            </a:r>
            <a:r>
              <a:rPr lang="en-US" sz="2800" dirty="0"/>
              <a:t>But I especially urge you to do this, that I may be restored to you the sooner.</a:t>
            </a:r>
          </a:p>
        </p:txBody>
      </p:sp>
    </p:spTree>
    <p:extLst>
      <p:ext uri="{BB962C8B-B14F-4D97-AF65-F5344CB8AC3E}">
        <p14:creationId xmlns:p14="http://schemas.microsoft.com/office/powerpoint/2010/main" val="150955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Addressing issues that required the first century reader’s attention but also Christians of every age.</a:t>
            </a:r>
          </a:p>
          <a:p>
            <a:r>
              <a:rPr lang="en-US" sz="2800" dirty="0"/>
              <a:t>These issues define Christian character. </a:t>
            </a:r>
          </a:p>
          <a:p>
            <a:pPr lvl="1"/>
            <a:r>
              <a:rPr lang="en-US" sz="2400" dirty="0"/>
              <a:t>All are required to complete the picture of Christianity.</a:t>
            </a:r>
          </a:p>
          <a:p>
            <a:r>
              <a:rPr lang="en-US" sz="2800" dirty="0"/>
              <a:t>The author will once again address the issue that has kept his attention throughout the book - the need to break away from Judaism. </a:t>
            </a:r>
          </a:p>
          <a:p>
            <a:endParaRPr lang="en-US" sz="2400" dirty="0"/>
          </a:p>
        </p:txBody>
      </p:sp>
    </p:spTree>
    <p:extLst>
      <p:ext uri="{BB962C8B-B14F-4D97-AF65-F5344CB8AC3E}">
        <p14:creationId xmlns:p14="http://schemas.microsoft.com/office/powerpoint/2010/main" val="32939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86B7-7C92-83E9-5699-D5F51F70313F}"/>
              </a:ext>
            </a:extLst>
          </p:cNvPr>
          <p:cNvSpPr>
            <a:spLocks noGrp="1"/>
          </p:cNvSpPr>
          <p:nvPr>
            <p:ph type="title"/>
          </p:nvPr>
        </p:nvSpPr>
        <p:spPr/>
        <p:txBody>
          <a:bodyPr/>
          <a:lstStyle/>
          <a:p>
            <a:r>
              <a:rPr lang="en-US" dirty="0"/>
              <a:t>Request for Prayer – 13:18-19</a:t>
            </a:r>
          </a:p>
        </p:txBody>
      </p:sp>
      <p:sp>
        <p:nvSpPr>
          <p:cNvPr id="3" name="Content Placeholder 2">
            <a:extLst>
              <a:ext uri="{FF2B5EF4-FFF2-40B4-BE49-F238E27FC236}">
                <a16:creationId xmlns:a16="http://schemas.microsoft.com/office/drawing/2014/main" id="{17F6C1F5-BFCD-A1D7-3C26-D63BA0D61E1E}"/>
              </a:ext>
            </a:extLst>
          </p:cNvPr>
          <p:cNvSpPr>
            <a:spLocks noGrp="1"/>
          </p:cNvSpPr>
          <p:nvPr>
            <p:ph idx="1"/>
          </p:nvPr>
        </p:nvSpPr>
        <p:spPr/>
        <p:txBody>
          <a:bodyPr>
            <a:normAutofit/>
          </a:bodyPr>
          <a:lstStyle/>
          <a:p>
            <a:r>
              <a:rPr lang="en-US" sz="2800" dirty="0"/>
              <a:t>Such requests are common in scripture. </a:t>
            </a:r>
            <a:r>
              <a:rPr lang="en-US" sz="2800" b="1" dirty="0"/>
              <a:t>Rom. 15:20; 1 Cor. 1:11; Eph. 6:9; Col. 4:3; 1 Thess. 5:25; 2 Thess. 3:1</a:t>
            </a:r>
            <a:endParaRPr lang="en-US" b="1" dirty="0"/>
          </a:p>
          <a:p>
            <a:pPr lvl="1"/>
            <a:r>
              <a:rPr lang="en-US" sz="2400" dirty="0"/>
              <a:t>Each example is from one of Paul’s letters.</a:t>
            </a:r>
          </a:p>
          <a:p>
            <a:pPr lvl="1"/>
            <a:r>
              <a:rPr lang="en-US" sz="2400" dirty="0"/>
              <a:t>This is part of the reason many feel he wrote Hebrews.</a:t>
            </a:r>
          </a:p>
          <a:p>
            <a:r>
              <a:rPr lang="en-US" sz="2800" dirty="0"/>
              <a:t>The request is made for two reasons:</a:t>
            </a:r>
          </a:p>
          <a:p>
            <a:pPr lvl="1"/>
            <a:r>
              <a:rPr lang="en-US" sz="2400" dirty="0"/>
              <a:t>The writer is living faithfully and desires the prayers.</a:t>
            </a:r>
          </a:p>
          <a:p>
            <a:pPr lvl="1"/>
            <a:r>
              <a:rPr lang="en-US" sz="2400" dirty="0"/>
              <a:t>He hopes to be able to visit the readers soon.</a:t>
            </a:r>
          </a:p>
          <a:p>
            <a:pPr lvl="1"/>
            <a:endParaRPr lang="en-US" sz="2400" dirty="0"/>
          </a:p>
        </p:txBody>
      </p:sp>
    </p:spTree>
    <p:extLst>
      <p:ext uri="{BB962C8B-B14F-4D97-AF65-F5344CB8AC3E}">
        <p14:creationId xmlns:p14="http://schemas.microsoft.com/office/powerpoint/2010/main" val="40730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3073-9545-A1D3-F7FA-F686D29157A3}"/>
              </a:ext>
            </a:extLst>
          </p:cNvPr>
          <p:cNvSpPr>
            <a:spLocks noGrp="1"/>
          </p:cNvSpPr>
          <p:nvPr>
            <p:ph type="title"/>
          </p:nvPr>
        </p:nvSpPr>
        <p:spPr/>
        <p:txBody>
          <a:bodyPr/>
          <a:lstStyle/>
          <a:p>
            <a:r>
              <a:rPr lang="en-US" dirty="0"/>
              <a:t>Hebrews 13:20-21</a:t>
            </a:r>
          </a:p>
        </p:txBody>
      </p:sp>
      <p:sp>
        <p:nvSpPr>
          <p:cNvPr id="3" name="Content Placeholder 2">
            <a:extLst>
              <a:ext uri="{FF2B5EF4-FFF2-40B4-BE49-F238E27FC236}">
                <a16:creationId xmlns:a16="http://schemas.microsoft.com/office/drawing/2014/main" id="{762789C0-8B78-9357-37D6-9F7D2C1C2A1B}"/>
              </a:ext>
            </a:extLst>
          </p:cNvPr>
          <p:cNvSpPr>
            <a:spLocks noGrp="1"/>
          </p:cNvSpPr>
          <p:nvPr>
            <p:ph idx="1"/>
          </p:nvPr>
        </p:nvSpPr>
        <p:spPr/>
        <p:txBody>
          <a:bodyPr>
            <a:normAutofit/>
          </a:bodyPr>
          <a:lstStyle/>
          <a:p>
            <a:r>
              <a:rPr lang="en-US" sz="2800" b="1" dirty="0"/>
              <a:t>Heb 13:20  </a:t>
            </a:r>
            <a:r>
              <a:rPr lang="en-US" sz="2800" dirty="0"/>
              <a:t>Now may the God of peace who brought up our Lord Jesus from the dead, that great Shepherd of the sheep, through the blood of the everlasting covenant,</a:t>
            </a:r>
          </a:p>
          <a:p>
            <a:r>
              <a:rPr lang="en-US" sz="2800" b="1" dirty="0"/>
              <a:t>Heb 13:21  </a:t>
            </a:r>
            <a:r>
              <a:rPr lang="en-US" sz="2800" dirty="0"/>
              <a:t>make you complete in every good work to do His will, working in you what is well pleasing in His sight, through Jesus Christ, to whom be glory forever and ever. Amen.</a:t>
            </a:r>
          </a:p>
        </p:txBody>
      </p:sp>
    </p:spTree>
    <p:extLst>
      <p:ext uri="{BB962C8B-B14F-4D97-AF65-F5344CB8AC3E}">
        <p14:creationId xmlns:p14="http://schemas.microsoft.com/office/powerpoint/2010/main" val="172630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F664-C3EC-F04F-B5FE-24059A4E9A99}"/>
              </a:ext>
            </a:extLst>
          </p:cNvPr>
          <p:cNvSpPr>
            <a:spLocks noGrp="1"/>
          </p:cNvSpPr>
          <p:nvPr>
            <p:ph type="title"/>
          </p:nvPr>
        </p:nvSpPr>
        <p:spPr/>
        <p:txBody>
          <a:bodyPr/>
          <a:lstStyle/>
          <a:p>
            <a:r>
              <a:rPr lang="en-US" dirty="0"/>
              <a:t>Final Prayer and Doxology – 13:20-21</a:t>
            </a:r>
          </a:p>
        </p:txBody>
      </p:sp>
      <p:sp>
        <p:nvSpPr>
          <p:cNvPr id="3" name="Content Placeholder 2">
            <a:extLst>
              <a:ext uri="{FF2B5EF4-FFF2-40B4-BE49-F238E27FC236}">
                <a16:creationId xmlns:a16="http://schemas.microsoft.com/office/drawing/2014/main" id="{C4421C60-4921-0CCD-3777-8B22FF2B12D1}"/>
              </a:ext>
            </a:extLst>
          </p:cNvPr>
          <p:cNvSpPr>
            <a:spLocks noGrp="1"/>
          </p:cNvSpPr>
          <p:nvPr>
            <p:ph idx="1"/>
          </p:nvPr>
        </p:nvSpPr>
        <p:spPr/>
        <p:txBody>
          <a:bodyPr>
            <a:normAutofit/>
          </a:bodyPr>
          <a:lstStyle/>
          <a:p>
            <a:r>
              <a:rPr lang="en-US" sz="2800" dirty="0"/>
              <a:t>The writers love and concern for the readers is evident in this prayer.</a:t>
            </a:r>
          </a:p>
          <a:p>
            <a:r>
              <a:rPr lang="en-US" sz="2800" dirty="0"/>
              <a:t>He prays for their peace.</a:t>
            </a:r>
          </a:p>
          <a:p>
            <a:pPr lvl="1"/>
            <a:r>
              <a:rPr lang="en-US" sz="2400" dirty="0"/>
              <a:t>Available in Jesus Christ – the superior leader and sacrifice.</a:t>
            </a:r>
          </a:p>
          <a:p>
            <a:r>
              <a:rPr lang="en-US" sz="2800" dirty="0"/>
              <a:t>He prays for their growth and maturity (completeness).</a:t>
            </a:r>
          </a:p>
          <a:p>
            <a:pPr lvl="1"/>
            <a:r>
              <a:rPr lang="en-US" sz="2400" dirty="0"/>
              <a:t>Made evident by their continuing action in doing what God has commanded through Christ.</a:t>
            </a:r>
          </a:p>
          <a:p>
            <a:r>
              <a:rPr lang="en-US" sz="2800" dirty="0"/>
              <a:t>For them to quit would nullify this prayer!</a:t>
            </a:r>
          </a:p>
        </p:txBody>
      </p:sp>
    </p:spTree>
    <p:extLst>
      <p:ext uri="{BB962C8B-B14F-4D97-AF65-F5344CB8AC3E}">
        <p14:creationId xmlns:p14="http://schemas.microsoft.com/office/powerpoint/2010/main" val="138988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EBCA-3BED-03AF-431D-5429926E5C14}"/>
              </a:ext>
            </a:extLst>
          </p:cNvPr>
          <p:cNvSpPr>
            <a:spLocks noGrp="1"/>
          </p:cNvSpPr>
          <p:nvPr>
            <p:ph type="title"/>
          </p:nvPr>
        </p:nvSpPr>
        <p:spPr/>
        <p:txBody>
          <a:bodyPr/>
          <a:lstStyle/>
          <a:p>
            <a:r>
              <a:rPr lang="en-US" dirty="0"/>
              <a:t>Hebrews 13:22-25</a:t>
            </a:r>
          </a:p>
        </p:txBody>
      </p:sp>
      <p:sp>
        <p:nvSpPr>
          <p:cNvPr id="3" name="Content Placeholder 2">
            <a:extLst>
              <a:ext uri="{FF2B5EF4-FFF2-40B4-BE49-F238E27FC236}">
                <a16:creationId xmlns:a16="http://schemas.microsoft.com/office/drawing/2014/main" id="{3663D118-D125-112C-F523-AD1B2D9F06BC}"/>
              </a:ext>
            </a:extLst>
          </p:cNvPr>
          <p:cNvSpPr>
            <a:spLocks noGrp="1"/>
          </p:cNvSpPr>
          <p:nvPr>
            <p:ph idx="1"/>
          </p:nvPr>
        </p:nvSpPr>
        <p:spPr/>
        <p:txBody>
          <a:bodyPr>
            <a:normAutofit/>
          </a:bodyPr>
          <a:lstStyle/>
          <a:p>
            <a:r>
              <a:rPr lang="en-US" sz="2800" b="1" dirty="0"/>
              <a:t>Heb 13:22  </a:t>
            </a:r>
            <a:r>
              <a:rPr lang="en-US" sz="2800" dirty="0"/>
              <a:t>And I appeal to you, brethren, bear with the word of exhortation, for I have written to you in few words.</a:t>
            </a:r>
          </a:p>
          <a:p>
            <a:r>
              <a:rPr lang="en-US" sz="2800" b="1" dirty="0"/>
              <a:t>Heb 13:23  </a:t>
            </a:r>
            <a:r>
              <a:rPr lang="en-US" sz="2800" dirty="0"/>
              <a:t>Know that our brother Timothy has been set free, with whom I shall see you if he comes shortly.</a:t>
            </a:r>
          </a:p>
          <a:p>
            <a:r>
              <a:rPr lang="en-US" sz="2800" b="1" dirty="0"/>
              <a:t>Heb 13:24  </a:t>
            </a:r>
            <a:r>
              <a:rPr lang="en-US" sz="2800" dirty="0"/>
              <a:t>Greet all those who rule over you, and all the saints. Those from Italy greet you.</a:t>
            </a:r>
          </a:p>
          <a:p>
            <a:r>
              <a:rPr lang="en-US" sz="2800" b="1" dirty="0"/>
              <a:t>Heb 13:25  </a:t>
            </a:r>
            <a:r>
              <a:rPr lang="en-US" sz="2800" dirty="0"/>
              <a:t>Grace be with you all. Amen.</a:t>
            </a:r>
          </a:p>
        </p:txBody>
      </p:sp>
    </p:spTree>
    <p:extLst>
      <p:ext uri="{BB962C8B-B14F-4D97-AF65-F5344CB8AC3E}">
        <p14:creationId xmlns:p14="http://schemas.microsoft.com/office/powerpoint/2010/main" val="1378078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96BF-500F-ECA9-1794-95CC300307E6}"/>
              </a:ext>
            </a:extLst>
          </p:cNvPr>
          <p:cNvSpPr>
            <a:spLocks noGrp="1"/>
          </p:cNvSpPr>
          <p:nvPr>
            <p:ph type="title"/>
          </p:nvPr>
        </p:nvSpPr>
        <p:spPr/>
        <p:txBody>
          <a:bodyPr/>
          <a:lstStyle/>
          <a:p>
            <a:r>
              <a:rPr lang="en-US" dirty="0"/>
              <a:t>Postscript: Personal Remarks – 13:22-23</a:t>
            </a:r>
          </a:p>
        </p:txBody>
      </p:sp>
      <p:sp>
        <p:nvSpPr>
          <p:cNvPr id="3" name="Content Placeholder 2">
            <a:extLst>
              <a:ext uri="{FF2B5EF4-FFF2-40B4-BE49-F238E27FC236}">
                <a16:creationId xmlns:a16="http://schemas.microsoft.com/office/drawing/2014/main" id="{8A754687-8FF1-8A6A-FB67-D889248BA075}"/>
              </a:ext>
            </a:extLst>
          </p:cNvPr>
          <p:cNvSpPr>
            <a:spLocks noGrp="1"/>
          </p:cNvSpPr>
          <p:nvPr>
            <p:ph idx="1"/>
          </p:nvPr>
        </p:nvSpPr>
        <p:spPr/>
        <p:txBody>
          <a:bodyPr>
            <a:normAutofit lnSpcReduction="10000"/>
          </a:bodyPr>
          <a:lstStyle/>
          <a:p>
            <a:r>
              <a:rPr lang="en-US" sz="2800" dirty="0"/>
              <a:t>Encouragement to continue to “bear with” the words of exhortation provided in this book.</a:t>
            </a:r>
          </a:p>
          <a:p>
            <a:pPr lvl="1"/>
            <a:r>
              <a:rPr lang="en-US" sz="2400" dirty="0"/>
              <a:t>Rather than becoming angry or rebellious.</a:t>
            </a:r>
          </a:p>
          <a:p>
            <a:pPr lvl="1"/>
            <a:r>
              <a:rPr lang="en-US" sz="2400" dirty="0"/>
              <a:t>It can be difficult to receive this type of encouragement.</a:t>
            </a:r>
          </a:p>
          <a:p>
            <a:r>
              <a:rPr lang="en-US" sz="2800" dirty="0"/>
              <a:t>He mentions that he has written to them with “few words” or briefly.</a:t>
            </a:r>
          </a:p>
          <a:p>
            <a:pPr lvl="1"/>
            <a:r>
              <a:rPr lang="en-US" sz="2400" dirty="0"/>
              <a:t>No doubt much more could have been said, more encouragement could have been provided.</a:t>
            </a:r>
          </a:p>
          <a:p>
            <a:pPr lvl="1"/>
            <a:r>
              <a:rPr lang="en-US" sz="2400" dirty="0"/>
              <a:t>Similar to Peter’s description of his writing. </a:t>
            </a:r>
            <a:r>
              <a:rPr lang="en-US" sz="2400" b="1" dirty="0"/>
              <a:t>1 Pet. 5:12</a:t>
            </a:r>
            <a:endParaRPr lang="en-US" sz="2400" dirty="0"/>
          </a:p>
        </p:txBody>
      </p:sp>
    </p:spTree>
    <p:extLst>
      <p:ext uri="{BB962C8B-B14F-4D97-AF65-F5344CB8AC3E}">
        <p14:creationId xmlns:p14="http://schemas.microsoft.com/office/powerpoint/2010/main" val="70823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5F9C-FCA0-506B-4F68-ACBDC045CC05}"/>
              </a:ext>
            </a:extLst>
          </p:cNvPr>
          <p:cNvSpPr>
            <a:spLocks noGrp="1"/>
          </p:cNvSpPr>
          <p:nvPr>
            <p:ph type="title"/>
          </p:nvPr>
        </p:nvSpPr>
        <p:spPr/>
        <p:txBody>
          <a:bodyPr/>
          <a:lstStyle/>
          <a:p>
            <a:r>
              <a:rPr lang="en-US" dirty="0"/>
              <a:t>Postscript: Final Salutations – 13:24-25</a:t>
            </a:r>
          </a:p>
        </p:txBody>
      </p:sp>
      <p:sp>
        <p:nvSpPr>
          <p:cNvPr id="3" name="Content Placeholder 2">
            <a:extLst>
              <a:ext uri="{FF2B5EF4-FFF2-40B4-BE49-F238E27FC236}">
                <a16:creationId xmlns:a16="http://schemas.microsoft.com/office/drawing/2014/main" id="{46E7AE58-38E1-E8FD-94A8-0D6B67FA61BD}"/>
              </a:ext>
            </a:extLst>
          </p:cNvPr>
          <p:cNvSpPr>
            <a:spLocks noGrp="1"/>
          </p:cNvSpPr>
          <p:nvPr>
            <p:ph idx="1"/>
          </p:nvPr>
        </p:nvSpPr>
        <p:spPr/>
        <p:txBody>
          <a:bodyPr>
            <a:normAutofit/>
          </a:bodyPr>
          <a:lstStyle/>
          <a:p>
            <a:r>
              <a:rPr lang="en-US" sz="2800" dirty="0"/>
              <a:t>He sends greetings to the leaders and saints.</a:t>
            </a:r>
          </a:p>
          <a:p>
            <a:pPr lvl="1"/>
            <a:r>
              <a:rPr lang="en-US" sz="2400" dirty="0"/>
              <a:t>Shares greetings from “those from Italy.”</a:t>
            </a:r>
          </a:p>
          <a:p>
            <a:r>
              <a:rPr lang="en-US" sz="2800" dirty="0"/>
              <a:t>Wishes them grace.</a:t>
            </a:r>
          </a:p>
          <a:p>
            <a:pPr lvl="1"/>
            <a:r>
              <a:rPr lang="en-US" sz="2400" dirty="0"/>
              <a:t>Similar salutations exist in almost every NT book.</a:t>
            </a:r>
          </a:p>
        </p:txBody>
      </p:sp>
    </p:spTree>
    <p:extLst>
      <p:ext uri="{BB962C8B-B14F-4D97-AF65-F5344CB8AC3E}">
        <p14:creationId xmlns:p14="http://schemas.microsoft.com/office/powerpoint/2010/main" val="12684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B647-9DA4-3E98-867C-34A19C94A705}"/>
              </a:ext>
            </a:extLst>
          </p:cNvPr>
          <p:cNvSpPr>
            <a:spLocks noGrp="1"/>
          </p:cNvSpPr>
          <p:nvPr>
            <p:ph type="title"/>
          </p:nvPr>
        </p:nvSpPr>
        <p:spPr/>
        <p:txBody>
          <a:bodyPr/>
          <a:lstStyle/>
          <a:p>
            <a:r>
              <a:rPr lang="en-US" dirty="0"/>
              <a:t>Hebrews 13:1-3</a:t>
            </a:r>
          </a:p>
        </p:txBody>
      </p:sp>
      <p:sp>
        <p:nvSpPr>
          <p:cNvPr id="3" name="Content Placeholder 2">
            <a:extLst>
              <a:ext uri="{FF2B5EF4-FFF2-40B4-BE49-F238E27FC236}">
                <a16:creationId xmlns:a16="http://schemas.microsoft.com/office/drawing/2014/main" id="{544D9F3C-2BCA-0356-210C-365C44B83C42}"/>
              </a:ext>
            </a:extLst>
          </p:cNvPr>
          <p:cNvSpPr>
            <a:spLocks noGrp="1"/>
          </p:cNvSpPr>
          <p:nvPr>
            <p:ph idx="1"/>
          </p:nvPr>
        </p:nvSpPr>
        <p:spPr/>
        <p:txBody>
          <a:bodyPr>
            <a:normAutofit/>
          </a:bodyPr>
          <a:lstStyle/>
          <a:p>
            <a:r>
              <a:rPr lang="en-US" sz="2800" b="1" dirty="0"/>
              <a:t>Heb 13:1  </a:t>
            </a:r>
            <a:r>
              <a:rPr lang="en-US" sz="2800" dirty="0"/>
              <a:t>Let brotherly love continue.</a:t>
            </a:r>
          </a:p>
          <a:p>
            <a:r>
              <a:rPr lang="en-US" sz="2800" b="1" dirty="0"/>
              <a:t>Heb 13:2  </a:t>
            </a:r>
            <a:r>
              <a:rPr lang="en-US" sz="2800" dirty="0"/>
              <a:t>Do not forget to entertain strangers, for by so doing some have unwittingly entertained angels.</a:t>
            </a:r>
          </a:p>
          <a:p>
            <a:r>
              <a:rPr lang="en-US" sz="2800" b="1" dirty="0"/>
              <a:t>Heb 13:3  </a:t>
            </a:r>
            <a:r>
              <a:rPr lang="en-US" sz="2800" dirty="0"/>
              <a:t>Remember the prisoners as if chained with them—those who are mistreated—since you yourselves are in the body also.</a:t>
            </a:r>
          </a:p>
        </p:txBody>
      </p:sp>
    </p:spTree>
    <p:extLst>
      <p:ext uri="{BB962C8B-B14F-4D97-AF65-F5344CB8AC3E}">
        <p14:creationId xmlns:p14="http://schemas.microsoft.com/office/powerpoint/2010/main" val="43640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Verse 1 stresses brotherly love – the basis for all Christian ethics.</a:t>
            </a:r>
          </a:p>
          <a:p>
            <a:r>
              <a:rPr lang="en-US" sz="2800" dirty="0"/>
              <a:t>Verse 2 emphasizes hospitality to strangers. </a:t>
            </a:r>
          </a:p>
          <a:p>
            <a:r>
              <a:rPr lang="en-US" sz="2800" dirty="0"/>
              <a:t>Verse 3 calls for the readers to remember those in prison due to their faith and those who are suffering</a:t>
            </a:r>
          </a:p>
        </p:txBody>
      </p:sp>
    </p:spTree>
    <p:extLst>
      <p:ext uri="{BB962C8B-B14F-4D97-AF65-F5344CB8AC3E}">
        <p14:creationId xmlns:p14="http://schemas.microsoft.com/office/powerpoint/2010/main" val="2786700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a:xfrm>
            <a:off x="680321" y="2336872"/>
            <a:ext cx="9613861" cy="4431917"/>
          </a:xfrm>
        </p:spPr>
        <p:txBody>
          <a:bodyPr>
            <a:normAutofit fontScale="92500"/>
          </a:bodyPr>
          <a:lstStyle/>
          <a:p>
            <a:r>
              <a:rPr lang="en-US" sz="2800" dirty="0"/>
              <a:t>The exhortation to brotherly love is a familiar one in the NT.</a:t>
            </a:r>
          </a:p>
          <a:p>
            <a:pPr lvl="1"/>
            <a:r>
              <a:rPr lang="en-US" sz="2400" b="1" dirty="0"/>
              <a:t>Jn. 13:34-35  </a:t>
            </a:r>
            <a:r>
              <a:rPr lang="en-US" sz="2400" dirty="0"/>
              <a:t>A new commandment I give to you, that you love one another; as I have loved you, that you also love one another. By this all will know that you are My disciples, if you have love for one another."</a:t>
            </a:r>
          </a:p>
          <a:p>
            <a:pPr lvl="1"/>
            <a:r>
              <a:rPr lang="en-US" sz="2400" b="1" dirty="0"/>
              <a:t>Rom. 12:10  </a:t>
            </a:r>
            <a:r>
              <a:rPr lang="en-US" sz="2400" dirty="0"/>
              <a:t>Be kindly affectionate to one another with brotherly love, in honor giving preference to one another;</a:t>
            </a:r>
          </a:p>
          <a:p>
            <a:pPr lvl="1"/>
            <a:r>
              <a:rPr lang="en-US" sz="2400" b="1" dirty="0"/>
              <a:t>1 Thess. 4:9  </a:t>
            </a:r>
            <a:r>
              <a:rPr lang="en-US" sz="2400" dirty="0"/>
              <a:t>But concerning brotherly love you have no need that I should write to you, for you yourselves are taught by God to love one another;</a:t>
            </a:r>
          </a:p>
          <a:p>
            <a:pPr lvl="1"/>
            <a:r>
              <a:rPr lang="en-US" sz="2400" b="1" dirty="0"/>
              <a:t>1 Pet. 1:22  </a:t>
            </a:r>
            <a:r>
              <a:rPr lang="en-US" sz="2400" dirty="0"/>
              <a:t>Since you have purified your souls in obeying the truth through the Spirit in sincere love of the brethren, love one another fervently with a pure heart,</a:t>
            </a:r>
          </a:p>
        </p:txBody>
      </p:sp>
    </p:spTree>
    <p:extLst>
      <p:ext uri="{BB962C8B-B14F-4D97-AF65-F5344CB8AC3E}">
        <p14:creationId xmlns:p14="http://schemas.microsoft.com/office/powerpoint/2010/main" val="81135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Brotherly love – </a:t>
            </a:r>
            <a:r>
              <a:rPr lang="en-US" sz="2800" i="1" dirty="0" err="1"/>
              <a:t>philadelphia</a:t>
            </a:r>
            <a:endParaRPr lang="en-US" sz="2800" dirty="0"/>
          </a:p>
          <a:p>
            <a:pPr lvl="1"/>
            <a:r>
              <a:rPr lang="en-US" sz="2400" dirty="0"/>
              <a:t>The concept behind it is that special mutual regard for one another </a:t>
            </a:r>
            <a:r>
              <a:rPr lang="en-US" sz="2400" dirty="0" err="1"/>
              <a:t>irregardless</a:t>
            </a:r>
            <a:r>
              <a:rPr lang="en-US" sz="2400" dirty="0"/>
              <a:t> of race, sex, cultural background, or ethnic heritage, which is particularly characteristic of genuine Christians. (BTB, Hebrews, King, page 93)</a:t>
            </a:r>
          </a:p>
          <a:p>
            <a:r>
              <a:rPr lang="en-US" sz="2800" dirty="0"/>
              <a:t>Use of “continue” suggests there is a risk (if not tendency) to neglect this duty.</a:t>
            </a:r>
          </a:p>
          <a:p>
            <a:r>
              <a:rPr lang="en-US" sz="2800" dirty="0"/>
              <a:t>It must not be thought of as an emotion, rather a daily action.</a:t>
            </a:r>
          </a:p>
        </p:txBody>
      </p:sp>
    </p:spTree>
    <p:extLst>
      <p:ext uri="{BB962C8B-B14F-4D97-AF65-F5344CB8AC3E}">
        <p14:creationId xmlns:p14="http://schemas.microsoft.com/office/powerpoint/2010/main" val="281883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writer identifies 3 areas where brotherly love has been deficient:</a:t>
            </a:r>
          </a:p>
          <a:p>
            <a:pPr marL="914400" lvl="1" indent="-457200">
              <a:buFont typeface="+mj-lt"/>
              <a:buAutoNum type="arabicPeriod"/>
            </a:pPr>
            <a:r>
              <a:rPr lang="en-US" sz="2400" dirty="0"/>
              <a:t>Hospitality toward strangers.</a:t>
            </a:r>
          </a:p>
          <a:p>
            <a:pPr marL="914400" lvl="1" indent="-457200">
              <a:buFont typeface="+mj-lt"/>
              <a:buAutoNum type="arabicPeriod"/>
            </a:pPr>
            <a:r>
              <a:rPr lang="en-US" sz="2400" dirty="0"/>
              <a:t>Attention given to those in prison due to their faith.</a:t>
            </a:r>
          </a:p>
          <a:p>
            <a:pPr marL="914400" lvl="1" indent="-457200">
              <a:buFont typeface="+mj-lt"/>
              <a:buAutoNum type="arabicPeriod"/>
            </a:pPr>
            <a:r>
              <a:rPr lang="en-US" sz="2400" dirty="0"/>
              <a:t>Consideration of those suffering adversity.</a:t>
            </a:r>
          </a:p>
        </p:txBody>
      </p:sp>
    </p:spTree>
    <p:extLst>
      <p:ext uri="{BB962C8B-B14F-4D97-AF65-F5344CB8AC3E}">
        <p14:creationId xmlns:p14="http://schemas.microsoft.com/office/powerpoint/2010/main" val="189736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pPr marL="0" indent="0">
              <a:buNone/>
            </a:pPr>
            <a:r>
              <a:rPr lang="en-US" sz="2800" dirty="0"/>
              <a:t>Hospitality</a:t>
            </a:r>
          </a:p>
          <a:p>
            <a:r>
              <a:rPr lang="en-US" sz="2800" dirty="0"/>
              <a:t>First century Christian travelers needed a place to stay.</a:t>
            </a:r>
          </a:p>
          <a:p>
            <a:pPr lvl="1"/>
            <a:r>
              <a:rPr lang="en-US" sz="2400" dirty="0"/>
              <a:t>Those publicly available were dangerous.</a:t>
            </a:r>
          </a:p>
          <a:p>
            <a:r>
              <a:rPr lang="en-US" sz="2800" dirty="0"/>
              <a:t>This is a duty for every Christian, not just a few.</a:t>
            </a:r>
          </a:p>
          <a:p>
            <a:pPr lvl="1"/>
            <a:r>
              <a:rPr lang="en-US" sz="2400" dirty="0"/>
              <a:t>Let’s all be involved in works such as this and not leave it to just a few.</a:t>
            </a:r>
          </a:p>
        </p:txBody>
      </p:sp>
    </p:spTree>
    <p:extLst>
      <p:ext uri="{BB962C8B-B14F-4D97-AF65-F5344CB8AC3E}">
        <p14:creationId xmlns:p14="http://schemas.microsoft.com/office/powerpoint/2010/main" val="1750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105698</TotalTime>
  <Words>2372</Words>
  <Application>Microsoft Macintosh PowerPoint</Application>
  <PresentationFormat>Widescreen</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Trebuchet MS</vt:lpstr>
      <vt:lpstr>Berlin</vt:lpstr>
      <vt:lpstr>Final Thoughts</vt:lpstr>
      <vt:lpstr>Concluding Exhortation and Prayer</vt:lpstr>
      <vt:lpstr>Concluding Exhortation and Prayer</vt:lpstr>
      <vt:lpstr>Hebrews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Sexual Purity – 13:4</vt:lpstr>
      <vt:lpstr>Hebrews 13:5-6</vt:lpstr>
      <vt:lpstr>Covetousness - 13:5-6</vt:lpstr>
      <vt:lpstr>Hebrews 13:7-8</vt:lpstr>
      <vt:lpstr>Remember the Example of Past Leaders – 13:7-8</vt:lpstr>
      <vt:lpstr>Remember the Example of Past Leaders – 13:7-8</vt:lpstr>
      <vt:lpstr>Remember the Example of Past Leaders – 13:7-8</vt:lpstr>
      <vt:lpstr>Hebrews 13:9-16</vt:lpstr>
      <vt:lpstr>Hebrews 13:9-16</vt:lpstr>
      <vt:lpstr>Hebrews 13:9-16</vt:lpstr>
      <vt:lpstr>The True Christians Sacrifices – 13:9-16</vt:lpstr>
      <vt:lpstr>The True Christians Sacrifices – 13:9-16</vt:lpstr>
      <vt:lpstr>Hebrews 13:17</vt:lpstr>
      <vt:lpstr>Obey Those Who Have the Rule over You – 13:17</vt:lpstr>
      <vt:lpstr>Obey Those Who Have the Rule over You – 13:17</vt:lpstr>
      <vt:lpstr>Hebrews 13:18-19</vt:lpstr>
      <vt:lpstr>Request for Prayer – 13:18-19</vt:lpstr>
      <vt:lpstr>Hebrews 13:20-21</vt:lpstr>
      <vt:lpstr>Final Prayer and Doxology – 13:20-21</vt:lpstr>
      <vt:lpstr>Hebrews 13:22-25</vt:lpstr>
      <vt:lpstr>Postscript: Personal Remarks – 13:22-23</vt:lpstr>
      <vt:lpstr>Postscript: Final Salutations – 13:24-25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229</cp:revision>
  <dcterms:created xsi:type="dcterms:W3CDTF">2022-02-21T20:09:31Z</dcterms:created>
  <dcterms:modified xsi:type="dcterms:W3CDTF">2022-12-25T12:15:43Z</dcterms:modified>
</cp:coreProperties>
</file>