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85" r:id="rId2"/>
    <p:sldId id="357" r:id="rId3"/>
    <p:sldId id="384" r:id="rId4"/>
    <p:sldId id="383" r:id="rId5"/>
    <p:sldId id="386" r:id="rId6"/>
    <p:sldId id="392" r:id="rId7"/>
    <p:sldId id="388" r:id="rId8"/>
    <p:sldId id="389" r:id="rId9"/>
    <p:sldId id="390" r:id="rId10"/>
    <p:sldId id="391" r:id="rId11"/>
    <p:sldId id="393" r:id="rId12"/>
    <p:sldId id="394" r:id="rId13"/>
    <p:sldId id="395" r:id="rId14"/>
    <p:sldId id="397" r:id="rId15"/>
    <p:sldId id="396" r:id="rId16"/>
    <p:sldId id="398" r:id="rId17"/>
    <p:sldId id="399" r:id="rId18"/>
    <p:sldId id="400" r:id="rId19"/>
    <p:sldId id="401" r:id="rId20"/>
    <p:sldId id="402" r:id="rId21"/>
    <p:sldId id="403" r:id="rId22"/>
    <p:sldId id="404" r:id="rId23"/>
    <p:sldId id="405" r:id="rId24"/>
    <p:sldId id="406" r:id="rId25"/>
    <p:sldId id="407" r:id="rId26"/>
    <p:sldId id="40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23736"/>
    <a:srgbClr val="FFF902"/>
    <a:srgbClr val="DAFC0C"/>
    <a:srgbClr val="D3FB0D"/>
    <a:srgbClr val="A23C30"/>
    <a:srgbClr val="D5684B"/>
    <a:srgbClr val="1D3D81"/>
    <a:srgbClr val="788945"/>
    <a:srgbClr val="CF4B5E"/>
    <a:srgbClr val="462F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9" d="100"/>
          <a:sy n="109" d="100"/>
        </p:scale>
        <p:origin x="108" y="16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8684C-0C55-45E8-80E2-B6E8564480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959AFD-3D78-4A01-8925-1D85824F08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0670F8-311E-4B49-BC74-E855B9164244}"/>
              </a:ext>
            </a:extLst>
          </p:cNvPr>
          <p:cNvSpPr>
            <a:spLocks noGrp="1"/>
          </p:cNvSpPr>
          <p:nvPr>
            <p:ph type="dt" sz="half" idx="10"/>
          </p:nvPr>
        </p:nvSpPr>
        <p:spPr/>
        <p:txBody>
          <a:bodyPr/>
          <a:lstStyle/>
          <a:p>
            <a:fld id="{B2D8B8F1-9098-4AF8-9193-4142E79ED368}" type="datetimeFigureOut">
              <a:rPr lang="en-US" smtClean="0"/>
              <a:t>12/18/2022</a:t>
            </a:fld>
            <a:endParaRPr lang="en-US"/>
          </a:p>
        </p:txBody>
      </p:sp>
      <p:sp>
        <p:nvSpPr>
          <p:cNvPr id="5" name="Footer Placeholder 4">
            <a:extLst>
              <a:ext uri="{FF2B5EF4-FFF2-40B4-BE49-F238E27FC236}">
                <a16:creationId xmlns:a16="http://schemas.microsoft.com/office/drawing/2014/main" id="{D43EDB2F-2BCC-4AFA-9AA9-1052518987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2967A-33EB-44A1-9AED-0D0E10EC6426}"/>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199407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A3C18-130F-42B0-859F-70F981A259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CF9B8B-D46E-485F-8D04-72EEB896FF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3405FC-81DF-4CA2-B648-F2209D03D50C}"/>
              </a:ext>
            </a:extLst>
          </p:cNvPr>
          <p:cNvSpPr>
            <a:spLocks noGrp="1"/>
          </p:cNvSpPr>
          <p:nvPr>
            <p:ph type="dt" sz="half" idx="10"/>
          </p:nvPr>
        </p:nvSpPr>
        <p:spPr/>
        <p:txBody>
          <a:bodyPr/>
          <a:lstStyle/>
          <a:p>
            <a:fld id="{B2D8B8F1-9098-4AF8-9193-4142E79ED368}" type="datetimeFigureOut">
              <a:rPr lang="en-US" smtClean="0"/>
              <a:t>12/18/2022</a:t>
            </a:fld>
            <a:endParaRPr lang="en-US"/>
          </a:p>
        </p:txBody>
      </p:sp>
      <p:sp>
        <p:nvSpPr>
          <p:cNvPr id="5" name="Footer Placeholder 4">
            <a:extLst>
              <a:ext uri="{FF2B5EF4-FFF2-40B4-BE49-F238E27FC236}">
                <a16:creationId xmlns:a16="http://schemas.microsoft.com/office/drawing/2014/main" id="{120DCF02-BBFD-4F34-B66C-A8561920F2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AFAF25-6F7C-474E-A97D-8BA644BD32DC}"/>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542148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D04279-96E9-4F51-B1C5-9A0BA52C18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C7D03E-60BE-43EB-B18C-EB0839287F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83B66-F024-4F26-879F-DC5959A934F1}"/>
              </a:ext>
            </a:extLst>
          </p:cNvPr>
          <p:cNvSpPr>
            <a:spLocks noGrp="1"/>
          </p:cNvSpPr>
          <p:nvPr>
            <p:ph type="dt" sz="half" idx="10"/>
          </p:nvPr>
        </p:nvSpPr>
        <p:spPr/>
        <p:txBody>
          <a:bodyPr/>
          <a:lstStyle/>
          <a:p>
            <a:fld id="{B2D8B8F1-9098-4AF8-9193-4142E79ED368}" type="datetimeFigureOut">
              <a:rPr lang="en-US" smtClean="0"/>
              <a:t>12/18/2022</a:t>
            </a:fld>
            <a:endParaRPr lang="en-US"/>
          </a:p>
        </p:txBody>
      </p:sp>
      <p:sp>
        <p:nvSpPr>
          <p:cNvPr id="5" name="Footer Placeholder 4">
            <a:extLst>
              <a:ext uri="{FF2B5EF4-FFF2-40B4-BE49-F238E27FC236}">
                <a16:creationId xmlns:a16="http://schemas.microsoft.com/office/drawing/2014/main" id="{C2777EBA-E220-4A6D-9711-2260C64B23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709902-918D-4B5A-BE0B-8747C9F9858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06458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469F0-209E-4DAF-95E0-C9D6667C734B}"/>
              </a:ext>
            </a:extLst>
          </p:cNvPr>
          <p:cNvSpPr>
            <a:spLocks noGrp="1"/>
          </p:cNvSpPr>
          <p:nvPr>
            <p:ph type="title"/>
          </p:nvPr>
        </p:nvSpPr>
        <p:spPr/>
        <p:txBody>
          <a:bodyPr/>
          <a:lstStyle>
            <a:lvl1pPr>
              <a:defRPr>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D0CAE664-B815-4EBC-B42F-138ADE9F57E2}"/>
              </a:ext>
            </a:extLst>
          </p:cNvPr>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290E768-88F0-40D9-B264-E740B0C81F27}"/>
              </a:ext>
            </a:extLst>
          </p:cNvPr>
          <p:cNvSpPr>
            <a:spLocks noGrp="1"/>
          </p:cNvSpPr>
          <p:nvPr>
            <p:ph type="dt" sz="half" idx="10"/>
          </p:nvPr>
        </p:nvSpPr>
        <p:spPr/>
        <p:txBody>
          <a:bodyPr/>
          <a:lstStyle/>
          <a:p>
            <a:fld id="{B2D8B8F1-9098-4AF8-9193-4142E79ED368}" type="datetimeFigureOut">
              <a:rPr lang="en-US" smtClean="0"/>
              <a:t>12/18/2022</a:t>
            </a:fld>
            <a:endParaRPr lang="en-US"/>
          </a:p>
        </p:txBody>
      </p:sp>
      <p:sp>
        <p:nvSpPr>
          <p:cNvPr id="5" name="Footer Placeholder 4">
            <a:extLst>
              <a:ext uri="{FF2B5EF4-FFF2-40B4-BE49-F238E27FC236}">
                <a16:creationId xmlns:a16="http://schemas.microsoft.com/office/drawing/2014/main" id="{4859A2B6-8DA0-478E-95BF-615F2D6C9A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F6EA12-FA3D-4A6F-AC50-7CB6CEE8F80B}"/>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56911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0FB5F-9710-42EB-9CAC-E9F83C6E97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32C872-3CFA-4E36-92E7-7103490E36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45EBD4-3AC9-45CB-9C63-502DEAE85469}"/>
              </a:ext>
            </a:extLst>
          </p:cNvPr>
          <p:cNvSpPr>
            <a:spLocks noGrp="1"/>
          </p:cNvSpPr>
          <p:nvPr>
            <p:ph type="dt" sz="half" idx="10"/>
          </p:nvPr>
        </p:nvSpPr>
        <p:spPr/>
        <p:txBody>
          <a:bodyPr/>
          <a:lstStyle/>
          <a:p>
            <a:fld id="{B2D8B8F1-9098-4AF8-9193-4142E79ED368}" type="datetimeFigureOut">
              <a:rPr lang="en-US" smtClean="0"/>
              <a:t>12/18/2022</a:t>
            </a:fld>
            <a:endParaRPr lang="en-US"/>
          </a:p>
        </p:txBody>
      </p:sp>
      <p:sp>
        <p:nvSpPr>
          <p:cNvPr id="5" name="Footer Placeholder 4">
            <a:extLst>
              <a:ext uri="{FF2B5EF4-FFF2-40B4-BE49-F238E27FC236}">
                <a16:creationId xmlns:a16="http://schemas.microsoft.com/office/drawing/2014/main" id="{4E4164B2-4293-4C8B-992F-5CC36C5B1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DE91A7-7B35-4C93-B316-FC3DE1EAFE83}"/>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370845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AE7B-27D2-4C44-B204-4D5B25CB69D0}"/>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E1AA215-F25E-451D-9524-30FFDDC306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9D64EB-3A19-4D96-8E04-FEF33A31E9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CF5120-129F-4DDD-9119-C8F6B35B8439}"/>
              </a:ext>
            </a:extLst>
          </p:cNvPr>
          <p:cNvSpPr>
            <a:spLocks noGrp="1"/>
          </p:cNvSpPr>
          <p:nvPr>
            <p:ph type="dt" sz="half" idx="10"/>
          </p:nvPr>
        </p:nvSpPr>
        <p:spPr/>
        <p:txBody>
          <a:bodyPr/>
          <a:lstStyle/>
          <a:p>
            <a:fld id="{B2D8B8F1-9098-4AF8-9193-4142E79ED368}" type="datetimeFigureOut">
              <a:rPr lang="en-US" smtClean="0"/>
              <a:t>12/18/2022</a:t>
            </a:fld>
            <a:endParaRPr lang="en-US"/>
          </a:p>
        </p:txBody>
      </p:sp>
      <p:sp>
        <p:nvSpPr>
          <p:cNvPr id="6" name="Footer Placeholder 5">
            <a:extLst>
              <a:ext uri="{FF2B5EF4-FFF2-40B4-BE49-F238E27FC236}">
                <a16:creationId xmlns:a16="http://schemas.microsoft.com/office/drawing/2014/main" id="{BB26E8A7-376D-42EF-89A1-E1B3B11122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117E5E-12E5-41D3-BF0C-E8C6F23C329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612143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EF9CF-694E-46EB-8D5D-6443C24BCE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D5EAC9-8E87-4B30-800B-A09A95C500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F14CE9-9C06-4FC6-AF2D-8050426EA9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8D84BD-3244-4ACC-8880-C2B9263ECA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5E0583-3A54-4438-8037-35B81C41EC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02BAE4-1B6F-492E-92EE-B06404D7BD29}"/>
              </a:ext>
            </a:extLst>
          </p:cNvPr>
          <p:cNvSpPr>
            <a:spLocks noGrp="1"/>
          </p:cNvSpPr>
          <p:nvPr>
            <p:ph type="dt" sz="half" idx="10"/>
          </p:nvPr>
        </p:nvSpPr>
        <p:spPr/>
        <p:txBody>
          <a:bodyPr/>
          <a:lstStyle/>
          <a:p>
            <a:fld id="{B2D8B8F1-9098-4AF8-9193-4142E79ED368}" type="datetimeFigureOut">
              <a:rPr lang="en-US" smtClean="0"/>
              <a:t>12/18/2022</a:t>
            </a:fld>
            <a:endParaRPr lang="en-US"/>
          </a:p>
        </p:txBody>
      </p:sp>
      <p:sp>
        <p:nvSpPr>
          <p:cNvPr id="8" name="Footer Placeholder 7">
            <a:extLst>
              <a:ext uri="{FF2B5EF4-FFF2-40B4-BE49-F238E27FC236}">
                <a16:creationId xmlns:a16="http://schemas.microsoft.com/office/drawing/2014/main" id="{4DA55760-865F-4EC1-B3E9-21F6A7B8C6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BA8295-4E33-48F2-9183-FDC0A9D4A2B4}"/>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334637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D2E7-6BE1-4C3C-BB32-C8E3FB40E8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0FB3EF-D215-48C0-BFA3-BB904CB1D683}"/>
              </a:ext>
            </a:extLst>
          </p:cNvPr>
          <p:cNvSpPr>
            <a:spLocks noGrp="1"/>
          </p:cNvSpPr>
          <p:nvPr>
            <p:ph type="dt" sz="half" idx="10"/>
          </p:nvPr>
        </p:nvSpPr>
        <p:spPr/>
        <p:txBody>
          <a:bodyPr/>
          <a:lstStyle/>
          <a:p>
            <a:fld id="{B2D8B8F1-9098-4AF8-9193-4142E79ED368}" type="datetimeFigureOut">
              <a:rPr lang="en-US" smtClean="0"/>
              <a:t>12/18/2022</a:t>
            </a:fld>
            <a:endParaRPr lang="en-US"/>
          </a:p>
        </p:txBody>
      </p:sp>
      <p:sp>
        <p:nvSpPr>
          <p:cNvPr id="4" name="Footer Placeholder 3">
            <a:extLst>
              <a:ext uri="{FF2B5EF4-FFF2-40B4-BE49-F238E27FC236}">
                <a16:creationId xmlns:a16="http://schemas.microsoft.com/office/drawing/2014/main" id="{85FDC419-E590-4127-AE7E-78533AABC7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CFBF6F-B2E0-4A83-99AF-203A79EEA2B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779243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3801F5-3691-4936-A9DB-3B50E7F4E24E}"/>
              </a:ext>
            </a:extLst>
          </p:cNvPr>
          <p:cNvSpPr>
            <a:spLocks noGrp="1"/>
          </p:cNvSpPr>
          <p:nvPr>
            <p:ph type="dt" sz="half" idx="10"/>
          </p:nvPr>
        </p:nvSpPr>
        <p:spPr/>
        <p:txBody>
          <a:bodyPr/>
          <a:lstStyle/>
          <a:p>
            <a:fld id="{B2D8B8F1-9098-4AF8-9193-4142E79ED368}" type="datetimeFigureOut">
              <a:rPr lang="en-US" smtClean="0"/>
              <a:t>12/18/2022</a:t>
            </a:fld>
            <a:endParaRPr lang="en-US"/>
          </a:p>
        </p:txBody>
      </p:sp>
      <p:sp>
        <p:nvSpPr>
          <p:cNvPr id="3" name="Footer Placeholder 2">
            <a:extLst>
              <a:ext uri="{FF2B5EF4-FFF2-40B4-BE49-F238E27FC236}">
                <a16:creationId xmlns:a16="http://schemas.microsoft.com/office/drawing/2014/main" id="{9416DA89-FBDB-48E3-8464-9BF43DE73B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4D0653-BF4F-4E4A-AF27-531149A4A6E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457772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101B-8707-4105-A773-F19C64E26A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EA59C5-B0F8-4415-9030-83C6AEBA1F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42D337-B170-409B-8D9D-FB9510EAF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C0C73C-A2AB-443F-AC03-DEC8F794930D}"/>
              </a:ext>
            </a:extLst>
          </p:cNvPr>
          <p:cNvSpPr>
            <a:spLocks noGrp="1"/>
          </p:cNvSpPr>
          <p:nvPr>
            <p:ph type="dt" sz="half" idx="10"/>
          </p:nvPr>
        </p:nvSpPr>
        <p:spPr/>
        <p:txBody>
          <a:bodyPr/>
          <a:lstStyle/>
          <a:p>
            <a:fld id="{B2D8B8F1-9098-4AF8-9193-4142E79ED368}" type="datetimeFigureOut">
              <a:rPr lang="en-US" smtClean="0"/>
              <a:t>12/18/2022</a:t>
            </a:fld>
            <a:endParaRPr lang="en-US"/>
          </a:p>
        </p:txBody>
      </p:sp>
      <p:sp>
        <p:nvSpPr>
          <p:cNvPr id="6" name="Footer Placeholder 5">
            <a:extLst>
              <a:ext uri="{FF2B5EF4-FFF2-40B4-BE49-F238E27FC236}">
                <a16:creationId xmlns:a16="http://schemas.microsoft.com/office/drawing/2014/main" id="{1A971F78-3166-4B8A-9502-EC07C5783B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1B8C20-7918-45E9-AB23-66137F7066C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359010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0EC0A-47F3-4B4B-B12C-C092935CD6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4359DC-1BF9-41CE-88C8-17CAC99835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D7B6E05-E329-4A53-8A7F-8E5328B972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3F0B44-24FB-40EC-B34A-5520714F50FF}"/>
              </a:ext>
            </a:extLst>
          </p:cNvPr>
          <p:cNvSpPr>
            <a:spLocks noGrp="1"/>
          </p:cNvSpPr>
          <p:nvPr>
            <p:ph type="dt" sz="half" idx="10"/>
          </p:nvPr>
        </p:nvSpPr>
        <p:spPr/>
        <p:txBody>
          <a:bodyPr/>
          <a:lstStyle/>
          <a:p>
            <a:fld id="{B2D8B8F1-9098-4AF8-9193-4142E79ED368}" type="datetimeFigureOut">
              <a:rPr lang="en-US" smtClean="0"/>
              <a:t>12/18/2022</a:t>
            </a:fld>
            <a:endParaRPr lang="en-US"/>
          </a:p>
        </p:txBody>
      </p:sp>
      <p:sp>
        <p:nvSpPr>
          <p:cNvPr id="6" name="Footer Placeholder 5">
            <a:extLst>
              <a:ext uri="{FF2B5EF4-FFF2-40B4-BE49-F238E27FC236}">
                <a16:creationId xmlns:a16="http://schemas.microsoft.com/office/drawing/2014/main" id="{F987F805-D3E1-4103-9466-7B651037C0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E47A20-271C-4FA0-963C-6D8BF93005D5}"/>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878753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795B85-C0D8-4DE0-AD78-DA04317DE646}"/>
              </a:ext>
            </a:extLst>
          </p:cNvPr>
          <p:cNvSpPr>
            <a:spLocks noGrp="1"/>
          </p:cNvSpPr>
          <p:nvPr>
            <p:ph type="title"/>
          </p:nvPr>
        </p:nvSpPr>
        <p:spPr>
          <a:xfrm>
            <a:off x="838200" y="365125"/>
            <a:ext cx="10515600" cy="1325563"/>
          </a:xfrm>
          <a:prstGeom prst="rect">
            <a:avLst/>
          </a:prstGeom>
          <a:solidFill>
            <a:schemeClr val="bg2">
              <a:lumMod val="90000"/>
            </a:schemeClr>
          </a:solidFill>
          <a:ln w="28575">
            <a:solidFill>
              <a:schemeClr val="tx1"/>
            </a:solidFill>
          </a:ln>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1DE59A7-94E0-4AFA-9372-F02AFA91D8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0B32D40-1B6B-4889-9BE1-148ECADB96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D8B8F1-9098-4AF8-9193-4142E79ED368}" type="datetimeFigureOut">
              <a:rPr lang="en-US" smtClean="0"/>
              <a:t>12/18/2022</a:t>
            </a:fld>
            <a:endParaRPr lang="en-US"/>
          </a:p>
        </p:txBody>
      </p:sp>
      <p:sp>
        <p:nvSpPr>
          <p:cNvPr id="5" name="Footer Placeholder 4">
            <a:extLst>
              <a:ext uri="{FF2B5EF4-FFF2-40B4-BE49-F238E27FC236}">
                <a16:creationId xmlns:a16="http://schemas.microsoft.com/office/drawing/2014/main" id="{11FC3B06-BBB1-43B0-85D4-3FB95F92C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202870-6B3E-49DE-99E0-B40A1DE336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ACE13-1B56-4700-A513-8157BAA78198}" type="slidenum">
              <a:rPr lang="en-US" smtClean="0"/>
              <a:t>‹#›</a:t>
            </a:fld>
            <a:endParaRPr lang="en-US"/>
          </a:p>
        </p:txBody>
      </p:sp>
    </p:spTree>
    <p:extLst>
      <p:ext uri="{BB962C8B-B14F-4D97-AF65-F5344CB8AC3E}">
        <p14:creationId xmlns:p14="http://schemas.microsoft.com/office/powerpoint/2010/main" val="2231010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000" b="1" kern="1200">
          <a:solidFill>
            <a:srgbClr val="723736"/>
          </a:solidFill>
          <a:effectLst>
            <a:outerShdw blurRad="38100" dist="38100" dir="2700000" algn="tl">
              <a:srgbClr val="000000">
                <a:alpha val="43137"/>
              </a:srgbClr>
            </a:outerShdw>
          </a:effectLst>
          <a:latin typeface="+mj-lt"/>
          <a:ea typeface="Adobe Gothic Std B" panose="020B08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Adobe Gothic Std B" panose="020B08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Adobe Gothic Std B" panose="020B08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Adobe Gothic Std B" panose="020B08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Adobe Gothic Std B" panose="020B08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Adobe Gothic Std B" panose="020B08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52416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17EE9-5138-E724-35FA-867CAE00B0BB}"/>
              </a:ext>
            </a:extLst>
          </p:cNvPr>
          <p:cNvSpPr>
            <a:spLocks noGrp="1"/>
          </p:cNvSpPr>
          <p:nvPr>
            <p:ph type="title"/>
          </p:nvPr>
        </p:nvSpPr>
        <p:spPr/>
        <p:txBody>
          <a:bodyPr/>
          <a:lstStyle/>
          <a:p>
            <a:r>
              <a:rPr lang="en-US" dirty="0"/>
              <a:t>Grounded in the Old Testament</a:t>
            </a:r>
          </a:p>
        </p:txBody>
      </p:sp>
      <p:sp>
        <p:nvSpPr>
          <p:cNvPr id="3" name="Content Placeholder 2">
            <a:extLst>
              <a:ext uri="{FF2B5EF4-FFF2-40B4-BE49-F238E27FC236}">
                <a16:creationId xmlns:a16="http://schemas.microsoft.com/office/drawing/2014/main" id="{497761B4-648E-233F-BDAF-062DA3021B87}"/>
              </a:ext>
            </a:extLst>
          </p:cNvPr>
          <p:cNvSpPr>
            <a:spLocks noGrp="1"/>
          </p:cNvSpPr>
          <p:nvPr>
            <p:ph idx="1"/>
          </p:nvPr>
        </p:nvSpPr>
        <p:spPr/>
        <p:txBody>
          <a:bodyPr/>
          <a:lstStyle/>
          <a:p>
            <a:r>
              <a:rPr lang="en-US" dirty="0"/>
              <a:t>What Jesus taught is grounded in truths taught previously in the Old Testament.</a:t>
            </a:r>
          </a:p>
          <a:p>
            <a:pPr lvl="1"/>
            <a:r>
              <a:rPr lang="en-US" dirty="0"/>
              <a:t>“My son, be attentive to my words; incline your ear to my sayings. Let them not escape from your sight; keep them within your heart. For they are life to those who find them, and healing to all their flesh. Keep your heart with all vigilance, for from it flow the springs of life” (Prov. 4:20-23).</a:t>
            </a:r>
          </a:p>
          <a:p>
            <a:r>
              <a:rPr lang="en-US" dirty="0"/>
              <a:t>No wonder Jesus pronounced a blessing on those who are “pure in heart” (Matt. 5:8).</a:t>
            </a:r>
          </a:p>
          <a:p>
            <a:endParaRPr lang="en-US" dirty="0"/>
          </a:p>
        </p:txBody>
      </p:sp>
    </p:spTree>
    <p:extLst>
      <p:ext uri="{BB962C8B-B14F-4D97-AF65-F5344CB8AC3E}">
        <p14:creationId xmlns:p14="http://schemas.microsoft.com/office/powerpoint/2010/main" val="1662429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B04BA-69D9-91D5-9D46-7E5B9EC97EF6}"/>
              </a:ext>
            </a:extLst>
          </p:cNvPr>
          <p:cNvSpPr>
            <a:spLocks noGrp="1"/>
          </p:cNvSpPr>
          <p:nvPr>
            <p:ph type="title"/>
          </p:nvPr>
        </p:nvSpPr>
        <p:spPr/>
        <p:txBody>
          <a:bodyPr/>
          <a:lstStyle/>
          <a:p>
            <a:r>
              <a:rPr lang="en-US" dirty="0"/>
              <a:t>Jesus Emphasized the Greatest Commandment</a:t>
            </a:r>
          </a:p>
        </p:txBody>
      </p:sp>
      <p:pic>
        <p:nvPicPr>
          <p:cNvPr id="2050" name="Picture 2" descr="Church Preaching Slide: The Greatest Commandment - SermonCentral.com">
            <a:extLst>
              <a:ext uri="{FF2B5EF4-FFF2-40B4-BE49-F238E27FC236}">
                <a16:creationId xmlns:a16="http://schemas.microsoft.com/office/drawing/2014/main" id="{44A4BAAA-6E38-8190-E990-577FE9CCDB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2882" y="1787812"/>
            <a:ext cx="6486236" cy="486467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7312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B02A1-4003-A0ED-1910-1E4437234FBB}"/>
              </a:ext>
            </a:extLst>
          </p:cNvPr>
          <p:cNvSpPr>
            <a:spLocks noGrp="1"/>
          </p:cNvSpPr>
          <p:nvPr>
            <p:ph type="title"/>
          </p:nvPr>
        </p:nvSpPr>
        <p:spPr/>
        <p:txBody>
          <a:bodyPr/>
          <a:lstStyle/>
          <a:p>
            <a:r>
              <a:rPr lang="en-US" dirty="0"/>
              <a:t>The Shema‘</a:t>
            </a:r>
          </a:p>
        </p:txBody>
      </p:sp>
      <p:sp>
        <p:nvSpPr>
          <p:cNvPr id="3" name="Content Placeholder 2">
            <a:extLst>
              <a:ext uri="{FF2B5EF4-FFF2-40B4-BE49-F238E27FC236}">
                <a16:creationId xmlns:a16="http://schemas.microsoft.com/office/drawing/2014/main" id="{77146F2F-66F2-202F-85BF-B9AF5D0CC4E3}"/>
              </a:ext>
            </a:extLst>
          </p:cNvPr>
          <p:cNvSpPr>
            <a:spLocks noGrp="1"/>
          </p:cNvSpPr>
          <p:nvPr>
            <p:ph idx="1"/>
          </p:nvPr>
        </p:nvSpPr>
        <p:spPr/>
        <p:txBody>
          <a:bodyPr/>
          <a:lstStyle/>
          <a:p>
            <a:r>
              <a:rPr lang="en-US" dirty="0"/>
              <a:t>Moses commanded, “Hear, O Israel: The Lord our God, the Lord is one.  You shall love the Lord your God with all your heart and with all your soul and with all your might. And these words that I command you today shall be on your heart” (Deut. 6:4–6).</a:t>
            </a:r>
          </a:p>
          <a:p>
            <a:r>
              <a:rPr lang="en-US" dirty="0"/>
              <a:t>Jesus described it as the first and greatest commandment: “You shall love the Lord your God with all your heart and with all your soul and with all your mind. This is the great and first commandment” (Matt. 22:37-38).</a:t>
            </a:r>
          </a:p>
        </p:txBody>
      </p:sp>
    </p:spTree>
    <p:extLst>
      <p:ext uri="{BB962C8B-B14F-4D97-AF65-F5344CB8AC3E}">
        <p14:creationId xmlns:p14="http://schemas.microsoft.com/office/powerpoint/2010/main" val="95743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5C34B-C8AB-272E-510C-8154DFF76DD2}"/>
              </a:ext>
            </a:extLst>
          </p:cNvPr>
          <p:cNvSpPr>
            <a:spLocks noGrp="1"/>
          </p:cNvSpPr>
          <p:nvPr>
            <p:ph type="title"/>
          </p:nvPr>
        </p:nvSpPr>
        <p:spPr/>
        <p:txBody>
          <a:bodyPr/>
          <a:lstStyle/>
          <a:p>
            <a:r>
              <a:rPr lang="en-US" dirty="0"/>
              <a:t>The Foundation Rock</a:t>
            </a:r>
          </a:p>
        </p:txBody>
      </p:sp>
      <p:sp>
        <p:nvSpPr>
          <p:cNvPr id="3" name="Content Placeholder 2">
            <a:extLst>
              <a:ext uri="{FF2B5EF4-FFF2-40B4-BE49-F238E27FC236}">
                <a16:creationId xmlns:a16="http://schemas.microsoft.com/office/drawing/2014/main" id="{58BC0984-7DB0-B9C3-7216-C97B7723E457}"/>
              </a:ext>
            </a:extLst>
          </p:cNvPr>
          <p:cNvSpPr>
            <a:spLocks noGrp="1"/>
          </p:cNvSpPr>
          <p:nvPr>
            <p:ph idx="1"/>
          </p:nvPr>
        </p:nvSpPr>
        <p:spPr/>
        <p:txBody>
          <a:bodyPr/>
          <a:lstStyle/>
          <a:p>
            <a:r>
              <a:rPr lang="en-US" dirty="0"/>
              <a:t>The decision to believe in God with all of one’s heart is the foundation rock on which everything else is based.</a:t>
            </a:r>
          </a:p>
          <a:p>
            <a:pPr lvl="1"/>
            <a:r>
              <a:rPr lang="en-US" dirty="0"/>
              <a:t>“The fear of the Lord is the beginning of knowledge; fools despise wisdom and instruction” (Prov. 1:7).</a:t>
            </a:r>
          </a:p>
          <a:p>
            <a:pPr lvl="1"/>
            <a:r>
              <a:rPr lang="en-US" dirty="0"/>
              <a:t>“Trust in the Lord with all your heart, and do not lean on your own understanding. In all your ways acknowledge him, and he will make straight your paths. Be not wise in your own eyes; fear the Lord , and turn away from evil” (Prov. 3:5-7).</a:t>
            </a:r>
          </a:p>
        </p:txBody>
      </p:sp>
    </p:spTree>
    <p:extLst>
      <p:ext uri="{BB962C8B-B14F-4D97-AF65-F5344CB8AC3E}">
        <p14:creationId xmlns:p14="http://schemas.microsoft.com/office/powerpoint/2010/main" val="517214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B4182-6C03-6940-6A1C-B8379D515596}"/>
              </a:ext>
            </a:extLst>
          </p:cNvPr>
          <p:cNvSpPr>
            <a:spLocks noGrp="1"/>
          </p:cNvSpPr>
          <p:nvPr>
            <p:ph type="title"/>
          </p:nvPr>
        </p:nvSpPr>
        <p:spPr/>
        <p:txBody>
          <a:bodyPr/>
          <a:lstStyle/>
          <a:p>
            <a:r>
              <a:rPr lang="en-US" dirty="0"/>
              <a:t>Think about These Things</a:t>
            </a:r>
          </a:p>
        </p:txBody>
      </p:sp>
      <p:pic>
        <p:nvPicPr>
          <p:cNvPr id="3074" name="Picture 2" descr="Philippians 4:8 NKJV - Finally, brethren,… | Biblia">
            <a:extLst>
              <a:ext uri="{FF2B5EF4-FFF2-40B4-BE49-F238E27FC236}">
                <a16:creationId xmlns:a16="http://schemas.microsoft.com/office/drawing/2014/main" id="{099D61CE-DE67-6B59-F449-3FA184D205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8630" y="1817255"/>
            <a:ext cx="6554740" cy="4916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2671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B5DA3-FA30-12CA-D783-46960F23FB4A}"/>
              </a:ext>
            </a:extLst>
          </p:cNvPr>
          <p:cNvSpPr>
            <a:spLocks noGrp="1"/>
          </p:cNvSpPr>
          <p:nvPr>
            <p:ph type="title"/>
          </p:nvPr>
        </p:nvSpPr>
        <p:spPr/>
        <p:txBody>
          <a:bodyPr/>
          <a:lstStyle/>
          <a:p>
            <a:r>
              <a:rPr lang="en-US" dirty="0"/>
              <a:t>Things That Are True</a:t>
            </a:r>
          </a:p>
        </p:txBody>
      </p:sp>
      <p:sp>
        <p:nvSpPr>
          <p:cNvPr id="3" name="Content Placeholder 2">
            <a:extLst>
              <a:ext uri="{FF2B5EF4-FFF2-40B4-BE49-F238E27FC236}">
                <a16:creationId xmlns:a16="http://schemas.microsoft.com/office/drawing/2014/main" id="{003E22F6-1202-412F-B436-5A9DB3418160}"/>
              </a:ext>
            </a:extLst>
          </p:cNvPr>
          <p:cNvSpPr>
            <a:spLocks noGrp="1"/>
          </p:cNvSpPr>
          <p:nvPr>
            <p:ph idx="1"/>
          </p:nvPr>
        </p:nvSpPr>
        <p:spPr/>
        <p:txBody>
          <a:bodyPr/>
          <a:lstStyle/>
          <a:p>
            <a:r>
              <a:rPr lang="en-US" dirty="0"/>
              <a:t>The Greek word </a:t>
            </a:r>
            <a:r>
              <a:rPr lang="en-US" i="1" dirty="0" err="1"/>
              <a:t>alēthēs</a:t>
            </a:r>
            <a:r>
              <a:rPr lang="en-US" dirty="0"/>
              <a:t> is used in several ways: </a:t>
            </a:r>
          </a:p>
          <a:p>
            <a:pPr lvl="1"/>
            <a:r>
              <a:rPr lang="en-US" dirty="0"/>
              <a:t>“Pertaining to being truthful, </a:t>
            </a:r>
            <a:r>
              <a:rPr lang="en-US" i="1" dirty="0"/>
              <a:t>honest, truthful, righteous, honest</a:t>
            </a:r>
            <a:r>
              <a:rPr lang="en-US" dirty="0"/>
              <a:t>.” </a:t>
            </a:r>
          </a:p>
          <a:p>
            <a:pPr lvl="1"/>
            <a:r>
              <a:rPr lang="en-US" dirty="0"/>
              <a:t>“Pertaining to being in accordance with fact, </a:t>
            </a:r>
            <a:r>
              <a:rPr lang="en-US" i="1" dirty="0"/>
              <a:t>true</a:t>
            </a:r>
            <a:r>
              <a:rPr lang="en-US" dirty="0"/>
              <a:t>” (BDAG, 43). This is the meaning assigned to this passage.</a:t>
            </a:r>
          </a:p>
          <a:p>
            <a:r>
              <a:rPr lang="en-US" dirty="0"/>
              <a:t>The sense can either  be letting one’s mind dwell on those things which are true and factual, as defined by God’s word or considering it as a character trait of “truthfulness, dependability” (think of “true friend”). </a:t>
            </a:r>
          </a:p>
          <a:p>
            <a:endParaRPr lang="en-US" dirty="0"/>
          </a:p>
        </p:txBody>
      </p:sp>
    </p:spTree>
    <p:extLst>
      <p:ext uri="{BB962C8B-B14F-4D97-AF65-F5344CB8AC3E}">
        <p14:creationId xmlns:p14="http://schemas.microsoft.com/office/powerpoint/2010/main" val="1209489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393F9-42C1-56E4-7C4E-84A421445ABA}"/>
              </a:ext>
            </a:extLst>
          </p:cNvPr>
          <p:cNvSpPr>
            <a:spLocks noGrp="1"/>
          </p:cNvSpPr>
          <p:nvPr>
            <p:ph type="title"/>
          </p:nvPr>
        </p:nvSpPr>
        <p:spPr/>
        <p:txBody>
          <a:bodyPr/>
          <a:lstStyle/>
          <a:p>
            <a:r>
              <a:rPr lang="en-US" dirty="0"/>
              <a:t>Things That Are Noble</a:t>
            </a:r>
          </a:p>
        </p:txBody>
      </p:sp>
      <p:sp>
        <p:nvSpPr>
          <p:cNvPr id="3" name="Content Placeholder 2">
            <a:extLst>
              <a:ext uri="{FF2B5EF4-FFF2-40B4-BE49-F238E27FC236}">
                <a16:creationId xmlns:a16="http://schemas.microsoft.com/office/drawing/2014/main" id="{1334C83D-434C-931B-A6BE-63312A87EFCA}"/>
              </a:ext>
            </a:extLst>
          </p:cNvPr>
          <p:cNvSpPr>
            <a:spLocks noGrp="1"/>
          </p:cNvSpPr>
          <p:nvPr>
            <p:ph idx="1"/>
          </p:nvPr>
        </p:nvSpPr>
        <p:spPr/>
        <p:txBody>
          <a:bodyPr/>
          <a:lstStyle/>
          <a:p>
            <a:r>
              <a:rPr lang="en-US" dirty="0"/>
              <a:t>The Greek word </a:t>
            </a:r>
            <a:r>
              <a:rPr lang="en-US" i="1" dirty="0" err="1"/>
              <a:t>semnos</a:t>
            </a:r>
            <a:r>
              <a:rPr lang="en-US" dirty="0"/>
              <a:t> is used as a qualification of elders who are to be “worthy of respect/honor, </a:t>
            </a:r>
            <a:r>
              <a:rPr lang="en-US" i="1" dirty="0"/>
              <a:t>noble, dignified, serious</a:t>
            </a:r>
            <a:r>
              <a:rPr lang="en-US" dirty="0"/>
              <a:t>” and then “of characteristics, states of being, and things honorable, </a:t>
            </a:r>
            <a:r>
              <a:rPr lang="en-US" i="1" dirty="0"/>
              <a:t>worthy, venerable, holy, above reproach</a:t>
            </a:r>
            <a:r>
              <a:rPr lang="en-US" dirty="0"/>
              <a:t>” (BDAG, 919). </a:t>
            </a:r>
          </a:p>
          <a:p>
            <a:r>
              <a:rPr lang="en-US" dirty="0"/>
              <a:t>One can fill his mind with things that are dishonorable, unworthy, and disrespectful or noble things.</a:t>
            </a:r>
          </a:p>
          <a:p>
            <a:endParaRPr lang="en-US" dirty="0"/>
          </a:p>
        </p:txBody>
      </p:sp>
    </p:spTree>
    <p:extLst>
      <p:ext uri="{BB962C8B-B14F-4D97-AF65-F5344CB8AC3E}">
        <p14:creationId xmlns:p14="http://schemas.microsoft.com/office/powerpoint/2010/main" val="243204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743C7-3A9E-36D1-E16B-8F55299F8371}"/>
              </a:ext>
            </a:extLst>
          </p:cNvPr>
          <p:cNvSpPr>
            <a:spLocks noGrp="1"/>
          </p:cNvSpPr>
          <p:nvPr>
            <p:ph type="title"/>
          </p:nvPr>
        </p:nvSpPr>
        <p:spPr/>
        <p:txBody>
          <a:bodyPr/>
          <a:lstStyle/>
          <a:p>
            <a:r>
              <a:rPr lang="en-US" dirty="0"/>
              <a:t>Things That Are Just</a:t>
            </a:r>
          </a:p>
        </p:txBody>
      </p:sp>
      <p:sp>
        <p:nvSpPr>
          <p:cNvPr id="3" name="Content Placeholder 2">
            <a:extLst>
              <a:ext uri="{FF2B5EF4-FFF2-40B4-BE49-F238E27FC236}">
                <a16:creationId xmlns:a16="http://schemas.microsoft.com/office/drawing/2014/main" id="{7D5D57BE-BF53-F8EC-05B4-60FC8EE8D6F4}"/>
              </a:ext>
            </a:extLst>
          </p:cNvPr>
          <p:cNvSpPr>
            <a:spLocks noGrp="1"/>
          </p:cNvSpPr>
          <p:nvPr>
            <p:ph idx="1"/>
          </p:nvPr>
        </p:nvSpPr>
        <p:spPr/>
        <p:txBody>
          <a:bodyPr/>
          <a:lstStyle/>
          <a:p>
            <a:r>
              <a:rPr lang="en-US" dirty="0"/>
              <a:t>The Greek word </a:t>
            </a:r>
            <a:r>
              <a:rPr lang="en-US" i="1" dirty="0" err="1"/>
              <a:t>dikaios</a:t>
            </a:r>
            <a:r>
              <a:rPr lang="en-US" dirty="0"/>
              <a:t> is a favorite word for Paul, usually used in the sense of moral justification, being declared justified. In this context BDAG suggest that the meaning is “that which is obligatory in view of certain requirements of justice, </a:t>
            </a:r>
            <a:r>
              <a:rPr lang="en-US" i="1" dirty="0"/>
              <a:t>right, fair, equitable</a:t>
            </a:r>
            <a:r>
              <a:rPr lang="en-US" dirty="0"/>
              <a:t>” (247).</a:t>
            </a:r>
          </a:p>
          <a:p>
            <a:r>
              <a:rPr lang="en-US" dirty="0"/>
              <a:t>One must remember that what is “right” is grounded in God, not humanity’s opinion about what is right. Contrast the present attitude about such things as sex outside the bonds of marriage, homosexuality, abortion, etc.</a:t>
            </a:r>
          </a:p>
        </p:txBody>
      </p:sp>
    </p:spTree>
    <p:extLst>
      <p:ext uri="{BB962C8B-B14F-4D97-AF65-F5344CB8AC3E}">
        <p14:creationId xmlns:p14="http://schemas.microsoft.com/office/powerpoint/2010/main" val="3072825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29FCE-22F8-2C75-462A-100968EF38EC}"/>
              </a:ext>
            </a:extLst>
          </p:cNvPr>
          <p:cNvSpPr>
            <a:spLocks noGrp="1"/>
          </p:cNvSpPr>
          <p:nvPr>
            <p:ph type="title"/>
          </p:nvPr>
        </p:nvSpPr>
        <p:spPr/>
        <p:txBody>
          <a:bodyPr/>
          <a:lstStyle/>
          <a:p>
            <a:r>
              <a:rPr lang="en-US" dirty="0"/>
              <a:t>Things That Are Pure</a:t>
            </a:r>
          </a:p>
        </p:txBody>
      </p:sp>
      <p:sp>
        <p:nvSpPr>
          <p:cNvPr id="3" name="Content Placeholder 2">
            <a:extLst>
              <a:ext uri="{FF2B5EF4-FFF2-40B4-BE49-F238E27FC236}">
                <a16:creationId xmlns:a16="http://schemas.microsoft.com/office/drawing/2014/main" id="{B7FF0878-5331-996E-9943-5CDA71D16B26}"/>
              </a:ext>
            </a:extLst>
          </p:cNvPr>
          <p:cNvSpPr>
            <a:spLocks noGrp="1"/>
          </p:cNvSpPr>
          <p:nvPr>
            <p:ph idx="1"/>
          </p:nvPr>
        </p:nvSpPr>
        <p:spPr/>
        <p:txBody>
          <a:bodyPr/>
          <a:lstStyle/>
          <a:p>
            <a:r>
              <a:rPr lang="en-US" dirty="0">
                <a:latin typeface="+mj-lt"/>
              </a:rPr>
              <a:t>Pure</a:t>
            </a:r>
            <a:r>
              <a:rPr lang="en-US" dirty="0"/>
              <a:t>, from </a:t>
            </a:r>
            <a:r>
              <a:rPr lang="en-US" i="1" dirty="0" err="1"/>
              <a:t>hagnos</a:t>
            </a:r>
            <a:r>
              <a:rPr lang="en-US" i="1" dirty="0"/>
              <a:t>,</a:t>
            </a:r>
            <a:r>
              <a:rPr lang="en-US" dirty="0"/>
              <a:t> is a cultic word, originally an attribute of divinity and everything belonging to it. Later the word included a moral sense. </a:t>
            </a:r>
          </a:p>
          <a:p>
            <a:r>
              <a:rPr lang="en-US" dirty="0"/>
              <a:t>Gordon Fee said that “Here it has to do with whatever is not besmirched or tainted in some way by evil” (</a:t>
            </a:r>
            <a:r>
              <a:rPr lang="en-US" i="1" dirty="0"/>
              <a:t>Philippians</a:t>
            </a:r>
            <a:r>
              <a:rPr lang="en-US" dirty="0"/>
              <a:t>, 179).</a:t>
            </a:r>
          </a:p>
          <a:p>
            <a:endParaRPr lang="en-US" dirty="0"/>
          </a:p>
        </p:txBody>
      </p:sp>
    </p:spTree>
    <p:extLst>
      <p:ext uri="{BB962C8B-B14F-4D97-AF65-F5344CB8AC3E}">
        <p14:creationId xmlns:p14="http://schemas.microsoft.com/office/powerpoint/2010/main" val="360628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0890D-7B47-8187-C7B7-48C0DF4F5282}"/>
              </a:ext>
            </a:extLst>
          </p:cNvPr>
          <p:cNvSpPr>
            <a:spLocks noGrp="1"/>
          </p:cNvSpPr>
          <p:nvPr>
            <p:ph type="title"/>
          </p:nvPr>
        </p:nvSpPr>
        <p:spPr/>
        <p:txBody>
          <a:bodyPr/>
          <a:lstStyle/>
          <a:p>
            <a:r>
              <a:rPr lang="en-US" dirty="0"/>
              <a:t>Things That Are Lovely</a:t>
            </a:r>
          </a:p>
        </p:txBody>
      </p:sp>
      <p:sp>
        <p:nvSpPr>
          <p:cNvPr id="3" name="Content Placeholder 2">
            <a:extLst>
              <a:ext uri="{FF2B5EF4-FFF2-40B4-BE49-F238E27FC236}">
                <a16:creationId xmlns:a16="http://schemas.microsoft.com/office/drawing/2014/main" id="{3B38D106-9B08-07B9-E1A8-B3CDBCD083E6}"/>
              </a:ext>
            </a:extLst>
          </p:cNvPr>
          <p:cNvSpPr>
            <a:spLocks noGrp="1"/>
          </p:cNvSpPr>
          <p:nvPr>
            <p:ph idx="1"/>
          </p:nvPr>
        </p:nvSpPr>
        <p:spPr/>
        <p:txBody>
          <a:bodyPr/>
          <a:lstStyle/>
          <a:p>
            <a:r>
              <a:rPr lang="en-US" dirty="0"/>
              <a:t>The Greek word </a:t>
            </a:r>
            <a:r>
              <a:rPr lang="en-US" i="1" dirty="0" err="1"/>
              <a:t>prosphilēs</a:t>
            </a:r>
            <a:r>
              <a:rPr lang="en-US" dirty="0"/>
              <a:t> means “pertaining to causing pleasure or delight, </a:t>
            </a:r>
            <a:r>
              <a:rPr lang="en-US" i="1" dirty="0"/>
              <a:t>pleasing, agreeable, lovely, amiable</a:t>
            </a:r>
            <a:r>
              <a:rPr lang="en-US" dirty="0"/>
              <a:t>” (BDAG, 887).</a:t>
            </a:r>
          </a:p>
          <a:p>
            <a:r>
              <a:rPr lang="en-US" dirty="0"/>
              <a:t>Ralph P. Martin said that the word “is found only here in the New Testament and, when used of things, carries the meaning ‘pleasing, attractive’; but as I. H. Marshall says, since ‘we may perversely find evil things attractive, the rendering “beautiful” is to be preferred’” (</a:t>
            </a:r>
            <a:r>
              <a:rPr lang="en-US" i="1" dirty="0"/>
              <a:t>Philippians: An Introduction and Commentary</a:t>
            </a:r>
            <a:r>
              <a:rPr lang="en-US" dirty="0"/>
              <a:t>, 178).</a:t>
            </a:r>
          </a:p>
          <a:p>
            <a:endParaRPr lang="en-US" dirty="0"/>
          </a:p>
        </p:txBody>
      </p:sp>
    </p:spTree>
    <p:extLst>
      <p:ext uri="{BB962C8B-B14F-4D97-AF65-F5344CB8AC3E}">
        <p14:creationId xmlns:p14="http://schemas.microsoft.com/office/powerpoint/2010/main" val="3933251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A7632-E25B-0AFE-6B17-611CE7BA10F5}"/>
              </a:ext>
            </a:extLst>
          </p:cNvPr>
          <p:cNvSpPr>
            <a:spLocks noGrp="1"/>
          </p:cNvSpPr>
          <p:nvPr>
            <p:ph type="title"/>
          </p:nvPr>
        </p:nvSpPr>
        <p:spPr/>
        <p:txBody>
          <a:bodyPr/>
          <a:lstStyle/>
          <a:p>
            <a:r>
              <a:rPr lang="en-US" dirty="0"/>
              <a:t>Paul Is Wrapping Up</a:t>
            </a:r>
          </a:p>
        </p:txBody>
      </p:sp>
      <p:sp>
        <p:nvSpPr>
          <p:cNvPr id="3" name="Content Placeholder 2">
            <a:extLst>
              <a:ext uri="{FF2B5EF4-FFF2-40B4-BE49-F238E27FC236}">
                <a16:creationId xmlns:a16="http://schemas.microsoft.com/office/drawing/2014/main" id="{CC34E017-8FFE-B60A-85EF-8839CC8A3F34}"/>
              </a:ext>
            </a:extLst>
          </p:cNvPr>
          <p:cNvSpPr>
            <a:spLocks noGrp="1"/>
          </p:cNvSpPr>
          <p:nvPr>
            <p:ph idx="1"/>
          </p:nvPr>
        </p:nvSpPr>
        <p:spPr/>
        <p:txBody>
          <a:bodyPr/>
          <a:lstStyle/>
          <a:p>
            <a:r>
              <a:rPr lang="en-US" dirty="0"/>
              <a:t>Paul is coming to the end of his letter to the Philippians. </a:t>
            </a:r>
          </a:p>
          <a:p>
            <a:r>
              <a:rPr lang="en-US" dirty="0"/>
              <a:t>He adds another exhortation to his closing thoughts—“think about these things.”</a:t>
            </a:r>
          </a:p>
        </p:txBody>
      </p:sp>
    </p:spTree>
    <p:extLst>
      <p:ext uri="{BB962C8B-B14F-4D97-AF65-F5344CB8AC3E}">
        <p14:creationId xmlns:p14="http://schemas.microsoft.com/office/powerpoint/2010/main" val="3720532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603B3-20F8-5EEF-67E0-743FFA118E86}"/>
              </a:ext>
            </a:extLst>
          </p:cNvPr>
          <p:cNvSpPr>
            <a:spLocks noGrp="1"/>
          </p:cNvSpPr>
          <p:nvPr>
            <p:ph type="title"/>
          </p:nvPr>
        </p:nvSpPr>
        <p:spPr/>
        <p:txBody>
          <a:bodyPr/>
          <a:lstStyle/>
          <a:p>
            <a:r>
              <a:rPr lang="en-US" dirty="0"/>
              <a:t>Things of Good Report</a:t>
            </a:r>
          </a:p>
        </p:txBody>
      </p:sp>
      <p:sp>
        <p:nvSpPr>
          <p:cNvPr id="3" name="Content Placeholder 2">
            <a:extLst>
              <a:ext uri="{FF2B5EF4-FFF2-40B4-BE49-F238E27FC236}">
                <a16:creationId xmlns:a16="http://schemas.microsoft.com/office/drawing/2014/main" id="{6C3787C0-F005-C92E-843B-A182D6EAC359}"/>
              </a:ext>
            </a:extLst>
          </p:cNvPr>
          <p:cNvSpPr>
            <a:spLocks noGrp="1"/>
          </p:cNvSpPr>
          <p:nvPr>
            <p:ph idx="1"/>
          </p:nvPr>
        </p:nvSpPr>
        <p:spPr/>
        <p:txBody>
          <a:bodyPr/>
          <a:lstStyle/>
          <a:p>
            <a:r>
              <a:rPr lang="en-US" dirty="0"/>
              <a:t>The Greek word </a:t>
            </a:r>
            <a:r>
              <a:rPr lang="en-US" i="1" dirty="0" err="1"/>
              <a:t>euphēmos</a:t>
            </a:r>
            <a:r>
              <a:rPr lang="en-US" dirty="0"/>
              <a:t> bears the meaning of “praiseworthy, commendable” (BDAG, 414). Gordon Fee said that this word “represents the kind of conduct that is worth considering because it is well spoken of by people in general” (179).</a:t>
            </a:r>
          </a:p>
          <a:p>
            <a:r>
              <a:rPr lang="en-US" dirty="0"/>
              <a:t>There are things in our society that have a bad report (think of the movie ratings). When the immoral world tells you something is R or X you need to believe them.</a:t>
            </a:r>
          </a:p>
          <a:p>
            <a:endParaRPr lang="en-US" dirty="0"/>
          </a:p>
        </p:txBody>
      </p:sp>
    </p:spTree>
    <p:extLst>
      <p:ext uri="{BB962C8B-B14F-4D97-AF65-F5344CB8AC3E}">
        <p14:creationId xmlns:p14="http://schemas.microsoft.com/office/powerpoint/2010/main" val="1907981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60E90-8EC9-DFC5-B228-65BB2BDA78A2}"/>
              </a:ext>
            </a:extLst>
          </p:cNvPr>
          <p:cNvSpPr>
            <a:spLocks noGrp="1"/>
          </p:cNvSpPr>
          <p:nvPr>
            <p:ph type="title"/>
          </p:nvPr>
        </p:nvSpPr>
        <p:spPr/>
        <p:txBody>
          <a:bodyPr/>
          <a:lstStyle/>
          <a:p>
            <a:r>
              <a:rPr lang="en-US" dirty="0"/>
              <a:t>Things of Virtue and Praiseworthy</a:t>
            </a:r>
          </a:p>
        </p:txBody>
      </p:sp>
      <p:sp>
        <p:nvSpPr>
          <p:cNvPr id="3" name="Content Placeholder 2">
            <a:extLst>
              <a:ext uri="{FF2B5EF4-FFF2-40B4-BE49-F238E27FC236}">
                <a16:creationId xmlns:a16="http://schemas.microsoft.com/office/drawing/2014/main" id="{392596B7-C716-DB05-2A70-B55AC3592114}"/>
              </a:ext>
            </a:extLst>
          </p:cNvPr>
          <p:cNvSpPr>
            <a:spLocks noGrp="1"/>
          </p:cNvSpPr>
          <p:nvPr>
            <p:ph idx="1"/>
          </p:nvPr>
        </p:nvSpPr>
        <p:spPr/>
        <p:txBody>
          <a:bodyPr>
            <a:normAutofit/>
          </a:bodyPr>
          <a:lstStyle/>
          <a:p>
            <a:r>
              <a:rPr lang="en-US" dirty="0"/>
              <a:t>Virtue: </a:t>
            </a:r>
          </a:p>
          <a:p>
            <a:pPr lvl="1"/>
            <a:r>
              <a:rPr lang="en-US" dirty="0"/>
              <a:t>I was first introduced to the Greek word </a:t>
            </a:r>
            <a:r>
              <a:rPr lang="en-US" i="1" dirty="0" err="1"/>
              <a:t>aretē</a:t>
            </a:r>
            <a:r>
              <a:rPr lang="en-US" dirty="0"/>
              <a:t> as a student at Florida College. It was the name of one of the societies. </a:t>
            </a:r>
          </a:p>
          <a:p>
            <a:pPr lvl="1"/>
            <a:r>
              <a:rPr lang="en-US" dirty="0"/>
              <a:t>The word had a long history of honorable meaning in Greek society, especially among the Greek Stoics.</a:t>
            </a:r>
          </a:p>
          <a:p>
            <a:pPr lvl="1"/>
            <a:r>
              <a:rPr lang="en-US" dirty="0"/>
              <a:t>It means “uncommon character worthy of praise, excellence of character, exceptional civic virtue” (BDAG, 130).</a:t>
            </a:r>
          </a:p>
          <a:p>
            <a:r>
              <a:rPr lang="en-US" dirty="0"/>
              <a:t>Praiseworthy.</a:t>
            </a:r>
          </a:p>
          <a:p>
            <a:pPr lvl="1"/>
            <a:r>
              <a:rPr lang="en-US" dirty="0"/>
              <a:t>The Greek word </a:t>
            </a:r>
            <a:r>
              <a:rPr lang="en-US" i="1" dirty="0" err="1"/>
              <a:t>epainos</a:t>
            </a:r>
            <a:r>
              <a:rPr lang="en-US" dirty="0"/>
              <a:t> is used in this context of “a thing worthy of praise” (BDAG, 357), so the English translation is very literal.</a:t>
            </a:r>
          </a:p>
          <a:p>
            <a:endParaRPr lang="en-US" dirty="0"/>
          </a:p>
        </p:txBody>
      </p:sp>
    </p:spTree>
    <p:extLst>
      <p:ext uri="{BB962C8B-B14F-4D97-AF65-F5344CB8AC3E}">
        <p14:creationId xmlns:p14="http://schemas.microsoft.com/office/powerpoint/2010/main" val="2898343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ircle(in)">
                                      <p:cBhvr>
                                        <p:cTn id="12" dur="2000"/>
                                        <p:tgtEl>
                                          <p:spTgt spid="3">
                                            <p:txEl>
                                              <p:pRg st="4" end="4"/>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circle(in)">
                                      <p:cBhvr>
                                        <p:cTn id="15"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FAF83-96C9-8D2F-5837-CF3FE693F328}"/>
              </a:ext>
            </a:extLst>
          </p:cNvPr>
          <p:cNvSpPr>
            <a:spLocks noGrp="1"/>
          </p:cNvSpPr>
          <p:nvPr>
            <p:ph type="title"/>
          </p:nvPr>
        </p:nvSpPr>
        <p:spPr/>
        <p:txBody>
          <a:bodyPr/>
          <a:lstStyle/>
          <a:p>
            <a:r>
              <a:rPr lang="en-US" dirty="0"/>
              <a:t>Guard Your Mind</a:t>
            </a:r>
          </a:p>
        </p:txBody>
      </p:sp>
      <p:pic>
        <p:nvPicPr>
          <p:cNvPr id="1026" name="Picture 2" descr="Sentry duty">
            <a:extLst>
              <a:ext uri="{FF2B5EF4-FFF2-40B4-BE49-F238E27FC236}">
                <a16:creationId xmlns:a16="http://schemas.microsoft.com/office/drawing/2014/main" id="{B829DD95-79BB-1CCE-628A-9163089A13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771497"/>
            <a:ext cx="6656981" cy="494976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92908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22147-764B-B813-040F-AAD2D1E949CE}"/>
              </a:ext>
            </a:extLst>
          </p:cNvPr>
          <p:cNvSpPr>
            <a:spLocks noGrp="1"/>
          </p:cNvSpPr>
          <p:nvPr>
            <p:ph type="title"/>
          </p:nvPr>
        </p:nvSpPr>
        <p:spPr/>
        <p:txBody>
          <a:bodyPr/>
          <a:lstStyle/>
          <a:p>
            <a:r>
              <a:rPr lang="en-US" dirty="0"/>
              <a:t>Pornography</a:t>
            </a:r>
          </a:p>
        </p:txBody>
      </p:sp>
      <p:sp>
        <p:nvSpPr>
          <p:cNvPr id="3" name="Content Placeholder 2">
            <a:extLst>
              <a:ext uri="{FF2B5EF4-FFF2-40B4-BE49-F238E27FC236}">
                <a16:creationId xmlns:a16="http://schemas.microsoft.com/office/drawing/2014/main" id="{8EB8E188-97CC-912A-BC6F-A26CFAAB55E2}"/>
              </a:ext>
            </a:extLst>
          </p:cNvPr>
          <p:cNvSpPr>
            <a:spLocks noGrp="1"/>
          </p:cNvSpPr>
          <p:nvPr>
            <p:ph idx="1"/>
          </p:nvPr>
        </p:nvSpPr>
        <p:spPr/>
        <p:txBody>
          <a:bodyPr>
            <a:normAutofit lnSpcReduction="10000"/>
          </a:bodyPr>
          <a:lstStyle/>
          <a:p>
            <a:r>
              <a:rPr lang="en-US" dirty="0"/>
              <a:t>Pornography addictions affect both men and women:</a:t>
            </a:r>
          </a:p>
          <a:p>
            <a:pPr lvl="1"/>
            <a:r>
              <a:rPr lang="en-US" dirty="0"/>
              <a:t>40 million U.S. adults regularly visit internet pornography websites</a:t>
            </a:r>
          </a:p>
          <a:p>
            <a:pPr lvl="1"/>
            <a:r>
              <a:rPr lang="en-US" dirty="0"/>
              <a:t>10% of U.S. adults admit to having an addiction to internet pornography</a:t>
            </a:r>
          </a:p>
          <a:p>
            <a:pPr lvl="1"/>
            <a:r>
              <a:rPr lang="en-US" dirty="0"/>
              <a:t>17% of all women struggle with porn addiction</a:t>
            </a:r>
          </a:p>
          <a:p>
            <a:pPr lvl="1"/>
            <a:r>
              <a:rPr lang="en-US" dirty="0"/>
              <a:t>20% of men and 13% of women admit to accessing porn while at work</a:t>
            </a:r>
          </a:p>
          <a:p>
            <a:pPr lvl="1"/>
            <a:r>
              <a:rPr lang="en-US" dirty="0"/>
              <a:t>70% of women admit to keeping their cyber activities secret</a:t>
            </a:r>
          </a:p>
          <a:p>
            <a:pPr lvl="1"/>
            <a:r>
              <a:rPr lang="en-US" dirty="0"/>
              <a:t>1 of 3 visitors of all adult websites is a woman</a:t>
            </a:r>
          </a:p>
          <a:p>
            <a:pPr lvl="1"/>
            <a:r>
              <a:rPr lang="en-US" dirty="0"/>
              <a:t>Women favor chat rooms twice as much as men</a:t>
            </a:r>
          </a:p>
          <a:p>
            <a:pPr marL="457200" lvl="1" indent="0" algn="r">
              <a:buNone/>
            </a:pPr>
            <a:r>
              <a:rPr lang="en-US" dirty="0"/>
              <a:t> (https://www.therecoveryvillage.com/process-addiction/porn-addiction/pornography-statistics/#:~:text=Today%2C%20porn%20 addiction% 2C%20or%20problematic, 6%25%20of%20the%20adult%20population.).</a:t>
            </a:r>
          </a:p>
        </p:txBody>
      </p:sp>
    </p:spTree>
    <p:extLst>
      <p:ext uri="{BB962C8B-B14F-4D97-AF65-F5344CB8AC3E}">
        <p14:creationId xmlns:p14="http://schemas.microsoft.com/office/powerpoint/2010/main" val="432345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ircle(in)">
                                      <p:cBhvr>
                                        <p:cTn id="13" dur="2000"/>
                                        <p:tgtEl>
                                          <p:spTgt spid="3">
                                            <p:txEl>
                                              <p:pRg st="3" end="3"/>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circle(in)">
                                      <p:cBhvr>
                                        <p:cTn id="16" dur="2000"/>
                                        <p:tgtEl>
                                          <p:spTgt spid="3">
                                            <p:txEl>
                                              <p:pRg st="4" end="4"/>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circle(in)">
                                      <p:cBhvr>
                                        <p:cTn id="19" dur="2000"/>
                                        <p:tgtEl>
                                          <p:spTgt spid="3">
                                            <p:txEl>
                                              <p:pRg st="5" end="5"/>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ircle(in)">
                                      <p:cBhvr>
                                        <p:cTn id="22" dur="2000"/>
                                        <p:tgtEl>
                                          <p:spTgt spid="3">
                                            <p:txEl>
                                              <p:pRg st="6" end="6"/>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circle(in)">
                                      <p:cBhvr>
                                        <p:cTn id="25" dur="2000"/>
                                        <p:tgtEl>
                                          <p:spTgt spid="3">
                                            <p:txEl>
                                              <p:pRg st="7" end="7"/>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circle(in)">
                                      <p:cBhvr>
                                        <p:cTn id="28"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B6984-265C-1725-FC29-A91EE0EF6587}"/>
              </a:ext>
            </a:extLst>
          </p:cNvPr>
          <p:cNvSpPr>
            <a:spLocks noGrp="1"/>
          </p:cNvSpPr>
          <p:nvPr>
            <p:ph type="title"/>
          </p:nvPr>
        </p:nvSpPr>
        <p:spPr/>
        <p:txBody>
          <a:bodyPr/>
          <a:lstStyle/>
          <a:p>
            <a:r>
              <a:rPr lang="en-US" dirty="0"/>
              <a:t>Protect Yourself</a:t>
            </a:r>
          </a:p>
        </p:txBody>
      </p:sp>
      <p:sp>
        <p:nvSpPr>
          <p:cNvPr id="3" name="Content Placeholder 2">
            <a:extLst>
              <a:ext uri="{FF2B5EF4-FFF2-40B4-BE49-F238E27FC236}">
                <a16:creationId xmlns:a16="http://schemas.microsoft.com/office/drawing/2014/main" id="{FF427B25-8EF8-E052-3042-10F69BB6C68F}"/>
              </a:ext>
            </a:extLst>
          </p:cNvPr>
          <p:cNvSpPr>
            <a:spLocks noGrp="1"/>
          </p:cNvSpPr>
          <p:nvPr>
            <p:ph idx="1"/>
          </p:nvPr>
        </p:nvSpPr>
        <p:spPr/>
        <p:txBody>
          <a:bodyPr>
            <a:normAutofit fontScale="92500" lnSpcReduction="20000"/>
          </a:bodyPr>
          <a:lstStyle/>
          <a:p>
            <a:r>
              <a:rPr lang="en-US" dirty="0"/>
              <a:t>It is extremely difficult to “unsee” or “unhear” things that are emblazoned on your mind. </a:t>
            </a:r>
          </a:p>
          <a:p>
            <a:pPr lvl="1"/>
            <a:r>
              <a:rPr lang="en-US" dirty="0"/>
              <a:t>Some very strong men have come home from war traumatized by what they saw and heard. I knew one of these men who came home from WWII and suffered his entire life from emotional problems created by that war.</a:t>
            </a:r>
          </a:p>
          <a:p>
            <a:r>
              <a:rPr lang="en-US" dirty="0"/>
              <a:t>Young minds exposed to pornographic images frequently become addicted to them and find those images difficult to erase from their minds.</a:t>
            </a:r>
          </a:p>
          <a:p>
            <a:pPr lvl="1"/>
            <a:r>
              <a:rPr lang="en-US" dirty="0"/>
              <a:t>Filthy movies</a:t>
            </a:r>
          </a:p>
          <a:p>
            <a:pPr lvl="1"/>
            <a:r>
              <a:rPr lang="en-US" dirty="0"/>
              <a:t>TV programs</a:t>
            </a:r>
          </a:p>
          <a:p>
            <a:pPr lvl="2"/>
            <a:r>
              <a:rPr lang="en-US" dirty="0"/>
              <a:t>With filthy language.</a:t>
            </a:r>
          </a:p>
          <a:p>
            <a:pPr lvl="2"/>
            <a:r>
              <a:rPr lang="en-US" dirty="0"/>
              <a:t>Programs that undermine Christian values (approving conduct that the Bible declares to be sinful).</a:t>
            </a:r>
          </a:p>
          <a:p>
            <a:pPr lvl="1"/>
            <a:r>
              <a:rPr lang="en-US" dirty="0"/>
              <a:t>Filthy music</a:t>
            </a:r>
          </a:p>
          <a:p>
            <a:endParaRPr lang="en-US" dirty="0"/>
          </a:p>
        </p:txBody>
      </p:sp>
    </p:spTree>
    <p:extLst>
      <p:ext uri="{BB962C8B-B14F-4D97-AF65-F5344CB8AC3E}">
        <p14:creationId xmlns:p14="http://schemas.microsoft.com/office/powerpoint/2010/main" val="264005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ircle(in)">
                                      <p:cBhvr>
                                        <p:cTn id="25" dur="2000"/>
                                        <p:tgtEl>
                                          <p:spTgt spid="3">
                                            <p:txEl>
                                              <p:pRg st="5" end="5"/>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circle(in)">
                                      <p:cBhvr>
                                        <p:cTn id="28" dur="20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circle(in)">
                                      <p:cBhvr>
                                        <p:cTn id="33"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9BF95-44F4-BC0C-B27A-A0EBB401773B}"/>
              </a:ext>
            </a:extLst>
          </p:cNvPr>
          <p:cNvSpPr>
            <a:spLocks noGrp="1"/>
          </p:cNvSpPr>
          <p:nvPr>
            <p:ph type="title"/>
          </p:nvPr>
        </p:nvSpPr>
        <p:spPr>
          <a:ln>
            <a:solidFill>
              <a:srgbClr val="723736"/>
            </a:solidFill>
          </a:ln>
        </p:spPr>
        <p:txBody>
          <a:bodyPr/>
          <a:lstStyle/>
          <a:p>
            <a:r>
              <a:rPr lang="en-US" dirty="0"/>
              <a:t>Conclusion</a:t>
            </a:r>
          </a:p>
        </p:txBody>
      </p:sp>
      <p:sp>
        <p:nvSpPr>
          <p:cNvPr id="3" name="Text Placeholder 2">
            <a:extLst>
              <a:ext uri="{FF2B5EF4-FFF2-40B4-BE49-F238E27FC236}">
                <a16:creationId xmlns:a16="http://schemas.microsoft.com/office/drawing/2014/main" id="{E5978612-879E-E8B2-B99A-2104AF89E99D}"/>
              </a:ext>
            </a:extLst>
          </p:cNvPr>
          <p:cNvSpPr>
            <a:spLocks noGrp="1"/>
          </p:cNvSpPr>
          <p:nvPr>
            <p:ph type="body" idx="1"/>
          </p:nvPr>
        </p:nvSpPr>
        <p:spPr>
          <a:solidFill>
            <a:srgbClr val="723736"/>
          </a:solidFill>
          <a:ln>
            <a:solidFill>
              <a:srgbClr val="723736"/>
            </a:solidFill>
          </a:ln>
        </p:spPr>
        <p:txBody>
          <a:bodyPr/>
          <a:lstStyle/>
          <a:p>
            <a:endParaRPr lang="en-US" dirty="0"/>
          </a:p>
        </p:txBody>
      </p:sp>
    </p:spTree>
    <p:extLst>
      <p:ext uri="{BB962C8B-B14F-4D97-AF65-F5344CB8AC3E}">
        <p14:creationId xmlns:p14="http://schemas.microsoft.com/office/powerpoint/2010/main" val="2138427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descr="Philippians 4:8 NKJV - Finally, brethren,… | Biblia">
            <a:extLst>
              <a:ext uri="{FF2B5EF4-FFF2-40B4-BE49-F238E27FC236}">
                <a16:creationId xmlns:a16="http://schemas.microsoft.com/office/drawing/2014/main" id="{AEE610C0-47FE-4673-5B8A-5766EBD244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562" b="6452"/>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378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AF1D9-2AF0-BED7-8017-FE095D4D53C2}"/>
              </a:ext>
            </a:extLst>
          </p:cNvPr>
          <p:cNvSpPr>
            <a:spLocks noGrp="1"/>
          </p:cNvSpPr>
          <p:nvPr>
            <p:ph type="title"/>
          </p:nvPr>
        </p:nvSpPr>
        <p:spPr/>
        <p:txBody>
          <a:bodyPr/>
          <a:lstStyle/>
          <a:p>
            <a:r>
              <a:rPr lang="en-US" dirty="0"/>
              <a:t>Philippians 4:8</a:t>
            </a:r>
          </a:p>
        </p:txBody>
      </p:sp>
      <p:sp>
        <p:nvSpPr>
          <p:cNvPr id="3" name="Content Placeholder 2">
            <a:extLst>
              <a:ext uri="{FF2B5EF4-FFF2-40B4-BE49-F238E27FC236}">
                <a16:creationId xmlns:a16="http://schemas.microsoft.com/office/drawing/2014/main" id="{636160E0-6F7B-B678-1C9A-6C11611B7455}"/>
              </a:ext>
            </a:extLst>
          </p:cNvPr>
          <p:cNvSpPr>
            <a:spLocks noGrp="1"/>
          </p:cNvSpPr>
          <p:nvPr>
            <p:ph idx="1"/>
          </p:nvPr>
        </p:nvSpPr>
        <p:spPr/>
        <p:txBody>
          <a:bodyPr/>
          <a:lstStyle/>
          <a:p>
            <a:r>
              <a:rPr lang="en-US" dirty="0"/>
              <a:t>“Finally, brothers, whatever is true, whatever is honorable, whatever is just, whatever is pure, whatever is lovely, whatever is commendable, if there is any excellence, if there is anything worthy of praise, think about these things.”</a:t>
            </a:r>
          </a:p>
        </p:txBody>
      </p:sp>
    </p:spTree>
    <p:extLst>
      <p:ext uri="{BB962C8B-B14F-4D97-AF65-F5344CB8AC3E}">
        <p14:creationId xmlns:p14="http://schemas.microsoft.com/office/powerpoint/2010/main" val="352726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ree, outdoor, ground, rock&#10;&#10;Description automatically generated">
            <a:extLst>
              <a:ext uri="{FF2B5EF4-FFF2-40B4-BE49-F238E27FC236}">
                <a16:creationId xmlns:a16="http://schemas.microsoft.com/office/drawing/2014/main" id="{835B8887-E68A-AA19-5A6D-7AE6EEB737B5}"/>
              </a:ext>
            </a:extLst>
          </p:cNvPr>
          <p:cNvPicPr>
            <a:picLocks noChangeAspect="1"/>
          </p:cNvPicPr>
          <p:nvPr/>
        </p:nvPicPr>
        <p:blipFill rotWithShape="1">
          <a:blip r:embed="rId2">
            <a:extLst>
              <a:ext uri="{28A0092B-C50C-407E-A947-70E740481C1C}">
                <a14:useLocalDpi xmlns:a14="http://schemas.microsoft.com/office/drawing/2010/main" val="0"/>
              </a:ext>
            </a:extLst>
          </a:blip>
          <a:srcRect t="8438" b="853"/>
          <a:stretch/>
        </p:blipFill>
        <p:spPr>
          <a:xfrm>
            <a:off x="20" y="1282"/>
            <a:ext cx="12191980" cy="6856718"/>
          </a:xfrm>
          <a:prstGeom prst="rect">
            <a:avLst/>
          </a:prstGeom>
        </p:spPr>
      </p:pic>
      <p:sp>
        <p:nvSpPr>
          <p:cNvPr id="3" name="TextBox 2">
            <a:extLst>
              <a:ext uri="{FF2B5EF4-FFF2-40B4-BE49-F238E27FC236}">
                <a16:creationId xmlns:a16="http://schemas.microsoft.com/office/drawing/2014/main" id="{70607764-5A0A-427B-9A25-B6FB911721D2}"/>
              </a:ext>
            </a:extLst>
          </p:cNvPr>
          <p:cNvSpPr txBox="1"/>
          <p:nvPr/>
        </p:nvSpPr>
        <p:spPr>
          <a:xfrm>
            <a:off x="5726545" y="840509"/>
            <a:ext cx="5809673" cy="1323439"/>
          </a:xfrm>
          <a:prstGeom prst="rect">
            <a:avLst/>
          </a:prstGeom>
          <a:noFill/>
        </p:spPr>
        <p:txBody>
          <a:bodyPr wrap="square" rtlCol="0">
            <a:spAutoFit/>
          </a:bodyPr>
          <a:lstStyle/>
          <a:p>
            <a:pPr algn="ctr"/>
            <a:r>
              <a:rPr lang="en-US" sz="4000" dirty="0"/>
              <a:t>Favorite Texts from Philippians</a:t>
            </a:r>
          </a:p>
        </p:txBody>
      </p:sp>
    </p:spTree>
    <p:extLst>
      <p:ext uri="{BB962C8B-B14F-4D97-AF65-F5344CB8AC3E}">
        <p14:creationId xmlns:p14="http://schemas.microsoft.com/office/powerpoint/2010/main" val="1061506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E5079-D1B5-B31D-8310-7F86A2E98790}"/>
              </a:ext>
            </a:extLst>
          </p:cNvPr>
          <p:cNvSpPr>
            <a:spLocks noGrp="1"/>
          </p:cNvSpPr>
          <p:nvPr>
            <p:ph type="title"/>
          </p:nvPr>
        </p:nvSpPr>
        <p:spPr/>
        <p:txBody>
          <a:bodyPr/>
          <a:lstStyle/>
          <a:p>
            <a:r>
              <a:rPr lang="en-US" dirty="0"/>
              <a:t>Attached to Its Context</a:t>
            </a:r>
          </a:p>
        </p:txBody>
      </p:sp>
      <p:sp>
        <p:nvSpPr>
          <p:cNvPr id="3" name="Content Placeholder 2">
            <a:extLst>
              <a:ext uri="{FF2B5EF4-FFF2-40B4-BE49-F238E27FC236}">
                <a16:creationId xmlns:a16="http://schemas.microsoft.com/office/drawing/2014/main" id="{8DA60CC6-C5C6-FA4A-E536-D8A68CEF776A}"/>
              </a:ext>
            </a:extLst>
          </p:cNvPr>
          <p:cNvSpPr>
            <a:spLocks noGrp="1"/>
          </p:cNvSpPr>
          <p:nvPr>
            <p:ph idx="1"/>
          </p:nvPr>
        </p:nvSpPr>
        <p:spPr/>
        <p:txBody>
          <a:bodyPr/>
          <a:lstStyle/>
          <a:p>
            <a:r>
              <a:rPr lang="en-US" dirty="0"/>
              <a:t>This verse should be joined to verse 7. “And the peace of God, which surpasses all understanding, will guard your hearts and your minds in Christ Jesus.”</a:t>
            </a:r>
          </a:p>
          <a:p>
            <a:r>
              <a:rPr lang="en-US" dirty="0"/>
              <a:t>Ralph P. Martin wrote, “This gives a good sense to the apostle’s admonition. If inner tranquility is to be enjoyed continually and its influence shed abroad certain steps must be taken” (</a:t>
            </a:r>
            <a:r>
              <a:rPr lang="en-US" i="1" dirty="0"/>
              <a:t>Philippians: An Introduction and Commentary</a:t>
            </a:r>
            <a:r>
              <a:rPr lang="en-US" dirty="0"/>
              <a:t>, 177).</a:t>
            </a:r>
          </a:p>
          <a:p>
            <a:r>
              <a:rPr lang="en-US" dirty="0"/>
              <a:t>Whether or not we follow the pattern given for inner peace will be determined by how much we want it.</a:t>
            </a:r>
          </a:p>
          <a:p>
            <a:endParaRPr lang="en-US" dirty="0"/>
          </a:p>
        </p:txBody>
      </p:sp>
    </p:spTree>
    <p:extLst>
      <p:ext uri="{BB962C8B-B14F-4D97-AF65-F5344CB8AC3E}">
        <p14:creationId xmlns:p14="http://schemas.microsoft.com/office/powerpoint/2010/main" val="85381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419AC-2BD3-921B-853A-2018DA77ACAE}"/>
              </a:ext>
            </a:extLst>
          </p:cNvPr>
          <p:cNvSpPr>
            <a:spLocks noGrp="1"/>
          </p:cNvSpPr>
          <p:nvPr>
            <p:ph type="title"/>
          </p:nvPr>
        </p:nvSpPr>
        <p:spPr/>
        <p:txBody>
          <a:bodyPr/>
          <a:lstStyle/>
          <a:p>
            <a:r>
              <a:rPr lang="en-US" dirty="0"/>
              <a:t>Jesus Emphasized Man’s Heart</a:t>
            </a:r>
          </a:p>
        </p:txBody>
      </p:sp>
      <p:pic>
        <p:nvPicPr>
          <p:cNvPr id="1026" name="Picture 2" descr="73 Bible verses about Heart, Human">
            <a:extLst>
              <a:ext uri="{FF2B5EF4-FFF2-40B4-BE49-F238E27FC236}">
                <a16:creationId xmlns:a16="http://schemas.microsoft.com/office/drawing/2014/main" id="{34E53A4E-60D6-032F-8CBB-1425B3A57E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8775" y="1864407"/>
            <a:ext cx="5974450" cy="47795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674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9BC13-76B9-9108-35BA-9EE6C24EC2B6}"/>
              </a:ext>
            </a:extLst>
          </p:cNvPr>
          <p:cNvSpPr>
            <a:spLocks noGrp="1"/>
          </p:cNvSpPr>
          <p:nvPr>
            <p:ph type="title"/>
          </p:nvPr>
        </p:nvSpPr>
        <p:spPr/>
        <p:txBody>
          <a:bodyPr/>
          <a:lstStyle/>
          <a:p>
            <a:r>
              <a:rPr lang="en-US" dirty="0"/>
              <a:t>The Heart Above Rituals</a:t>
            </a:r>
          </a:p>
        </p:txBody>
      </p:sp>
      <p:sp>
        <p:nvSpPr>
          <p:cNvPr id="3" name="Content Placeholder 2">
            <a:extLst>
              <a:ext uri="{FF2B5EF4-FFF2-40B4-BE49-F238E27FC236}">
                <a16:creationId xmlns:a16="http://schemas.microsoft.com/office/drawing/2014/main" id="{304CC9B5-4529-96E1-48EC-AF5FEF01F349}"/>
              </a:ext>
            </a:extLst>
          </p:cNvPr>
          <p:cNvSpPr>
            <a:spLocks noGrp="1"/>
          </p:cNvSpPr>
          <p:nvPr>
            <p:ph idx="1"/>
          </p:nvPr>
        </p:nvSpPr>
        <p:spPr>
          <a:xfrm>
            <a:off x="838200" y="1825624"/>
            <a:ext cx="10515600" cy="4805911"/>
          </a:xfrm>
        </p:spPr>
        <p:txBody>
          <a:bodyPr>
            <a:normAutofit fontScale="92500" lnSpcReduction="20000"/>
          </a:bodyPr>
          <a:lstStyle/>
          <a:p>
            <a:r>
              <a:rPr lang="en-US" dirty="0"/>
              <a:t>The Pharisees rebuked Jesus’s disciples for eating bread with unwashed hands (Mark 7:2). </a:t>
            </a:r>
          </a:p>
          <a:p>
            <a:r>
              <a:rPr lang="en-US" dirty="0"/>
              <a:t>The Lord rebuked the Pharisees from giving too much emphasis to the ceremonial washings for prevention of defilement saying, “‘There is nothing outside a person that by going into him can defile him, but the things that come out of a person are what defile him.’ And when he had entered the house and left the people, his disciples asked him about the parable. And he said to them, ‘Then are you also without understanding? Do you not see that whatever goes into a person from outside cannot defile him, since it enters not his heart but his stomach, and is expelled?’” (Mark 7:15-19).</a:t>
            </a:r>
          </a:p>
          <a:p>
            <a:r>
              <a:rPr lang="en-US" dirty="0"/>
              <a:t>He then explained, “What comes out of a person is what defiles him. </a:t>
            </a:r>
            <a:r>
              <a:rPr lang="en-US" dirty="0">
                <a:latin typeface="+mj-lt"/>
              </a:rPr>
              <a:t>For from within, out of the heart of man, come evil thoughts, sexual immorality, theft, murder, adultery, coveting, wickedness, deceit, sensuality, envy, slander, pride, foolishness. All these evil things come from within, and they defile a person</a:t>
            </a:r>
            <a:r>
              <a:rPr lang="en-US" dirty="0"/>
              <a:t>” (Mark 7:20-23).</a:t>
            </a:r>
          </a:p>
          <a:p>
            <a:endParaRPr lang="en-US" dirty="0"/>
          </a:p>
        </p:txBody>
      </p:sp>
    </p:spTree>
    <p:extLst>
      <p:ext uri="{BB962C8B-B14F-4D97-AF65-F5344CB8AC3E}">
        <p14:creationId xmlns:p14="http://schemas.microsoft.com/office/powerpoint/2010/main" val="327727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73ED9-64BB-3A20-CB0E-C68A923D24F1}"/>
              </a:ext>
            </a:extLst>
          </p:cNvPr>
          <p:cNvSpPr>
            <a:spLocks noGrp="1"/>
          </p:cNvSpPr>
          <p:nvPr>
            <p:ph type="title"/>
          </p:nvPr>
        </p:nvSpPr>
        <p:spPr/>
        <p:txBody>
          <a:bodyPr/>
          <a:lstStyle/>
          <a:p>
            <a:r>
              <a:rPr lang="en-US" dirty="0"/>
              <a:t>From the Sermon on the Mount</a:t>
            </a:r>
          </a:p>
        </p:txBody>
      </p:sp>
      <p:sp>
        <p:nvSpPr>
          <p:cNvPr id="3" name="Content Placeholder 2">
            <a:extLst>
              <a:ext uri="{FF2B5EF4-FFF2-40B4-BE49-F238E27FC236}">
                <a16:creationId xmlns:a16="http://schemas.microsoft.com/office/drawing/2014/main" id="{5E61AB67-7F2B-4CDF-D892-07AB3776B62B}"/>
              </a:ext>
            </a:extLst>
          </p:cNvPr>
          <p:cNvSpPr>
            <a:spLocks noGrp="1"/>
          </p:cNvSpPr>
          <p:nvPr>
            <p:ph idx="1"/>
          </p:nvPr>
        </p:nvSpPr>
        <p:spPr/>
        <p:txBody>
          <a:bodyPr>
            <a:normAutofit fontScale="92500" lnSpcReduction="10000"/>
          </a:bodyPr>
          <a:lstStyle/>
          <a:p>
            <a:r>
              <a:rPr lang="en-US" dirty="0"/>
              <a:t>“Do not lay up for yourselves treasures on earth, where moth and rust destroy and where thieves break in and steal, but lay up for yourselves treasures in heaven, where neither moth nor rust destroys and where thieves do not break in and steal. For where your treasure is, there your heart will be also” (Matt. 6:19-21).</a:t>
            </a:r>
          </a:p>
          <a:p>
            <a:r>
              <a:rPr lang="en-US" dirty="0"/>
              <a:t>He then added that the heart must be single focused: “The eye is the lamp of the body. So, if your eye is healthy, your whole body will be full of light, but if your eye is bad, your whole body will be full of darkness. If then the light in you is darkness, how great is the darkness! No one can serve two masters, for either he will hate the one and love the other, or he will be devoted to the one and despise the other. You cannot serve God and money” (Matt. 6:22-24).</a:t>
            </a:r>
          </a:p>
          <a:p>
            <a:endParaRPr lang="en-US" dirty="0"/>
          </a:p>
        </p:txBody>
      </p:sp>
    </p:spTree>
    <p:extLst>
      <p:ext uri="{BB962C8B-B14F-4D97-AF65-F5344CB8AC3E}">
        <p14:creationId xmlns:p14="http://schemas.microsoft.com/office/powerpoint/2010/main" val="1467062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52FED-F30D-786F-B443-4B35F7246457}"/>
              </a:ext>
            </a:extLst>
          </p:cNvPr>
          <p:cNvSpPr>
            <a:spLocks noGrp="1"/>
          </p:cNvSpPr>
          <p:nvPr>
            <p:ph type="title"/>
          </p:nvPr>
        </p:nvSpPr>
        <p:spPr/>
        <p:txBody>
          <a:bodyPr/>
          <a:lstStyle/>
          <a:p>
            <a:r>
              <a:rPr lang="en-US" dirty="0"/>
              <a:t>From Confrontations with the Pharisees</a:t>
            </a:r>
          </a:p>
        </p:txBody>
      </p:sp>
      <p:sp>
        <p:nvSpPr>
          <p:cNvPr id="3" name="Content Placeholder 2">
            <a:extLst>
              <a:ext uri="{FF2B5EF4-FFF2-40B4-BE49-F238E27FC236}">
                <a16:creationId xmlns:a16="http://schemas.microsoft.com/office/drawing/2014/main" id="{EFA4E287-B1BF-C57B-F2E2-F55CCB69D02C}"/>
              </a:ext>
            </a:extLst>
          </p:cNvPr>
          <p:cNvSpPr>
            <a:spLocks noGrp="1"/>
          </p:cNvSpPr>
          <p:nvPr>
            <p:ph idx="1"/>
          </p:nvPr>
        </p:nvSpPr>
        <p:spPr/>
        <p:txBody>
          <a:bodyPr/>
          <a:lstStyle/>
          <a:p>
            <a:r>
              <a:rPr lang="en-US" dirty="0"/>
              <a:t>In His confrontation with the Pharisees when they charged that Jesus cast out demons by the power of </a:t>
            </a:r>
            <a:r>
              <a:rPr lang="en-US" dirty="0" err="1"/>
              <a:t>Beelzebul</a:t>
            </a:r>
            <a:r>
              <a:rPr lang="en-US" dirty="0"/>
              <a:t>, the Lord said, “Either make the tree good and its fruit good, or make the tree bad and its fruit bad, for the tree is known by its fruit. You brood of vipers! How can you speak good, when you are evil? For out of the abundance of the heart the mouth speaks. The good person out of his good treasure brings forth good, and the evil person out of his evil treasure brings forth evil” (Matt. 12:33-35).</a:t>
            </a:r>
          </a:p>
          <a:p>
            <a:endParaRPr lang="en-US" dirty="0"/>
          </a:p>
        </p:txBody>
      </p:sp>
    </p:spTree>
    <p:extLst>
      <p:ext uri="{BB962C8B-B14F-4D97-AF65-F5344CB8AC3E}">
        <p14:creationId xmlns:p14="http://schemas.microsoft.com/office/powerpoint/2010/main" val="28223970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Source Sans Pro Black"/>
        <a:ea typeface=""/>
        <a:cs typeface=""/>
      </a:majorFont>
      <a:minorFont>
        <a:latin typeface="Source Sans Pro Semi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 Sermon Template.potx" id="{9F8BB918-1107-48D3-96E4-77FA465A84F5}" vid="{0921F662-AD09-437E-A944-0B87D886F094}"/>
    </a:ext>
  </a:extLst>
</a:theme>
</file>

<file path=docProps/app.xml><?xml version="1.0" encoding="utf-8"?>
<Properties xmlns="http://schemas.openxmlformats.org/officeDocument/2006/extended-properties" xmlns:vt="http://schemas.openxmlformats.org/officeDocument/2006/docPropsVTypes">
  <Template/>
  <TotalTime>1492</TotalTime>
  <Words>1918</Words>
  <Application>Microsoft Office PowerPoint</Application>
  <PresentationFormat>Widescreen</PresentationFormat>
  <Paragraphs>81</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Source Sans Pro Black</vt:lpstr>
      <vt:lpstr>Source Sans Pro Semibold</vt:lpstr>
      <vt:lpstr>Office Theme</vt:lpstr>
      <vt:lpstr>PowerPoint Presentation</vt:lpstr>
      <vt:lpstr>Paul Is Wrapping Up</vt:lpstr>
      <vt:lpstr>Philippians 4:8</vt:lpstr>
      <vt:lpstr>PowerPoint Presentation</vt:lpstr>
      <vt:lpstr>Attached to Its Context</vt:lpstr>
      <vt:lpstr>Jesus Emphasized Man’s Heart</vt:lpstr>
      <vt:lpstr>The Heart Above Rituals</vt:lpstr>
      <vt:lpstr>From the Sermon on the Mount</vt:lpstr>
      <vt:lpstr>From Confrontations with the Pharisees</vt:lpstr>
      <vt:lpstr>Grounded in the Old Testament</vt:lpstr>
      <vt:lpstr>Jesus Emphasized the Greatest Commandment</vt:lpstr>
      <vt:lpstr>The Shema‘</vt:lpstr>
      <vt:lpstr>The Foundation Rock</vt:lpstr>
      <vt:lpstr>Think about These Things</vt:lpstr>
      <vt:lpstr>Things That Are True</vt:lpstr>
      <vt:lpstr>Things That Are Noble</vt:lpstr>
      <vt:lpstr>Things That Are Just</vt:lpstr>
      <vt:lpstr>Things That Are Pure</vt:lpstr>
      <vt:lpstr>Things That Are Lovely</vt:lpstr>
      <vt:lpstr>Things of Good Report</vt:lpstr>
      <vt:lpstr>Things of Virtue and Praiseworthy</vt:lpstr>
      <vt:lpstr>Guard Your Mind</vt:lpstr>
      <vt:lpstr>Pornography</vt:lpstr>
      <vt:lpstr>Protect Yourself</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Willis</dc:creator>
  <cp:lastModifiedBy>Mike Willis</cp:lastModifiedBy>
  <cp:revision>77</cp:revision>
  <dcterms:created xsi:type="dcterms:W3CDTF">2022-05-27T13:44:17Z</dcterms:created>
  <dcterms:modified xsi:type="dcterms:W3CDTF">2022-12-18T11:46:33Z</dcterms:modified>
</cp:coreProperties>
</file>