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6" r:id="rId3"/>
    <p:sldId id="357" r:id="rId4"/>
    <p:sldId id="358" r:id="rId5"/>
    <p:sldId id="359" r:id="rId6"/>
    <p:sldId id="360" r:id="rId7"/>
    <p:sldId id="381" r:id="rId8"/>
    <p:sldId id="382" r:id="rId9"/>
    <p:sldId id="361" r:id="rId10"/>
    <p:sldId id="362" r:id="rId11"/>
    <p:sldId id="383" r:id="rId12"/>
    <p:sldId id="363" r:id="rId13"/>
    <p:sldId id="377" r:id="rId14"/>
    <p:sldId id="378" r:id="rId15"/>
    <p:sldId id="364" r:id="rId16"/>
    <p:sldId id="365" r:id="rId17"/>
    <p:sldId id="366" r:id="rId18"/>
    <p:sldId id="367" r:id="rId19"/>
    <p:sldId id="368" r:id="rId20"/>
    <p:sldId id="369" r:id="rId21"/>
    <p:sldId id="370" r:id="rId22"/>
    <p:sldId id="379" r:id="rId23"/>
    <p:sldId id="380" r:id="rId24"/>
    <p:sldId id="371" r:id="rId25"/>
    <p:sldId id="372" r:id="rId26"/>
    <p:sldId id="373" r:id="rId27"/>
    <p:sldId id="374" r:id="rId28"/>
    <p:sldId id="375" r:id="rId29"/>
    <p:sldId id="3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40"/>
    <a:srgbClr val="C17B40"/>
    <a:srgbClr val="243351"/>
    <a:srgbClr val="735540"/>
    <a:srgbClr val="C51D25"/>
    <a:srgbClr val="D18C69"/>
    <a:srgbClr val="314347"/>
    <a:srgbClr val="B1283C"/>
    <a:srgbClr val="723736"/>
    <a:srgbClr val="A23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08ED4-BA20-4B79-9AD0-7EF142613121}" v="205" dt="2023-01-29T11:21:09.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1/28/2023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D18C69">
              <a:alpha val="30000"/>
            </a:srgb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1/28/2023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283F40"/>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7CB1-9C6B-14D8-6770-071A9DE4C783}"/>
              </a:ext>
            </a:extLst>
          </p:cNvPr>
          <p:cNvSpPr>
            <a:spLocks noGrp="1"/>
          </p:cNvSpPr>
          <p:nvPr>
            <p:ph type="title"/>
          </p:nvPr>
        </p:nvSpPr>
        <p:spPr/>
        <p:txBody>
          <a:bodyPr/>
          <a:lstStyle/>
          <a:p>
            <a:r>
              <a:rPr lang="en-US" dirty="0"/>
              <a:t>The Social Status of a Slave</a:t>
            </a:r>
          </a:p>
        </p:txBody>
      </p:sp>
      <p:sp>
        <p:nvSpPr>
          <p:cNvPr id="3" name="Content Placeholder 2">
            <a:extLst>
              <a:ext uri="{FF2B5EF4-FFF2-40B4-BE49-F238E27FC236}">
                <a16:creationId xmlns:a16="http://schemas.microsoft.com/office/drawing/2014/main" id="{DF0B07B0-EE26-685C-DDAE-44D7C641201D}"/>
              </a:ext>
            </a:extLst>
          </p:cNvPr>
          <p:cNvSpPr>
            <a:spLocks noGrp="1"/>
          </p:cNvSpPr>
          <p:nvPr>
            <p:ph idx="1"/>
          </p:nvPr>
        </p:nvSpPr>
        <p:spPr/>
        <p:txBody>
          <a:bodyPr/>
          <a:lstStyle/>
          <a:p>
            <a:r>
              <a:rPr lang="en-US" dirty="0"/>
              <a:t>While no one wished to be a slave, the fact is that the status of slaves were largely dependent upon the status of one’s owner. It was far preferable to be Caesar’s slave than to be a poor freeman.</a:t>
            </a:r>
          </a:p>
          <a:p>
            <a:pPr lvl="1"/>
            <a:r>
              <a:rPr lang="en-US" dirty="0">
                <a:solidFill>
                  <a:srgbClr val="283F40"/>
                </a:solidFill>
                <a:latin typeface="+mj-lt"/>
              </a:rPr>
              <a:t>“Large numbers of people sold themselves into slavery for various reasons, e.g., to pay debts, to climb socially </a:t>
            </a:r>
            <a:r>
              <a:rPr lang="en-US" dirty="0"/>
              <a:t>(Roman citizenship was conventionally bestowed on a slave released by a Roman owner), to obtain special jobs, and above all to enter a life that was more secure and less strenuous than existence as a poor, freeborn person” (ibid., 6:67).</a:t>
            </a:r>
          </a:p>
          <a:p>
            <a:r>
              <a:rPr lang="en-US" dirty="0"/>
              <a:t>Other New Testament passages address the issue of the master/slave relationship (Eph. 6:5-8; Col. 3:22-25; 1 Tim. 6:1-2; 1 Pet. 2:18-25).</a:t>
            </a:r>
          </a:p>
        </p:txBody>
      </p:sp>
    </p:spTree>
    <p:extLst>
      <p:ext uri="{BB962C8B-B14F-4D97-AF65-F5344CB8AC3E}">
        <p14:creationId xmlns:p14="http://schemas.microsoft.com/office/powerpoint/2010/main" val="15783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D552-D23F-8C61-9CB3-4939E4F95B20}"/>
              </a:ext>
            </a:extLst>
          </p:cNvPr>
          <p:cNvSpPr>
            <a:spLocks noGrp="1"/>
          </p:cNvSpPr>
          <p:nvPr>
            <p:ph type="title"/>
          </p:nvPr>
        </p:nvSpPr>
        <p:spPr/>
        <p:txBody>
          <a:bodyPr/>
          <a:lstStyle/>
          <a:p>
            <a:r>
              <a:rPr lang="en-US" dirty="0"/>
              <a:t>Note the Rise in Joseph’s Status</a:t>
            </a:r>
          </a:p>
        </p:txBody>
      </p:sp>
      <p:sp>
        <p:nvSpPr>
          <p:cNvPr id="3" name="Content Placeholder 2">
            <a:extLst>
              <a:ext uri="{FF2B5EF4-FFF2-40B4-BE49-F238E27FC236}">
                <a16:creationId xmlns:a16="http://schemas.microsoft.com/office/drawing/2014/main" id="{CDDEABE2-3096-102B-2EC5-3BAA391F3D74}"/>
              </a:ext>
            </a:extLst>
          </p:cNvPr>
          <p:cNvSpPr>
            <a:spLocks noGrp="1"/>
          </p:cNvSpPr>
          <p:nvPr>
            <p:ph idx="1"/>
          </p:nvPr>
        </p:nvSpPr>
        <p:spPr/>
        <p:txBody>
          <a:bodyPr>
            <a:normAutofit fontScale="92500" lnSpcReduction="20000"/>
          </a:bodyPr>
          <a:lstStyle/>
          <a:p>
            <a:r>
              <a:rPr lang="en-US" dirty="0"/>
              <a:t>“Now Joseph had been brought down to Egypt, and Potiphar, an officer of Pharaoh, the captain of the guard, an Egyptian, had bought him from the Ishmaelites who had brought him down there. The </a:t>
            </a:r>
            <a:r>
              <a:rPr lang="en-US" cap="small" dirty="0"/>
              <a:t>Lord</a:t>
            </a:r>
            <a:r>
              <a:rPr lang="en-US" dirty="0"/>
              <a:t> was with Joseph, and </a:t>
            </a:r>
            <a:r>
              <a:rPr lang="en-US" dirty="0">
                <a:solidFill>
                  <a:srgbClr val="283F40"/>
                </a:solidFill>
                <a:latin typeface="+mj-lt"/>
              </a:rPr>
              <a:t>he became a successful man</a:t>
            </a:r>
            <a:r>
              <a:rPr lang="en-US" dirty="0"/>
              <a:t>, and he was in the house of his Egyptian master. His master saw that the </a:t>
            </a:r>
            <a:r>
              <a:rPr lang="en-US" cap="small" dirty="0"/>
              <a:t>Lord</a:t>
            </a:r>
            <a:r>
              <a:rPr lang="en-US" dirty="0"/>
              <a:t> was with him and that the </a:t>
            </a:r>
            <a:r>
              <a:rPr lang="en-US" cap="small" dirty="0"/>
              <a:t>Lord</a:t>
            </a:r>
            <a:r>
              <a:rPr lang="en-US" dirty="0"/>
              <a:t> caused all that he did to succeed in his hands. </a:t>
            </a:r>
            <a:r>
              <a:rPr lang="en-US" dirty="0">
                <a:solidFill>
                  <a:srgbClr val="283F40"/>
                </a:solidFill>
                <a:latin typeface="+mj-lt"/>
              </a:rPr>
              <a:t>So Joseph found favor in his sight and attended him, and he made him overseer of his house and put him in charge of all that he had. From the time that he made him overseer in his house and over all that he had</a:t>
            </a:r>
            <a:r>
              <a:rPr lang="en-US" dirty="0"/>
              <a:t>, the </a:t>
            </a:r>
            <a:r>
              <a:rPr lang="en-US" cap="small" dirty="0"/>
              <a:t>Lord</a:t>
            </a:r>
            <a:r>
              <a:rPr lang="en-US" dirty="0"/>
              <a:t> blessed the Egyptian’s house for Joseph’s sake; the blessing of the </a:t>
            </a:r>
            <a:r>
              <a:rPr lang="en-US" cap="small" dirty="0"/>
              <a:t>Lord</a:t>
            </a:r>
            <a:r>
              <a:rPr lang="en-US" dirty="0"/>
              <a:t> was on all that he had, in house and field. So he left all that he had in Joseph’s charge, and because of him he had no concern about anything but the food he ate. Now Joseph was handsome in form and appearance” (Gen. 39:1-6).</a:t>
            </a:r>
          </a:p>
          <a:p>
            <a:endParaRPr lang="en-US" dirty="0"/>
          </a:p>
        </p:txBody>
      </p:sp>
    </p:spTree>
    <p:extLst>
      <p:ext uri="{BB962C8B-B14F-4D97-AF65-F5344CB8AC3E}">
        <p14:creationId xmlns:p14="http://schemas.microsoft.com/office/powerpoint/2010/main" val="85137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077-3958-599F-DD19-B8CDC3C386A0}"/>
              </a:ext>
            </a:extLst>
          </p:cNvPr>
          <p:cNvSpPr>
            <a:spLocks noGrp="1"/>
          </p:cNvSpPr>
          <p:nvPr>
            <p:ph type="title"/>
          </p:nvPr>
        </p:nvSpPr>
        <p:spPr/>
        <p:txBody>
          <a:bodyPr/>
          <a:lstStyle/>
          <a:p>
            <a:r>
              <a:rPr lang="en-US" dirty="0"/>
              <a:t>Paul’s Exhortations to Bondservants</a:t>
            </a:r>
          </a:p>
        </p:txBody>
      </p:sp>
      <p:pic>
        <p:nvPicPr>
          <p:cNvPr id="2050" name="Picture 2" descr="LIFE AND DEATH IN ANCIENT EGYPT | Ashmolean Museum">
            <a:extLst>
              <a:ext uri="{FF2B5EF4-FFF2-40B4-BE49-F238E27FC236}">
                <a16:creationId xmlns:a16="http://schemas.microsoft.com/office/drawing/2014/main" id="{320D57C0-9A26-4441-D59A-A512C2CDB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802938"/>
            <a:ext cx="10515600" cy="490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2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E94B-465E-2BEF-9FB9-54EAE465E90B}"/>
              </a:ext>
            </a:extLst>
          </p:cNvPr>
          <p:cNvSpPr>
            <a:spLocks noGrp="1"/>
          </p:cNvSpPr>
          <p:nvPr>
            <p:ph type="title"/>
          </p:nvPr>
        </p:nvSpPr>
        <p:spPr/>
        <p:txBody>
          <a:bodyPr/>
          <a:lstStyle/>
          <a:p>
            <a:r>
              <a:rPr lang="en-US" dirty="0"/>
              <a:t>How Do We Apply These Verses to Ourselves?</a:t>
            </a:r>
          </a:p>
        </p:txBody>
      </p:sp>
      <p:sp>
        <p:nvSpPr>
          <p:cNvPr id="3" name="Content Placeholder 2">
            <a:extLst>
              <a:ext uri="{FF2B5EF4-FFF2-40B4-BE49-F238E27FC236}">
                <a16:creationId xmlns:a16="http://schemas.microsoft.com/office/drawing/2014/main" id="{1656418A-8AD8-4DD6-3F73-25FF40336F9C}"/>
              </a:ext>
            </a:extLst>
          </p:cNvPr>
          <p:cNvSpPr>
            <a:spLocks noGrp="1"/>
          </p:cNvSpPr>
          <p:nvPr>
            <p:ph idx="1"/>
          </p:nvPr>
        </p:nvSpPr>
        <p:spPr/>
        <p:txBody>
          <a:bodyPr/>
          <a:lstStyle/>
          <a:p>
            <a:r>
              <a:rPr lang="en-US" dirty="0"/>
              <a:t>Slavery does not exist in our society. </a:t>
            </a:r>
          </a:p>
          <a:p>
            <a:pPr lvl="1"/>
            <a:r>
              <a:rPr lang="en-US" dirty="0"/>
              <a:t>Every person has the freedom to quit a job and look for something else without asking anyone’s approval.</a:t>
            </a:r>
          </a:p>
          <a:p>
            <a:r>
              <a:rPr lang="en-US" dirty="0"/>
              <a:t>The nearest thing in our society that fits these verses is how one acts toward his employer, manager, and overseer.</a:t>
            </a:r>
          </a:p>
        </p:txBody>
      </p:sp>
    </p:spTree>
    <p:extLst>
      <p:ext uri="{BB962C8B-B14F-4D97-AF65-F5344CB8AC3E}">
        <p14:creationId xmlns:p14="http://schemas.microsoft.com/office/powerpoint/2010/main" val="23965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Ford Focus vehicles are assembled at the Michigan Assembly Plant in Wayne, Michigan on March 17, 2011.">
            <a:extLst>
              <a:ext uri="{FF2B5EF4-FFF2-40B4-BE49-F238E27FC236}">
                <a16:creationId xmlns:a16="http://schemas.microsoft.com/office/drawing/2014/main" id="{63CDF0C0-F21D-8992-5520-F0B076D8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84" y="3136"/>
            <a:ext cx="10275534" cy="685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9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361D-3ECC-9083-150A-EA1022A97408}"/>
              </a:ext>
            </a:extLst>
          </p:cNvPr>
          <p:cNvSpPr>
            <a:spLocks noGrp="1"/>
          </p:cNvSpPr>
          <p:nvPr>
            <p:ph type="title"/>
          </p:nvPr>
        </p:nvSpPr>
        <p:spPr/>
        <p:txBody>
          <a:bodyPr/>
          <a:lstStyle/>
          <a:p>
            <a:r>
              <a:rPr lang="en-US" dirty="0"/>
              <a:t>A. Be Submissive to your Masters</a:t>
            </a:r>
          </a:p>
        </p:txBody>
      </p:sp>
      <p:sp>
        <p:nvSpPr>
          <p:cNvPr id="3" name="Content Placeholder 2">
            <a:extLst>
              <a:ext uri="{FF2B5EF4-FFF2-40B4-BE49-F238E27FC236}">
                <a16:creationId xmlns:a16="http://schemas.microsoft.com/office/drawing/2014/main" id="{8130E813-CCC7-8CD3-6CD4-94207A2909B0}"/>
              </a:ext>
            </a:extLst>
          </p:cNvPr>
          <p:cNvSpPr>
            <a:spLocks noGrp="1"/>
          </p:cNvSpPr>
          <p:nvPr>
            <p:ph idx="1"/>
          </p:nvPr>
        </p:nvSpPr>
        <p:spPr>
          <a:xfrm>
            <a:off x="838200" y="1825624"/>
            <a:ext cx="10515600" cy="4891369"/>
          </a:xfrm>
        </p:spPr>
        <p:txBody>
          <a:bodyPr>
            <a:normAutofit fontScale="92500" lnSpcReduction="10000"/>
          </a:bodyPr>
          <a:lstStyle/>
          <a:p>
            <a:r>
              <a:rPr lang="en-US" dirty="0"/>
              <a:t>Paul uses the same word for the servant’s obligation to be submissive to his master as the wife is to have to her husband (</a:t>
            </a:r>
            <a:r>
              <a:rPr lang="en-US" i="1" dirty="0" err="1"/>
              <a:t>hupotassō</a:t>
            </a:r>
            <a:r>
              <a:rPr lang="en-US" dirty="0"/>
              <a:t>). </a:t>
            </a:r>
          </a:p>
          <a:p>
            <a:r>
              <a:rPr lang="en-US" dirty="0"/>
              <a:t>However, the word used for master is not the usual word “lord” (</a:t>
            </a:r>
            <a:r>
              <a:rPr lang="en-US" i="1" dirty="0" err="1"/>
              <a:t>kurios</a:t>
            </a:r>
            <a:r>
              <a:rPr lang="en-US" dirty="0"/>
              <a:t>; Eph. 6:5), but </a:t>
            </a:r>
            <a:r>
              <a:rPr lang="en-US" i="1" dirty="0" err="1"/>
              <a:t>despotēs</a:t>
            </a:r>
            <a:r>
              <a:rPr lang="en-US" dirty="0"/>
              <a:t> (used of slaveowners in two other passages [1 Tim. 6:1; 1 Pet. 2:18]). More frequently, the word is used of God (Luke 2:24; Acts 4:24; Rev. 6:10) or Christ (Luke 13:25; 2 Pet. 2:1; Jude 4).</a:t>
            </a:r>
          </a:p>
          <a:p>
            <a:r>
              <a:rPr lang="en-US" dirty="0"/>
              <a:t>Some Christians owned slaves.</a:t>
            </a:r>
          </a:p>
          <a:p>
            <a:pPr lvl="1"/>
            <a:r>
              <a:rPr lang="en-US" dirty="0"/>
              <a:t>Philemon was the master of the runaway slave Onesimus (Phile. 8-16).</a:t>
            </a:r>
          </a:p>
          <a:p>
            <a:pPr lvl="1"/>
            <a:r>
              <a:rPr lang="en-US" dirty="0"/>
              <a:t>“Let all who are under a yoke as bondservants regard their own masters as worthy </a:t>
            </a:r>
            <a:r>
              <a:rPr lang="en-US" dirty="0">
                <a:solidFill>
                  <a:srgbClr val="283F40"/>
                </a:solidFill>
                <a:latin typeface="+mj-lt"/>
              </a:rPr>
              <a:t>of all honor, so that the name of God and the teaching may not be reviled. Those who have believing masters must not be disrespectful on the ground that they are brothers; rather they must serve all the better since those who benefit by their good service are believers and beloved. </a:t>
            </a:r>
            <a:r>
              <a:rPr lang="en-US" dirty="0"/>
              <a:t>Teach and urge these things” (1 Tim. 6:1-2).</a:t>
            </a:r>
          </a:p>
        </p:txBody>
      </p:sp>
    </p:spTree>
    <p:extLst>
      <p:ext uri="{BB962C8B-B14F-4D97-AF65-F5344CB8AC3E}">
        <p14:creationId xmlns:p14="http://schemas.microsoft.com/office/powerpoint/2010/main" val="7478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21CE-C5CC-4EEF-FD98-FF55A5B85D34}"/>
              </a:ext>
            </a:extLst>
          </p:cNvPr>
          <p:cNvSpPr>
            <a:spLocks noGrp="1"/>
          </p:cNvSpPr>
          <p:nvPr>
            <p:ph type="title"/>
          </p:nvPr>
        </p:nvSpPr>
        <p:spPr/>
        <p:txBody>
          <a:bodyPr/>
          <a:lstStyle/>
          <a:p>
            <a:r>
              <a:rPr lang="en-US" dirty="0"/>
              <a:t>Submissive in Everything</a:t>
            </a:r>
          </a:p>
        </p:txBody>
      </p:sp>
      <p:sp>
        <p:nvSpPr>
          <p:cNvPr id="3" name="Content Placeholder 2">
            <a:extLst>
              <a:ext uri="{FF2B5EF4-FFF2-40B4-BE49-F238E27FC236}">
                <a16:creationId xmlns:a16="http://schemas.microsoft.com/office/drawing/2014/main" id="{57AE2125-3B8E-2E08-2519-D407C462051C}"/>
              </a:ext>
            </a:extLst>
          </p:cNvPr>
          <p:cNvSpPr>
            <a:spLocks noGrp="1"/>
          </p:cNvSpPr>
          <p:nvPr>
            <p:ph idx="1"/>
          </p:nvPr>
        </p:nvSpPr>
        <p:spPr/>
        <p:txBody>
          <a:bodyPr/>
          <a:lstStyle/>
          <a:p>
            <a:r>
              <a:rPr lang="en-US" dirty="0"/>
              <a:t>Presumably, these masters were Christians for there is nothing said to take into consideration a master commanding a servant to do something sinful. </a:t>
            </a:r>
          </a:p>
          <a:p>
            <a:r>
              <a:rPr lang="en-US" dirty="0"/>
              <a:t>But “in everything” does not justify one in practicing sin because the boss commanded him to sin.</a:t>
            </a:r>
          </a:p>
          <a:p>
            <a:pPr lvl="1"/>
            <a:r>
              <a:rPr lang="en-US" dirty="0"/>
              <a:t>“But Peter and John answered them, ‘Whether it is right in the sight of God to listen to you rather than to God, you must judge, for we cannot but speak of what we have seen and heard’” (Acts 4:19-20).</a:t>
            </a:r>
          </a:p>
          <a:p>
            <a:pPr lvl="1"/>
            <a:r>
              <a:rPr lang="en-US" dirty="0"/>
              <a:t>“But Peter and the apostles answered, ‘We must obey God rather than men’” (Acts 5:29).</a:t>
            </a:r>
          </a:p>
        </p:txBody>
      </p:sp>
    </p:spTree>
    <p:extLst>
      <p:ext uri="{BB962C8B-B14F-4D97-AF65-F5344CB8AC3E}">
        <p14:creationId xmlns:p14="http://schemas.microsoft.com/office/powerpoint/2010/main" val="5507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0A65-7E65-2D1C-A044-0F03AEE2052A}"/>
              </a:ext>
            </a:extLst>
          </p:cNvPr>
          <p:cNvSpPr>
            <a:spLocks noGrp="1"/>
          </p:cNvSpPr>
          <p:nvPr>
            <p:ph type="title"/>
          </p:nvPr>
        </p:nvSpPr>
        <p:spPr/>
        <p:txBody>
          <a:bodyPr/>
          <a:lstStyle/>
          <a:p>
            <a:r>
              <a:rPr lang="en-US" dirty="0"/>
              <a:t>Obedient Slaves</a:t>
            </a:r>
          </a:p>
        </p:txBody>
      </p:sp>
      <p:sp>
        <p:nvSpPr>
          <p:cNvPr id="3" name="Content Placeholder 2">
            <a:extLst>
              <a:ext uri="{FF2B5EF4-FFF2-40B4-BE49-F238E27FC236}">
                <a16:creationId xmlns:a16="http://schemas.microsoft.com/office/drawing/2014/main" id="{6A21D98D-9C8B-2160-A399-475A977D9587}"/>
              </a:ext>
            </a:extLst>
          </p:cNvPr>
          <p:cNvSpPr>
            <a:spLocks noGrp="1"/>
          </p:cNvSpPr>
          <p:nvPr>
            <p:ph idx="1"/>
          </p:nvPr>
        </p:nvSpPr>
        <p:spPr/>
        <p:txBody>
          <a:bodyPr>
            <a:normAutofit/>
          </a:bodyPr>
          <a:lstStyle/>
          <a:p>
            <a:r>
              <a:rPr lang="en-US" dirty="0"/>
              <a:t>Therefore, the general principle was to be an obedient slave. “New Testament writers encouraged the Christian slaves to serve their masters obediently, whether or not the master was a Christian” (Thomas D. Lea and Hayne P. Griffin, </a:t>
            </a:r>
            <a:r>
              <a:rPr lang="en-US" i="1" dirty="0"/>
              <a:t>1, 2 Timothy, Titus</a:t>
            </a:r>
            <a:r>
              <a:rPr lang="en-US" dirty="0"/>
              <a:t>, The New American Commentary, 306).</a:t>
            </a:r>
          </a:p>
          <a:p>
            <a:pPr lvl="1"/>
            <a:r>
              <a:rPr lang="en-US" dirty="0"/>
              <a:t>One should not misunderstand “the truth shall make you free” (John 3:32) to mean that it freed one from his obligations to his master.</a:t>
            </a:r>
          </a:p>
          <a:p>
            <a:pPr lvl="1"/>
            <a:r>
              <a:rPr lang="en-US" dirty="0"/>
              <a:t>Applying this to the modern work environment, employees are expected to obey the owner of the company or its representatives.</a:t>
            </a:r>
          </a:p>
          <a:p>
            <a:endParaRPr lang="en-US" dirty="0"/>
          </a:p>
        </p:txBody>
      </p:sp>
    </p:spTree>
    <p:extLst>
      <p:ext uri="{BB962C8B-B14F-4D97-AF65-F5344CB8AC3E}">
        <p14:creationId xmlns:p14="http://schemas.microsoft.com/office/powerpoint/2010/main" val="40967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E54C-F66F-4E2F-D051-502568616D26}"/>
              </a:ext>
            </a:extLst>
          </p:cNvPr>
          <p:cNvSpPr>
            <a:spLocks noGrp="1"/>
          </p:cNvSpPr>
          <p:nvPr>
            <p:ph type="title"/>
          </p:nvPr>
        </p:nvSpPr>
        <p:spPr/>
        <p:txBody>
          <a:bodyPr/>
          <a:lstStyle/>
          <a:p>
            <a:r>
              <a:rPr lang="en-US" dirty="0"/>
              <a:t>B. Be Well Pleasing</a:t>
            </a:r>
          </a:p>
        </p:txBody>
      </p:sp>
      <p:sp>
        <p:nvSpPr>
          <p:cNvPr id="3" name="Content Placeholder 2">
            <a:extLst>
              <a:ext uri="{FF2B5EF4-FFF2-40B4-BE49-F238E27FC236}">
                <a16:creationId xmlns:a16="http://schemas.microsoft.com/office/drawing/2014/main" id="{9ADB847A-E35E-15AC-0885-4B2B23E68AA6}"/>
              </a:ext>
            </a:extLst>
          </p:cNvPr>
          <p:cNvSpPr>
            <a:spLocks noGrp="1"/>
          </p:cNvSpPr>
          <p:nvPr>
            <p:ph idx="1"/>
          </p:nvPr>
        </p:nvSpPr>
        <p:spPr/>
        <p:txBody>
          <a:bodyPr/>
          <a:lstStyle/>
          <a:p>
            <a:r>
              <a:rPr lang="en-US" dirty="0"/>
              <a:t>The Greek word </a:t>
            </a:r>
            <a:r>
              <a:rPr lang="en-US" i="1" dirty="0" err="1"/>
              <a:t>euarestos</a:t>
            </a:r>
            <a:r>
              <a:rPr lang="en-US" dirty="0"/>
              <a:t> is defined as “pleasing, acceptable” and then explained for this passage as “give satisfaction to their masters” (BDAG, 403). </a:t>
            </a:r>
          </a:p>
          <a:p>
            <a:r>
              <a:rPr lang="en-US" dirty="0"/>
              <a:t>The sense is “to try to please their masters.”</a:t>
            </a:r>
          </a:p>
          <a:p>
            <a:r>
              <a:rPr lang="en-US" dirty="0"/>
              <a:t>The same should be said of employees. </a:t>
            </a:r>
          </a:p>
          <a:p>
            <a:pPr lvl="1"/>
            <a:r>
              <a:rPr lang="en-US" dirty="0"/>
              <a:t>When one’s salary is being paid by another, one should make it his aim to do his job in such a way as to please his boss.</a:t>
            </a:r>
          </a:p>
          <a:p>
            <a:pPr lvl="1"/>
            <a:r>
              <a:rPr lang="en-US" dirty="0"/>
              <a:t> I don’t know an honest owner of a company who wants his employees to produce shoddy material.</a:t>
            </a:r>
          </a:p>
          <a:p>
            <a:endParaRPr lang="en-US" dirty="0"/>
          </a:p>
        </p:txBody>
      </p:sp>
    </p:spTree>
    <p:extLst>
      <p:ext uri="{BB962C8B-B14F-4D97-AF65-F5344CB8AC3E}">
        <p14:creationId xmlns:p14="http://schemas.microsoft.com/office/powerpoint/2010/main" val="33652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832B-07A2-E712-28F7-CF574DFB816B}"/>
              </a:ext>
            </a:extLst>
          </p:cNvPr>
          <p:cNvSpPr>
            <a:spLocks noGrp="1"/>
          </p:cNvSpPr>
          <p:nvPr>
            <p:ph type="title"/>
          </p:nvPr>
        </p:nvSpPr>
        <p:spPr/>
        <p:txBody>
          <a:bodyPr/>
          <a:lstStyle/>
          <a:p>
            <a:r>
              <a:rPr lang="en-US" dirty="0"/>
              <a:t>3. Do Not Talk Back </a:t>
            </a:r>
          </a:p>
        </p:txBody>
      </p:sp>
      <p:sp>
        <p:nvSpPr>
          <p:cNvPr id="3" name="Content Placeholder 2">
            <a:extLst>
              <a:ext uri="{FF2B5EF4-FFF2-40B4-BE49-F238E27FC236}">
                <a16:creationId xmlns:a16="http://schemas.microsoft.com/office/drawing/2014/main" id="{F798FE30-047F-A4A3-2ADC-B1F78421051F}"/>
              </a:ext>
            </a:extLst>
          </p:cNvPr>
          <p:cNvSpPr>
            <a:spLocks noGrp="1"/>
          </p:cNvSpPr>
          <p:nvPr>
            <p:ph idx="1"/>
          </p:nvPr>
        </p:nvSpPr>
        <p:spPr/>
        <p:txBody>
          <a:bodyPr>
            <a:normAutofit/>
          </a:bodyPr>
          <a:lstStyle/>
          <a:p>
            <a:r>
              <a:rPr lang="en-US" dirty="0"/>
              <a:t>The significance of </a:t>
            </a:r>
            <a:r>
              <a:rPr lang="en-US" i="1" dirty="0" err="1"/>
              <a:t>antilegō</a:t>
            </a:r>
            <a:r>
              <a:rPr lang="en-US" dirty="0"/>
              <a:t> is “contradicting and arguing with their masters,” which would only aggravate and create tension.</a:t>
            </a:r>
          </a:p>
          <a:p>
            <a:r>
              <a:rPr lang="en-US" dirty="0"/>
              <a:t>The idea is not to be mouthing at or about your master. </a:t>
            </a:r>
          </a:p>
          <a:p>
            <a:pPr lvl="1"/>
            <a:r>
              <a:rPr lang="en-US" dirty="0"/>
              <a:t>First of all, it would be self-defeating, bringing upon oneself swift punishment.</a:t>
            </a:r>
          </a:p>
          <a:p>
            <a:pPr lvl="1"/>
            <a:r>
              <a:rPr lang="en-US" dirty="0"/>
              <a:t>Secondly, it would be unbecoming of someone who was trying to live as a Christian.</a:t>
            </a:r>
          </a:p>
          <a:p>
            <a:r>
              <a:rPr lang="en-US" dirty="0"/>
              <a:t>When one talks back, he is generally showing disrespect to the one ordering him to do a certain job. </a:t>
            </a:r>
          </a:p>
        </p:txBody>
      </p:sp>
    </p:spTree>
    <p:extLst>
      <p:ext uri="{BB962C8B-B14F-4D97-AF65-F5344CB8AC3E}">
        <p14:creationId xmlns:p14="http://schemas.microsoft.com/office/powerpoint/2010/main" val="2183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iss Your Family Yet? Plan The Ultimate Family Reunion For Life After  Coronavirus.">
            <a:extLst>
              <a:ext uri="{FF2B5EF4-FFF2-40B4-BE49-F238E27FC236}">
                <a16:creationId xmlns:a16="http://schemas.microsoft.com/office/drawing/2014/main" id="{7F1AE82D-F4DA-1C99-7FCC-FA1357987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11B8E4-023B-5B71-C61B-C6F8D205503A}"/>
              </a:ext>
            </a:extLst>
          </p:cNvPr>
          <p:cNvSpPr txBox="1"/>
          <p:nvPr/>
        </p:nvSpPr>
        <p:spPr>
          <a:xfrm>
            <a:off x="1726251" y="207084"/>
            <a:ext cx="7607829" cy="1600438"/>
          </a:xfrm>
          <a:prstGeom prst="rect">
            <a:avLst/>
          </a:prstGeom>
          <a:noFill/>
        </p:spPr>
        <p:txBody>
          <a:bodyPr wrap="square" rtlCol="0">
            <a:spAutoFit/>
          </a:bodyPr>
          <a:lstStyle/>
          <a:p>
            <a:r>
              <a:rPr lang="en-US" dirty="0">
                <a:solidFill>
                  <a:srgbClr val="B1283C"/>
                </a:solidFill>
              </a:rPr>
              <a:t>Christian Behavior:</a:t>
            </a:r>
          </a:p>
          <a:p>
            <a:pPr algn="ctr"/>
            <a:r>
              <a:rPr lang="en-US" sz="4000" dirty="0">
                <a:solidFill>
                  <a:srgbClr val="283F40"/>
                </a:solidFill>
                <a:latin typeface="+mj-lt"/>
              </a:rPr>
              <a:t>Exhortations for On the Job Conduct</a:t>
            </a:r>
          </a:p>
        </p:txBody>
      </p:sp>
    </p:spTree>
    <p:extLst>
      <p:ext uri="{BB962C8B-B14F-4D97-AF65-F5344CB8AC3E}">
        <p14:creationId xmlns:p14="http://schemas.microsoft.com/office/powerpoint/2010/main" val="34673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FF7C-6106-0C21-44EE-C20820EDD7DA}"/>
              </a:ext>
            </a:extLst>
          </p:cNvPr>
          <p:cNvSpPr>
            <a:spLocks noGrp="1"/>
          </p:cNvSpPr>
          <p:nvPr>
            <p:ph type="title"/>
          </p:nvPr>
        </p:nvSpPr>
        <p:spPr/>
        <p:txBody>
          <a:bodyPr/>
          <a:lstStyle/>
          <a:p>
            <a:r>
              <a:rPr lang="en-US" dirty="0"/>
              <a:t>4. Not Pilfering</a:t>
            </a:r>
          </a:p>
        </p:txBody>
      </p:sp>
      <p:sp>
        <p:nvSpPr>
          <p:cNvPr id="3" name="Content Placeholder 2">
            <a:extLst>
              <a:ext uri="{FF2B5EF4-FFF2-40B4-BE49-F238E27FC236}">
                <a16:creationId xmlns:a16="http://schemas.microsoft.com/office/drawing/2014/main" id="{712DC655-F004-D793-B1D0-6BD162410AA1}"/>
              </a:ext>
            </a:extLst>
          </p:cNvPr>
          <p:cNvSpPr>
            <a:spLocks noGrp="1"/>
          </p:cNvSpPr>
          <p:nvPr>
            <p:ph idx="1"/>
          </p:nvPr>
        </p:nvSpPr>
        <p:spPr/>
        <p:txBody>
          <a:bodyPr>
            <a:normAutofit fontScale="92500" lnSpcReduction="10000"/>
          </a:bodyPr>
          <a:lstStyle/>
          <a:p>
            <a:r>
              <a:rPr lang="en-US" dirty="0"/>
              <a:t>The Greek word </a:t>
            </a:r>
            <a:r>
              <a:rPr lang="en-US" i="1" dirty="0" err="1"/>
              <a:t>nosphizō</a:t>
            </a:r>
            <a:r>
              <a:rPr lang="en-US" dirty="0"/>
              <a:t> is defined as “to put aside for one self, keep back, of engagement in a type of skimming operation” (BDAG, 679).</a:t>
            </a:r>
          </a:p>
          <a:p>
            <a:pPr lvl="1"/>
            <a:r>
              <a:rPr lang="en-US" dirty="0"/>
              <a:t>Men working as slaves would have opportunity to take for oneself things that belonged to their master. </a:t>
            </a:r>
          </a:p>
          <a:p>
            <a:pPr lvl="1"/>
            <a:r>
              <a:rPr lang="en-US" dirty="0"/>
              <a:t>Christian slaves should not behave in such a way.</a:t>
            </a:r>
          </a:p>
          <a:p>
            <a:r>
              <a:rPr lang="en-US" dirty="0"/>
              <a:t>“Stealing would be a temptation to slaves, who could have access to many things that might not be missed in small quantities and who might justify their actions by saying either that the item did not count and would not be missed or that what they stole was justly owed to them anyway” (George W. Knight, </a:t>
            </a:r>
            <a:r>
              <a:rPr lang="en-US" i="1" dirty="0"/>
              <a:t>The Pastoral Epistles: A Commentary on the Greek Text</a:t>
            </a:r>
            <a:r>
              <a:rPr lang="en-US" dirty="0"/>
              <a:t>, New International Greek Testament Commentary, 314–315).</a:t>
            </a:r>
          </a:p>
        </p:txBody>
      </p:sp>
    </p:spTree>
    <p:extLst>
      <p:ext uri="{BB962C8B-B14F-4D97-AF65-F5344CB8AC3E}">
        <p14:creationId xmlns:p14="http://schemas.microsoft.com/office/powerpoint/2010/main" val="32147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6152-E702-BAA7-7223-FB6F7A1313B8}"/>
              </a:ext>
            </a:extLst>
          </p:cNvPr>
          <p:cNvSpPr>
            <a:spLocks noGrp="1"/>
          </p:cNvSpPr>
          <p:nvPr>
            <p:ph type="title"/>
          </p:nvPr>
        </p:nvSpPr>
        <p:spPr/>
        <p:txBody>
          <a:bodyPr/>
          <a:lstStyle/>
          <a:p>
            <a:r>
              <a:rPr lang="en-US" dirty="0"/>
              <a:t>5. But Showing All Good Faith</a:t>
            </a:r>
          </a:p>
        </p:txBody>
      </p:sp>
      <p:sp>
        <p:nvSpPr>
          <p:cNvPr id="3" name="Content Placeholder 2">
            <a:extLst>
              <a:ext uri="{FF2B5EF4-FFF2-40B4-BE49-F238E27FC236}">
                <a16:creationId xmlns:a16="http://schemas.microsoft.com/office/drawing/2014/main" id="{74DAB93A-049D-9DE4-E547-24CF378B8F1C}"/>
              </a:ext>
            </a:extLst>
          </p:cNvPr>
          <p:cNvSpPr>
            <a:spLocks noGrp="1"/>
          </p:cNvSpPr>
          <p:nvPr>
            <p:ph idx="1"/>
          </p:nvPr>
        </p:nvSpPr>
        <p:spPr/>
        <p:txBody>
          <a:bodyPr/>
          <a:lstStyle/>
          <a:p>
            <a:r>
              <a:rPr lang="en-US" dirty="0"/>
              <a:t>This requirement is combined with “not pilfering.” The combination of “not pilfering, but showing all good faith” has the significance that one should be honest with his master. </a:t>
            </a:r>
          </a:p>
          <a:p>
            <a:r>
              <a:rPr lang="en-US" dirty="0"/>
              <a:t>“Showing all good faith” presents the positive side of honesty. </a:t>
            </a:r>
          </a:p>
          <a:p>
            <a:r>
              <a:rPr lang="en-US" dirty="0"/>
              <a:t>A master or employer soon learns which slaves/employees can be trusted and which cannot. One will be advanced; the other will be punished or fired, as the case may require.</a:t>
            </a:r>
          </a:p>
          <a:p>
            <a:endParaRPr lang="en-US" dirty="0"/>
          </a:p>
        </p:txBody>
      </p:sp>
    </p:spTree>
    <p:extLst>
      <p:ext uri="{BB962C8B-B14F-4D97-AF65-F5344CB8AC3E}">
        <p14:creationId xmlns:p14="http://schemas.microsoft.com/office/powerpoint/2010/main" val="36185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8E9C-B10C-CCBD-D4AE-69B4C34F7E17}"/>
              </a:ext>
            </a:extLst>
          </p:cNvPr>
          <p:cNvSpPr>
            <a:spLocks noGrp="1"/>
          </p:cNvSpPr>
          <p:nvPr>
            <p:ph type="title"/>
          </p:nvPr>
        </p:nvSpPr>
        <p:spPr/>
        <p:txBody>
          <a:bodyPr/>
          <a:lstStyle/>
          <a:p>
            <a:r>
              <a:rPr lang="en-US" dirty="0"/>
              <a:t>Ephesians 6:5-8</a:t>
            </a:r>
          </a:p>
        </p:txBody>
      </p:sp>
      <p:sp>
        <p:nvSpPr>
          <p:cNvPr id="3" name="Content Placeholder 2">
            <a:extLst>
              <a:ext uri="{FF2B5EF4-FFF2-40B4-BE49-F238E27FC236}">
                <a16:creationId xmlns:a16="http://schemas.microsoft.com/office/drawing/2014/main" id="{315D71ED-D9C1-1A0F-95AB-6EC84D9FFC54}"/>
              </a:ext>
            </a:extLst>
          </p:cNvPr>
          <p:cNvSpPr>
            <a:spLocks noGrp="1"/>
          </p:cNvSpPr>
          <p:nvPr>
            <p:ph idx="1"/>
          </p:nvPr>
        </p:nvSpPr>
        <p:spPr/>
        <p:txBody>
          <a:bodyPr/>
          <a:lstStyle/>
          <a:p>
            <a:r>
              <a:rPr lang="en-US" dirty="0"/>
              <a:t>Bondservants, obey your earthly masters with fear and trembling, with a sincere heart, as you would Christ, not by the way of eye-service, as people-pleasers, but as bondservants of Christ, doing the will of God from the heart, rendering service with a good will as to the Lord and not to man, knowing that whatever good anyone does, this he will receive back from the Lord, whether he is a bondservant or is free.</a:t>
            </a:r>
          </a:p>
          <a:p>
            <a:endParaRPr lang="en-US" dirty="0"/>
          </a:p>
        </p:txBody>
      </p:sp>
    </p:spTree>
    <p:extLst>
      <p:ext uri="{BB962C8B-B14F-4D97-AF65-F5344CB8AC3E}">
        <p14:creationId xmlns:p14="http://schemas.microsoft.com/office/powerpoint/2010/main" val="27416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E18C-1958-6B19-516B-B9BE9D5CD28A}"/>
              </a:ext>
            </a:extLst>
          </p:cNvPr>
          <p:cNvSpPr>
            <a:spLocks noGrp="1"/>
          </p:cNvSpPr>
          <p:nvPr>
            <p:ph type="title"/>
          </p:nvPr>
        </p:nvSpPr>
        <p:spPr/>
        <p:txBody>
          <a:bodyPr/>
          <a:lstStyle/>
          <a:p>
            <a:r>
              <a:rPr lang="en-US" dirty="0"/>
              <a:t>Colossians 3:22-25</a:t>
            </a:r>
          </a:p>
        </p:txBody>
      </p:sp>
      <p:sp>
        <p:nvSpPr>
          <p:cNvPr id="3" name="Content Placeholder 2">
            <a:extLst>
              <a:ext uri="{FF2B5EF4-FFF2-40B4-BE49-F238E27FC236}">
                <a16:creationId xmlns:a16="http://schemas.microsoft.com/office/drawing/2014/main" id="{23672D41-38DB-0156-6C6F-E2C97711DC83}"/>
              </a:ext>
            </a:extLst>
          </p:cNvPr>
          <p:cNvSpPr>
            <a:spLocks noGrp="1"/>
          </p:cNvSpPr>
          <p:nvPr>
            <p:ph idx="1"/>
          </p:nvPr>
        </p:nvSpPr>
        <p:spPr/>
        <p:txBody>
          <a:bodyPr/>
          <a:lstStyle/>
          <a:p>
            <a:r>
              <a:rPr lang="en-US" dirty="0"/>
              <a:t>Bondservants, obey in everything those who are your earthly masters, not by way of eye-service, as people-pleasers, but with sincerity of heart, fearing the Lord. Whatever you do, work heartily, as for the Lord and not for men, knowing that from the Lord you will receive the inheritance as your reward. You are serving the Lord Christ. For the wrongdoer will be paid back for the wrong he has done, and there is no partiality.</a:t>
            </a:r>
          </a:p>
          <a:p>
            <a:endParaRPr lang="en-US" dirty="0"/>
          </a:p>
        </p:txBody>
      </p:sp>
    </p:spTree>
    <p:extLst>
      <p:ext uri="{BB962C8B-B14F-4D97-AF65-F5344CB8AC3E}">
        <p14:creationId xmlns:p14="http://schemas.microsoft.com/office/powerpoint/2010/main" val="279718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A1A-75B3-4DF6-F530-EF0ADA29B497}"/>
              </a:ext>
            </a:extLst>
          </p:cNvPr>
          <p:cNvSpPr>
            <a:spLocks noGrp="1"/>
          </p:cNvSpPr>
          <p:nvPr>
            <p:ph type="title"/>
          </p:nvPr>
        </p:nvSpPr>
        <p:spPr/>
        <p:txBody>
          <a:bodyPr/>
          <a:lstStyle/>
          <a:p>
            <a:r>
              <a:rPr lang="en-US" dirty="0"/>
              <a:t>The Guiding Light</a:t>
            </a:r>
          </a:p>
        </p:txBody>
      </p:sp>
      <p:pic>
        <p:nvPicPr>
          <p:cNvPr id="3074" name="Picture 2" descr="The Guiding Light">
            <a:extLst>
              <a:ext uri="{FF2B5EF4-FFF2-40B4-BE49-F238E27FC236}">
                <a16:creationId xmlns:a16="http://schemas.microsoft.com/office/drawing/2014/main" id="{189F7902-979A-713E-3666-A6D42005E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736" y="1844617"/>
            <a:ext cx="9506527" cy="481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0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4219-44E7-9813-A7CE-51CBD60099AB}"/>
              </a:ext>
            </a:extLst>
          </p:cNvPr>
          <p:cNvSpPr>
            <a:spLocks noGrp="1"/>
          </p:cNvSpPr>
          <p:nvPr>
            <p:ph type="title"/>
          </p:nvPr>
        </p:nvSpPr>
        <p:spPr/>
        <p:txBody>
          <a:bodyPr/>
          <a:lstStyle/>
          <a:p>
            <a:r>
              <a:rPr lang="en-US" dirty="0"/>
              <a:t>The Same Light for All</a:t>
            </a:r>
          </a:p>
        </p:txBody>
      </p:sp>
      <p:sp>
        <p:nvSpPr>
          <p:cNvPr id="3" name="Content Placeholder 2">
            <a:extLst>
              <a:ext uri="{FF2B5EF4-FFF2-40B4-BE49-F238E27FC236}">
                <a16:creationId xmlns:a16="http://schemas.microsoft.com/office/drawing/2014/main" id="{E3F553FC-4C8A-BCAC-9E3F-F95D1D4998EE}"/>
              </a:ext>
            </a:extLst>
          </p:cNvPr>
          <p:cNvSpPr>
            <a:spLocks noGrp="1"/>
          </p:cNvSpPr>
          <p:nvPr>
            <p:ph idx="1"/>
          </p:nvPr>
        </p:nvSpPr>
        <p:spPr/>
        <p:txBody>
          <a:bodyPr/>
          <a:lstStyle/>
          <a:p>
            <a:r>
              <a:rPr lang="en-US" dirty="0"/>
              <a:t>“So that in everything they may adorn the doctrine of God our Savior” expresses the purpose for showing good conduct.</a:t>
            </a:r>
          </a:p>
          <a:p>
            <a:r>
              <a:rPr lang="en-US" dirty="0"/>
              <a:t>The same kind of principle was expressed with reference to younger women: “that the word of God may not be reviled” (2:5).</a:t>
            </a:r>
          </a:p>
          <a:p>
            <a:r>
              <a:rPr lang="en-US" dirty="0"/>
              <a:t>A similar reason was given for the young men: “so that an opponent may be put to shame, having nothing evil to say about us” (2:8).</a:t>
            </a:r>
          </a:p>
          <a:p>
            <a:endParaRPr lang="en-US" dirty="0"/>
          </a:p>
        </p:txBody>
      </p:sp>
    </p:spTree>
    <p:extLst>
      <p:ext uri="{BB962C8B-B14F-4D97-AF65-F5344CB8AC3E}">
        <p14:creationId xmlns:p14="http://schemas.microsoft.com/office/powerpoint/2010/main" val="13568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1293-564F-7643-D5A8-0B1B7E009CD7}"/>
              </a:ext>
            </a:extLst>
          </p:cNvPr>
          <p:cNvSpPr>
            <a:spLocks noGrp="1"/>
          </p:cNvSpPr>
          <p:nvPr>
            <p:ph type="title"/>
          </p:nvPr>
        </p:nvSpPr>
        <p:spPr/>
        <p:txBody>
          <a:bodyPr/>
          <a:lstStyle/>
          <a:p>
            <a:r>
              <a:rPr lang="en-US" dirty="0"/>
              <a:t>Christianity Is Judged By Its Adherents</a:t>
            </a:r>
          </a:p>
        </p:txBody>
      </p:sp>
      <p:sp>
        <p:nvSpPr>
          <p:cNvPr id="3" name="Content Placeholder 2">
            <a:extLst>
              <a:ext uri="{FF2B5EF4-FFF2-40B4-BE49-F238E27FC236}">
                <a16:creationId xmlns:a16="http://schemas.microsoft.com/office/drawing/2014/main" id="{9A53CE8D-53CA-37FC-7389-1E4D2A88DA20}"/>
              </a:ext>
            </a:extLst>
          </p:cNvPr>
          <p:cNvSpPr>
            <a:spLocks noGrp="1"/>
          </p:cNvSpPr>
          <p:nvPr>
            <p:ph idx="1"/>
          </p:nvPr>
        </p:nvSpPr>
        <p:spPr/>
        <p:txBody>
          <a:bodyPr>
            <a:normAutofit fontScale="92500"/>
          </a:bodyPr>
          <a:lstStyle/>
          <a:p>
            <a:r>
              <a:rPr lang="en-US" dirty="0"/>
              <a:t>One of the points of this passage may be lost by applying it to employees of a company. </a:t>
            </a:r>
          </a:p>
          <a:p>
            <a:r>
              <a:rPr lang="en-US" dirty="0"/>
              <a:t>How the gospel was able to change the lives of those living in the bleakest of circumstances, to give them hope, to see their wickedness changed into godliness, was a testimony to their masters and others in the society.</a:t>
            </a:r>
          </a:p>
          <a:p>
            <a:r>
              <a:rPr lang="en-US" dirty="0"/>
              <a:t>“</a:t>
            </a:r>
            <a:r>
              <a:rPr lang="en-US" dirty="0">
                <a:solidFill>
                  <a:srgbClr val="283F40"/>
                </a:solidFill>
                <a:latin typeface="+mj-lt"/>
              </a:rPr>
              <a:t>Inevitably, unbelievers judge the gospel message by the lives of those who embrace it. </a:t>
            </a:r>
            <a:r>
              <a:rPr lang="en-US" dirty="0"/>
              <a:t>As we live and identify ourselves as Christians, we can make the gospel message attractive and credible by our godly attitudes and behavior” (Thomas D. Lea and Hayne P. Griffin, </a:t>
            </a:r>
            <a:r>
              <a:rPr lang="en-US" i="1" dirty="0"/>
              <a:t>1, 2 Timothy, Titus</a:t>
            </a:r>
            <a:r>
              <a:rPr lang="en-US" dirty="0"/>
              <a:t>, The New American Commentary, 308).</a:t>
            </a:r>
          </a:p>
          <a:p>
            <a:endParaRPr lang="en-US" dirty="0"/>
          </a:p>
        </p:txBody>
      </p:sp>
    </p:spTree>
    <p:extLst>
      <p:ext uri="{BB962C8B-B14F-4D97-AF65-F5344CB8AC3E}">
        <p14:creationId xmlns:p14="http://schemas.microsoft.com/office/powerpoint/2010/main" val="37888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16AF-20DC-8A3C-16C7-DCF1ABBF2626}"/>
              </a:ext>
            </a:extLst>
          </p:cNvPr>
          <p:cNvSpPr>
            <a:spLocks noGrp="1"/>
          </p:cNvSpPr>
          <p:nvPr>
            <p:ph type="title"/>
          </p:nvPr>
        </p:nvSpPr>
        <p:spPr/>
        <p:txBody>
          <a:bodyPr/>
          <a:lstStyle/>
          <a:p>
            <a:r>
              <a:rPr lang="en-US" dirty="0"/>
              <a:t>Matthew 5:16 at Work</a:t>
            </a:r>
          </a:p>
        </p:txBody>
      </p:sp>
      <p:sp>
        <p:nvSpPr>
          <p:cNvPr id="3" name="Content Placeholder 2">
            <a:extLst>
              <a:ext uri="{FF2B5EF4-FFF2-40B4-BE49-F238E27FC236}">
                <a16:creationId xmlns:a16="http://schemas.microsoft.com/office/drawing/2014/main" id="{5D76CD80-D42E-2E71-0D93-96D4C56D3FDB}"/>
              </a:ext>
            </a:extLst>
          </p:cNvPr>
          <p:cNvSpPr>
            <a:spLocks noGrp="1"/>
          </p:cNvSpPr>
          <p:nvPr>
            <p:ph idx="1"/>
          </p:nvPr>
        </p:nvSpPr>
        <p:spPr/>
        <p:txBody>
          <a:bodyPr/>
          <a:lstStyle/>
          <a:p>
            <a:r>
              <a:rPr lang="en-US" dirty="0"/>
              <a:t>How we act on the job reflects the Christian message we profess to believe. </a:t>
            </a:r>
          </a:p>
          <a:p>
            <a:r>
              <a:rPr lang="en-US" dirty="0"/>
              <a:t>If there is inconsistency, you are not only disrespected, but the image of your life hides the gospel from the lost. </a:t>
            </a:r>
          </a:p>
          <a:p>
            <a:r>
              <a:rPr lang="en-US" dirty="0"/>
              <a:t>This is exactly the opposite of what Jesus wants from us: </a:t>
            </a:r>
          </a:p>
          <a:p>
            <a:pPr lvl="1"/>
            <a:r>
              <a:rPr lang="en-US" dirty="0"/>
              <a:t>“In the same way, let your light shine before others, </a:t>
            </a:r>
            <a:r>
              <a:rPr lang="en-US" dirty="0">
                <a:solidFill>
                  <a:srgbClr val="283F40"/>
                </a:solidFill>
                <a:latin typeface="+mj-lt"/>
              </a:rPr>
              <a:t>so that they may see your good works and give glory to your Father who is in heaven</a:t>
            </a:r>
            <a:r>
              <a:rPr lang="en-US" dirty="0"/>
              <a:t>” (Matt. 5:16).</a:t>
            </a:r>
          </a:p>
          <a:p>
            <a:endParaRPr lang="en-US" dirty="0"/>
          </a:p>
        </p:txBody>
      </p:sp>
    </p:spTree>
    <p:extLst>
      <p:ext uri="{BB962C8B-B14F-4D97-AF65-F5344CB8AC3E}">
        <p14:creationId xmlns:p14="http://schemas.microsoft.com/office/powerpoint/2010/main" val="4155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D19F-6E8D-DA85-D60D-2592F9878AC5}"/>
              </a:ext>
            </a:extLst>
          </p:cNvPr>
          <p:cNvSpPr>
            <a:spLocks noGrp="1"/>
          </p:cNvSpPr>
          <p:nvPr>
            <p:ph type="title"/>
          </p:nvPr>
        </p:nvSpPr>
        <p:spPr>
          <a:ln>
            <a:solidFill>
              <a:srgbClr val="283F40"/>
            </a:solidFill>
          </a:ln>
        </p:spPr>
        <p:txBody>
          <a:bodyPr/>
          <a:lstStyle/>
          <a:p>
            <a:r>
              <a:rPr lang="en-US" dirty="0"/>
              <a:t>Conclusion</a:t>
            </a:r>
          </a:p>
        </p:txBody>
      </p:sp>
      <p:sp>
        <p:nvSpPr>
          <p:cNvPr id="3" name="Text Placeholder 2">
            <a:extLst>
              <a:ext uri="{FF2B5EF4-FFF2-40B4-BE49-F238E27FC236}">
                <a16:creationId xmlns:a16="http://schemas.microsoft.com/office/drawing/2014/main" id="{5D27C22A-C5CD-9ED4-FF9B-C62B77837948}"/>
              </a:ext>
            </a:extLst>
          </p:cNvPr>
          <p:cNvSpPr>
            <a:spLocks noGrp="1"/>
          </p:cNvSpPr>
          <p:nvPr>
            <p:ph type="body" idx="1"/>
          </p:nvPr>
        </p:nvSpPr>
        <p:spPr>
          <a:solidFill>
            <a:srgbClr val="283F40"/>
          </a:solidFill>
        </p:spPr>
        <p:txBody>
          <a:bodyPr/>
          <a:lstStyle/>
          <a:p>
            <a:endParaRPr lang="en-US" dirty="0"/>
          </a:p>
        </p:txBody>
      </p:sp>
    </p:spTree>
    <p:extLst>
      <p:ext uri="{BB962C8B-B14F-4D97-AF65-F5344CB8AC3E}">
        <p14:creationId xmlns:p14="http://schemas.microsoft.com/office/powerpoint/2010/main" val="189029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01 Brass Tack Stock Photos, Pictures &amp; Royalty-Free Images - iStock">
            <a:extLst>
              <a:ext uri="{FF2B5EF4-FFF2-40B4-BE49-F238E27FC236}">
                <a16:creationId xmlns:a16="http://schemas.microsoft.com/office/drawing/2014/main" id="{B6852713-90E3-0C2E-A3A1-7085D6D06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146" y="1992312"/>
            <a:ext cx="4117686" cy="4117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5C086D-F023-2A56-FA98-89219ED12A49}"/>
              </a:ext>
            </a:extLst>
          </p:cNvPr>
          <p:cNvSpPr>
            <a:spLocks noGrp="1"/>
          </p:cNvSpPr>
          <p:nvPr>
            <p:ph type="title"/>
          </p:nvPr>
        </p:nvSpPr>
        <p:spPr/>
        <p:txBody>
          <a:bodyPr/>
          <a:lstStyle/>
          <a:p>
            <a:r>
              <a:rPr lang="en-US" dirty="0"/>
              <a:t>The Brass Tacks</a:t>
            </a:r>
          </a:p>
        </p:txBody>
      </p:sp>
      <p:sp>
        <p:nvSpPr>
          <p:cNvPr id="3" name="Content Placeholder 2">
            <a:extLst>
              <a:ext uri="{FF2B5EF4-FFF2-40B4-BE49-F238E27FC236}">
                <a16:creationId xmlns:a16="http://schemas.microsoft.com/office/drawing/2014/main" id="{AFF51018-DAA8-088B-C0D4-AE30D195CBE3}"/>
              </a:ext>
            </a:extLst>
          </p:cNvPr>
          <p:cNvSpPr>
            <a:spLocks noGrp="1"/>
          </p:cNvSpPr>
          <p:nvPr>
            <p:ph idx="1"/>
          </p:nvPr>
        </p:nvSpPr>
        <p:spPr>
          <a:xfrm>
            <a:off x="1006452" y="2326985"/>
            <a:ext cx="6606309" cy="3448339"/>
          </a:xfrm>
        </p:spPr>
        <p:txBody>
          <a:bodyPr>
            <a:normAutofit/>
          </a:bodyPr>
          <a:lstStyle/>
          <a:p>
            <a:pPr marL="0" indent="0">
              <a:buNone/>
            </a:pPr>
            <a:r>
              <a:rPr lang="en-US" sz="4800" dirty="0"/>
              <a:t>What does your boss and fellow employees think of you and the gospel based on your conduct at work?</a:t>
            </a:r>
          </a:p>
        </p:txBody>
      </p:sp>
    </p:spTree>
    <p:extLst>
      <p:ext uri="{BB962C8B-B14F-4D97-AF65-F5344CB8AC3E}">
        <p14:creationId xmlns:p14="http://schemas.microsoft.com/office/powerpoint/2010/main" val="186563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492E-E6D4-09D6-2B55-7C63DCB54247}"/>
              </a:ext>
            </a:extLst>
          </p:cNvPr>
          <p:cNvSpPr>
            <a:spLocks noGrp="1"/>
          </p:cNvSpPr>
          <p:nvPr>
            <p:ph type="title"/>
          </p:nvPr>
        </p:nvSpPr>
        <p:spPr/>
        <p:txBody>
          <a:bodyPr/>
          <a:lstStyle/>
          <a:p>
            <a:r>
              <a:rPr lang="en-US" dirty="0"/>
              <a:t>Titus 2:1-10</a:t>
            </a:r>
          </a:p>
        </p:txBody>
      </p:sp>
      <p:sp>
        <p:nvSpPr>
          <p:cNvPr id="3" name="Content Placeholder 2">
            <a:extLst>
              <a:ext uri="{FF2B5EF4-FFF2-40B4-BE49-F238E27FC236}">
                <a16:creationId xmlns:a16="http://schemas.microsoft.com/office/drawing/2014/main" id="{807128A5-C2A1-36F1-79A8-86EDE3ACC741}"/>
              </a:ext>
            </a:extLst>
          </p:cNvPr>
          <p:cNvSpPr>
            <a:spLocks noGrp="1"/>
          </p:cNvSpPr>
          <p:nvPr>
            <p:ph idx="1"/>
          </p:nvPr>
        </p:nvSpPr>
        <p:spPr/>
        <p:txBody>
          <a:bodyPr/>
          <a:lstStyle/>
          <a:p>
            <a:r>
              <a:rPr lang="en-US" dirty="0"/>
              <a:t>Paul gives Titus instructions for teaching various categories of believers. There are five groups addressed:</a:t>
            </a:r>
          </a:p>
          <a:p>
            <a:pPr lvl="1"/>
            <a:r>
              <a:rPr lang="en-US" dirty="0"/>
              <a:t>Older men</a:t>
            </a:r>
          </a:p>
          <a:p>
            <a:pPr lvl="1"/>
            <a:r>
              <a:rPr lang="en-US" dirty="0"/>
              <a:t>Older women</a:t>
            </a:r>
          </a:p>
          <a:p>
            <a:pPr lvl="1"/>
            <a:r>
              <a:rPr lang="en-US" dirty="0"/>
              <a:t>Younger women</a:t>
            </a:r>
          </a:p>
          <a:p>
            <a:pPr lvl="1"/>
            <a:r>
              <a:rPr lang="en-US" dirty="0"/>
              <a:t>Young men</a:t>
            </a:r>
          </a:p>
          <a:p>
            <a:pPr lvl="1"/>
            <a:r>
              <a:rPr lang="en-US" dirty="0"/>
              <a:t>Slaves</a:t>
            </a:r>
          </a:p>
          <a:p>
            <a:r>
              <a:rPr lang="en-US" dirty="0"/>
              <a:t>The categories of instruction in Titus 2:1-10 include all Christians, whatever their gender, age, or station in life might be.</a:t>
            </a:r>
          </a:p>
          <a:p>
            <a:endParaRPr lang="en-US" dirty="0"/>
          </a:p>
          <a:p>
            <a:endParaRPr lang="en-US" dirty="0"/>
          </a:p>
        </p:txBody>
      </p:sp>
    </p:spTree>
    <p:extLst>
      <p:ext uri="{BB962C8B-B14F-4D97-AF65-F5344CB8AC3E}">
        <p14:creationId xmlns:p14="http://schemas.microsoft.com/office/powerpoint/2010/main" val="27580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ACFD-355A-2503-7E9A-674D2AFE4FB3}"/>
              </a:ext>
            </a:extLst>
          </p:cNvPr>
          <p:cNvSpPr>
            <a:spLocks noGrp="1"/>
          </p:cNvSpPr>
          <p:nvPr>
            <p:ph type="title"/>
          </p:nvPr>
        </p:nvSpPr>
        <p:spPr/>
        <p:txBody>
          <a:bodyPr/>
          <a:lstStyle/>
          <a:p>
            <a:r>
              <a:rPr lang="en-US" dirty="0"/>
              <a:t>Brief Comments on Slavery</a:t>
            </a:r>
          </a:p>
        </p:txBody>
      </p:sp>
      <p:pic>
        <p:nvPicPr>
          <p:cNvPr id="1026" name="Picture 2" descr="What We Know about Slavery in Egypt - TheTorah.com">
            <a:extLst>
              <a:ext uri="{FF2B5EF4-FFF2-40B4-BE49-F238E27FC236}">
                <a16:creationId xmlns:a16="http://schemas.microsoft.com/office/drawing/2014/main" id="{3E1BD960-5627-C651-2F9F-E29D7D3F9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690" y="1852324"/>
            <a:ext cx="6911109" cy="483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4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2CE7-05EA-D8C2-E6FA-812B8D647D1D}"/>
              </a:ext>
            </a:extLst>
          </p:cNvPr>
          <p:cNvSpPr>
            <a:spLocks noGrp="1"/>
          </p:cNvSpPr>
          <p:nvPr>
            <p:ph type="title"/>
          </p:nvPr>
        </p:nvSpPr>
        <p:spPr/>
        <p:txBody>
          <a:bodyPr/>
          <a:lstStyle/>
          <a:p>
            <a:r>
              <a:rPr lang="en-US" dirty="0"/>
              <a:t>Interpreting Ancient Slavery</a:t>
            </a:r>
          </a:p>
        </p:txBody>
      </p:sp>
      <p:sp>
        <p:nvSpPr>
          <p:cNvPr id="3" name="Content Placeholder 2">
            <a:extLst>
              <a:ext uri="{FF2B5EF4-FFF2-40B4-BE49-F238E27FC236}">
                <a16:creationId xmlns:a16="http://schemas.microsoft.com/office/drawing/2014/main" id="{659401A1-51A1-0727-2570-C97016D88923}"/>
              </a:ext>
            </a:extLst>
          </p:cNvPr>
          <p:cNvSpPr>
            <a:spLocks noGrp="1"/>
          </p:cNvSpPr>
          <p:nvPr>
            <p:ph idx="1"/>
          </p:nvPr>
        </p:nvSpPr>
        <p:spPr/>
        <p:txBody>
          <a:bodyPr/>
          <a:lstStyle/>
          <a:p>
            <a:r>
              <a:rPr lang="en-US" dirty="0"/>
              <a:t>Most of us view slavery through the lens of the slavery that was practiced in 17-19th century America. </a:t>
            </a:r>
          </a:p>
          <a:p>
            <a:pPr lvl="1"/>
            <a:r>
              <a:rPr lang="en-US" dirty="0"/>
              <a:t>In American practice, slavery involved racial distinctions.</a:t>
            </a:r>
          </a:p>
          <a:p>
            <a:pPr lvl="1"/>
            <a:r>
              <a:rPr lang="en-US" dirty="0"/>
              <a:t>But race was not a factor for biblical slavery.</a:t>
            </a:r>
          </a:p>
        </p:txBody>
      </p:sp>
    </p:spTree>
    <p:extLst>
      <p:ext uri="{BB962C8B-B14F-4D97-AF65-F5344CB8AC3E}">
        <p14:creationId xmlns:p14="http://schemas.microsoft.com/office/powerpoint/2010/main" val="291012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23D1-DB17-7530-A90B-4A8034E238CF}"/>
              </a:ext>
            </a:extLst>
          </p:cNvPr>
          <p:cNvSpPr>
            <a:spLocks noGrp="1"/>
          </p:cNvSpPr>
          <p:nvPr>
            <p:ph type="title"/>
          </p:nvPr>
        </p:nvSpPr>
        <p:spPr/>
        <p:txBody>
          <a:bodyPr/>
          <a:lstStyle/>
          <a:p>
            <a:r>
              <a:rPr lang="en-US" dirty="0"/>
              <a:t>Comments About Slavery</a:t>
            </a:r>
          </a:p>
        </p:txBody>
      </p:sp>
      <p:sp>
        <p:nvSpPr>
          <p:cNvPr id="3" name="Content Placeholder 2">
            <a:extLst>
              <a:ext uri="{FF2B5EF4-FFF2-40B4-BE49-F238E27FC236}">
                <a16:creationId xmlns:a16="http://schemas.microsoft.com/office/drawing/2014/main" id="{698C09E0-B23D-EC17-79BB-46684D57A98E}"/>
              </a:ext>
            </a:extLst>
          </p:cNvPr>
          <p:cNvSpPr>
            <a:spLocks noGrp="1"/>
          </p:cNvSpPr>
          <p:nvPr>
            <p:ph idx="1"/>
          </p:nvPr>
        </p:nvSpPr>
        <p:spPr/>
        <p:txBody>
          <a:bodyPr>
            <a:normAutofit lnSpcReduction="10000"/>
          </a:bodyPr>
          <a:lstStyle/>
          <a:p>
            <a:r>
              <a:rPr lang="en-US" dirty="0"/>
              <a:t>“Central features that distinguish 1st century slavery from that later practiced in the New World are the following: </a:t>
            </a:r>
            <a:r>
              <a:rPr lang="en-US" dirty="0">
                <a:solidFill>
                  <a:srgbClr val="283F40"/>
                </a:solidFill>
                <a:latin typeface="+mj-lt"/>
              </a:rPr>
              <a:t>racial factors played no role</a:t>
            </a:r>
            <a:r>
              <a:rPr lang="en-US" dirty="0"/>
              <a:t>; education was greatly encouraged (</a:t>
            </a:r>
            <a:r>
              <a:rPr lang="en-US" dirty="0">
                <a:solidFill>
                  <a:srgbClr val="283F40"/>
                </a:solidFill>
              </a:rPr>
              <a:t>some slaves were better educated than their owners</a:t>
            </a:r>
            <a:r>
              <a:rPr lang="en-US" dirty="0"/>
              <a:t>) and enhanced a slave’s value; many slaves carried out sensitive and highly responsible social functions; </a:t>
            </a:r>
            <a:r>
              <a:rPr lang="en-US" dirty="0">
                <a:solidFill>
                  <a:srgbClr val="283F40"/>
                </a:solidFill>
              </a:rPr>
              <a:t>slaves could own property (including other slaves!)</a:t>
            </a:r>
            <a:r>
              <a:rPr lang="en-US" dirty="0"/>
              <a:t>; their religious and cultural traditions were the same as those of the freeborn; no laws prohibited public assembly of slaves; and (perhaps above all) </a:t>
            </a:r>
            <a:r>
              <a:rPr lang="en-US" dirty="0">
                <a:solidFill>
                  <a:srgbClr val="283F40"/>
                </a:solidFill>
              </a:rPr>
              <a:t>the majority of urban and domestic slaves could legitimately anticipate being emancipated by the age of 30”</a:t>
            </a:r>
            <a:r>
              <a:rPr lang="en-US" dirty="0"/>
              <a:t> (S. Scott </a:t>
            </a:r>
            <a:r>
              <a:rPr lang="en-US" dirty="0" err="1"/>
              <a:t>Bartchy</a:t>
            </a:r>
            <a:r>
              <a:rPr lang="en-US" dirty="0"/>
              <a:t>, “Slavery: New Testament,” ed. David Noel Freedman, </a:t>
            </a:r>
            <a:r>
              <a:rPr lang="en-US" i="1" dirty="0"/>
              <a:t>The Anchor Yale Bible Dictionary</a:t>
            </a:r>
            <a:r>
              <a:rPr lang="en-US" dirty="0"/>
              <a:t>, 6:66).</a:t>
            </a:r>
          </a:p>
        </p:txBody>
      </p:sp>
    </p:spTree>
    <p:extLst>
      <p:ext uri="{BB962C8B-B14F-4D97-AF65-F5344CB8AC3E}">
        <p14:creationId xmlns:p14="http://schemas.microsoft.com/office/powerpoint/2010/main" val="347301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5DD4-3EC6-9244-E6FA-5EC4066C7D19}"/>
              </a:ext>
            </a:extLst>
          </p:cNvPr>
          <p:cNvSpPr>
            <a:spLocks noGrp="1"/>
          </p:cNvSpPr>
          <p:nvPr>
            <p:ph type="title"/>
          </p:nvPr>
        </p:nvSpPr>
        <p:spPr/>
        <p:txBody>
          <a:bodyPr/>
          <a:lstStyle/>
          <a:p>
            <a:r>
              <a:rPr lang="en-US" dirty="0"/>
              <a:t>Prisoners of War as Slaves</a:t>
            </a:r>
          </a:p>
        </p:txBody>
      </p:sp>
      <p:sp>
        <p:nvSpPr>
          <p:cNvPr id="3" name="Content Placeholder 2">
            <a:extLst>
              <a:ext uri="{FF2B5EF4-FFF2-40B4-BE49-F238E27FC236}">
                <a16:creationId xmlns:a16="http://schemas.microsoft.com/office/drawing/2014/main" id="{10B5817D-FF41-7EC8-EB50-720EB0C857A3}"/>
              </a:ext>
            </a:extLst>
          </p:cNvPr>
          <p:cNvSpPr>
            <a:spLocks noGrp="1"/>
          </p:cNvSpPr>
          <p:nvPr>
            <p:ph idx="1"/>
          </p:nvPr>
        </p:nvSpPr>
        <p:spPr/>
        <p:txBody>
          <a:bodyPr/>
          <a:lstStyle/>
          <a:p>
            <a:r>
              <a:rPr lang="en-US" dirty="0"/>
              <a:t>“And all the army of the Chaldeans, who were with the captain of the guard, broke down the walls around Jerusalem. And the rest of the people who were left in the city and the deserters who had deserted to the king of Babylon, together with the rest of the multitude, </a:t>
            </a:r>
            <a:r>
              <a:rPr lang="en-US" dirty="0" err="1"/>
              <a:t>Nebuzaradan</a:t>
            </a:r>
            <a:r>
              <a:rPr lang="en-US" dirty="0"/>
              <a:t> the captain of the guard carried into exile. </a:t>
            </a:r>
            <a:r>
              <a:rPr lang="en-US" dirty="0">
                <a:solidFill>
                  <a:srgbClr val="283F40"/>
                </a:solidFill>
                <a:latin typeface="+mj-lt"/>
              </a:rPr>
              <a:t>But the captain of the guard left some of the poorest of the land to be vinedressers and plowmen</a:t>
            </a:r>
            <a:r>
              <a:rPr lang="en-US" dirty="0"/>
              <a:t>” (2 Kings 25:10-12).</a:t>
            </a:r>
          </a:p>
          <a:p>
            <a:endParaRPr lang="en-US" dirty="0"/>
          </a:p>
        </p:txBody>
      </p:sp>
    </p:spTree>
    <p:extLst>
      <p:ext uri="{BB962C8B-B14F-4D97-AF65-F5344CB8AC3E}">
        <p14:creationId xmlns:p14="http://schemas.microsoft.com/office/powerpoint/2010/main" val="334976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1633F4-7114-C624-AE4D-3B09F8A5F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0498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F1F066-9256-B0D9-A1FC-58C5D87B448F}"/>
              </a:ext>
            </a:extLst>
          </p:cNvPr>
          <p:cNvSpPr txBox="1"/>
          <p:nvPr/>
        </p:nvSpPr>
        <p:spPr>
          <a:xfrm>
            <a:off x="466436" y="5207827"/>
            <a:ext cx="11259128" cy="1200329"/>
          </a:xfrm>
          <a:prstGeom prst="rect">
            <a:avLst/>
          </a:prstGeom>
          <a:noFill/>
        </p:spPr>
        <p:txBody>
          <a:bodyPr wrap="square" rtlCol="0">
            <a:spAutoFit/>
          </a:bodyPr>
          <a:lstStyle/>
          <a:p>
            <a:pPr algn="r"/>
            <a:r>
              <a:rPr lang="en-US" sz="2400" dirty="0">
                <a:solidFill>
                  <a:srgbClr val="283F40"/>
                </a:solidFill>
              </a:rPr>
              <a:t>Prisoners of war taken into slavery. </a:t>
            </a:r>
            <a:r>
              <a:rPr lang="en-US" sz="2400" b="0" i="0" dirty="0">
                <a:solidFill>
                  <a:srgbClr val="283F40"/>
                </a:solidFill>
                <a:effectLst/>
              </a:rPr>
              <a:t>Neo-Assyrian Period, 865-860 BCE. Detail of Panel 17 (bottom), Room B, the North-</a:t>
            </a:r>
            <a:r>
              <a:rPr lang="en-US" sz="2400" b="1" dirty="0">
                <a:solidFill>
                  <a:srgbClr val="283F40"/>
                </a:solidFill>
              </a:rPr>
              <a:t>Palace</a:t>
            </a:r>
            <a:r>
              <a:rPr lang="en-US" sz="2400" b="0" i="0" dirty="0">
                <a:solidFill>
                  <a:srgbClr val="283F40"/>
                </a:solidFill>
                <a:effectLst/>
              </a:rPr>
              <a:t> Palace, </a:t>
            </a:r>
            <a:r>
              <a:rPr lang="en-US" sz="2400" b="1" dirty="0">
                <a:solidFill>
                  <a:srgbClr val="283F40"/>
                </a:solidFill>
              </a:rPr>
              <a:t>Nimrud</a:t>
            </a:r>
            <a:r>
              <a:rPr lang="en-US" sz="2400" b="0" i="0" dirty="0">
                <a:solidFill>
                  <a:srgbClr val="283F40"/>
                </a:solidFill>
                <a:effectLst/>
              </a:rPr>
              <a:t>, modern-day Iraq (The British Museum, London).</a:t>
            </a:r>
            <a:endParaRPr lang="en-US" sz="2400" dirty="0">
              <a:solidFill>
                <a:srgbClr val="283F40"/>
              </a:solidFill>
            </a:endParaRPr>
          </a:p>
        </p:txBody>
      </p:sp>
    </p:spTree>
    <p:extLst>
      <p:ext uri="{BB962C8B-B14F-4D97-AF65-F5344CB8AC3E}">
        <p14:creationId xmlns:p14="http://schemas.microsoft.com/office/powerpoint/2010/main" val="340970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C4BB-13B1-F227-CA70-80CD567A5709}"/>
              </a:ext>
            </a:extLst>
          </p:cNvPr>
          <p:cNvSpPr>
            <a:spLocks noGrp="1"/>
          </p:cNvSpPr>
          <p:nvPr>
            <p:ph type="title"/>
          </p:nvPr>
        </p:nvSpPr>
        <p:spPr/>
        <p:txBody>
          <a:bodyPr/>
          <a:lstStyle/>
          <a:p>
            <a:r>
              <a:rPr lang="en-US" dirty="0"/>
              <a:t>Sources for Slaves</a:t>
            </a:r>
          </a:p>
        </p:txBody>
      </p:sp>
      <p:sp>
        <p:nvSpPr>
          <p:cNvPr id="3" name="Content Placeholder 2">
            <a:extLst>
              <a:ext uri="{FF2B5EF4-FFF2-40B4-BE49-F238E27FC236}">
                <a16:creationId xmlns:a16="http://schemas.microsoft.com/office/drawing/2014/main" id="{7EA16D40-505A-5D0D-4417-09585B3A51CD}"/>
              </a:ext>
            </a:extLst>
          </p:cNvPr>
          <p:cNvSpPr>
            <a:spLocks noGrp="1"/>
          </p:cNvSpPr>
          <p:nvPr>
            <p:ph idx="1"/>
          </p:nvPr>
        </p:nvSpPr>
        <p:spPr/>
        <p:txBody>
          <a:bodyPr>
            <a:normAutofit fontScale="92500" lnSpcReduction="10000"/>
          </a:bodyPr>
          <a:lstStyle/>
          <a:p>
            <a:r>
              <a:rPr lang="en-US" dirty="0"/>
              <a:t>Primarily males who were prisoners of war, carried away by conquerors in large masses.</a:t>
            </a:r>
          </a:p>
          <a:p>
            <a:pPr lvl="1"/>
            <a:r>
              <a:rPr lang="en-US" dirty="0"/>
              <a:t>The people most desired as slaves were those most skilled.</a:t>
            </a:r>
          </a:p>
          <a:p>
            <a:pPr lvl="1"/>
            <a:r>
              <a:rPr lang="en-US" dirty="0"/>
              <a:t>Consequently, many slaves were better educated and more skilled than their masters.</a:t>
            </a:r>
          </a:p>
          <a:p>
            <a:r>
              <a:rPr lang="en-US" dirty="0"/>
              <a:t>Debt slavery. Sometimes parents sold themselves and/or their children into slavery.</a:t>
            </a:r>
          </a:p>
          <a:p>
            <a:r>
              <a:rPr lang="en-US" dirty="0"/>
              <a:t>Abandoned children might be left on the streets and picked up by whomever was willing to raise them. They frequently became slaves.</a:t>
            </a:r>
          </a:p>
          <a:p>
            <a:r>
              <a:rPr lang="en-US" dirty="0"/>
              <a:t>Sometimes free persons were enslaved as punishment for violation of laws (ABD, VI:59).</a:t>
            </a:r>
          </a:p>
          <a:p>
            <a:endParaRPr lang="en-US" dirty="0"/>
          </a:p>
        </p:txBody>
      </p:sp>
    </p:spTree>
    <p:extLst>
      <p:ext uri="{BB962C8B-B14F-4D97-AF65-F5344CB8AC3E}">
        <p14:creationId xmlns:p14="http://schemas.microsoft.com/office/powerpoint/2010/main" val="11849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4374</TotalTime>
  <Words>2301</Words>
  <Application>Microsoft Office PowerPoint</Application>
  <PresentationFormat>Widescreen</PresentationFormat>
  <Paragraphs>95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Source Sans Pro Black</vt:lpstr>
      <vt:lpstr>Source Sans Pro Semibold</vt:lpstr>
      <vt:lpstr>Office Theme</vt:lpstr>
      <vt:lpstr>PowerPoint Presentation</vt:lpstr>
      <vt:lpstr>PowerPoint Presentation</vt:lpstr>
      <vt:lpstr>Titus 2:1-10</vt:lpstr>
      <vt:lpstr>Brief Comments on Slavery</vt:lpstr>
      <vt:lpstr>Interpreting Ancient Slavery</vt:lpstr>
      <vt:lpstr>Comments About Slavery</vt:lpstr>
      <vt:lpstr>Prisoners of War as Slaves</vt:lpstr>
      <vt:lpstr>PowerPoint Presentation</vt:lpstr>
      <vt:lpstr>Sources for Slaves</vt:lpstr>
      <vt:lpstr>The Social Status of a Slave</vt:lpstr>
      <vt:lpstr>Note the Rise in Joseph’s Status</vt:lpstr>
      <vt:lpstr>Paul’s Exhortations to Bondservants</vt:lpstr>
      <vt:lpstr>How Do We Apply These Verses to Ourselves?</vt:lpstr>
      <vt:lpstr>PowerPoint Presentation</vt:lpstr>
      <vt:lpstr>A. Be Submissive to your Masters</vt:lpstr>
      <vt:lpstr>Submissive in Everything</vt:lpstr>
      <vt:lpstr>Obedient Slaves</vt:lpstr>
      <vt:lpstr>B. Be Well Pleasing</vt:lpstr>
      <vt:lpstr>3. Do Not Talk Back </vt:lpstr>
      <vt:lpstr>4. Not Pilfering</vt:lpstr>
      <vt:lpstr>5. But Showing All Good Faith</vt:lpstr>
      <vt:lpstr>Ephesians 6:5-8</vt:lpstr>
      <vt:lpstr>Colossians 3:22-25</vt:lpstr>
      <vt:lpstr>The Guiding Light</vt:lpstr>
      <vt:lpstr>The Same Light for All</vt:lpstr>
      <vt:lpstr>Christianity Is Judged By Its Adherents</vt:lpstr>
      <vt:lpstr>Matthew 5:16 at Work</vt:lpstr>
      <vt:lpstr>Conclusion</vt:lpstr>
      <vt:lpstr>The Brass Tacks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71</cp:revision>
  <dcterms:created xsi:type="dcterms:W3CDTF">2022-05-27T13:44:17Z</dcterms:created>
  <dcterms:modified xsi:type="dcterms:W3CDTF">2023-01-29T11:27:51Z</dcterms:modified>
</cp:coreProperties>
</file>