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71" r:id="rId6"/>
    <p:sldId id="261" r:id="rId7"/>
    <p:sldId id="262" r:id="rId8"/>
    <p:sldId id="263" r:id="rId9"/>
    <p:sldId id="272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68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CC2F-0700-4B8A-9B20-A5E76A02619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B4B3-D8C3-40BE-AB75-C6941E46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44986-3FD3-44A7-B123-F87A4DEBD0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/>
              <a:pPr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7D8F-E52E-45EC-AF6C-4BC39C8AEFBA}" type="datetimeFigureOut">
              <a:rPr lang="en-US" smtClean="0">
                <a:solidFill>
                  <a:srgbClr val="FEFAC9"/>
                </a:solidFill>
              </a:rPr>
              <a:pPr/>
              <a:t>12/30/22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CC2F-89B0-4D60-9AB6-6BE12236B96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8ADFF67-9B02-4BBE-99D2-5B1AF8017F16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ABE72C-5F53-42F9-A054-EAFDB316D7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0CAcQjRw&amp;url=http://www.fbcai.org/bible-study-opportunities/&amp;ei=BIhkVYmSLoe1sATKmIHYCg&amp;psig=AFQjCNGjgN9pfN6CtqVkcLxFDalp_dmh2g&amp;ust=143273815485934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Tt6OT2-vOAhXC5iYKHRUEBc4QjRwIBw&amp;url=http://www.ingodsimage.com/2013/05/zeal-what-where-why/&amp;bvm=bv.131286987,d.eWE&amp;psig=AFQjCNEsKeaUa_xAS6zfmRuaVG7j49agsg&amp;ust=14727348501396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ving A Passion For God | The Heaton File">
            <a:extLst>
              <a:ext uri="{FF2B5EF4-FFF2-40B4-BE49-F238E27FC236}">
                <a16:creationId xmlns:a16="http://schemas.microsoft.com/office/drawing/2014/main" id="{8B7987E5-7698-B07D-5BD2-DF1DF9F3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712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0" y="1697183"/>
            <a:ext cx="8153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He knew that Jesus alone 	could save his soul.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Took eyes off Jesus-then began to sink.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latin typeface="Bookman Old Style" panose="02050604050505020204" pitchFamily="18" charset="0"/>
              </a:rPr>
              <a:t>“Lord, save me!”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latin typeface="Bookman Old Style" panose="02050604050505020204" pitchFamily="18" charset="0"/>
              </a:rPr>
              <a:t>Faith did not change because 	sinking.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latin typeface="Bookman Old Style" panose="02050604050505020204" pitchFamily="18" charset="0"/>
              </a:rPr>
              <a:t>Lord when he left boat &amp; Lord when began to sink.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latin typeface="Bookman Old Style" panose="02050604050505020204" pitchFamily="18" charset="0"/>
              </a:rPr>
              <a:t>Knew Jesus alone could save.</a:t>
            </a:r>
            <a:endParaRPr lang="en-US" sz="2800" i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41402"/>
            <a:ext cx="73914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ZEALOUS TO BE         WITH THE LORD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8B0BEB-850B-0379-6EF2-115960E91B05}"/>
              </a:ext>
            </a:extLst>
          </p:cNvPr>
          <p:cNvSpPr/>
          <p:nvPr/>
        </p:nvSpPr>
        <p:spPr>
          <a:xfrm>
            <a:off x="33337" y="519261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panose="02090604020004020304" pitchFamily="18" charset="77"/>
              </a:rPr>
              <a:t>Peter’s</a:t>
            </a:r>
          </a:p>
          <a:p>
            <a:pPr algn="ctr"/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panose="02090604020004020304" pitchFamily="18" charset="77"/>
            </a:endParaRPr>
          </a:p>
        </p:txBody>
      </p:sp>
      <p:pic>
        <p:nvPicPr>
          <p:cNvPr id="3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2F2DC2E4-CA3A-F9F8-EFEC-850921D04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1290212"/>
            <a:ext cx="3995737" cy="2284982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DAEB6-5558-3F23-CBB3-4D051EFC6FC4}"/>
              </a:ext>
            </a:extLst>
          </p:cNvPr>
          <p:cNvSpPr txBox="1"/>
          <p:nvPr/>
        </p:nvSpPr>
        <p:spPr>
          <a:xfrm>
            <a:off x="495300" y="36844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343913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7130" y="228600"/>
            <a:ext cx="7941469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ZEALOUS TO BE           WITH THE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93687-BBCC-911A-F10F-086B86156E4D}"/>
              </a:ext>
            </a:extLst>
          </p:cNvPr>
          <p:cNvSpPr txBox="1"/>
          <p:nvPr/>
        </p:nvSpPr>
        <p:spPr>
          <a:xfrm>
            <a:off x="495300" y="36844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Matthew 14:22-33</a:t>
            </a:r>
          </a:p>
        </p:txBody>
      </p:sp>
      <p:pic>
        <p:nvPicPr>
          <p:cNvPr id="3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D54FFAF6-71F1-75B4-2454-B28F9C015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1290212"/>
            <a:ext cx="3995737" cy="2284982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F55BB7-9DEB-838C-AE40-B42CA049CBC8}"/>
              </a:ext>
            </a:extLst>
          </p:cNvPr>
          <p:cNvSpPr/>
          <p:nvPr/>
        </p:nvSpPr>
        <p:spPr>
          <a:xfrm>
            <a:off x="33337" y="519261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panose="02090604020004020304" pitchFamily="18" charset="77"/>
              </a:rPr>
              <a:t>Peter’s</a:t>
            </a:r>
          </a:p>
          <a:p>
            <a:pPr algn="ctr"/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7131" y="1877029"/>
            <a:ext cx="8267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After these events, Jesus 	taught a large crowd. (John 	6:66-69)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Crowd had hard time accepting the message of Jesus.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Many turned away – would disciples leave?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Peter- “You alone have words of life.”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Jesus alone could save!</a:t>
            </a:r>
            <a:endParaRPr lang="en-US" sz="3200" i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314236"/>
            <a:ext cx="7620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His Zeal Lead to Excitement and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1791563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Peter longed for opportunity 	to be used by Jesus.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We who have truth should be 	excited and eager.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Will we turn words into 	actions?</a:t>
            </a:r>
            <a:endParaRPr lang="en-US" sz="36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6B9BEA-FBE1-38B9-C815-56E23AF4400B}"/>
              </a:ext>
            </a:extLst>
          </p:cNvPr>
          <p:cNvSpPr/>
          <p:nvPr/>
        </p:nvSpPr>
        <p:spPr>
          <a:xfrm>
            <a:off x="33337" y="519261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panose="02090604020004020304" pitchFamily="18" charset="77"/>
              </a:rPr>
              <a:t>Peter’s</a:t>
            </a:r>
          </a:p>
          <a:p>
            <a:pPr algn="ctr"/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panose="02090604020004020304" pitchFamily="18" charset="77"/>
            </a:endParaRPr>
          </a:p>
        </p:txBody>
      </p:sp>
      <p:pic>
        <p:nvPicPr>
          <p:cNvPr id="3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F8667AB8-C567-0FBD-C9C8-3C16BA212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1290212"/>
            <a:ext cx="3995737" cy="2284982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A2DC6-E1FC-C59F-E01A-EDDB3DE95335}"/>
              </a:ext>
            </a:extLst>
          </p:cNvPr>
          <p:cNvSpPr txBox="1"/>
          <p:nvPr/>
        </p:nvSpPr>
        <p:spPr>
          <a:xfrm>
            <a:off x="495300" y="36844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Matthew 14:22-33</a:t>
            </a:r>
          </a:p>
        </p:txBody>
      </p:sp>
    </p:spTree>
    <p:extLst>
      <p:ext uri="{BB962C8B-B14F-4D97-AF65-F5344CB8AC3E}">
        <p14:creationId xmlns:p14="http://schemas.microsoft.com/office/powerpoint/2010/main" val="12201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28601"/>
            <a:ext cx="80010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Zeal of Peter</a:t>
            </a:r>
            <a:endParaRPr lang="en-US" sz="3600" b="1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2A9EC5-3C3C-5CE7-07FC-EC39B98F2ECE}"/>
              </a:ext>
            </a:extLst>
          </p:cNvPr>
          <p:cNvSpPr txBox="1"/>
          <p:nvPr/>
        </p:nvSpPr>
        <p:spPr>
          <a:xfrm>
            <a:off x="495300" y="36844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Matthew 14:22-33</a:t>
            </a:r>
          </a:p>
        </p:txBody>
      </p:sp>
      <p:pic>
        <p:nvPicPr>
          <p:cNvPr id="3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E654C76C-04EE-880F-61B4-A8AC73D3D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1290212"/>
            <a:ext cx="3995737" cy="2284982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053888-1856-AA6C-3BAA-F929D3347D1C}"/>
              </a:ext>
            </a:extLst>
          </p:cNvPr>
          <p:cNvSpPr/>
          <p:nvPr/>
        </p:nvSpPr>
        <p:spPr>
          <a:xfrm>
            <a:off x="33337" y="519261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panose="02090604020004020304" pitchFamily="18" charset="77"/>
              </a:rPr>
              <a:t>Peter’s</a:t>
            </a:r>
          </a:p>
          <a:p>
            <a:pPr algn="ctr"/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1612641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Sometimes Peter missed the point.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Sometimes messed up.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Sometimes overzealous.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Zeal led to service &amp; effectiveness.</a:t>
            </a:r>
          </a:p>
          <a:p>
            <a:pPr defTabSz="182880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Not a hearer ONLY but a doer!</a:t>
            </a:r>
            <a:endParaRPr lang="en-US" sz="3600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5962785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American Typewriter" panose="02090604020004020304" pitchFamily="18" charset="77"/>
              </a:rPr>
              <a:t>As a deer pants for flowing streams, so pants my soul for you, O God. My soul thirsts for God, for the living God. When shall I come and appear before God?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latin typeface="American Typewriter" panose="02090604020004020304" pitchFamily="18" charset="77"/>
              </a:rPr>
              <a:t>(Psa. 42:1-2)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3074" name="Picture 2" descr="http://www.fbcai.org/hp_wordpress/wp-content/uploads/2013/05/Gods-Word-Religious-Stock-Image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3102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40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MAGNET Animals Funny Prairie Dog Thirst Thirsty Crawl Water Drink | eBay">
            <a:extLst>
              <a:ext uri="{FF2B5EF4-FFF2-40B4-BE49-F238E27FC236}">
                <a16:creationId xmlns:a16="http://schemas.microsoft.com/office/drawing/2014/main" id="{CBC94BA9-4843-7C7C-6489-421B3FE1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r="-1" b="24053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1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Image result for zeal">
            <a:hlinkClick r:id="rId2"/>
            <a:extLst>
              <a:ext uri="{FF2B5EF4-FFF2-40B4-BE49-F238E27FC236}">
                <a16:creationId xmlns:a16="http://schemas.microsoft.com/office/drawing/2014/main" id="{48D93514-12A9-C4AE-FAB4-5B960A984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4547938" y="3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65792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u="sng" kern="1200" dirty="0">
                <a:solidFill>
                  <a:schemeClr val="bg1"/>
                </a:solidFill>
                <a:latin typeface="American Typewriter" panose="02090604020004020304" pitchFamily="18" charset="77"/>
                <a:ea typeface="+mj-ea"/>
                <a:cs typeface="+mj-cs"/>
              </a:rPr>
              <a:t>God Desires Passionate Believers!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3E5487-0A27-FDCE-457C-99E971CAF5A7}"/>
              </a:ext>
            </a:extLst>
          </p:cNvPr>
          <p:cNvSpPr txBox="1"/>
          <p:nvPr/>
        </p:nvSpPr>
        <p:spPr>
          <a:xfrm>
            <a:off x="1714499" y="4004609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Enthusiastic devotion; tireless diligence; eager desire; fervor for a person, cause, or object.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D81C9-A994-5187-3DD6-5C6AC34EF81F}"/>
              </a:ext>
            </a:extLst>
          </p:cNvPr>
          <p:cNvSpPr txBox="1"/>
          <p:nvPr/>
        </p:nvSpPr>
        <p:spPr>
          <a:xfrm>
            <a:off x="4191000" y="2903682"/>
            <a:ext cx="354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Titus 2:14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0306B-A93C-F80F-4944-BD878489BEED}"/>
              </a:ext>
            </a:extLst>
          </p:cNvPr>
          <p:cNvSpPr txBox="1"/>
          <p:nvPr/>
        </p:nvSpPr>
        <p:spPr>
          <a:xfrm>
            <a:off x="8382000" y="2892113"/>
            <a:ext cx="394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merican Typewriter" panose="02090604020004020304" pitchFamily="18" charset="77"/>
              </a:rPr>
              <a:t>Rom. 12:11</a:t>
            </a:r>
          </a:p>
        </p:txBody>
      </p:sp>
    </p:spTree>
    <p:extLst>
      <p:ext uri="{BB962C8B-B14F-4D97-AF65-F5344CB8AC3E}">
        <p14:creationId xmlns:p14="http://schemas.microsoft.com/office/powerpoint/2010/main" val="39302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zeal">
            <a:hlinkClick r:id="rId2"/>
            <a:extLst>
              <a:ext uri="{FF2B5EF4-FFF2-40B4-BE49-F238E27FC236}">
                <a16:creationId xmlns:a16="http://schemas.microsoft.com/office/drawing/2014/main" id="{9AD7CEE7-E756-BB73-A64D-37C94099D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0"/>
            <a:ext cx="7467600" cy="3681406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914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1</a:t>
            </a:r>
            <a:r>
              <a:rPr lang="en-US" sz="4800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st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step to accomplishment!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48C1A-04F5-933D-5EA0-869C8FB91885}"/>
              </a:ext>
            </a:extLst>
          </p:cNvPr>
          <p:cNvSpPr txBox="1"/>
          <p:nvPr/>
        </p:nvSpPr>
        <p:spPr>
          <a:xfrm>
            <a:off x="914400" y="2895600"/>
            <a:ext cx="1127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We accomplish what motivates us!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Changes people!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Protects me from sin!</a:t>
            </a:r>
            <a:endParaRPr lang="en-US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9800" y="452436"/>
            <a:ext cx="6096000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latin typeface="American Typewriter" panose="02090604020004020304" pitchFamily="18" charset="77"/>
                <a:ea typeface="+mj-ea"/>
                <a:cs typeface="+mj-cs"/>
              </a:rPr>
              <a:t>How do we regain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dirty="0">
                <a:latin typeface="American Typewriter" panose="02090604020004020304" pitchFamily="18" charset="77"/>
                <a:ea typeface="+mj-ea"/>
                <a:cs typeface="+mj-cs"/>
              </a:rPr>
              <a:t>our zeal for God?</a:t>
            </a:r>
          </a:p>
        </p:txBody>
      </p:sp>
      <p:pic>
        <p:nvPicPr>
          <p:cNvPr id="4" name="Picture 2" descr="Image result for zeal">
            <a:hlinkClick r:id="rId2"/>
            <a:extLst>
              <a:ext uri="{FF2B5EF4-FFF2-40B4-BE49-F238E27FC236}">
                <a16:creationId xmlns:a16="http://schemas.microsoft.com/office/drawing/2014/main" id="{D7D53D03-15D9-D86E-870F-0C74FADC0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7" r="28648" b="1"/>
          <a:stretch/>
        </p:blipFill>
        <p:spPr bwMode="auto">
          <a:xfrm>
            <a:off x="21" y="10"/>
            <a:ext cx="609598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1940438"/>
            <a:ext cx="6248400" cy="4765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Be filled with God’s word!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Prayer!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Return to our 1</a:t>
            </a:r>
            <a:r>
              <a:rPr lang="en-US" sz="4400" b="1" baseline="30000" dirty="0"/>
              <a:t>st</a:t>
            </a:r>
            <a:r>
              <a:rPr lang="en-US" sz="4400" b="1" dirty="0"/>
              <a:t> love!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Associate with passionate people!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Make it a priority!</a:t>
            </a:r>
          </a:p>
        </p:txBody>
      </p:sp>
    </p:spTree>
    <p:extLst>
      <p:ext uri="{BB962C8B-B14F-4D97-AF65-F5344CB8AC3E}">
        <p14:creationId xmlns:p14="http://schemas.microsoft.com/office/powerpoint/2010/main" val="421683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A8A1D659-3C0E-6F24-7EB8-24492312F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400362" y="2667000"/>
            <a:ext cx="4791638" cy="4191000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1905000" y="228600"/>
            <a:ext cx="8382000" cy="13716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487" y="538994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n w="12700">
                  <a:noFill/>
                  <a:prstDash val="solid"/>
                </a:ln>
                <a:latin typeface="Bookman Old Style" panose="02050604050505020204" pitchFamily="18" charset="0"/>
              </a:rPr>
              <a:t>Peter – Man Full of Zeal for the Lord!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90255"/>
            <a:ext cx="1127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8288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latin typeface="Bookman Old Style" panose="02050604050505020204" pitchFamily="18" charset="0"/>
              </a:rPr>
              <a:t>On Mount of Transfiguration,   </a:t>
            </a:r>
          </a:p>
          <a:p>
            <a:pPr defTabSz="182880">
              <a:buClr>
                <a:schemeClr val="tx1"/>
              </a:buClr>
            </a:pPr>
            <a:r>
              <a:rPr lang="en-US" sz="4000" b="1" dirty="0">
                <a:latin typeface="Bookman Old Style" panose="02050604050505020204" pitchFamily="18" charset="0"/>
              </a:rPr>
              <a:t>   Peter wanted to build “tents”.</a:t>
            </a:r>
          </a:p>
          <a:p>
            <a:pPr marL="571500" indent="-571500" defTabSz="18288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latin typeface="Bookman Old Style" panose="02050604050505020204" pitchFamily="18" charset="0"/>
              </a:rPr>
              <a:t>Peter said he would die, </a:t>
            </a:r>
          </a:p>
          <a:p>
            <a:pPr defTabSz="182880">
              <a:buClr>
                <a:schemeClr val="tx1"/>
              </a:buClr>
            </a:pPr>
            <a:r>
              <a:rPr lang="en-US" sz="4000" b="1" dirty="0">
                <a:latin typeface="Bookman Old Style" panose="02050604050505020204" pitchFamily="18" charset="0"/>
              </a:rPr>
              <a:t>   rather than deny Jesus.</a:t>
            </a:r>
          </a:p>
          <a:p>
            <a:pPr marL="571500" indent="-571500" defTabSz="18288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latin typeface="Bookman Old Style" panose="02050604050505020204" pitchFamily="18" charset="0"/>
              </a:rPr>
              <a:t>Peter drew sword in Garden.</a:t>
            </a:r>
          </a:p>
          <a:p>
            <a:pPr marL="571500" indent="-571500" defTabSz="18288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latin typeface="Bookman Old Style" panose="02050604050505020204" pitchFamily="18" charset="0"/>
              </a:rPr>
              <a:t>Peter ran to empty tomb.</a:t>
            </a:r>
          </a:p>
          <a:p>
            <a:pPr marL="571500" indent="-571500" defTabSz="18288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4000" b="1" dirty="0">
                <a:latin typeface="Bookman Old Style" panose="02050604050505020204" pitchFamily="18" charset="0"/>
              </a:rPr>
              <a:t>Peter left boat to go to Lord.</a:t>
            </a:r>
          </a:p>
        </p:txBody>
      </p:sp>
    </p:spTree>
    <p:extLst>
      <p:ext uri="{BB962C8B-B14F-4D97-AF65-F5344CB8AC3E}">
        <p14:creationId xmlns:p14="http://schemas.microsoft.com/office/powerpoint/2010/main" val="126336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6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9600" y="228600"/>
            <a:ext cx="70866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ZEALOUS TO BE           WITH THE LORD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37" y="519261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merican Typewriter" panose="02090604020004020304" pitchFamily="18" charset="77"/>
              </a:rPr>
              <a:t>Peter’s</a:t>
            </a:r>
          </a:p>
          <a:p>
            <a:pPr algn="ctr"/>
            <a:endParaRPr lang="en-US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rgbClr val="F3A447">
                      <a:tint val="70000"/>
                      <a:satMod val="245000"/>
                    </a:srgbClr>
                  </a:gs>
                  <a:gs pos="75000">
                    <a:srgbClr val="F3A447">
                      <a:tint val="90000"/>
                      <a:shade val="60000"/>
                      <a:satMod val="240000"/>
                    </a:srgbClr>
                  </a:gs>
                  <a:gs pos="100000">
                    <a:srgbClr val="F3A44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" y="36844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merican Typewriter" panose="02090604020004020304" pitchFamily="18" charset="77"/>
              </a:rPr>
              <a:t>Matthew 14:22-33</a:t>
            </a:r>
          </a:p>
        </p:txBody>
      </p:sp>
      <p:pic>
        <p:nvPicPr>
          <p:cNvPr id="2" name="Picture 2" descr="Image result for zeal">
            <a:hlinkClick r:id="rId3"/>
            <a:extLst>
              <a:ext uri="{FF2B5EF4-FFF2-40B4-BE49-F238E27FC236}">
                <a16:creationId xmlns:a16="http://schemas.microsoft.com/office/drawing/2014/main" id="{A6438410-AC6D-5234-9DA6-5E73F87A8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5509" b="1"/>
          <a:stretch/>
        </p:blipFill>
        <p:spPr bwMode="auto">
          <a:xfrm>
            <a:off x="76200" y="1290212"/>
            <a:ext cx="3995737" cy="2284982"/>
          </a:xfrm>
          <a:prstGeom prst="rect">
            <a:avLst/>
          </a:prstGeom>
          <a:noFill/>
          <a:effectLst>
            <a:softEdge rad="2820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57600" y="16764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He knew that Jesus alone 	could calm the storms of life.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Live in the midst of storms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Mat. 11:28-30</a:t>
            </a:r>
            <a:endParaRPr lang="en-US" sz="3200" i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  <a:p>
            <a:pPr defTabSz="182880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He knew Jesus was in control of his creation.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Knew Jesus was “God with us”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Knew Jesus controlled wind &amp; 	waves</a:t>
            </a:r>
          </a:p>
          <a:p>
            <a:pPr lvl="1" defTabSz="182880">
              <a:buFont typeface="Arial" pitchFamily="34" charset="0"/>
              <a:buChar char="•"/>
            </a:pPr>
            <a:r>
              <a:rPr lang="en-US" sz="3200" i="1" dirty="0">
                <a:solidFill>
                  <a:srgbClr val="FFFF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ookman Old Style" panose="02050604050505020204" pitchFamily="18" charset="0"/>
              </a:rPr>
              <a:t>Knew Jesus was Lord over ALL</a:t>
            </a:r>
            <a:endParaRPr lang="en-US" sz="3200" i="1" dirty="0">
              <a:solidFill>
                <a:srgbClr val="FFFF9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438</Words>
  <Application>Microsoft Macintosh PowerPoint</Application>
  <PresentationFormat>Widescreen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American Typewriter</vt:lpstr>
      <vt:lpstr>Arial</vt:lpstr>
      <vt:lpstr>Arial Narrow</vt:lpstr>
      <vt:lpstr>Bookman Old Style</vt:lpstr>
      <vt:lpstr>Calibri</vt:lpstr>
      <vt:lpstr>Wingdings</vt:lpstr>
      <vt:lpstr>Office Theme</vt:lpstr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</dc:creator>
  <cp:lastModifiedBy>Andrew Scott Willis</cp:lastModifiedBy>
  <cp:revision>12</cp:revision>
  <dcterms:created xsi:type="dcterms:W3CDTF">2016-08-31T12:37:18Z</dcterms:created>
  <dcterms:modified xsi:type="dcterms:W3CDTF">2022-12-30T14:48:31Z</dcterms:modified>
</cp:coreProperties>
</file>