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73" r:id="rId4"/>
    <p:sldId id="262" r:id="rId5"/>
    <p:sldId id="264" r:id="rId6"/>
    <p:sldId id="263" r:id="rId7"/>
    <p:sldId id="265" r:id="rId8"/>
    <p:sldId id="266" r:id="rId9"/>
    <p:sldId id="267" r:id="rId10"/>
    <p:sldId id="268" r:id="rId11"/>
    <p:sldId id="269" r:id="rId12"/>
    <p:sldId id="270" r:id="rId13"/>
    <p:sldId id="271" r:id="rId14"/>
    <p:sldId id="272" r:id="rId15"/>
    <p:sldId id="275" r:id="rId16"/>
    <p:sldId id="274" r:id="rId17"/>
    <p:sldId id="276" r:id="rId18"/>
    <p:sldId id="277" r:id="rId19"/>
    <p:sldId id="278" r:id="rId20"/>
    <p:sldId id="279" r:id="rId21"/>
    <p:sldId id="280" r:id="rId22"/>
    <p:sldId id="312" r:id="rId23"/>
    <p:sldId id="281" r:id="rId24"/>
    <p:sldId id="282" r:id="rId25"/>
    <p:sldId id="283" r:id="rId26"/>
    <p:sldId id="284" r:id="rId27"/>
    <p:sldId id="285" r:id="rId28"/>
    <p:sldId id="286" r:id="rId29"/>
    <p:sldId id="288"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2/1/2023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2/1/2023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3B69-40DD-9B79-1BBE-57E18319958C}"/>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3EB816CB-7162-9041-80AB-8B7FFE862D52}"/>
              </a:ext>
            </a:extLst>
          </p:cNvPr>
          <p:cNvSpPr>
            <a:spLocks noGrp="1"/>
          </p:cNvSpPr>
          <p:nvPr>
            <p:ph idx="1"/>
          </p:nvPr>
        </p:nvSpPr>
        <p:spPr/>
        <p:txBody>
          <a:bodyPr/>
          <a:lstStyle/>
          <a:p>
            <a:r>
              <a:rPr lang="en-US" dirty="0"/>
              <a:t>“And he told them many things in parables, saying: ‘a </a:t>
            </a:r>
            <a:r>
              <a:rPr lang="en-US" dirty="0" err="1"/>
              <a:t>sower</a:t>
            </a:r>
            <a:r>
              <a:rPr lang="en-US" dirty="0"/>
              <a:t> went out to sow. And as he sowed, some seeds fell along the path, and the birds came and devoured them. Other seeds fell on rocky ground, where they did not have much soil, and immediately they sprang up, since they had no depth of soil, but when the sun rose they were scorched. And since they had no root, they withered away. Other seeds fell among thorns, and the thorns grew up and choked them. Other seeds fell on good soil and produced grain, some a hundredfold, some sixty, some thirty. He who has ears, let him hear’” (13:3-9).</a:t>
            </a:r>
          </a:p>
          <a:p>
            <a:endParaRPr lang="en-US" dirty="0"/>
          </a:p>
        </p:txBody>
      </p:sp>
    </p:spTree>
    <p:extLst>
      <p:ext uri="{BB962C8B-B14F-4D97-AF65-F5344CB8AC3E}">
        <p14:creationId xmlns:p14="http://schemas.microsoft.com/office/powerpoint/2010/main" val="257120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C86A-EF3E-5CD1-66B7-8A90EE34275E}"/>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A533CC90-1E38-4ECD-606B-0BDB6025C012}"/>
              </a:ext>
            </a:extLst>
          </p:cNvPr>
          <p:cNvSpPr>
            <a:spLocks noGrp="1"/>
          </p:cNvSpPr>
          <p:nvPr>
            <p:ph idx="1"/>
          </p:nvPr>
        </p:nvSpPr>
        <p:spPr/>
        <p:txBody>
          <a:bodyPr>
            <a:normAutofit lnSpcReduction="10000"/>
          </a:bodyPr>
          <a:lstStyle/>
          <a:p>
            <a:r>
              <a:rPr lang="en-US" dirty="0"/>
              <a:t>Depicts broadcast sowing, instead of planting in rows.</a:t>
            </a:r>
          </a:p>
          <a:p>
            <a:pPr lvl="1"/>
            <a:r>
              <a:rPr lang="en-US" dirty="0"/>
              <a:t>In broadcast sowing, the one sowing does not have much control over where the seed lands.</a:t>
            </a:r>
          </a:p>
          <a:p>
            <a:pPr lvl="1"/>
            <a:r>
              <a:rPr lang="en-US" dirty="0"/>
              <a:t>The kinds of ground:</a:t>
            </a:r>
          </a:p>
          <a:p>
            <a:pPr lvl="2"/>
            <a:r>
              <a:rPr lang="en-US" dirty="0"/>
              <a:t>A pathway: birds devour the seed</a:t>
            </a:r>
          </a:p>
          <a:p>
            <a:pPr lvl="2"/>
            <a:r>
              <a:rPr lang="en-US" dirty="0"/>
              <a:t>Stony ground: </a:t>
            </a:r>
          </a:p>
          <a:p>
            <a:pPr lvl="3"/>
            <a:r>
              <a:rPr lang="en-US" dirty="0"/>
              <a:t>The ground has a thin top layer of soil over a layer of stone.</a:t>
            </a:r>
          </a:p>
          <a:p>
            <a:pPr lvl="3"/>
            <a:r>
              <a:rPr lang="en-US" dirty="0"/>
              <a:t>The seed sprouts, but because the roots cannot penetrate the stone, the plant dies.</a:t>
            </a:r>
          </a:p>
          <a:p>
            <a:pPr lvl="2"/>
            <a:r>
              <a:rPr lang="en-US" dirty="0"/>
              <a:t>Thorny ground is ground with thorns which choke out the seed.</a:t>
            </a:r>
          </a:p>
          <a:p>
            <a:pPr lvl="2"/>
            <a:r>
              <a:rPr lang="en-US" dirty="0"/>
              <a:t>Good ground is soil that produces a bountiful harvest.</a:t>
            </a:r>
          </a:p>
          <a:p>
            <a:pPr lvl="1"/>
            <a:r>
              <a:rPr lang="en-US" dirty="0"/>
              <a:t>The difference in outcome depends, not upon the seed, but the difference in the soils.</a:t>
            </a:r>
          </a:p>
        </p:txBody>
      </p:sp>
    </p:spTree>
    <p:extLst>
      <p:ext uri="{BB962C8B-B14F-4D97-AF65-F5344CB8AC3E}">
        <p14:creationId xmlns:p14="http://schemas.microsoft.com/office/powerpoint/2010/main" val="18049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circle(in)">
                                      <p:cBhvr>
                                        <p:cTn id="3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2893-B69D-50DD-46C2-FC24F9627D7E}"/>
              </a:ext>
            </a:extLst>
          </p:cNvPr>
          <p:cNvSpPr>
            <a:spLocks noGrp="1"/>
          </p:cNvSpPr>
          <p:nvPr>
            <p:ph type="title"/>
          </p:nvPr>
        </p:nvSpPr>
        <p:spPr/>
        <p:txBody>
          <a:bodyPr/>
          <a:lstStyle/>
          <a:p>
            <a:r>
              <a:rPr lang="en-US" dirty="0"/>
              <a:t>Interlude: The Purpose of Parables</a:t>
            </a:r>
            <a:r>
              <a:rPr lang="en-US" sz="2400" dirty="0"/>
              <a:t> </a:t>
            </a:r>
            <a:br>
              <a:rPr lang="en-US" sz="2400" dirty="0"/>
            </a:br>
            <a:r>
              <a:rPr lang="en-US" sz="2400" dirty="0"/>
              <a:t>Matthew 13:10-17</a:t>
            </a:r>
          </a:p>
        </p:txBody>
      </p:sp>
      <p:sp>
        <p:nvSpPr>
          <p:cNvPr id="3" name="Content Placeholder 2">
            <a:extLst>
              <a:ext uri="{FF2B5EF4-FFF2-40B4-BE49-F238E27FC236}">
                <a16:creationId xmlns:a16="http://schemas.microsoft.com/office/drawing/2014/main" id="{B016A386-AB09-61E2-A151-40481400BD42}"/>
              </a:ext>
            </a:extLst>
          </p:cNvPr>
          <p:cNvSpPr>
            <a:spLocks noGrp="1"/>
          </p:cNvSpPr>
          <p:nvPr>
            <p:ph idx="1"/>
          </p:nvPr>
        </p:nvSpPr>
        <p:spPr>
          <a:xfrm>
            <a:off x="838200" y="1825624"/>
            <a:ext cx="10515600" cy="4805911"/>
          </a:xfrm>
        </p:spPr>
        <p:txBody>
          <a:bodyPr>
            <a:normAutofit fontScale="92500" lnSpcReduction="20000"/>
          </a:bodyPr>
          <a:lstStyle/>
          <a:p>
            <a:pPr marL="0" indent="0">
              <a:buNone/>
            </a:pPr>
            <a:r>
              <a:rPr lang="en-US" dirty="0"/>
              <a:t>“Then the disciples came and said to him, ‘Why do you speak to them in parables?’ And he answered them, ‘To you it has been given to know the secrets of the kingdom of heaven, but to them it has not been given. For to the one who has, more will be given, and he will have an abundance, but from the one who has not, even what he has will be taken away. This is why I speak to them in parables, because seeing they do not see, and hearing they do not hear, nor do they understand. Indeed, in their case the prophecy of Isaiah is fulfilled that says: “You will indeed hear but never understand, and you will indeed see but never perceive.” For this people’s heart has grown dull, and with their ears they can barely hear, and their eyes they have closed, lest they should see with their eyes and hear with their ears and understand with their heart and turn, and I would heal them.’ But blessed are your eyes, for they see, and your ears, for they hear. For truly, I say to you, many prophets and righteous people longed to see what you see, and did not see it, and to hear what you hear, and did not hear it.”</a:t>
            </a:r>
          </a:p>
          <a:p>
            <a:endParaRPr lang="en-US" dirty="0"/>
          </a:p>
        </p:txBody>
      </p:sp>
    </p:spTree>
    <p:extLst>
      <p:ext uri="{BB962C8B-B14F-4D97-AF65-F5344CB8AC3E}">
        <p14:creationId xmlns:p14="http://schemas.microsoft.com/office/powerpoint/2010/main" val="372866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2D09-A3E6-9F30-C169-0DCDB3BEAEBC}"/>
              </a:ext>
            </a:extLst>
          </p:cNvPr>
          <p:cNvSpPr>
            <a:spLocks noGrp="1"/>
          </p:cNvSpPr>
          <p:nvPr>
            <p:ph type="title"/>
          </p:nvPr>
        </p:nvSpPr>
        <p:spPr/>
        <p:txBody>
          <a:bodyPr/>
          <a:lstStyle/>
          <a:p>
            <a:r>
              <a:rPr lang="en-US" dirty="0"/>
              <a:t>Matthew 13:10 </a:t>
            </a:r>
          </a:p>
        </p:txBody>
      </p:sp>
      <p:sp>
        <p:nvSpPr>
          <p:cNvPr id="3" name="Content Placeholder 2">
            <a:extLst>
              <a:ext uri="{FF2B5EF4-FFF2-40B4-BE49-F238E27FC236}">
                <a16:creationId xmlns:a16="http://schemas.microsoft.com/office/drawing/2014/main" id="{B944E5B8-B199-6E22-F6BF-013268BBACB7}"/>
              </a:ext>
            </a:extLst>
          </p:cNvPr>
          <p:cNvSpPr>
            <a:spLocks noGrp="1"/>
          </p:cNvSpPr>
          <p:nvPr>
            <p:ph idx="1"/>
          </p:nvPr>
        </p:nvSpPr>
        <p:spPr/>
        <p:txBody>
          <a:bodyPr>
            <a:normAutofit/>
          </a:bodyPr>
          <a:lstStyle/>
          <a:p>
            <a:r>
              <a:rPr lang="en-US" dirty="0">
                <a:latin typeface="Source Sans Pro Black" panose="020B0803030403020204" pitchFamily="34" charset="0"/>
              </a:rPr>
              <a:t>“Then the disciples came and said to him, ‘Why do you speak to them in parables?’”</a:t>
            </a:r>
          </a:p>
          <a:p>
            <a:pPr lvl="1"/>
            <a:r>
              <a:rPr lang="en-US" dirty="0"/>
              <a:t>At some point, whether after or in the middle of the presentation is not known, the disciples asked why Jesus was speaking parables to the crowd.</a:t>
            </a:r>
          </a:p>
          <a:p>
            <a:pPr lvl="1"/>
            <a:r>
              <a:rPr lang="en-US" dirty="0"/>
              <a:t>Jesus’s explanation is a private conversation (Mark 4:10) to show the dual purpose of his parables—to conceal His teaching from those who were antagonists and to reveal His teaching to those who were followers.</a:t>
            </a:r>
          </a:p>
          <a:p>
            <a:pPr lvl="2"/>
            <a:r>
              <a:rPr lang="en-US" dirty="0"/>
              <a:t>Since Jesus was teaching from a boat, “the disciples came and said” likely points to a time after the giving of the parable.</a:t>
            </a:r>
          </a:p>
          <a:p>
            <a:pPr lvl="1"/>
            <a:r>
              <a:rPr lang="en-US" dirty="0"/>
              <a:t>He also relates this to Isaiah 6:9-10, not as a prediction fulfilled but another example of the same kind of situation.</a:t>
            </a:r>
          </a:p>
        </p:txBody>
      </p:sp>
    </p:spTree>
    <p:extLst>
      <p:ext uri="{BB962C8B-B14F-4D97-AF65-F5344CB8AC3E}">
        <p14:creationId xmlns:p14="http://schemas.microsoft.com/office/powerpoint/2010/main" val="30328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A010-CCFC-C8EB-BB59-EE040B3E0C8A}"/>
              </a:ext>
            </a:extLst>
          </p:cNvPr>
          <p:cNvSpPr>
            <a:spLocks noGrp="1"/>
          </p:cNvSpPr>
          <p:nvPr>
            <p:ph type="title"/>
          </p:nvPr>
        </p:nvSpPr>
        <p:spPr/>
        <p:txBody>
          <a:bodyPr/>
          <a:lstStyle/>
          <a:p>
            <a:r>
              <a:rPr lang="en-US" dirty="0"/>
              <a:t>Matthew 13:11</a:t>
            </a:r>
          </a:p>
        </p:txBody>
      </p:sp>
      <p:sp>
        <p:nvSpPr>
          <p:cNvPr id="3" name="Content Placeholder 2">
            <a:extLst>
              <a:ext uri="{FF2B5EF4-FFF2-40B4-BE49-F238E27FC236}">
                <a16:creationId xmlns:a16="http://schemas.microsoft.com/office/drawing/2014/main" id="{94069350-EBF9-39BF-DDB1-F95690EE233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he answered them, ‘To you it has been given to know the secrets of the kingdom of heaven, but to them it has not been given.’”</a:t>
            </a:r>
          </a:p>
          <a:p>
            <a:pPr lvl="1"/>
            <a:r>
              <a:rPr lang="en-US" dirty="0">
                <a:latin typeface="Source Sans Pro Black" panose="020B0803030403020204" pitchFamily="34" charset="0"/>
              </a:rPr>
              <a:t>Secrets </a:t>
            </a:r>
            <a:r>
              <a:rPr lang="en-US" dirty="0"/>
              <a:t>(</a:t>
            </a:r>
            <a:r>
              <a:rPr lang="en-US" i="1" dirty="0" err="1"/>
              <a:t>mustēria</a:t>
            </a:r>
            <a:r>
              <a:rPr lang="en-US" dirty="0"/>
              <a:t>): “the unmanifested or private counsel of God, (God’s) secret, the secret thoughts, plans, and dispensations of God . . . .which are hidden from human reason, as well as from all other comprehension below the divine level, and await either fulfillment or revelation to those for whom they are intended” (BDAG, 662). Cf. Paul’s use of the term in Eph. 3:1-5.</a:t>
            </a:r>
          </a:p>
          <a:p>
            <a:pPr lvl="2"/>
            <a:r>
              <a:rPr lang="en-US" dirty="0"/>
              <a:t>Cf. Matt. 11:25-26.</a:t>
            </a:r>
          </a:p>
          <a:p>
            <a:pPr lvl="1"/>
            <a:r>
              <a:rPr lang="en-US" dirty="0"/>
              <a:t>Having accepted that Jesus is the Lord’s Messiah, the disciples understood the mysteries that those who rejected Jesus (“he casts out demons by the power of </a:t>
            </a:r>
            <a:r>
              <a:rPr lang="en-US" dirty="0" err="1"/>
              <a:t>Beelzebul</a:t>
            </a:r>
            <a:r>
              <a:rPr lang="en-US" dirty="0"/>
              <a:t>”) could not.</a:t>
            </a:r>
          </a:p>
        </p:txBody>
      </p:sp>
    </p:spTree>
    <p:extLst>
      <p:ext uri="{BB962C8B-B14F-4D97-AF65-F5344CB8AC3E}">
        <p14:creationId xmlns:p14="http://schemas.microsoft.com/office/powerpoint/2010/main" val="28395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2D96-30F5-0485-58AF-8F2ED31BB437}"/>
              </a:ext>
            </a:extLst>
          </p:cNvPr>
          <p:cNvSpPr>
            <a:spLocks noGrp="1"/>
          </p:cNvSpPr>
          <p:nvPr>
            <p:ph type="title"/>
          </p:nvPr>
        </p:nvSpPr>
        <p:spPr/>
        <p:txBody>
          <a:bodyPr/>
          <a:lstStyle/>
          <a:p>
            <a:r>
              <a:rPr lang="en-US" dirty="0"/>
              <a:t>Matthew 13:12</a:t>
            </a:r>
          </a:p>
        </p:txBody>
      </p:sp>
      <p:sp>
        <p:nvSpPr>
          <p:cNvPr id="3" name="Content Placeholder 2">
            <a:extLst>
              <a:ext uri="{FF2B5EF4-FFF2-40B4-BE49-F238E27FC236}">
                <a16:creationId xmlns:a16="http://schemas.microsoft.com/office/drawing/2014/main" id="{E79B6F5A-ED1B-D52D-7D7A-F71E74092666}"/>
              </a:ext>
            </a:extLst>
          </p:cNvPr>
          <p:cNvSpPr>
            <a:spLocks noGrp="1"/>
          </p:cNvSpPr>
          <p:nvPr>
            <p:ph idx="1"/>
          </p:nvPr>
        </p:nvSpPr>
        <p:spPr/>
        <p:txBody>
          <a:bodyPr/>
          <a:lstStyle/>
          <a:p>
            <a:r>
              <a:rPr lang="en-US" dirty="0">
                <a:latin typeface="Source Sans Pro Black" panose="020B0803030403020204" pitchFamily="34" charset="0"/>
              </a:rPr>
              <a:t>“For to the one who has, more will be given, and he will have an abundance, but from the one who has not, even what he has will be taken away.”</a:t>
            </a:r>
          </a:p>
          <a:p>
            <a:pPr lvl="1"/>
            <a:r>
              <a:rPr lang="en-US" dirty="0"/>
              <a:t>The whole of God’s revelation is centered on Jesus. Those who reject Jesus (“he works miracles through the power of </a:t>
            </a:r>
            <a:r>
              <a:rPr lang="en-US" dirty="0" err="1"/>
              <a:t>Beelzebul</a:t>
            </a:r>
            <a:r>
              <a:rPr lang="en-US" dirty="0"/>
              <a:t>”) will lose understanding of the revelation that had previously been given to them.</a:t>
            </a:r>
          </a:p>
          <a:p>
            <a:pPr lvl="1"/>
            <a:r>
              <a:rPr lang="en-US" dirty="0"/>
              <a:t>The Jews who rejected Jesus had the kingdom taken from them and given to another who would bring forth its fruits (Matt. 21:43).</a:t>
            </a:r>
          </a:p>
          <a:p>
            <a:pPr lvl="1"/>
            <a:r>
              <a:rPr lang="en-US" dirty="0"/>
              <a:t>Those who accept that Jesus was the Christ see clearly the unfolding of God’s divine plan through the fulfillment of Old Testament prophecies and thus, their understanding of the divine purpose expands.</a:t>
            </a:r>
          </a:p>
          <a:p>
            <a:endParaRPr lang="en-US" dirty="0"/>
          </a:p>
        </p:txBody>
      </p:sp>
    </p:spTree>
    <p:extLst>
      <p:ext uri="{BB962C8B-B14F-4D97-AF65-F5344CB8AC3E}">
        <p14:creationId xmlns:p14="http://schemas.microsoft.com/office/powerpoint/2010/main" val="41558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5DE5-1D9F-7AD0-4DC3-A679921D820A}"/>
              </a:ext>
            </a:extLst>
          </p:cNvPr>
          <p:cNvSpPr>
            <a:spLocks noGrp="1"/>
          </p:cNvSpPr>
          <p:nvPr>
            <p:ph type="title"/>
          </p:nvPr>
        </p:nvSpPr>
        <p:spPr/>
        <p:txBody>
          <a:bodyPr/>
          <a:lstStyle/>
          <a:p>
            <a:r>
              <a:rPr lang="en-US" dirty="0"/>
              <a:t>Matthew 13:13</a:t>
            </a:r>
          </a:p>
        </p:txBody>
      </p:sp>
      <p:sp>
        <p:nvSpPr>
          <p:cNvPr id="3" name="Content Placeholder 2">
            <a:extLst>
              <a:ext uri="{FF2B5EF4-FFF2-40B4-BE49-F238E27FC236}">
                <a16:creationId xmlns:a16="http://schemas.microsoft.com/office/drawing/2014/main" id="{6FAEECCE-115A-0EA2-3DE5-534D00AC974F}"/>
              </a:ext>
            </a:extLst>
          </p:cNvPr>
          <p:cNvSpPr>
            <a:spLocks noGrp="1"/>
          </p:cNvSpPr>
          <p:nvPr>
            <p:ph idx="1"/>
          </p:nvPr>
        </p:nvSpPr>
        <p:spPr/>
        <p:txBody>
          <a:bodyPr>
            <a:normAutofit/>
          </a:bodyPr>
          <a:lstStyle/>
          <a:p>
            <a:r>
              <a:rPr lang="en-US" dirty="0">
                <a:latin typeface="Source Sans Pro Black" panose="020B0803030403020204" pitchFamily="34" charset="0"/>
              </a:rPr>
              <a:t>“This is why I speak to them in parables, because seeing they do not see, and hearing they do not hear, nor do they understand.”</a:t>
            </a:r>
          </a:p>
          <a:p>
            <a:pPr lvl="1"/>
            <a:r>
              <a:rPr lang="en-US" dirty="0"/>
              <a:t>The latter part of this verse is an allusion to Isaiah 6:9-10, which describes Israel’s rejection of Isaiah’s words in the seventh century BC.</a:t>
            </a:r>
          </a:p>
          <a:p>
            <a:pPr lvl="1"/>
            <a:r>
              <a:rPr lang="en-US" dirty="0"/>
              <a:t>Jesus views Himself in the same position as Isaiah—communicating divine revelation that is being rejected.</a:t>
            </a:r>
          </a:p>
          <a:p>
            <a:pPr lvl="1"/>
            <a:r>
              <a:rPr lang="en-US" dirty="0"/>
              <a:t>“‘Seeing’ and ‘hearing’ are each used in two different senses here, once for simple sensory perception and then for the kind of insight that leads to acceptance of the gospel and discipleship” (Craig Blomberg, </a:t>
            </a:r>
            <a:r>
              <a:rPr lang="en-US" i="1" dirty="0"/>
              <a:t>Matthew</a:t>
            </a:r>
            <a:r>
              <a:rPr lang="en-US" dirty="0"/>
              <a:t>, 216–217).</a:t>
            </a:r>
          </a:p>
          <a:p>
            <a:endParaRPr lang="en-US" dirty="0"/>
          </a:p>
        </p:txBody>
      </p:sp>
    </p:spTree>
    <p:extLst>
      <p:ext uri="{BB962C8B-B14F-4D97-AF65-F5344CB8AC3E}">
        <p14:creationId xmlns:p14="http://schemas.microsoft.com/office/powerpoint/2010/main" val="99106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F86C-8FD7-BAAC-8255-2D78978CDB1C}"/>
              </a:ext>
            </a:extLst>
          </p:cNvPr>
          <p:cNvSpPr>
            <a:spLocks noGrp="1"/>
          </p:cNvSpPr>
          <p:nvPr>
            <p:ph type="title"/>
          </p:nvPr>
        </p:nvSpPr>
        <p:spPr/>
        <p:txBody>
          <a:bodyPr/>
          <a:lstStyle/>
          <a:p>
            <a:r>
              <a:rPr lang="en-US" dirty="0"/>
              <a:t>Matthew 13:14-15</a:t>
            </a:r>
          </a:p>
        </p:txBody>
      </p:sp>
      <p:sp>
        <p:nvSpPr>
          <p:cNvPr id="3" name="Content Placeholder 2">
            <a:extLst>
              <a:ext uri="{FF2B5EF4-FFF2-40B4-BE49-F238E27FC236}">
                <a16:creationId xmlns:a16="http://schemas.microsoft.com/office/drawing/2014/main" id="{84239C9B-3934-C617-B7F3-EC7825F9399B}"/>
              </a:ext>
            </a:extLst>
          </p:cNvPr>
          <p:cNvSpPr>
            <a:spLocks noGrp="1"/>
          </p:cNvSpPr>
          <p:nvPr>
            <p:ph idx="1"/>
          </p:nvPr>
        </p:nvSpPr>
        <p:spPr/>
        <p:txBody>
          <a:bodyPr>
            <a:normAutofit/>
          </a:bodyPr>
          <a:lstStyle/>
          <a:p>
            <a:r>
              <a:rPr lang="en-US" dirty="0"/>
              <a:t>“Indeed, in their case the prophecy of Isaiah is fulfilled that says:</a:t>
            </a:r>
          </a:p>
          <a:p>
            <a:pPr marL="1143000" indent="0">
              <a:spcBef>
                <a:spcPts val="10"/>
              </a:spcBef>
              <a:buNone/>
            </a:pPr>
            <a:r>
              <a:rPr lang="en-US" sz="2200" dirty="0"/>
              <a:t>‘You will indeed hear but never understand, </a:t>
            </a:r>
          </a:p>
          <a:p>
            <a:pPr marL="1371600" lvl="2" indent="0">
              <a:spcBef>
                <a:spcPts val="10"/>
              </a:spcBef>
              <a:buNone/>
            </a:pPr>
            <a:r>
              <a:rPr lang="en-US" dirty="0"/>
              <a:t>and you will indeed see but never perceive.” </a:t>
            </a:r>
          </a:p>
          <a:p>
            <a:pPr marL="1143000" lvl="4" indent="0">
              <a:spcBef>
                <a:spcPts val="10"/>
              </a:spcBef>
              <a:buNone/>
            </a:pPr>
            <a:r>
              <a:rPr lang="en-US" sz="2200" dirty="0"/>
              <a:t>For this people’s heart has grown dull, </a:t>
            </a:r>
          </a:p>
          <a:p>
            <a:pPr marL="1371600" lvl="4" indent="0">
              <a:spcBef>
                <a:spcPts val="10"/>
              </a:spcBef>
              <a:buNone/>
            </a:pPr>
            <a:r>
              <a:rPr lang="en-US" sz="2200" dirty="0"/>
              <a:t>and with their ears they can barely hear, </a:t>
            </a:r>
          </a:p>
          <a:p>
            <a:pPr marL="1371600" lvl="4" indent="0">
              <a:spcBef>
                <a:spcPts val="10"/>
              </a:spcBef>
              <a:buNone/>
            </a:pPr>
            <a:r>
              <a:rPr lang="en-US" sz="2200" dirty="0"/>
              <a:t>and their eyes they have closed, </a:t>
            </a:r>
          </a:p>
          <a:p>
            <a:pPr marL="1143000" lvl="4" indent="0">
              <a:spcBef>
                <a:spcPts val="10"/>
              </a:spcBef>
              <a:buNone/>
            </a:pPr>
            <a:r>
              <a:rPr lang="en-US" sz="2200" dirty="0"/>
              <a:t>lest they should see with their eyes </a:t>
            </a:r>
          </a:p>
          <a:p>
            <a:pPr marL="1371600" lvl="4" indent="0">
              <a:spcBef>
                <a:spcPts val="10"/>
              </a:spcBef>
              <a:buNone/>
            </a:pPr>
            <a:r>
              <a:rPr lang="en-US" sz="2200" dirty="0"/>
              <a:t>and hear with their ears </a:t>
            </a:r>
          </a:p>
          <a:p>
            <a:pPr marL="1143000" lvl="4" indent="0">
              <a:spcBef>
                <a:spcPts val="10"/>
              </a:spcBef>
              <a:buNone/>
            </a:pPr>
            <a:r>
              <a:rPr lang="en-US" sz="2200" dirty="0"/>
              <a:t>and understand with their heart </a:t>
            </a:r>
          </a:p>
          <a:p>
            <a:pPr marL="1371600" lvl="4" indent="0">
              <a:spcBef>
                <a:spcPts val="10"/>
              </a:spcBef>
              <a:buNone/>
            </a:pPr>
            <a:r>
              <a:rPr lang="en-US" sz="2200" dirty="0"/>
              <a:t>and turn, and I would heal them.’”</a:t>
            </a:r>
            <a:endParaRPr lang="en-US" dirty="0"/>
          </a:p>
          <a:p>
            <a:endParaRPr lang="en-US" dirty="0"/>
          </a:p>
          <a:p>
            <a:pPr marL="0" indent="0">
              <a:spcBef>
                <a:spcPts val="10"/>
              </a:spcBef>
              <a:buNone/>
            </a:pPr>
            <a:r>
              <a:rPr lang="en-US" dirty="0"/>
              <a:t>	</a:t>
            </a:r>
          </a:p>
        </p:txBody>
      </p:sp>
    </p:spTree>
    <p:extLst>
      <p:ext uri="{BB962C8B-B14F-4D97-AF65-F5344CB8AC3E}">
        <p14:creationId xmlns:p14="http://schemas.microsoft.com/office/powerpoint/2010/main" val="124330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99E6-6CA9-D38F-4A44-6CFD8FB795BD}"/>
              </a:ext>
            </a:extLst>
          </p:cNvPr>
          <p:cNvSpPr>
            <a:spLocks noGrp="1"/>
          </p:cNvSpPr>
          <p:nvPr>
            <p:ph type="title"/>
          </p:nvPr>
        </p:nvSpPr>
        <p:spPr/>
        <p:txBody>
          <a:bodyPr/>
          <a:lstStyle/>
          <a:p>
            <a:r>
              <a:rPr lang="en-US" dirty="0"/>
              <a:t>Isaiah’s Prophecy</a:t>
            </a:r>
          </a:p>
        </p:txBody>
      </p:sp>
      <p:sp>
        <p:nvSpPr>
          <p:cNvPr id="3" name="Content Placeholder 2">
            <a:extLst>
              <a:ext uri="{FF2B5EF4-FFF2-40B4-BE49-F238E27FC236}">
                <a16:creationId xmlns:a16="http://schemas.microsoft.com/office/drawing/2014/main" id="{795CFEEF-B331-E3BD-7721-82C3024F97D0}"/>
              </a:ext>
            </a:extLst>
          </p:cNvPr>
          <p:cNvSpPr>
            <a:spLocks noGrp="1"/>
          </p:cNvSpPr>
          <p:nvPr>
            <p:ph idx="1"/>
          </p:nvPr>
        </p:nvSpPr>
        <p:spPr/>
        <p:txBody>
          <a:bodyPr>
            <a:normAutofit fontScale="92500"/>
          </a:bodyPr>
          <a:lstStyle/>
          <a:p>
            <a:r>
              <a:rPr lang="en-US" dirty="0"/>
              <a:t>Usually “that it might be fulfilled” is used in the sense of predictive prophecy, in which divine omniscience foretells an event to happen in the future.</a:t>
            </a:r>
          </a:p>
          <a:p>
            <a:r>
              <a:rPr lang="en-US" dirty="0"/>
              <a:t>Here it is used in a different sense. Isaiah 6:9–10 was not in fact a prediction for the distant future but rather for Isaiah’s own experience in the seventh century BC. The people who heard Jesus’s divine revelation were reacting in the same way as those who heard Isaiah’s prophecy. The pattern of behavior was repeated.</a:t>
            </a:r>
          </a:p>
          <a:p>
            <a:r>
              <a:rPr lang="en-US" dirty="0"/>
              <a:t>Therefore, Matthew does not intend that this passage be a part of the set of examples where predictive prophecy has been fulfilled in Jesus. </a:t>
            </a:r>
          </a:p>
        </p:txBody>
      </p:sp>
    </p:spTree>
    <p:extLst>
      <p:ext uri="{BB962C8B-B14F-4D97-AF65-F5344CB8AC3E}">
        <p14:creationId xmlns:p14="http://schemas.microsoft.com/office/powerpoint/2010/main" val="39877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594D-884B-DCE4-870E-02324FD86074}"/>
              </a:ext>
            </a:extLst>
          </p:cNvPr>
          <p:cNvSpPr>
            <a:spLocks noGrp="1"/>
          </p:cNvSpPr>
          <p:nvPr>
            <p:ph type="title"/>
          </p:nvPr>
        </p:nvSpPr>
        <p:spPr/>
        <p:txBody>
          <a:bodyPr/>
          <a:lstStyle/>
          <a:p>
            <a:r>
              <a:rPr lang="en-US" dirty="0"/>
              <a:t>The Purpose of Preaching</a:t>
            </a:r>
          </a:p>
        </p:txBody>
      </p:sp>
      <p:sp>
        <p:nvSpPr>
          <p:cNvPr id="3" name="Content Placeholder 2">
            <a:extLst>
              <a:ext uri="{FF2B5EF4-FFF2-40B4-BE49-F238E27FC236}">
                <a16:creationId xmlns:a16="http://schemas.microsoft.com/office/drawing/2014/main" id="{F37DD313-5374-B50A-14B6-340AB9DB7E30}"/>
              </a:ext>
            </a:extLst>
          </p:cNvPr>
          <p:cNvSpPr>
            <a:spLocks noGrp="1"/>
          </p:cNvSpPr>
          <p:nvPr>
            <p:ph idx="1"/>
          </p:nvPr>
        </p:nvSpPr>
        <p:spPr/>
        <p:txBody>
          <a:bodyPr/>
          <a:lstStyle/>
          <a:p>
            <a:r>
              <a:rPr lang="en-US" dirty="0"/>
              <a:t>The wording of Isaiah describes what should happen when one hears God’s word:</a:t>
            </a:r>
          </a:p>
          <a:p>
            <a:pPr lvl="1"/>
            <a:r>
              <a:rPr lang="en-US" dirty="0"/>
              <a:t>Hear with their ears</a:t>
            </a:r>
          </a:p>
          <a:p>
            <a:pPr lvl="1"/>
            <a:r>
              <a:rPr lang="en-US" dirty="0"/>
              <a:t>See with their eyes</a:t>
            </a:r>
          </a:p>
          <a:p>
            <a:pPr lvl="1"/>
            <a:r>
              <a:rPr lang="en-US" dirty="0"/>
              <a:t>Understand with their heart</a:t>
            </a:r>
          </a:p>
          <a:p>
            <a:pPr lvl="1"/>
            <a:r>
              <a:rPr lang="en-US" dirty="0"/>
              <a:t>Turn (from sin) </a:t>
            </a:r>
          </a:p>
          <a:p>
            <a:pPr lvl="1"/>
            <a:r>
              <a:rPr lang="en-US" dirty="0"/>
              <a:t>God would heal them!</a:t>
            </a:r>
          </a:p>
          <a:p>
            <a:r>
              <a:rPr lang="en-US" dirty="0"/>
              <a:t>The process will not work when men refuse to hear what the message from God affirms!</a:t>
            </a:r>
          </a:p>
        </p:txBody>
      </p:sp>
    </p:spTree>
    <p:extLst>
      <p:ext uri="{BB962C8B-B14F-4D97-AF65-F5344CB8AC3E}">
        <p14:creationId xmlns:p14="http://schemas.microsoft.com/office/powerpoint/2010/main" val="377164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13</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49D3-E2FD-4BE8-FDAC-9419CF8C2948}"/>
              </a:ext>
            </a:extLst>
          </p:cNvPr>
          <p:cNvSpPr>
            <a:spLocks noGrp="1"/>
          </p:cNvSpPr>
          <p:nvPr>
            <p:ph type="title"/>
          </p:nvPr>
        </p:nvSpPr>
        <p:spPr/>
        <p:txBody>
          <a:bodyPr/>
          <a:lstStyle/>
          <a:p>
            <a:r>
              <a:rPr lang="en-US" dirty="0"/>
              <a:t>Matthew 13:16</a:t>
            </a:r>
          </a:p>
        </p:txBody>
      </p:sp>
      <p:sp>
        <p:nvSpPr>
          <p:cNvPr id="3" name="Content Placeholder 2">
            <a:extLst>
              <a:ext uri="{FF2B5EF4-FFF2-40B4-BE49-F238E27FC236}">
                <a16:creationId xmlns:a16="http://schemas.microsoft.com/office/drawing/2014/main" id="{86F3D440-3C18-F12D-C95C-A7CA2B32D8BA}"/>
              </a:ext>
            </a:extLst>
          </p:cNvPr>
          <p:cNvSpPr>
            <a:spLocks noGrp="1"/>
          </p:cNvSpPr>
          <p:nvPr>
            <p:ph idx="1"/>
          </p:nvPr>
        </p:nvSpPr>
        <p:spPr/>
        <p:txBody>
          <a:bodyPr/>
          <a:lstStyle/>
          <a:p>
            <a:r>
              <a:rPr lang="en-US" dirty="0">
                <a:latin typeface="Source Sans Pro Black" panose="020B0803030403020204" pitchFamily="34" charset="0"/>
              </a:rPr>
              <a:t>“But blessed are your eyes, for they see, and your ears, for they hear.”</a:t>
            </a:r>
          </a:p>
          <a:p>
            <a:pPr lvl="1"/>
            <a:r>
              <a:rPr lang="en-US" dirty="0"/>
              <a:t>This has the form of a beatitude.</a:t>
            </a:r>
          </a:p>
          <a:p>
            <a:pPr lvl="1"/>
            <a:r>
              <a:rPr lang="en-US" dirty="0"/>
              <a:t>“See” and “hear” are not used in the sense of physical perception, but in the more comprehensive sense of seeing and hearing with understanding of the meaning of what they are witnessing.</a:t>
            </a:r>
          </a:p>
          <a:p>
            <a:pPr lvl="1"/>
            <a:r>
              <a:rPr lang="en-US" dirty="0"/>
              <a:t>There is a strong contrast between “them” of vv. 14-15 and “you” of vv. 16-17.</a:t>
            </a:r>
          </a:p>
          <a:p>
            <a:pPr lvl="1"/>
            <a:r>
              <a:rPr lang="en-US" dirty="0"/>
              <a:t>What Jesus is saying is that His work in their presence is the fulfillment of God’s eternal purpose foretold in the Old Testament prophecies.</a:t>
            </a:r>
          </a:p>
          <a:p>
            <a:endParaRPr lang="en-US" dirty="0"/>
          </a:p>
        </p:txBody>
      </p:sp>
    </p:spTree>
    <p:extLst>
      <p:ext uri="{BB962C8B-B14F-4D97-AF65-F5344CB8AC3E}">
        <p14:creationId xmlns:p14="http://schemas.microsoft.com/office/powerpoint/2010/main" val="27229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6EAA-6DA2-A9D7-E3EB-72B7ADA10E9B}"/>
              </a:ext>
            </a:extLst>
          </p:cNvPr>
          <p:cNvSpPr>
            <a:spLocks noGrp="1"/>
          </p:cNvSpPr>
          <p:nvPr>
            <p:ph type="title"/>
          </p:nvPr>
        </p:nvSpPr>
        <p:spPr/>
        <p:txBody>
          <a:bodyPr/>
          <a:lstStyle/>
          <a:p>
            <a:r>
              <a:rPr lang="en-US" dirty="0"/>
              <a:t>Matthew 13:17</a:t>
            </a:r>
          </a:p>
        </p:txBody>
      </p:sp>
      <p:sp>
        <p:nvSpPr>
          <p:cNvPr id="3" name="Content Placeholder 2">
            <a:extLst>
              <a:ext uri="{FF2B5EF4-FFF2-40B4-BE49-F238E27FC236}">
                <a16:creationId xmlns:a16="http://schemas.microsoft.com/office/drawing/2014/main" id="{EE5B84D2-9376-0FDB-7A84-F2D195E78E6C}"/>
              </a:ext>
            </a:extLst>
          </p:cNvPr>
          <p:cNvSpPr>
            <a:spLocks noGrp="1"/>
          </p:cNvSpPr>
          <p:nvPr>
            <p:ph idx="1"/>
          </p:nvPr>
        </p:nvSpPr>
        <p:spPr>
          <a:xfrm>
            <a:off x="838200" y="1825624"/>
            <a:ext cx="10515600" cy="4823003"/>
          </a:xfrm>
        </p:spPr>
        <p:txBody>
          <a:bodyPr>
            <a:normAutofit fontScale="92500" lnSpcReduction="10000"/>
          </a:bodyPr>
          <a:lstStyle/>
          <a:p>
            <a:r>
              <a:rPr lang="en-US" dirty="0">
                <a:latin typeface="Source Sans Pro Black" panose="020B0803030403020204" pitchFamily="34" charset="0"/>
              </a:rPr>
              <a:t>“For truly, I say to you, many prophets and righteous people longed to see what you see, and did not see it, and to hear what you hear, and did not hear it.”</a:t>
            </a:r>
          </a:p>
          <a:p>
            <a:pPr lvl="1"/>
            <a:r>
              <a:rPr lang="en-US" dirty="0"/>
              <a:t>The blessing experienced by the first century disciples is emphasized by describing how those generations before them wished to know its meaning.</a:t>
            </a:r>
          </a:p>
          <a:p>
            <a:pPr lvl="1"/>
            <a:r>
              <a:rPr lang="en-US" dirty="0">
                <a:latin typeface="Source Sans Pro Black" panose="020B0803030403020204" pitchFamily="34" charset="0"/>
              </a:rPr>
              <a:t>Daniel: </a:t>
            </a:r>
            <a:r>
              <a:rPr lang="en-US" dirty="0"/>
              <a:t>“I heard, but I did not understand. Then I said, ‘O my lord, what shall be the outcome of these things?’ He said, ‘Go your way, Daniel, for the words are shut up and sealed until the time of the end’” (12:8-9).</a:t>
            </a:r>
          </a:p>
          <a:p>
            <a:pPr lvl="1"/>
            <a:r>
              <a:rPr lang="en-US" dirty="0"/>
              <a:t>“Concerning this salvation, </a:t>
            </a:r>
            <a:r>
              <a:rPr lang="en-US" dirty="0">
                <a:latin typeface="Source Sans Pro Black" panose="020B0803030403020204" pitchFamily="34" charset="0"/>
              </a:rPr>
              <a:t>the prophets who prophesied about the grace that was to be yours searched and inquired carefully, inquiring what person or time the Spirit of Christ in them was indicating when he predicted the sufferings of Christ and the subsequent glories</a:t>
            </a:r>
            <a:r>
              <a:rPr lang="en-US" dirty="0"/>
              <a:t>. It was revealed to them that they were serving not themselves but you, in the things that have now been announced to you through those who preached the good news to you by the Holy Spirit sent from heaven, things into which angels long to look” (1 Pet. 1:10-12).</a:t>
            </a:r>
          </a:p>
          <a:p>
            <a:pPr lvl="1"/>
            <a:endParaRPr lang="en-US" dirty="0"/>
          </a:p>
          <a:p>
            <a:pPr lvl="1"/>
            <a:endParaRPr lang="en-US" dirty="0"/>
          </a:p>
          <a:p>
            <a:endParaRPr lang="en-US" dirty="0"/>
          </a:p>
        </p:txBody>
      </p:sp>
    </p:spTree>
    <p:extLst>
      <p:ext uri="{BB962C8B-B14F-4D97-AF65-F5344CB8AC3E}">
        <p14:creationId xmlns:p14="http://schemas.microsoft.com/office/powerpoint/2010/main" val="225156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3B69-40DD-9B79-1BBE-57E18319958C}"/>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3EB816CB-7162-9041-80AB-8B7FFE862D52}"/>
              </a:ext>
            </a:extLst>
          </p:cNvPr>
          <p:cNvSpPr>
            <a:spLocks noGrp="1"/>
          </p:cNvSpPr>
          <p:nvPr>
            <p:ph idx="1"/>
          </p:nvPr>
        </p:nvSpPr>
        <p:spPr/>
        <p:txBody>
          <a:bodyPr/>
          <a:lstStyle/>
          <a:p>
            <a:r>
              <a:rPr lang="en-US" dirty="0"/>
              <a:t>“And he told them many things in parables, saying: ‘a </a:t>
            </a:r>
            <a:r>
              <a:rPr lang="en-US" dirty="0" err="1"/>
              <a:t>sower</a:t>
            </a:r>
            <a:r>
              <a:rPr lang="en-US" dirty="0"/>
              <a:t> went out to sow. And as he sowed, some seeds fell along the path, and the birds came and devoured them. Other seeds fell on rocky ground, where they did not have much soil, and immediately they sprang up, since they had no depth of soil, but when the sun rose they were scorched. And since they had no root, they withered away. Other seeds fell among thorns, and the thorns grew up and choked them. Other seeds fell on good soil and produced grain, some a hundredfold, some sixty, some thirty. He who has ears, let him hear’” (13:3-9).</a:t>
            </a:r>
          </a:p>
          <a:p>
            <a:endParaRPr lang="en-US" dirty="0"/>
          </a:p>
        </p:txBody>
      </p:sp>
    </p:spTree>
    <p:extLst>
      <p:ext uri="{BB962C8B-B14F-4D97-AF65-F5344CB8AC3E}">
        <p14:creationId xmlns:p14="http://schemas.microsoft.com/office/powerpoint/2010/main" val="377508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CD41-097C-A2BC-50C7-95A5D491ECB9}"/>
              </a:ext>
            </a:extLst>
          </p:cNvPr>
          <p:cNvSpPr>
            <a:spLocks noGrp="1"/>
          </p:cNvSpPr>
          <p:nvPr>
            <p:ph type="title"/>
          </p:nvPr>
        </p:nvSpPr>
        <p:spPr/>
        <p:txBody>
          <a:bodyPr/>
          <a:lstStyle/>
          <a:p>
            <a:r>
              <a:rPr lang="en-US" dirty="0"/>
              <a:t>Explanation of the Parable of the Sower</a:t>
            </a:r>
            <a:br>
              <a:rPr lang="en-US" sz="2400" dirty="0"/>
            </a:br>
            <a:r>
              <a:rPr lang="en-US" sz="2400" dirty="0"/>
              <a:t>Matthew 13:18-23</a:t>
            </a:r>
          </a:p>
        </p:txBody>
      </p:sp>
      <p:sp>
        <p:nvSpPr>
          <p:cNvPr id="3" name="Content Placeholder 2">
            <a:extLst>
              <a:ext uri="{FF2B5EF4-FFF2-40B4-BE49-F238E27FC236}">
                <a16:creationId xmlns:a16="http://schemas.microsoft.com/office/drawing/2014/main" id="{04556346-93DD-BA52-82E2-629200CFCE34}"/>
              </a:ext>
            </a:extLst>
          </p:cNvPr>
          <p:cNvSpPr>
            <a:spLocks noGrp="1"/>
          </p:cNvSpPr>
          <p:nvPr>
            <p:ph idx="1"/>
          </p:nvPr>
        </p:nvSpPr>
        <p:spPr/>
        <p:txBody>
          <a:bodyPr>
            <a:normAutofit fontScale="92500" lnSpcReduction="10000"/>
          </a:bodyPr>
          <a:lstStyle/>
          <a:p>
            <a:r>
              <a:rPr lang="en-US" dirty="0"/>
              <a:t>“Hear then the parable of the </a:t>
            </a:r>
            <a:r>
              <a:rPr lang="en-US" dirty="0" err="1"/>
              <a:t>sower</a:t>
            </a:r>
            <a:r>
              <a:rPr lang="en-US" dirty="0"/>
              <a:t>: When anyone hears the word of the kingdom and does not understand it, the evil one comes and snatches away what has been sown in his heart. This is what was sown along the path. As for what was sown on rocky ground, this is the one who hears the word and immediately receives it with joy, yet he has no root in himself, but endures for a while, and when tribulation or persecution arises on account of the word, immediately he falls away. As for what was sown among thorns, this is the one who hears the word, but the cares of the world and the deceitfulness of riches choke the word, and it proves unfruitful. As for what was sown on good soil, this is the one who hears the word and understands it. He indeed bears fruit and yields, in one case a hundredfold, in another sixty, and in another thirty.”</a:t>
            </a:r>
          </a:p>
        </p:txBody>
      </p:sp>
    </p:spTree>
    <p:extLst>
      <p:ext uri="{BB962C8B-B14F-4D97-AF65-F5344CB8AC3E}">
        <p14:creationId xmlns:p14="http://schemas.microsoft.com/office/powerpoint/2010/main" val="32408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693F-D40E-9815-B75F-B35D37F6AB84}"/>
              </a:ext>
            </a:extLst>
          </p:cNvPr>
          <p:cNvSpPr>
            <a:spLocks noGrp="1"/>
          </p:cNvSpPr>
          <p:nvPr>
            <p:ph type="title"/>
          </p:nvPr>
        </p:nvSpPr>
        <p:spPr/>
        <p:txBody>
          <a:bodyPr/>
          <a:lstStyle/>
          <a:p>
            <a:r>
              <a:rPr lang="en-US" dirty="0"/>
              <a:t>Matthew 13:18-19</a:t>
            </a:r>
          </a:p>
        </p:txBody>
      </p:sp>
      <p:sp>
        <p:nvSpPr>
          <p:cNvPr id="3" name="Content Placeholder 2">
            <a:extLst>
              <a:ext uri="{FF2B5EF4-FFF2-40B4-BE49-F238E27FC236}">
                <a16:creationId xmlns:a16="http://schemas.microsoft.com/office/drawing/2014/main" id="{622B5DA7-6D61-1427-F405-187944201C06}"/>
              </a:ext>
            </a:extLst>
          </p:cNvPr>
          <p:cNvSpPr>
            <a:spLocks noGrp="1"/>
          </p:cNvSpPr>
          <p:nvPr>
            <p:ph idx="1"/>
          </p:nvPr>
        </p:nvSpPr>
        <p:spPr>
          <a:xfrm>
            <a:off x="838200" y="1825624"/>
            <a:ext cx="10515600" cy="4908461"/>
          </a:xfrm>
        </p:spPr>
        <p:txBody>
          <a:bodyPr>
            <a:normAutofit/>
          </a:bodyPr>
          <a:lstStyle/>
          <a:p>
            <a:r>
              <a:rPr lang="en-US" dirty="0">
                <a:latin typeface="Source Sans Pro Black" panose="020B0803030403020204" pitchFamily="34" charset="0"/>
              </a:rPr>
              <a:t>“Hear then the parable of the </a:t>
            </a:r>
            <a:r>
              <a:rPr lang="en-US" dirty="0" err="1">
                <a:latin typeface="Source Sans Pro Black" panose="020B0803030403020204" pitchFamily="34" charset="0"/>
              </a:rPr>
              <a:t>sower</a:t>
            </a:r>
            <a:r>
              <a:rPr lang="en-US" dirty="0">
                <a:latin typeface="Source Sans Pro Black" panose="020B0803030403020204" pitchFamily="34" charset="0"/>
              </a:rPr>
              <a:t>: When anyone hears the word of the kingdom and does not understand it, the evil one comes and snatches away what has been sown in his heart. This is what was sown along the path.”</a:t>
            </a:r>
          </a:p>
          <a:p>
            <a:pPr lvl="1"/>
            <a:r>
              <a:rPr lang="en-US" dirty="0">
                <a:latin typeface="Source Sans Pro Black" panose="020B0803030403020204" pitchFamily="34" charset="0"/>
              </a:rPr>
              <a:t>The Seed </a:t>
            </a:r>
            <a:r>
              <a:rPr lang="en-US" dirty="0"/>
              <a:t>is the word of the kingdom (“of God,” Luke 8:11). The same seed is planted in each kind of ground. There is no problem with the seed!</a:t>
            </a:r>
          </a:p>
          <a:p>
            <a:pPr lvl="1"/>
            <a:r>
              <a:rPr lang="en-US" dirty="0">
                <a:latin typeface="Source Sans Pro Black" panose="020B0803030403020204" pitchFamily="34" charset="0"/>
              </a:rPr>
              <a:t>The hearer: </a:t>
            </a:r>
            <a:r>
              <a:rPr lang="en-US" dirty="0"/>
              <a:t>one who hears without understanding. The lack of understanding is that described above, like that of Isaiah 6:9-10.</a:t>
            </a:r>
          </a:p>
          <a:p>
            <a:pPr lvl="1"/>
            <a:r>
              <a:rPr lang="en-US" dirty="0">
                <a:latin typeface="Source Sans Pro Black" panose="020B0803030403020204" pitchFamily="34" charset="0"/>
              </a:rPr>
              <a:t>The birds that devour the seed: </a:t>
            </a:r>
            <a:r>
              <a:rPr lang="en-US" dirty="0"/>
              <a:t>the evil one (Devil) snatches away the seed.</a:t>
            </a:r>
          </a:p>
          <a:p>
            <a:pPr lvl="1"/>
            <a:r>
              <a:rPr lang="en-US" dirty="0">
                <a:latin typeface="Source Sans Pro Black" panose="020B0803030403020204" pitchFamily="34" charset="0"/>
              </a:rPr>
              <a:t>Luke’s account: </a:t>
            </a:r>
            <a:r>
              <a:rPr lang="en-US" dirty="0"/>
              <a:t>“The ones along the path are those who have heard; then the devil comes and takes away the word from their hearts, </a:t>
            </a:r>
            <a:r>
              <a:rPr lang="en-US" dirty="0">
                <a:latin typeface="Source Sans Pro Black" panose="020B0803030403020204" pitchFamily="34" charset="0"/>
              </a:rPr>
              <a:t>so that they may not believe and be saved</a:t>
            </a:r>
            <a:r>
              <a:rPr lang="en-US" dirty="0"/>
              <a:t>” (8:12).</a:t>
            </a:r>
          </a:p>
          <a:p>
            <a:pPr lvl="1"/>
            <a:endParaRPr lang="en-US" dirty="0"/>
          </a:p>
          <a:p>
            <a:pPr lvl="1"/>
            <a:endParaRPr lang="en-US" dirty="0"/>
          </a:p>
          <a:p>
            <a:endParaRPr lang="en-US" dirty="0"/>
          </a:p>
        </p:txBody>
      </p:sp>
    </p:spTree>
    <p:extLst>
      <p:ext uri="{BB962C8B-B14F-4D97-AF65-F5344CB8AC3E}">
        <p14:creationId xmlns:p14="http://schemas.microsoft.com/office/powerpoint/2010/main" val="189770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100F-F533-2244-7A1C-D5E8C7053246}"/>
              </a:ext>
            </a:extLst>
          </p:cNvPr>
          <p:cNvSpPr>
            <a:spLocks noGrp="1"/>
          </p:cNvSpPr>
          <p:nvPr>
            <p:ph type="title"/>
          </p:nvPr>
        </p:nvSpPr>
        <p:spPr/>
        <p:txBody>
          <a:bodyPr/>
          <a:lstStyle/>
          <a:p>
            <a:r>
              <a:rPr lang="en-US" dirty="0"/>
              <a:t>Matthew 13:20-21</a:t>
            </a:r>
          </a:p>
        </p:txBody>
      </p:sp>
      <p:sp>
        <p:nvSpPr>
          <p:cNvPr id="3" name="Content Placeholder 2">
            <a:extLst>
              <a:ext uri="{FF2B5EF4-FFF2-40B4-BE49-F238E27FC236}">
                <a16:creationId xmlns:a16="http://schemas.microsoft.com/office/drawing/2014/main" id="{06E98437-D1BE-5BCD-B538-779F8F406AE9}"/>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“As for what was sown on rocky ground, this is the one who hears the word and immediately receives it with joy, yet he has no root in himself, but endures for a while, and when tribulation or persecution arises on account of the word, immediately he falls away.”</a:t>
            </a:r>
          </a:p>
          <a:p>
            <a:pPr lvl="1"/>
            <a:r>
              <a:rPr lang="en-US" dirty="0">
                <a:latin typeface="Source Sans Pro Black" panose="020B0803030403020204" pitchFamily="34" charset="0"/>
              </a:rPr>
              <a:t>Rocky ground: </a:t>
            </a:r>
            <a:r>
              <a:rPr lang="en-US" dirty="0"/>
              <a:t>a quick starter but one who does not finish.</a:t>
            </a:r>
          </a:p>
          <a:p>
            <a:pPr lvl="2"/>
            <a:r>
              <a:rPr lang="en-US" dirty="0"/>
              <a:t>Represents a hearer who obeys the gospel when he first hears it, but does not persevere.</a:t>
            </a:r>
          </a:p>
          <a:p>
            <a:pPr lvl="2"/>
            <a:r>
              <a:rPr lang="en-US" dirty="0"/>
              <a:t>He is described as “</a:t>
            </a:r>
            <a:r>
              <a:rPr lang="en-US" dirty="0">
                <a:latin typeface="Source Sans Pro Black" panose="020B0803030403020204" pitchFamily="34" charset="0"/>
              </a:rPr>
              <a:t>having no root in himself</a:t>
            </a:r>
            <a:r>
              <a:rPr lang="en-US" dirty="0"/>
              <a:t>.” What does that mean?</a:t>
            </a:r>
          </a:p>
          <a:p>
            <a:pPr lvl="1"/>
            <a:r>
              <a:rPr lang="en-US" dirty="0"/>
              <a:t>In the face of </a:t>
            </a:r>
            <a:r>
              <a:rPr lang="en-US" dirty="0">
                <a:latin typeface="Source Sans Pro Black" panose="020B0803030403020204" pitchFamily="34" charset="0"/>
              </a:rPr>
              <a:t>tribulation</a:t>
            </a:r>
            <a:r>
              <a:rPr lang="en-US" dirty="0"/>
              <a:t> (</a:t>
            </a:r>
            <a:r>
              <a:rPr lang="en-US" i="1" dirty="0" err="1"/>
              <a:t>thlipsis</a:t>
            </a:r>
            <a:r>
              <a:rPr lang="en-US" dirty="0"/>
              <a:t>: “trouble that inflicts distress, </a:t>
            </a:r>
            <a:r>
              <a:rPr lang="en-US" i="1" dirty="0"/>
              <a:t>oppression, affliction, tribulation,</a:t>
            </a:r>
            <a:r>
              <a:rPr lang="en-US" dirty="0"/>
              <a:t>” BDAG, 457) or </a:t>
            </a:r>
            <a:r>
              <a:rPr lang="en-US" dirty="0">
                <a:latin typeface="Source Sans Pro Black" panose="020B0803030403020204" pitchFamily="34" charset="0"/>
              </a:rPr>
              <a:t>persecution</a:t>
            </a:r>
            <a:r>
              <a:rPr lang="en-US" dirty="0"/>
              <a:t> (</a:t>
            </a:r>
            <a:r>
              <a:rPr lang="en-US" i="1" dirty="0" err="1"/>
              <a:t>diōgmos</a:t>
            </a:r>
            <a:r>
              <a:rPr lang="en-US" dirty="0"/>
              <a:t>: “a program or process designed to harass and oppress someone, </a:t>
            </a:r>
            <a:r>
              <a:rPr lang="en-US" i="1" dirty="0"/>
              <a:t>persecution</a:t>
            </a:r>
            <a:r>
              <a:rPr lang="en-US" dirty="0"/>
              <a:t>,” BDAG, 253), </a:t>
            </a:r>
            <a:r>
              <a:rPr lang="en-US" dirty="0">
                <a:latin typeface="Source Sans Pro Black" panose="020B0803030403020204" pitchFamily="34" charset="0"/>
              </a:rPr>
              <a:t>he falls away </a:t>
            </a:r>
            <a:r>
              <a:rPr lang="en-US" dirty="0"/>
              <a:t>which</a:t>
            </a:r>
            <a:r>
              <a:rPr lang="en-US" dirty="0">
                <a:latin typeface="Source Sans Pro Black" panose="020B0803030403020204" pitchFamily="34" charset="0"/>
              </a:rPr>
              <a:t> </a:t>
            </a:r>
            <a:r>
              <a:rPr lang="en-US" dirty="0"/>
              <a:t>describes quitting to serve Jesus, or apostasy. </a:t>
            </a:r>
          </a:p>
          <a:p>
            <a:pPr lvl="2"/>
            <a:r>
              <a:rPr lang="en-US" dirty="0"/>
              <a:t>This shows the fallacy of “once saved, always saved.”</a:t>
            </a:r>
          </a:p>
        </p:txBody>
      </p:sp>
    </p:spTree>
    <p:extLst>
      <p:ext uri="{BB962C8B-B14F-4D97-AF65-F5344CB8AC3E}">
        <p14:creationId xmlns:p14="http://schemas.microsoft.com/office/powerpoint/2010/main" val="20136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DA7-99A0-CAAC-1F43-0524A6834C4D}"/>
              </a:ext>
            </a:extLst>
          </p:cNvPr>
          <p:cNvSpPr>
            <a:spLocks noGrp="1"/>
          </p:cNvSpPr>
          <p:nvPr>
            <p:ph type="title"/>
          </p:nvPr>
        </p:nvSpPr>
        <p:spPr/>
        <p:txBody>
          <a:bodyPr/>
          <a:lstStyle/>
          <a:p>
            <a:r>
              <a:rPr lang="en-US" dirty="0"/>
              <a:t>Matthew 13:22</a:t>
            </a:r>
          </a:p>
        </p:txBody>
      </p:sp>
      <p:sp>
        <p:nvSpPr>
          <p:cNvPr id="3" name="Content Placeholder 2">
            <a:extLst>
              <a:ext uri="{FF2B5EF4-FFF2-40B4-BE49-F238E27FC236}">
                <a16:creationId xmlns:a16="http://schemas.microsoft.com/office/drawing/2014/main" id="{D066644A-7E5D-CEBA-0B0D-9A4517B7DF02}"/>
              </a:ext>
            </a:extLst>
          </p:cNvPr>
          <p:cNvSpPr>
            <a:spLocks noGrp="1"/>
          </p:cNvSpPr>
          <p:nvPr>
            <p:ph idx="1"/>
          </p:nvPr>
        </p:nvSpPr>
        <p:spPr/>
        <p:txBody>
          <a:bodyPr/>
          <a:lstStyle/>
          <a:p>
            <a:r>
              <a:rPr lang="en-US" dirty="0">
                <a:latin typeface="Source Sans Pro Black" panose="020B0803030403020204" pitchFamily="34" charset="0"/>
              </a:rPr>
              <a:t>“As for what was sown among thorns, this is the one who hears the word, but the cares of the world and the deceitfulness of riches choke the word, and it proves unfruitful.”</a:t>
            </a:r>
          </a:p>
          <a:p>
            <a:pPr lvl="1"/>
            <a:r>
              <a:rPr lang="en-US" dirty="0">
                <a:latin typeface="Source Sans Pro Black" panose="020B0803030403020204" pitchFamily="34" charset="0"/>
              </a:rPr>
              <a:t>The hearer: </a:t>
            </a:r>
            <a:r>
              <a:rPr lang="en-US" dirty="0"/>
              <a:t>one who hears the word but allows the cares of this world to choke out the word.</a:t>
            </a:r>
          </a:p>
          <a:p>
            <a:pPr lvl="2"/>
            <a:r>
              <a:rPr lang="en-US" dirty="0"/>
              <a:t>Cares of the world. How do these choke out the word?</a:t>
            </a:r>
          </a:p>
          <a:p>
            <a:pPr lvl="2"/>
            <a:r>
              <a:rPr lang="en-US" dirty="0"/>
              <a:t>Deceitfulness of riches: How does this choke out the word?</a:t>
            </a:r>
          </a:p>
          <a:p>
            <a:pPr lvl="2"/>
            <a:r>
              <a:rPr lang="en-US" dirty="0"/>
              <a:t>Why is this hearer unfruitful?</a:t>
            </a:r>
          </a:p>
          <a:p>
            <a:pPr lvl="2"/>
            <a:endParaRPr lang="en-US" dirty="0"/>
          </a:p>
          <a:p>
            <a:pPr lvl="1"/>
            <a:endParaRPr lang="en-US" dirty="0"/>
          </a:p>
          <a:p>
            <a:endParaRPr lang="en-US" dirty="0"/>
          </a:p>
        </p:txBody>
      </p:sp>
    </p:spTree>
    <p:extLst>
      <p:ext uri="{BB962C8B-B14F-4D97-AF65-F5344CB8AC3E}">
        <p14:creationId xmlns:p14="http://schemas.microsoft.com/office/powerpoint/2010/main" val="338905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89F4-F959-D0A9-7298-C5EF8CBFFE7B}"/>
              </a:ext>
            </a:extLst>
          </p:cNvPr>
          <p:cNvSpPr>
            <a:spLocks noGrp="1"/>
          </p:cNvSpPr>
          <p:nvPr>
            <p:ph type="title"/>
          </p:nvPr>
        </p:nvSpPr>
        <p:spPr/>
        <p:txBody>
          <a:bodyPr/>
          <a:lstStyle/>
          <a:p>
            <a:r>
              <a:rPr lang="en-US" dirty="0"/>
              <a:t>Matthew 13:23</a:t>
            </a:r>
          </a:p>
        </p:txBody>
      </p:sp>
      <p:sp>
        <p:nvSpPr>
          <p:cNvPr id="3" name="Content Placeholder 2">
            <a:extLst>
              <a:ext uri="{FF2B5EF4-FFF2-40B4-BE49-F238E27FC236}">
                <a16:creationId xmlns:a16="http://schemas.microsoft.com/office/drawing/2014/main" id="{62397EAC-81A6-33AB-74A2-4E7D7C204E5E}"/>
              </a:ext>
            </a:extLst>
          </p:cNvPr>
          <p:cNvSpPr>
            <a:spLocks noGrp="1"/>
          </p:cNvSpPr>
          <p:nvPr>
            <p:ph idx="1"/>
          </p:nvPr>
        </p:nvSpPr>
        <p:spPr/>
        <p:txBody>
          <a:bodyPr/>
          <a:lstStyle/>
          <a:p>
            <a:r>
              <a:rPr lang="en-US" dirty="0">
                <a:latin typeface="Source Sans Pro Black" panose="020B0803030403020204" pitchFamily="34" charset="0"/>
              </a:rPr>
              <a:t>“As for what was sown on good soil, this is the one who hears the word and understands it. He indeed bears fruit and yields, in one case a hundredfold, in another sixty, and in another thirty.”</a:t>
            </a:r>
          </a:p>
          <a:p>
            <a:pPr lvl="1"/>
            <a:r>
              <a:rPr lang="en-US" dirty="0"/>
              <a:t>What makes this ground good?</a:t>
            </a:r>
          </a:p>
          <a:p>
            <a:pPr lvl="2"/>
            <a:r>
              <a:rPr lang="en-US" dirty="0"/>
              <a:t>“As for that in the good soil, they are those who, hearing the word, hold it fast in an honest and good heart, and bear fruit with patience” (Luke 8:11).</a:t>
            </a:r>
          </a:p>
          <a:p>
            <a:pPr lvl="1"/>
            <a:r>
              <a:rPr lang="en-US" dirty="0"/>
              <a:t>What does good seed in good ground produce?</a:t>
            </a:r>
          </a:p>
          <a:p>
            <a:pPr lvl="1"/>
            <a:r>
              <a:rPr lang="en-US" dirty="0"/>
              <a:t>Why are there different amounts of produce?</a:t>
            </a:r>
          </a:p>
          <a:p>
            <a:endParaRPr lang="en-US" dirty="0"/>
          </a:p>
        </p:txBody>
      </p:sp>
    </p:spTree>
    <p:extLst>
      <p:ext uri="{BB962C8B-B14F-4D97-AF65-F5344CB8AC3E}">
        <p14:creationId xmlns:p14="http://schemas.microsoft.com/office/powerpoint/2010/main" val="39093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FBBF-BFB3-714F-8034-FFE6C30511C7}"/>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76264A41-504B-2ABD-8199-80DDE63DC7B9}"/>
              </a:ext>
            </a:extLst>
          </p:cNvPr>
          <p:cNvSpPr>
            <a:spLocks noGrp="1"/>
          </p:cNvSpPr>
          <p:nvPr>
            <p:ph idx="1"/>
          </p:nvPr>
        </p:nvSpPr>
        <p:spPr/>
        <p:txBody>
          <a:bodyPr/>
          <a:lstStyle/>
          <a:p>
            <a:r>
              <a:rPr lang="en-US" dirty="0"/>
              <a:t>The importance of the seed: the word of God. No good fruit will come apart from good seed.</a:t>
            </a:r>
          </a:p>
          <a:p>
            <a:r>
              <a:rPr lang="en-US" dirty="0"/>
              <a:t>The effect of the seed is not predetermined. God’s seed falls on various hearts and has different effects. Yet, He does not force His word on anyone.</a:t>
            </a:r>
          </a:p>
          <a:p>
            <a:r>
              <a:rPr lang="en-US" dirty="0"/>
              <a:t>There is no blame placed on the </a:t>
            </a:r>
            <a:r>
              <a:rPr lang="en-US" dirty="0" err="1"/>
              <a:t>sower</a:t>
            </a:r>
            <a:r>
              <a:rPr lang="en-US" dirty="0"/>
              <a:t> of the seed.</a:t>
            </a:r>
          </a:p>
          <a:p>
            <a:r>
              <a:rPr lang="en-US" dirty="0"/>
              <a:t>The result depends upon the ground on which it falls—what kind of heart this person has.</a:t>
            </a:r>
          </a:p>
        </p:txBody>
      </p:sp>
    </p:spTree>
    <p:extLst>
      <p:ext uri="{BB962C8B-B14F-4D97-AF65-F5344CB8AC3E}">
        <p14:creationId xmlns:p14="http://schemas.microsoft.com/office/powerpoint/2010/main" val="39696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91EC-75F4-3BB0-F46B-E5BBFF6BE5A9}"/>
              </a:ext>
            </a:extLst>
          </p:cNvPr>
          <p:cNvSpPr>
            <a:spLocks noGrp="1"/>
          </p:cNvSpPr>
          <p:nvPr>
            <p:ph type="title"/>
          </p:nvPr>
        </p:nvSpPr>
        <p:spPr/>
        <p:txBody>
          <a:bodyPr/>
          <a:lstStyle/>
          <a:p>
            <a:r>
              <a:rPr lang="en-US" dirty="0"/>
              <a:t>Three Parables</a:t>
            </a:r>
          </a:p>
        </p:txBody>
      </p:sp>
      <p:sp>
        <p:nvSpPr>
          <p:cNvPr id="3" name="Content Placeholder 2">
            <a:extLst>
              <a:ext uri="{FF2B5EF4-FFF2-40B4-BE49-F238E27FC236}">
                <a16:creationId xmlns:a16="http://schemas.microsoft.com/office/drawing/2014/main" id="{179979D3-F3C0-F32D-2E33-941670113C42}"/>
              </a:ext>
            </a:extLst>
          </p:cNvPr>
          <p:cNvSpPr>
            <a:spLocks noGrp="1"/>
          </p:cNvSpPr>
          <p:nvPr>
            <p:ph idx="1"/>
          </p:nvPr>
        </p:nvSpPr>
        <p:spPr/>
        <p:txBody>
          <a:bodyPr/>
          <a:lstStyle/>
          <a:p>
            <a:r>
              <a:rPr lang="en-US" dirty="0"/>
              <a:t>Three parables of growth: </a:t>
            </a:r>
          </a:p>
          <a:p>
            <a:pPr lvl="1"/>
            <a:r>
              <a:rPr lang="en-US" dirty="0"/>
              <a:t>Weeds in the field (13:24-30)</a:t>
            </a:r>
          </a:p>
          <a:p>
            <a:pPr lvl="1"/>
            <a:r>
              <a:rPr lang="en-US" dirty="0"/>
              <a:t>The mustard seed (13:31-32)</a:t>
            </a:r>
          </a:p>
          <a:p>
            <a:pPr lvl="1"/>
            <a:r>
              <a:rPr lang="en-US" dirty="0"/>
              <a:t>The yeast (13:33)</a:t>
            </a:r>
          </a:p>
          <a:p>
            <a:pPr lvl="2"/>
            <a:r>
              <a:rPr lang="en-US" dirty="0"/>
              <a:t>Interlude: the purpose of parables (13:34-35)</a:t>
            </a:r>
          </a:p>
          <a:p>
            <a:pPr lvl="2"/>
            <a:r>
              <a:rPr lang="en-US" dirty="0"/>
              <a:t>Explanation of the parable of the weeds (13:36-43)</a:t>
            </a:r>
          </a:p>
          <a:p>
            <a:endParaRPr lang="en-US" dirty="0"/>
          </a:p>
        </p:txBody>
      </p:sp>
    </p:spTree>
    <p:extLst>
      <p:ext uri="{BB962C8B-B14F-4D97-AF65-F5344CB8AC3E}">
        <p14:creationId xmlns:p14="http://schemas.microsoft.com/office/powerpoint/2010/main" val="284780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909B-A883-3E53-BD0B-53E7A802CF98}"/>
              </a:ext>
            </a:extLst>
          </p:cNvPr>
          <p:cNvSpPr>
            <a:spLocks noGrp="1"/>
          </p:cNvSpPr>
          <p:nvPr>
            <p:ph type="title"/>
          </p:nvPr>
        </p:nvSpPr>
        <p:spPr/>
        <p:txBody>
          <a:bodyPr/>
          <a:lstStyle/>
          <a:p>
            <a:r>
              <a:rPr lang="en-US" dirty="0"/>
              <a:t>A Shift to the ESV</a:t>
            </a:r>
          </a:p>
        </p:txBody>
      </p:sp>
      <p:sp>
        <p:nvSpPr>
          <p:cNvPr id="3" name="Content Placeholder 2">
            <a:extLst>
              <a:ext uri="{FF2B5EF4-FFF2-40B4-BE49-F238E27FC236}">
                <a16:creationId xmlns:a16="http://schemas.microsoft.com/office/drawing/2014/main" id="{CA79CDE0-6F75-3055-F2F1-37C44F3B73A4}"/>
              </a:ext>
            </a:extLst>
          </p:cNvPr>
          <p:cNvSpPr>
            <a:spLocks noGrp="1"/>
          </p:cNvSpPr>
          <p:nvPr>
            <p:ph idx="1"/>
          </p:nvPr>
        </p:nvSpPr>
        <p:spPr/>
        <p:txBody>
          <a:bodyPr/>
          <a:lstStyle/>
          <a:p>
            <a:r>
              <a:rPr lang="en-US" dirty="0"/>
              <a:t>At this point, I am changing the translation I am using for these lessons. I have been using the NKJV; I am going to be using the ESV from now on.</a:t>
            </a:r>
          </a:p>
        </p:txBody>
      </p:sp>
    </p:spTree>
    <p:extLst>
      <p:ext uri="{BB962C8B-B14F-4D97-AF65-F5344CB8AC3E}">
        <p14:creationId xmlns:p14="http://schemas.microsoft.com/office/powerpoint/2010/main" val="159748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5D0A-F1E3-FCB4-E913-B32EA81ED80E}"/>
              </a:ext>
            </a:extLst>
          </p:cNvPr>
          <p:cNvSpPr>
            <a:spLocks noGrp="1"/>
          </p:cNvSpPr>
          <p:nvPr>
            <p:ph type="title"/>
          </p:nvPr>
        </p:nvSpPr>
        <p:spPr/>
        <p:txBody>
          <a:bodyPr/>
          <a:lstStyle/>
          <a:p>
            <a:r>
              <a:rPr lang="en-US" dirty="0"/>
              <a:t>The Parable of the Weeds</a:t>
            </a:r>
            <a:br>
              <a:rPr lang="en-US" sz="2400" dirty="0"/>
            </a:br>
            <a:r>
              <a:rPr lang="en-US" sz="2400" dirty="0"/>
              <a:t>Matthew 13:24-30</a:t>
            </a:r>
            <a:endParaRPr lang="en-US" dirty="0"/>
          </a:p>
        </p:txBody>
      </p:sp>
      <p:sp>
        <p:nvSpPr>
          <p:cNvPr id="3" name="Content Placeholder 2">
            <a:extLst>
              <a:ext uri="{FF2B5EF4-FFF2-40B4-BE49-F238E27FC236}">
                <a16:creationId xmlns:a16="http://schemas.microsoft.com/office/drawing/2014/main" id="{5C0E0F1C-1509-6140-8696-F9E0CF76CE54}"/>
              </a:ext>
            </a:extLst>
          </p:cNvPr>
          <p:cNvSpPr>
            <a:spLocks noGrp="1"/>
          </p:cNvSpPr>
          <p:nvPr>
            <p:ph idx="1"/>
          </p:nvPr>
        </p:nvSpPr>
        <p:spPr/>
        <p:txBody>
          <a:bodyPr>
            <a:normAutofit fontScale="92500" lnSpcReduction="10000"/>
          </a:bodyPr>
          <a:lstStyle/>
          <a:p>
            <a:r>
              <a:rPr lang="en-US" dirty="0"/>
              <a:t>“He put another parable before them, saying, ‘</a:t>
            </a:r>
            <a:r>
              <a:rPr lang="en-US" dirty="0">
                <a:solidFill>
                  <a:srgbClr val="FF0000"/>
                </a:solidFill>
              </a:rPr>
              <a:t>The kingdom of heaven may be compared </a:t>
            </a:r>
            <a:r>
              <a:rPr lang="en-US" dirty="0"/>
              <a:t>to a man who sowed good seed in his field, but while his men were sleeping, his enemy came and sowed weeds among the wheat and went away. So when the plants came up and bore grain, then the weeds appeared also. And the servants of the master of the house came and said to him, “Master, did you not sow good seed in your field? How then does it have weeds?” He said to them, “An enemy has done this.” So the servants said to him, “Then do you want us to go and gather them?” But he said, “No, lest in gathering the weeds you root up the wheat along with them. Let both grow together until the harvest, and at harvest time I will tell the reapers, ‘Gather the weeds first and bind them in bundles to be burned, but gather the wheat into my barn.’”’”</a:t>
            </a:r>
          </a:p>
          <a:p>
            <a:endParaRPr lang="en-US" dirty="0"/>
          </a:p>
        </p:txBody>
      </p:sp>
    </p:spTree>
    <p:extLst>
      <p:ext uri="{BB962C8B-B14F-4D97-AF65-F5344CB8AC3E}">
        <p14:creationId xmlns:p14="http://schemas.microsoft.com/office/powerpoint/2010/main" val="257892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BDA2-0C53-E387-148E-A18AFB2F79F3}"/>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4B3FB287-421F-5600-89DA-921DC534A4C3}"/>
              </a:ext>
            </a:extLst>
          </p:cNvPr>
          <p:cNvSpPr>
            <a:spLocks noGrp="1"/>
          </p:cNvSpPr>
          <p:nvPr>
            <p:ph idx="1"/>
          </p:nvPr>
        </p:nvSpPr>
        <p:spPr/>
        <p:txBody>
          <a:bodyPr>
            <a:normAutofit fontScale="92500" lnSpcReduction="20000"/>
          </a:bodyPr>
          <a:lstStyle/>
          <a:p>
            <a:r>
              <a:rPr lang="en-US" dirty="0"/>
              <a:t>What is the purpose for this parable?</a:t>
            </a:r>
          </a:p>
          <a:p>
            <a:r>
              <a:rPr lang="en-US" dirty="0"/>
              <a:t>What was the purpose of planting weeds in a field?</a:t>
            </a:r>
          </a:p>
          <a:p>
            <a:pPr lvl="1"/>
            <a:r>
              <a:rPr lang="en-US" dirty="0"/>
              <a:t>The Israelites threw rocks in the fields of Moab for the same reason.</a:t>
            </a:r>
          </a:p>
          <a:p>
            <a:pPr lvl="2"/>
            <a:r>
              <a:rPr lang="en-US" dirty="0"/>
              <a:t>“‘This is a light thing in the sight of the Lord. He will also give the Moabites into your hand, and you shall attack every fortified city and every choice city, and shall fell every good tree and stop up all springs of water and ruin every good piece of land with stones.’ The next morning, about the time of offering the sacrifice, behold, water came from the direction of Edom, till the country was filled with water. . . . And they overthrew the cities, and on every good piece of land every man threw a stone until it was covered. They stopped every spring of water and felled all the good trees, till only its stones were left in </a:t>
            </a:r>
            <a:r>
              <a:rPr lang="en-US" dirty="0" err="1"/>
              <a:t>Kir-hareseth</a:t>
            </a:r>
            <a:r>
              <a:rPr lang="en-US" dirty="0"/>
              <a:t>, and the slingers surrounded and attacked it” (2 Kings 3:19, 25).</a:t>
            </a:r>
          </a:p>
          <a:p>
            <a:pPr lvl="1"/>
            <a:r>
              <a:rPr lang="en-US" dirty="0"/>
              <a:t>“To sow darnel among wheat as an act of revenge was punishable in Roman law, which suggests that the parable depicts a real-life situation” (R. T. France, </a:t>
            </a:r>
            <a:r>
              <a:rPr lang="en-US" i="1" dirty="0"/>
              <a:t>Matthew: An Introduction and Commentary</a:t>
            </a:r>
            <a:r>
              <a:rPr lang="en-US" dirty="0"/>
              <a:t>, 229).</a:t>
            </a:r>
          </a:p>
          <a:p>
            <a:r>
              <a:rPr lang="en-US" dirty="0"/>
              <a:t>We will discuss the meaning of the parable when we study vv. 36-43.</a:t>
            </a:r>
          </a:p>
          <a:p>
            <a:pPr lvl="1"/>
            <a:endParaRPr lang="en-US" dirty="0"/>
          </a:p>
        </p:txBody>
      </p:sp>
    </p:spTree>
    <p:extLst>
      <p:ext uri="{BB962C8B-B14F-4D97-AF65-F5344CB8AC3E}">
        <p14:creationId xmlns:p14="http://schemas.microsoft.com/office/powerpoint/2010/main" val="353132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8F81-2236-8BBC-D4A6-070C7284F0BD}"/>
              </a:ext>
            </a:extLst>
          </p:cNvPr>
          <p:cNvSpPr>
            <a:spLocks noGrp="1"/>
          </p:cNvSpPr>
          <p:nvPr>
            <p:ph type="title"/>
          </p:nvPr>
        </p:nvSpPr>
        <p:spPr/>
        <p:txBody>
          <a:bodyPr/>
          <a:lstStyle/>
          <a:p>
            <a:r>
              <a:rPr lang="en-US" dirty="0"/>
              <a:t>The Mustard Seed</a:t>
            </a:r>
            <a:br>
              <a:rPr lang="en-US" sz="2400" dirty="0"/>
            </a:br>
            <a:r>
              <a:rPr lang="en-US" sz="2400" dirty="0"/>
              <a:t>Matthew 24:31-32</a:t>
            </a:r>
            <a:endParaRPr lang="en-US" dirty="0"/>
          </a:p>
        </p:txBody>
      </p:sp>
      <p:sp>
        <p:nvSpPr>
          <p:cNvPr id="3" name="Content Placeholder 2">
            <a:extLst>
              <a:ext uri="{FF2B5EF4-FFF2-40B4-BE49-F238E27FC236}">
                <a16:creationId xmlns:a16="http://schemas.microsoft.com/office/drawing/2014/main" id="{F342F4E3-EB84-C94F-54E1-83C5F80A1A12}"/>
              </a:ext>
            </a:extLst>
          </p:cNvPr>
          <p:cNvSpPr>
            <a:spLocks noGrp="1"/>
          </p:cNvSpPr>
          <p:nvPr>
            <p:ph idx="1"/>
          </p:nvPr>
        </p:nvSpPr>
        <p:spPr/>
        <p:txBody>
          <a:bodyPr/>
          <a:lstStyle/>
          <a:p>
            <a:r>
              <a:rPr lang="en-US" dirty="0"/>
              <a:t>“He put another parable before them, saying, ‘</a:t>
            </a:r>
            <a:r>
              <a:rPr lang="en-US" dirty="0">
                <a:solidFill>
                  <a:srgbClr val="FF0000"/>
                </a:solidFill>
              </a:rPr>
              <a:t>The kingdom of heaven is like </a:t>
            </a:r>
            <a:r>
              <a:rPr lang="en-US" dirty="0"/>
              <a:t>a grain of mustard seed that a man took and sowed in his field. It is the smallest of all seeds, but when it has grown it is larger than all the garden plants and becomes a tree, so that the birds of the air come and make nests in its branches.’”</a:t>
            </a:r>
          </a:p>
          <a:p>
            <a:endParaRPr lang="en-US" dirty="0"/>
          </a:p>
        </p:txBody>
      </p:sp>
    </p:spTree>
    <p:extLst>
      <p:ext uri="{BB962C8B-B14F-4D97-AF65-F5344CB8AC3E}">
        <p14:creationId xmlns:p14="http://schemas.microsoft.com/office/powerpoint/2010/main" val="241409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RP biologist, Adrian Howard, in a stand of black mustard (Brassica... |  Download Scientific Diagram">
            <a:extLst>
              <a:ext uri="{FF2B5EF4-FFF2-40B4-BE49-F238E27FC236}">
                <a16:creationId xmlns:a16="http://schemas.microsoft.com/office/drawing/2014/main" id="{D882BCB5-D66C-9F81-A517-541DB0481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9625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circuit board&#10;&#10;Description automatically generated with low confidence">
            <a:extLst>
              <a:ext uri="{FF2B5EF4-FFF2-40B4-BE49-F238E27FC236}">
                <a16:creationId xmlns:a16="http://schemas.microsoft.com/office/drawing/2014/main" id="{BD6EB760-9BC3-AFC2-E3EB-0E34D425C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787" y="0"/>
            <a:ext cx="5350213" cy="6858000"/>
          </a:xfrm>
          <a:prstGeom prst="rect">
            <a:avLst/>
          </a:prstGeom>
        </p:spPr>
      </p:pic>
      <p:sp>
        <p:nvSpPr>
          <p:cNvPr id="4" name="TextBox 3">
            <a:extLst>
              <a:ext uri="{FF2B5EF4-FFF2-40B4-BE49-F238E27FC236}">
                <a16:creationId xmlns:a16="http://schemas.microsoft.com/office/drawing/2014/main" id="{45A55A72-172D-801C-8A2D-8AF386F671F4}"/>
              </a:ext>
            </a:extLst>
          </p:cNvPr>
          <p:cNvSpPr txBox="1"/>
          <p:nvPr/>
        </p:nvSpPr>
        <p:spPr>
          <a:xfrm>
            <a:off x="122548" y="5504468"/>
            <a:ext cx="7164371" cy="1015663"/>
          </a:xfrm>
          <a:prstGeom prst="rect">
            <a:avLst/>
          </a:prstGeom>
          <a:noFill/>
        </p:spPr>
        <p:txBody>
          <a:bodyPr wrap="square" rtlCol="0">
            <a:spAutoFit/>
          </a:bodyPr>
          <a:lstStyle/>
          <a:p>
            <a:r>
              <a:rPr lang="en-US" sz="2000" dirty="0">
                <a:latin typeface="Source Sans Pro Semibold" panose="020B0603030403020204" pitchFamily="34" charset="0"/>
              </a:rPr>
              <a:t>Mustard plants (</a:t>
            </a:r>
            <a:r>
              <a:rPr lang="en-US" sz="2000" i="1" dirty="0">
                <a:latin typeface="Source Sans Pro Semibold" panose="020B0603030403020204" pitchFamily="34" charset="0"/>
              </a:rPr>
              <a:t>brassica nigra</a:t>
            </a:r>
            <a:r>
              <a:rPr lang="en-US" sz="2000" dirty="0">
                <a:latin typeface="Source Sans Pro Semibold" panose="020B0603030403020204" pitchFamily="34" charset="0"/>
              </a:rPr>
              <a:t>) sometimes grow taller than a man and birds sometimes nest in their branches (</a:t>
            </a:r>
            <a:r>
              <a:rPr lang="en-US" sz="2000" i="1" dirty="0">
                <a:latin typeface="Source Sans Pro Semibold" panose="020B0603030403020204" pitchFamily="34" charset="0"/>
              </a:rPr>
              <a:t>Fauna and Flora of the Bible, </a:t>
            </a:r>
            <a:r>
              <a:rPr lang="en-US" sz="2000" dirty="0">
                <a:latin typeface="Source Sans Pro Semibold" panose="020B0603030403020204" pitchFamily="34" charset="0"/>
              </a:rPr>
              <a:t>[New York: United Bible Societies], 145-146).</a:t>
            </a:r>
          </a:p>
        </p:txBody>
      </p:sp>
    </p:spTree>
    <p:extLst>
      <p:ext uri="{BB962C8B-B14F-4D97-AF65-F5344CB8AC3E}">
        <p14:creationId xmlns:p14="http://schemas.microsoft.com/office/powerpoint/2010/main" val="1586426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296A-4619-7A3F-DCAD-11B37A114C70}"/>
              </a:ext>
            </a:extLst>
          </p:cNvPr>
          <p:cNvSpPr>
            <a:spLocks noGrp="1"/>
          </p:cNvSpPr>
          <p:nvPr>
            <p:ph type="title"/>
          </p:nvPr>
        </p:nvSpPr>
        <p:spPr/>
        <p:txBody>
          <a:bodyPr/>
          <a:lstStyle/>
          <a:p>
            <a:r>
              <a:rPr lang="en-US" dirty="0"/>
              <a:t>Matthew 12:30-32</a:t>
            </a:r>
          </a:p>
        </p:txBody>
      </p:sp>
      <p:sp>
        <p:nvSpPr>
          <p:cNvPr id="3" name="Content Placeholder 2">
            <a:extLst>
              <a:ext uri="{FF2B5EF4-FFF2-40B4-BE49-F238E27FC236}">
                <a16:creationId xmlns:a16="http://schemas.microsoft.com/office/drawing/2014/main" id="{E7F11A6F-C686-A093-C743-953F7EE1CB53}"/>
              </a:ext>
            </a:extLst>
          </p:cNvPr>
          <p:cNvSpPr>
            <a:spLocks noGrp="1"/>
          </p:cNvSpPr>
          <p:nvPr>
            <p:ph idx="1"/>
          </p:nvPr>
        </p:nvSpPr>
        <p:spPr/>
        <p:txBody>
          <a:bodyPr>
            <a:normAutofit/>
          </a:bodyPr>
          <a:lstStyle/>
          <a:p>
            <a:r>
              <a:rPr lang="en-US" dirty="0"/>
              <a:t>Technically, there are seeds smaller than mustard seed, but this is probably the smallest seed to which those living in Palestine would have been exposed.</a:t>
            </a:r>
          </a:p>
          <a:p>
            <a:pPr lvl="1"/>
            <a:r>
              <a:rPr lang="en-US" dirty="0"/>
              <a:t>The comparison is not to trees, but to garden plants (</a:t>
            </a:r>
            <a:r>
              <a:rPr lang="en-US" i="1" dirty="0" err="1"/>
              <a:t>lachanon</a:t>
            </a:r>
            <a:r>
              <a:rPr lang="en-US" dirty="0"/>
              <a:t>).</a:t>
            </a:r>
          </a:p>
          <a:p>
            <a:r>
              <a:rPr lang="en-US" dirty="0"/>
              <a:t>The idea of birds dwelling in its branches may come from the dream of Nebuchadnezzar (Dan. 4:12) or Ezekiel 31:6.</a:t>
            </a:r>
          </a:p>
          <a:p>
            <a:r>
              <a:rPr lang="en-US" dirty="0"/>
              <a:t>What is the point of the parable?</a:t>
            </a:r>
          </a:p>
          <a:p>
            <a:r>
              <a:rPr lang="en-US" dirty="0"/>
              <a:t>How does it apply to Jesus’s ministry?</a:t>
            </a:r>
          </a:p>
          <a:p>
            <a:pPr lvl="1"/>
            <a:r>
              <a:rPr lang="en-US" dirty="0"/>
              <a:t>What is represented by the seed?</a:t>
            </a:r>
          </a:p>
          <a:p>
            <a:pPr lvl="1"/>
            <a:r>
              <a:rPr lang="en-US" dirty="0"/>
              <a:t>What is represented the mustard plant?</a:t>
            </a:r>
          </a:p>
        </p:txBody>
      </p:sp>
    </p:spTree>
    <p:extLst>
      <p:ext uri="{BB962C8B-B14F-4D97-AF65-F5344CB8AC3E}">
        <p14:creationId xmlns:p14="http://schemas.microsoft.com/office/powerpoint/2010/main" val="12008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1B65-22E4-9F6F-1F20-AB6795DD30F5}"/>
              </a:ext>
            </a:extLst>
          </p:cNvPr>
          <p:cNvSpPr>
            <a:spLocks noGrp="1"/>
          </p:cNvSpPr>
          <p:nvPr>
            <p:ph type="title"/>
          </p:nvPr>
        </p:nvSpPr>
        <p:spPr/>
        <p:txBody>
          <a:bodyPr/>
          <a:lstStyle/>
          <a:p>
            <a:r>
              <a:rPr lang="en-US" dirty="0"/>
              <a:t>The Parable of the Leaven</a:t>
            </a:r>
            <a:br>
              <a:rPr lang="en-US" sz="2400" dirty="0"/>
            </a:br>
            <a:r>
              <a:rPr lang="en-US" sz="2400" dirty="0"/>
              <a:t>Matthew 12:33</a:t>
            </a:r>
            <a:endParaRPr lang="en-US" dirty="0"/>
          </a:p>
        </p:txBody>
      </p:sp>
      <p:sp>
        <p:nvSpPr>
          <p:cNvPr id="3" name="Content Placeholder 2">
            <a:extLst>
              <a:ext uri="{FF2B5EF4-FFF2-40B4-BE49-F238E27FC236}">
                <a16:creationId xmlns:a16="http://schemas.microsoft.com/office/drawing/2014/main" id="{9123B969-DB88-F0F0-AB96-7E25C62AC145}"/>
              </a:ext>
            </a:extLst>
          </p:cNvPr>
          <p:cNvSpPr>
            <a:spLocks noGrp="1"/>
          </p:cNvSpPr>
          <p:nvPr>
            <p:ph idx="1"/>
          </p:nvPr>
        </p:nvSpPr>
        <p:spPr/>
        <p:txBody>
          <a:bodyPr/>
          <a:lstStyle/>
          <a:p>
            <a:r>
              <a:rPr lang="en-US" dirty="0">
                <a:latin typeface="Source Sans Pro Black" panose="020B0803030403020204" pitchFamily="34" charset="0"/>
              </a:rPr>
              <a:t>“He told them another parable. ‘</a:t>
            </a:r>
            <a:r>
              <a:rPr lang="en-US" dirty="0">
                <a:solidFill>
                  <a:srgbClr val="FF0000"/>
                </a:solidFill>
                <a:latin typeface="Source Sans Pro Black" panose="020B0803030403020204" pitchFamily="34" charset="0"/>
              </a:rPr>
              <a:t>The kingdom of heaven is like </a:t>
            </a:r>
            <a:r>
              <a:rPr lang="en-US" dirty="0">
                <a:latin typeface="Source Sans Pro Black" panose="020B0803030403020204" pitchFamily="34" charset="0"/>
              </a:rPr>
              <a:t>leaven that a woman took and hid in three measures of flour, till it was all leavened.’”</a:t>
            </a:r>
          </a:p>
          <a:p>
            <a:pPr lvl="1"/>
            <a:r>
              <a:rPr lang="en-US" dirty="0">
                <a:latin typeface="Source Sans Pro Black" panose="020B0803030403020204" pitchFamily="34" charset="0"/>
              </a:rPr>
              <a:t>Leaven</a:t>
            </a:r>
            <a:r>
              <a:rPr lang="en-US" dirty="0"/>
              <a:t> (</a:t>
            </a:r>
            <a:r>
              <a:rPr lang="en-US" i="1" dirty="0" err="1"/>
              <a:t>zumē</a:t>
            </a:r>
            <a:r>
              <a:rPr lang="en-US" dirty="0"/>
              <a:t>) would have been sour dough that is used to make the dough rise.</a:t>
            </a:r>
          </a:p>
          <a:p>
            <a:pPr lvl="1"/>
            <a:r>
              <a:rPr lang="en-US" dirty="0"/>
              <a:t>The surprising part of this parable is three measures of flour—about 35 liters or about a bushel of flour, enough to feed about 100 people!</a:t>
            </a:r>
          </a:p>
          <a:p>
            <a:pPr lvl="1"/>
            <a:r>
              <a:rPr lang="en-US" dirty="0">
                <a:latin typeface="Source Sans Pro Black" panose="020B0803030403020204" pitchFamily="34" charset="0"/>
              </a:rPr>
              <a:t>Hid</a:t>
            </a:r>
            <a:r>
              <a:rPr lang="en-US" dirty="0"/>
              <a:t> (</a:t>
            </a:r>
            <a:r>
              <a:rPr lang="en-US" i="1" dirty="0" err="1"/>
              <a:t>enkruptō</a:t>
            </a:r>
            <a:r>
              <a:rPr lang="en-US" dirty="0"/>
              <a:t>) may have been used because of the inconspicuous way the kingdom of heaven was developing among them.</a:t>
            </a:r>
          </a:p>
          <a:p>
            <a:pPr lvl="1"/>
            <a:r>
              <a:rPr lang="en-US" dirty="0"/>
              <a:t>What is this parable teaching?</a:t>
            </a:r>
          </a:p>
          <a:p>
            <a:endParaRPr lang="en-US" dirty="0"/>
          </a:p>
        </p:txBody>
      </p:sp>
    </p:spTree>
    <p:extLst>
      <p:ext uri="{BB962C8B-B14F-4D97-AF65-F5344CB8AC3E}">
        <p14:creationId xmlns:p14="http://schemas.microsoft.com/office/powerpoint/2010/main" val="425434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2853-75F0-961A-01AA-11060F01BE83}"/>
              </a:ext>
            </a:extLst>
          </p:cNvPr>
          <p:cNvSpPr>
            <a:spLocks noGrp="1"/>
          </p:cNvSpPr>
          <p:nvPr>
            <p:ph type="title"/>
          </p:nvPr>
        </p:nvSpPr>
        <p:spPr/>
        <p:txBody>
          <a:bodyPr/>
          <a:lstStyle/>
          <a:p>
            <a:r>
              <a:rPr lang="en-US" dirty="0"/>
              <a:t>Interlude: Purpose of Parables</a:t>
            </a:r>
            <a:br>
              <a:rPr lang="en-US" sz="2400" dirty="0"/>
            </a:br>
            <a:r>
              <a:rPr lang="en-US" sz="2400" dirty="0"/>
              <a:t>Matthew 13:34-35</a:t>
            </a:r>
            <a:endParaRPr lang="en-US" dirty="0"/>
          </a:p>
        </p:txBody>
      </p:sp>
      <p:sp>
        <p:nvSpPr>
          <p:cNvPr id="3" name="Content Placeholder 2">
            <a:extLst>
              <a:ext uri="{FF2B5EF4-FFF2-40B4-BE49-F238E27FC236}">
                <a16:creationId xmlns:a16="http://schemas.microsoft.com/office/drawing/2014/main" id="{285EDA7F-C8DB-6B95-87E8-4B3C4B52D9B2}"/>
              </a:ext>
            </a:extLst>
          </p:cNvPr>
          <p:cNvSpPr>
            <a:spLocks noGrp="1"/>
          </p:cNvSpPr>
          <p:nvPr>
            <p:ph idx="1"/>
          </p:nvPr>
        </p:nvSpPr>
        <p:spPr>
          <a:xfrm>
            <a:off x="838200" y="1825625"/>
            <a:ext cx="10515600" cy="4667250"/>
          </a:xfrm>
        </p:spPr>
        <p:txBody>
          <a:bodyPr>
            <a:normAutofit fontScale="92500"/>
          </a:bodyPr>
          <a:lstStyle/>
          <a:p>
            <a:r>
              <a:rPr lang="en-US" dirty="0">
                <a:latin typeface="Source Sans Pro Black" panose="020B0803030403020204" pitchFamily="34" charset="0"/>
              </a:rPr>
              <a:t>“All these things Jesus said to the crowds in parables; indeed, he said nothing to them without a parable. This was to fulfill what was spoken by the prophet: ‘I will open my mouth in parables; I will utter what has been hidden since the foundation of the world.’” </a:t>
            </a:r>
          </a:p>
          <a:p>
            <a:pPr lvl="1"/>
            <a:r>
              <a:rPr lang="en-US" dirty="0"/>
              <a:t>This is the 8</a:t>
            </a:r>
            <a:r>
              <a:rPr lang="en-US" baseline="30000" dirty="0"/>
              <a:t>th</a:t>
            </a:r>
            <a:r>
              <a:rPr lang="en-US" dirty="0"/>
              <a:t> in the series “this happened that it might be fulfilled. . .” arguments to show that Jesus is the Messiah.</a:t>
            </a:r>
          </a:p>
          <a:p>
            <a:pPr lvl="1"/>
            <a:r>
              <a:rPr lang="en-US" dirty="0"/>
              <a:t>In this second interlude, Jesus explains the purpose of the parables: to utter </a:t>
            </a:r>
            <a:r>
              <a:rPr lang="en-US" dirty="0">
                <a:latin typeface="Source Sans Pro Black" panose="020B0803030403020204" pitchFamily="34" charset="0"/>
              </a:rPr>
              <a:t>what has been hidden since the foundation of the world</a:t>
            </a:r>
            <a:r>
              <a:rPr lang="en-US" dirty="0"/>
              <a:t>—to provide a revelation of God’s divine plan through His parables.</a:t>
            </a:r>
          </a:p>
          <a:p>
            <a:pPr lvl="1"/>
            <a:r>
              <a:rPr lang="en-US" dirty="0"/>
              <a:t>Jesus quoted this statement from Psalm 78:2, perhaps because it contains the word “parable” (</a:t>
            </a:r>
            <a:r>
              <a:rPr lang="en-US" i="1" dirty="0" err="1"/>
              <a:t>māšāl</a:t>
            </a:r>
            <a:r>
              <a:rPr lang="en-US" dirty="0"/>
              <a:t>: a wisdom saying, HALOT, 648). The psalmist used Israel’s history on which to base his appeal to Israel, so that it could be easily understood by his audience. Jesus uses parables to explain divine mysteries. </a:t>
            </a:r>
          </a:p>
        </p:txBody>
      </p:sp>
    </p:spTree>
    <p:extLst>
      <p:ext uri="{BB962C8B-B14F-4D97-AF65-F5344CB8AC3E}">
        <p14:creationId xmlns:p14="http://schemas.microsoft.com/office/powerpoint/2010/main" val="333173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B34C-9022-FEBD-02FF-1154894D759D}"/>
              </a:ext>
            </a:extLst>
          </p:cNvPr>
          <p:cNvSpPr>
            <a:spLocks noGrp="1"/>
          </p:cNvSpPr>
          <p:nvPr>
            <p:ph type="title"/>
          </p:nvPr>
        </p:nvSpPr>
        <p:spPr/>
        <p:txBody>
          <a:bodyPr>
            <a:normAutofit/>
          </a:bodyPr>
          <a:lstStyle/>
          <a:p>
            <a:r>
              <a:rPr lang="en-US" dirty="0"/>
              <a:t>Explanation of the Parable of the Weeds</a:t>
            </a:r>
            <a:r>
              <a:rPr lang="en-US" sz="2400" dirty="0"/>
              <a:t> Matthew 13:36-43</a:t>
            </a:r>
          </a:p>
        </p:txBody>
      </p:sp>
      <p:sp>
        <p:nvSpPr>
          <p:cNvPr id="3" name="Content Placeholder 2">
            <a:extLst>
              <a:ext uri="{FF2B5EF4-FFF2-40B4-BE49-F238E27FC236}">
                <a16:creationId xmlns:a16="http://schemas.microsoft.com/office/drawing/2014/main" id="{635773FF-298F-D28E-CC86-C05A75D29B97}"/>
              </a:ext>
            </a:extLst>
          </p:cNvPr>
          <p:cNvSpPr>
            <a:spLocks noGrp="1"/>
          </p:cNvSpPr>
          <p:nvPr>
            <p:ph idx="1"/>
          </p:nvPr>
        </p:nvSpPr>
        <p:spPr/>
        <p:txBody>
          <a:bodyPr>
            <a:normAutofit fontScale="92500" lnSpcReduction="10000"/>
          </a:bodyPr>
          <a:lstStyle/>
          <a:p>
            <a:r>
              <a:rPr lang="en-US" dirty="0"/>
              <a:t>“Then he left the crowds and went into the house. And his disciples came to him, saying, ‘Explain to us the parable of the weeds of the field.’ He answered, ‘The one who sows the good seed is the Son of Man. The field is the world, and the good seed is the sons of the kingdom. The weeds are the sons of the evil one, and the enemy who sowed them is the devil. The harvest is the end of the age, and the reapers are angels. Just as the weeds are gathered and burned with fire, so will it be at the end of the age. The Son of Man will send his angels, and they will gather out of his kingdom all causes of sin and all law-breakers, and throw them into the fiery furnace. In that place there will be weeping and gnashing of teeth. Then the righteous will shine like the sun in the kingdom of their Father. He who has ears, let him hear.’”</a:t>
            </a:r>
          </a:p>
          <a:p>
            <a:endParaRPr lang="en-US" dirty="0"/>
          </a:p>
        </p:txBody>
      </p:sp>
    </p:spTree>
    <p:extLst>
      <p:ext uri="{BB962C8B-B14F-4D97-AF65-F5344CB8AC3E}">
        <p14:creationId xmlns:p14="http://schemas.microsoft.com/office/powerpoint/2010/main" val="1760820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F263-D909-D6DE-3A5F-62F2BFC33874}"/>
              </a:ext>
            </a:extLst>
          </p:cNvPr>
          <p:cNvSpPr>
            <a:spLocks noGrp="1"/>
          </p:cNvSpPr>
          <p:nvPr>
            <p:ph type="title"/>
          </p:nvPr>
        </p:nvSpPr>
        <p:spPr/>
        <p:txBody>
          <a:bodyPr/>
          <a:lstStyle/>
          <a:p>
            <a:r>
              <a:rPr lang="en-US" dirty="0"/>
              <a:t>Matthew 13:36</a:t>
            </a:r>
          </a:p>
        </p:txBody>
      </p:sp>
      <p:sp>
        <p:nvSpPr>
          <p:cNvPr id="3" name="Content Placeholder 2">
            <a:extLst>
              <a:ext uri="{FF2B5EF4-FFF2-40B4-BE49-F238E27FC236}">
                <a16:creationId xmlns:a16="http://schemas.microsoft.com/office/drawing/2014/main" id="{8D7BCC5D-EAFB-7BB1-1DBF-7D692C2F07BB}"/>
              </a:ext>
            </a:extLst>
          </p:cNvPr>
          <p:cNvSpPr>
            <a:spLocks noGrp="1"/>
          </p:cNvSpPr>
          <p:nvPr>
            <p:ph idx="1"/>
          </p:nvPr>
        </p:nvSpPr>
        <p:spPr/>
        <p:txBody>
          <a:bodyPr/>
          <a:lstStyle/>
          <a:p>
            <a:r>
              <a:rPr lang="en-US" dirty="0">
                <a:latin typeface="Source Sans Pro Black" panose="020B0803030403020204" pitchFamily="34" charset="0"/>
              </a:rPr>
              <a:t>“Then he left the crowds and went into the house. And his disciples came to him, saying, ‘Explain to us the parable of the weeds of the field.’”</a:t>
            </a:r>
          </a:p>
          <a:p>
            <a:pPr lvl="1"/>
            <a:r>
              <a:rPr lang="en-US" dirty="0"/>
              <a:t>Jesus reserves the explanation of the parable for the disciples alone in a house.</a:t>
            </a:r>
          </a:p>
          <a:p>
            <a:pPr lvl="1"/>
            <a:r>
              <a:rPr lang="en-US" dirty="0"/>
              <a:t>The disciples ask their questions because they do not understand, demonstrating how the same parable can be both concealing and revealing.</a:t>
            </a:r>
          </a:p>
          <a:p>
            <a:endParaRPr lang="en-US" dirty="0"/>
          </a:p>
        </p:txBody>
      </p:sp>
    </p:spTree>
    <p:extLst>
      <p:ext uri="{BB962C8B-B14F-4D97-AF65-F5344CB8AC3E}">
        <p14:creationId xmlns:p14="http://schemas.microsoft.com/office/powerpoint/2010/main" val="1984747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430A-A246-A605-9696-F6EBCEED3600}"/>
              </a:ext>
            </a:extLst>
          </p:cNvPr>
          <p:cNvSpPr>
            <a:spLocks noGrp="1"/>
          </p:cNvSpPr>
          <p:nvPr>
            <p:ph type="title"/>
          </p:nvPr>
        </p:nvSpPr>
        <p:spPr/>
        <p:txBody>
          <a:bodyPr/>
          <a:lstStyle/>
          <a:p>
            <a:r>
              <a:rPr lang="en-US" dirty="0"/>
              <a:t>Matthew 13:37-39</a:t>
            </a:r>
          </a:p>
        </p:txBody>
      </p:sp>
      <p:sp>
        <p:nvSpPr>
          <p:cNvPr id="3" name="Content Placeholder 2">
            <a:extLst>
              <a:ext uri="{FF2B5EF4-FFF2-40B4-BE49-F238E27FC236}">
                <a16:creationId xmlns:a16="http://schemas.microsoft.com/office/drawing/2014/main" id="{83ECE538-80D8-9205-1D66-CCBCF488C121}"/>
              </a:ext>
            </a:extLst>
          </p:cNvPr>
          <p:cNvSpPr>
            <a:spLocks noGrp="1"/>
          </p:cNvSpPr>
          <p:nvPr>
            <p:ph idx="1"/>
          </p:nvPr>
        </p:nvSpPr>
        <p:spPr>
          <a:xfrm>
            <a:off x="838200" y="1825624"/>
            <a:ext cx="10515600" cy="4847737"/>
          </a:xfrm>
        </p:spPr>
        <p:txBody>
          <a:bodyPr>
            <a:normAutofit fontScale="92500" lnSpcReduction="10000"/>
          </a:bodyPr>
          <a:lstStyle/>
          <a:p>
            <a:r>
              <a:rPr lang="en-US" dirty="0">
                <a:latin typeface="Source Sans Pro Black" panose="020B0803030403020204" pitchFamily="34" charset="0"/>
              </a:rPr>
              <a:t>“He answered, ‘The one who sows the good seed is the Son of Man. The field is the world, and the good seed is the sons of the kingdom. The weeds are the sons of the evil one, and the enemy who sowed them is the devil. The harvest is the end of the age, and the reapers are angels.’”</a:t>
            </a:r>
          </a:p>
          <a:p>
            <a:pPr lvl="1"/>
            <a:r>
              <a:rPr lang="en-US" dirty="0">
                <a:latin typeface="Source Sans Pro Black" panose="020B0803030403020204" pitchFamily="34" charset="0"/>
              </a:rPr>
              <a:t>The one sowing good seed: </a:t>
            </a:r>
            <a:r>
              <a:rPr lang="en-US" dirty="0"/>
              <a:t>The Son of Man, one of Jesus’s favorites phrases to describe Himself as the Christ. Later He is depicted as the harvester and owner of the kingdom.</a:t>
            </a:r>
          </a:p>
          <a:p>
            <a:pPr lvl="1"/>
            <a:r>
              <a:rPr lang="en-US" dirty="0">
                <a:latin typeface="Source Sans Pro Black" panose="020B0803030403020204" pitchFamily="34" charset="0"/>
              </a:rPr>
              <a:t>The one sowing bad seed: </a:t>
            </a:r>
            <a:r>
              <a:rPr lang="en-US" dirty="0"/>
              <a:t>The enemy, the Devil.</a:t>
            </a:r>
          </a:p>
          <a:p>
            <a:pPr lvl="1"/>
            <a:r>
              <a:rPr lang="en-US" dirty="0">
                <a:latin typeface="Source Sans Pro Black" panose="020B0803030403020204" pitchFamily="34" charset="0"/>
              </a:rPr>
              <a:t>The field: </a:t>
            </a:r>
            <a:r>
              <a:rPr lang="en-US" dirty="0"/>
              <a:t>The world and not the church.</a:t>
            </a:r>
          </a:p>
          <a:p>
            <a:pPr lvl="1"/>
            <a:r>
              <a:rPr lang="en-US" dirty="0">
                <a:latin typeface="Source Sans Pro Black" panose="020B0803030403020204" pitchFamily="34" charset="0"/>
              </a:rPr>
              <a:t>The good seed:</a:t>
            </a:r>
            <a:r>
              <a:rPr lang="en-US" dirty="0"/>
              <a:t> The seed is defined by what it produces—sons of the kingdom</a:t>
            </a:r>
          </a:p>
          <a:p>
            <a:pPr lvl="1"/>
            <a:r>
              <a:rPr lang="en-US" dirty="0">
                <a:latin typeface="Source Sans Pro Black" panose="020B0803030403020204" pitchFamily="34" charset="0"/>
              </a:rPr>
              <a:t>The weeds: </a:t>
            </a:r>
            <a:r>
              <a:rPr lang="en-US" dirty="0"/>
              <a:t>The weeds are what the bad seed produced—sons of the Devil</a:t>
            </a:r>
          </a:p>
          <a:p>
            <a:pPr lvl="1"/>
            <a:r>
              <a:rPr lang="en-US" dirty="0">
                <a:latin typeface="Source Sans Pro Black" panose="020B0803030403020204" pitchFamily="34" charset="0"/>
              </a:rPr>
              <a:t>The harvest: </a:t>
            </a:r>
            <a:r>
              <a:rPr lang="en-US" dirty="0"/>
              <a:t>The end of this age, judgment day.</a:t>
            </a:r>
          </a:p>
          <a:p>
            <a:pPr lvl="1"/>
            <a:r>
              <a:rPr lang="en-US" dirty="0">
                <a:latin typeface="Source Sans Pro Black" panose="020B0803030403020204" pitchFamily="34" charset="0"/>
              </a:rPr>
              <a:t>The reapers: </a:t>
            </a:r>
            <a:r>
              <a:rPr lang="en-US" dirty="0"/>
              <a:t>Angels who participate in gathering the harvest</a:t>
            </a:r>
            <a:endParaRPr lang="en-US" dirty="0">
              <a:latin typeface="Source Sans Pro Black" panose="020B0803030403020204" pitchFamily="34" charset="0"/>
            </a:endParaRPr>
          </a:p>
          <a:p>
            <a:pPr lvl="1"/>
            <a:endParaRPr lang="en-US" dirty="0"/>
          </a:p>
          <a:p>
            <a:endParaRPr lang="en-US" dirty="0"/>
          </a:p>
        </p:txBody>
      </p:sp>
    </p:spTree>
    <p:extLst>
      <p:ext uri="{BB962C8B-B14F-4D97-AF65-F5344CB8AC3E}">
        <p14:creationId xmlns:p14="http://schemas.microsoft.com/office/powerpoint/2010/main" val="22243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96D0-12E4-C18D-C599-67AEC6FD50D9}"/>
              </a:ext>
            </a:extLst>
          </p:cNvPr>
          <p:cNvSpPr>
            <a:spLocks noGrp="1"/>
          </p:cNvSpPr>
          <p:nvPr>
            <p:ph type="title"/>
          </p:nvPr>
        </p:nvSpPr>
        <p:spPr>
          <a:xfrm>
            <a:off x="470019" y="365125"/>
            <a:ext cx="11152261" cy="1325563"/>
          </a:xfrm>
        </p:spPr>
        <p:txBody>
          <a:bodyPr/>
          <a:lstStyle/>
          <a:p>
            <a:r>
              <a:rPr lang="en-US" dirty="0"/>
              <a:t>Introduction to Chapter 13</a:t>
            </a:r>
          </a:p>
        </p:txBody>
      </p:sp>
      <p:sp>
        <p:nvSpPr>
          <p:cNvPr id="3" name="Content Placeholder 2">
            <a:extLst>
              <a:ext uri="{FF2B5EF4-FFF2-40B4-BE49-F238E27FC236}">
                <a16:creationId xmlns:a16="http://schemas.microsoft.com/office/drawing/2014/main" id="{2459694A-3ED7-CD2A-1AA3-3FD1A15B75AA}"/>
              </a:ext>
            </a:extLst>
          </p:cNvPr>
          <p:cNvSpPr>
            <a:spLocks noGrp="1"/>
          </p:cNvSpPr>
          <p:nvPr>
            <p:ph idx="1"/>
          </p:nvPr>
        </p:nvSpPr>
        <p:spPr>
          <a:xfrm>
            <a:off x="546931" y="1825624"/>
            <a:ext cx="11075349" cy="4754637"/>
          </a:xfrm>
        </p:spPr>
        <p:txBody>
          <a:bodyPr>
            <a:normAutofit fontScale="92500" lnSpcReduction="20000"/>
          </a:bodyPr>
          <a:lstStyle/>
          <a:p>
            <a:r>
              <a:rPr lang="en-US" dirty="0"/>
              <a:t>The word “parable” has not yet occurred in Matthew’s gospel, although several short sayings would qualify as parables (5:25-26; 11:16-19; 12:43-45). In this chapter the word “parable” is used 12 times in 11 verses.</a:t>
            </a:r>
          </a:p>
          <a:p>
            <a:r>
              <a:rPr lang="en-US" dirty="0"/>
              <a:t>This chapter needs to be studied in the context of </a:t>
            </a:r>
            <a:r>
              <a:rPr lang="en-US" dirty="0" err="1"/>
              <a:t>chs</a:t>
            </a:r>
            <a:r>
              <a:rPr lang="en-US" dirty="0"/>
              <a:t>. 11-12.</a:t>
            </a:r>
          </a:p>
          <a:p>
            <a:pPr lvl="1"/>
            <a:r>
              <a:rPr lang="en-US" dirty="0"/>
              <a:t>Both chapters contain narratives that show resistance to Jesus’s gospel (from John the Baptist’s disciples to the woes on impenitent cities, conflict over the Sabbath, Jesus heals by the power of </a:t>
            </a:r>
            <a:r>
              <a:rPr lang="en-US" dirty="0" err="1"/>
              <a:t>Beelzebul</a:t>
            </a:r>
            <a:r>
              <a:rPr lang="en-US" dirty="0"/>
              <a:t>, etc.).</a:t>
            </a:r>
          </a:p>
          <a:p>
            <a:pPr lvl="1"/>
            <a:r>
              <a:rPr lang="en-US" dirty="0"/>
              <a:t>These parables provide explanation for the rejection of Jesus: the problem is not in the seed but the soil, weeds among the wheat, etc.</a:t>
            </a:r>
          </a:p>
          <a:p>
            <a:pPr lvl="1"/>
            <a:r>
              <a:rPr lang="en-US" dirty="0"/>
              <a:t>One perceives a growing division among the Jews about Jesus.</a:t>
            </a:r>
          </a:p>
          <a:p>
            <a:pPr lvl="1"/>
            <a:r>
              <a:rPr lang="en-US" dirty="0"/>
              <a:t>One purpose of a parable was to conceal new truths from those whose hearts were hardened while revealing those same truths to those who were receptive, as indicated by Jesus’s explanations to the disciples of the meaning of some parables.</a:t>
            </a:r>
          </a:p>
          <a:p>
            <a:r>
              <a:rPr lang="en-US" dirty="0"/>
              <a:t>The 13</a:t>
            </a:r>
            <a:r>
              <a:rPr lang="en-US" baseline="30000" dirty="0"/>
              <a:t>th</a:t>
            </a:r>
            <a:r>
              <a:rPr lang="en-US" dirty="0"/>
              <a:t> chapter is also divided into sections delivered to the crowds and sections of private instruction that explained the parables to His disciples.</a:t>
            </a:r>
          </a:p>
        </p:txBody>
      </p:sp>
    </p:spTree>
    <p:extLst>
      <p:ext uri="{BB962C8B-B14F-4D97-AF65-F5344CB8AC3E}">
        <p14:creationId xmlns:p14="http://schemas.microsoft.com/office/powerpoint/2010/main" val="5871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4947-65EF-E7DA-CD50-9C589F64C8A4}"/>
              </a:ext>
            </a:extLst>
          </p:cNvPr>
          <p:cNvSpPr>
            <a:spLocks noGrp="1"/>
          </p:cNvSpPr>
          <p:nvPr>
            <p:ph type="title"/>
          </p:nvPr>
        </p:nvSpPr>
        <p:spPr/>
        <p:txBody>
          <a:bodyPr/>
          <a:lstStyle/>
          <a:p>
            <a:r>
              <a:rPr lang="en-US" dirty="0"/>
              <a:t>Matthew 13:40-42</a:t>
            </a:r>
          </a:p>
        </p:txBody>
      </p:sp>
      <p:sp>
        <p:nvSpPr>
          <p:cNvPr id="3" name="Content Placeholder 2">
            <a:extLst>
              <a:ext uri="{FF2B5EF4-FFF2-40B4-BE49-F238E27FC236}">
                <a16:creationId xmlns:a16="http://schemas.microsoft.com/office/drawing/2014/main" id="{03ADEF66-EA93-EB9A-A4A8-482B91146B3C}"/>
              </a:ext>
            </a:extLst>
          </p:cNvPr>
          <p:cNvSpPr>
            <a:spLocks noGrp="1"/>
          </p:cNvSpPr>
          <p:nvPr>
            <p:ph idx="1"/>
          </p:nvPr>
        </p:nvSpPr>
        <p:spPr>
          <a:xfrm>
            <a:off x="838200" y="1825625"/>
            <a:ext cx="10515600" cy="4601552"/>
          </a:xfrm>
        </p:spPr>
        <p:txBody>
          <a:bodyPr>
            <a:normAutofit fontScale="92500" lnSpcReduction="10000"/>
          </a:bodyPr>
          <a:lstStyle/>
          <a:p>
            <a:r>
              <a:rPr lang="en-US" dirty="0">
                <a:latin typeface="Source Sans Pro Black" panose="020B0803030403020204" pitchFamily="34" charset="0"/>
              </a:rPr>
              <a:t>“Just as the weeds are gathered and burned with fire, so will it be at the end of the age. The Son of Man will send his angels, and they will gather out of his kingdom all causes of sin and all law-breakers, and throw them into the fiery furnace. In that place there will be weeping and gnashing of teeth.”</a:t>
            </a:r>
          </a:p>
          <a:p>
            <a:pPr lvl="1"/>
            <a:r>
              <a:rPr lang="en-US" dirty="0"/>
              <a:t>Jesus uses the separation of the wheat from the weeds as an illustration of the judgment (cf. Matt. 25:31-46).</a:t>
            </a:r>
          </a:p>
          <a:p>
            <a:pPr lvl="1"/>
            <a:r>
              <a:rPr lang="en-US" dirty="0"/>
              <a:t>The righteous and the wicked grow together in the world throughout the ages, but at the judgment the Lord will separate the wheat from the weeds. </a:t>
            </a:r>
          </a:p>
          <a:p>
            <a:pPr lvl="1"/>
            <a:r>
              <a:rPr lang="en-US" dirty="0"/>
              <a:t>What is the role of the Son of Man at the end of this age?</a:t>
            </a:r>
          </a:p>
          <a:p>
            <a:pPr lvl="1"/>
            <a:r>
              <a:rPr lang="en-US" dirty="0"/>
              <a:t>Who will be removed and cast into the fiery furnace?</a:t>
            </a:r>
          </a:p>
          <a:p>
            <a:pPr lvl="2"/>
            <a:r>
              <a:rPr lang="en-US" dirty="0"/>
              <a:t>The fiery furnace reminds us of the three Hebrew children (Dan. 3:5), but here it is used  as a depiction of Hell.</a:t>
            </a:r>
          </a:p>
          <a:p>
            <a:pPr lvl="1"/>
            <a:r>
              <a:rPr lang="en-US" dirty="0"/>
              <a:t>What is the significance of “there will be weeping and gnashing of teeth”?</a:t>
            </a:r>
          </a:p>
          <a:p>
            <a:endParaRPr lang="en-US" dirty="0"/>
          </a:p>
        </p:txBody>
      </p:sp>
    </p:spTree>
    <p:extLst>
      <p:ext uri="{BB962C8B-B14F-4D97-AF65-F5344CB8AC3E}">
        <p14:creationId xmlns:p14="http://schemas.microsoft.com/office/powerpoint/2010/main" val="378394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00B2-711A-FDB1-B0EF-E8E63B15E1BE}"/>
              </a:ext>
            </a:extLst>
          </p:cNvPr>
          <p:cNvSpPr>
            <a:spLocks noGrp="1"/>
          </p:cNvSpPr>
          <p:nvPr>
            <p:ph type="title"/>
          </p:nvPr>
        </p:nvSpPr>
        <p:spPr/>
        <p:txBody>
          <a:bodyPr/>
          <a:lstStyle/>
          <a:p>
            <a:r>
              <a:rPr lang="en-US" dirty="0"/>
              <a:t>Matthew 13:43</a:t>
            </a:r>
          </a:p>
        </p:txBody>
      </p:sp>
      <p:sp>
        <p:nvSpPr>
          <p:cNvPr id="3" name="Content Placeholder 2">
            <a:extLst>
              <a:ext uri="{FF2B5EF4-FFF2-40B4-BE49-F238E27FC236}">
                <a16:creationId xmlns:a16="http://schemas.microsoft.com/office/drawing/2014/main" id="{C72DF131-2F2F-6B40-99FA-3697763DB84A}"/>
              </a:ext>
            </a:extLst>
          </p:cNvPr>
          <p:cNvSpPr>
            <a:spLocks noGrp="1"/>
          </p:cNvSpPr>
          <p:nvPr>
            <p:ph idx="1"/>
          </p:nvPr>
        </p:nvSpPr>
        <p:spPr/>
        <p:txBody>
          <a:bodyPr/>
          <a:lstStyle/>
          <a:p>
            <a:r>
              <a:rPr lang="en-US" dirty="0">
                <a:latin typeface="Source Sans Pro Black" panose="020B0803030403020204" pitchFamily="34" charset="0"/>
              </a:rPr>
              <a:t>“Then the righteous will shine like the sun in the kingdom of their Father. He who has ears, let him hear.”</a:t>
            </a:r>
          </a:p>
          <a:p>
            <a:pPr lvl="1"/>
            <a:r>
              <a:rPr lang="en-US" dirty="0"/>
              <a:t>The righteous are those who are saved.</a:t>
            </a:r>
          </a:p>
          <a:p>
            <a:pPr lvl="1"/>
            <a:r>
              <a:rPr lang="en-US" dirty="0"/>
              <a:t>Shining like the sun is the picture of glorification.</a:t>
            </a:r>
          </a:p>
          <a:p>
            <a:pPr lvl="1"/>
            <a:r>
              <a:rPr lang="en-US" dirty="0"/>
              <a:t>The concluding exhortation, “He who has ears, let him hear,” calls upon men to make a decision about what they will do with Jesus.</a:t>
            </a:r>
          </a:p>
          <a:p>
            <a:endParaRPr lang="en-US" dirty="0"/>
          </a:p>
        </p:txBody>
      </p:sp>
    </p:spTree>
    <p:extLst>
      <p:ext uri="{BB962C8B-B14F-4D97-AF65-F5344CB8AC3E}">
        <p14:creationId xmlns:p14="http://schemas.microsoft.com/office/powerpoint/2010/main" val="316756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9B31-F820-DD65-394E-0F0BDB9EAB02}"/>
              </a:ext>
            </a:extLst>
          </p:cNvPr>
          <p:cNvSpPr>
            <a:spLocks noGrp="1"/>
          </p:cNvSpPr>
          <p:nvPr>
            <p:ph type="title"/>
          </p:nvPr>
        </p:nvSpPr>
        <p:spPr/>
        <p:txBody>
          <a:bodyPr/>
          <a:lstStyle/>
          <a:p>
            <a:r>
              <a:rPr lang="en-US" dirty="0"/>
              <a:t>Three More Parables</a:t>
            </a:r>
          </a:p>
        </p:txBody>
      </p:sp>
      <p:sp>
        <p:nvSpPr>
          <p:cNvPr id="3" name="Content Placeholder 2">
            <a:extLst>
              <a:ext uri="{FF2B5EF4-FFF2-40B4-BE49-F238E27FC236}">
                <a16:creationId xmlns:a16="http://schemas.microsoft.com/office/drawing/2014/main" id="{66AFC4BC-EC9D-75C4-B0F5-F47034E30D20}"/>
              </a:ext>
            </a:extLst>
          </p:cNvPr>
          <p:cNvSpPr>
            <a:spLocks noGrp="1"/>
          </p:cNvSpPr>
          <p:nvPr>
            <p:ph idx="1"/>
          </p:nvPr>
        </p:nvSpPr>
        <p:spPr/>
        <p:txBody>
          <a:bodyPr>
            <a:normAutofit/>
          </a:bodyPr>
          <a:lstStyle/>
          <a:p>
            <a:r>
              <a:rPr lang="en-US" dirty="0"/>
              <a:t>The next section is a set of three parables as marked by their titles, “The Kingdom of Heaven is like . . .”</a:t>
            </a:r>
          </a:p>
          <a:p>
            <a:pPr lvl="1"/>
            <a:r>
              <a:rPr lang="en-US" dirty="0"/>
              <a:t>The hidden treasure (13:44)</a:t>
            </a:r>
          </a:p>
          <a:p>
            <a:pPr lvl="1"/>
            <a:r>
              <a:rPr lang="en-US" dirty="0"/>
              <a:t>The pearl of great price (13:45-46)</a:t>
            </a:r>
          </a:p>
          <a:p>
            <a:pPr lvl="1"/>
            <a:r>
              <a:rPr lang="en-US" dirty="0"/>
              <a:t>The parable of the net (13:47-50)</a:t>
            </a:r>
          </a:p>
          <a:p>
            <a:r>
              <a:rPr lang="en-US" dirty="0">
                <a:latin typeface="Source Sans Pro Black" panose="020B0803030403020204" pitchFamily="34" charset="0"/>
              </a:rPr>
              <a:t>Leon Morris: </a:t>
            </a:r>
            <a:r>
              <a:rPr lang="en-US" dirty="0"/>
              <a:t>“The first two stress the value of the kingdom, and the third the finality of the separation that will take place at the end of this age” (</a:t>
            </a:r>
            <a:r>
              <a:rPr lang="en-US" i="1" dirty="0"/>
              <a:t>The Gospel according to Matthew</a:t>
            </a:r>
            <a:r>
              <a:rPr lang="en-US" dirty="0"/>
              <a:t>, 358).</a:t>
            </a:r>
          </a:p>
          <a:p>
            <a:r>
              <a:rPr lang="en-US" dirty="0"/>
              <a:t>All three of these parables only appear in Matthew’s gospel.</a:t>
            </a:r>
          </a:p>
          <a:p>
            <a:pPr marL="457200" lvl="1" indent="0">
              <a:buNone/>
            </a:pPr>
            <a:endParaRPr lang="en-US" dirty="0"/>
          </a:p>
        </p:txBody>
      </p:sp>
    </p:spTree>
    <p:extLst>
      <p:ext uri="{BB962C8B-B14F-4D97-AF65-F5344CB8AC3E}">
        <p14:creationId xmlns:p14="http://schemas.microsoft.com/office/powerpoint/2010/main" val="176472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9549-6A4F-E0FB-FFAB-C3B32D46FBDD}"/>
              </a:ext>
            </a:extLst>
          </p:cNvPr>
          <p:cNvSpPr>
            <a:spLocks noGrp="1"/>
          </p:cNvSpPr>
          <p:nvPr>
            <p:ph type="title"/>
          </p:nvPr>
        </p:nvSpPr>
        <p:spPr/>
        <p:txBody>
          <a:bodyPr>
            <a:normAutofit/>
          </a:bodyPr>
          <a:lstStyle/>
          <a:p>
            <a:r>
              <a:rPr lang="en-US" dirty="0"/>
              <a:t>A Hidden Treasure</a:t>
            </a:r>
            <a:br>
              <a:rPr lang="en-US" sz="2400" dirty="0"/>
            </a:br>
            <a:r>
              <a:rPr lang="en-US" sz="2400" dirty="0"/>
              <a:t>Matthew 13:44</a:t>
            </a:r>
            <a:endParaRPr lang="en-US" sz="3600" dirty="0"/>
          </a:p>
        </p:txBody>
      </p:sp>
      <p:sp>
        <p:nvSpPr>
          <p:cNvPr id="3" name="Content Placeholder 2">
            <a:extLst>
              <a:ext uri="{FF2B5EF4-FFF2-40B4-BE49-F238E27FC236}">
                <a16:creationId xmlns:a16="http://schemas.microsoft.com/office/drawing/2014/main" id="{84125D8E-C08B-F243-114A-2864E2D76387}"/>
              </a:ext>
            </a:extLst>
          </p:cNvPr>
          <p:cNvSpPr>
            <a:spLocks noGrp="1"/>
          </p:cNvSpPr>
          <p:nvPr>
            <p:ph idx="1"/>
          </p:nvPr>
        </p:nvSpPr>
        <p:spPr>
          <a:xfrm>
            <a:off x="838200" y="1825624"/>
            <a:ext cx="10515600" cy="4754637"/>
          </a:xfrm>
        </p:spPr>
        <p:txBody>
          <a:bodyPr>
            <a:normAutofit fontScale="92500" lnSpcReduction="20000"/>
          </a:bodyPr>
          <a:lstStyle/>
          <a:p>
            <a:r>
              <a:rPr lang="en-US" dirty="0">
                <a:latin typeface="Source Sans Pro Black" panose="020B0803030403020204" pitchFamily="34" charset="0"/>
              </a:rPr>
              <a:t>“</a:t>
            </a:r>
            <a:r>
              <a:rPr lang="en-US" dirty="0">
                <a:solidFill>
                  <a:srgbClr val="FF0000"/>
                </a:solidFill>
                <a:latin typeface="Source Sans Pro Black" panose="020B0803030403020204" pitchFamily="34" charset="0"/>
              </a:rPr>
              <a:t>The kingdom of heaven is like </a:t>
            </a:r>
            <a:r>
              <a:rPr lang="en-US" dirty="0">
                <a:latin typeface="Source Sans Pro Black" panose="020B0803030403020204" pitchFamily="34" charset="0"/>
              </a:rPr>
              <a:t>treasure hidden in a field, which a man found and covered up. Then in his joy he goes and sells all that he has and buys that field.”</a:t>
            </a:r>
          </a:p>
          <a:p>
            <a:pPr lvl="1"/>
            <a:r>
              <a:rPr lang="en-US" dirty="0"/>
              <a:t>In the days before banks, treasures were frequently hidden to protect oneself from thieves (cf. the one-talent man in Matt. 25:25). This treasure was hidden in a field.</a:t>
            </a:r>
          </a:p>
          <a:p>
            <a:pPr lvl="2"/>
            <a:r>
              <a:rPr lang="en-US" dirty="0"/>
              <a:t>The circumstances of how the treasure was left in a field is not explained.</a:t>
            </a:r>
          </a:p>
          <a:p>
            <a:pPr lvl="2"/>
            <a:r>
              <a:rPr lang="en-US" dirty="0"/>
              <a:t>Morris suggests the following: “If anyone did this before going off on a journey and failed to return, the possessions remained there and might be found later through a chance discovery like that in this parable. So too, in frequent wars, people would hide valuables to keep them from looting soldiers, and sometimes the owners would not survive” (359).</a:t>
            </a:r>
          </a:p>
          <a:p>
            <a:pPr lvl="1"/>
            <a:r>
              <a:rPr lang="en-US" dirty="0"/>
              <a:t>The point of the parable is this: “the kingdom is so valuable that it is worth sacrificing anything to gain it” (Craig Blomberg, </a:t>
            </a:r>
            <a:r>
              <a:rPr lang="en-US" i="1" dirty="0"/>
              <a:t>Matthew</a:t>
            </a:r>
            <a:r>
              <a:rPr lang="en-US" dirty="0"/>
              <a:t>, 223).</a:t>
            </a:r>
          </a:p>
          <a:p>
            <a:pPr lvl="1"/>
            <a:r>
              <a:rPr lang="en-US" dirty="0"/>
              <a:t>The man’s attitude toward his sacrifice to obtain the treasure is “his joy.” He does not feel imposed upon to have to give up everything for something so valuable.</a:t>
            </a:r>
          </a:p>
          <a:p>
            <a:endParaRPr lang="en-US" dirty="0"/>
          </a:p>
        </p:txBody>
      </p:sp>
    </p:spTree>
    <p:extLst>
      <p:ext uri="{BB962C8B-B14F-4D97-AF65-F5344CB8AC3E}">
        <p14:creationId xmlns:p14="http://schemas.microsoft.com/office/powerpoint/2010/main" val="33614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8D39-5EA8-46D6-C84E-606B02CE9791}"/>
              </a:ext>
            </a:extLst>
          </p:cNvPr>
          <p:cNvSpPr>
            <a:spLocks noGrp="1"/>
          </p:cNvSpPr>
          <p:nvPr>
            <p:ph type="title"/>
          </p:nvPr>
        </p:nvSpPr>
        <p:spPr/>
        <p:txBody>
          <a:bodyPr>
            <a:normAutofit/>
          </a:bodyPr>
          <a:lstStyle/>
          <a:p>
            <a:r>
              <a:rPr lang="en-US" dirty="0"/>
              <a:t>A Goodly Pearl</a:t>
            </a:r>
            <a:br>
              <a:rPr lang="en-US" sz="4800" dirty="0"/>
            </a:br>
            <a:r>
              <a:rPr lang="en-US" sz="2700" dirty="0"/>
              <a:t>Matthew 13:45-46</a:t>
            </a:r>
          </a:p>
        </p:txBody>
      </p:sp>
      <p:sp>
        <p:nvSpPr>
          <p:cNvPr id="3" name="Content Placeholder 2">
            <a:extLst>
              <a:ext uri="{FF2B5EF4-FFF2-40B4-BE49-F238E27FC236}">
                <a16:creationId xmlns:a16="http://schemas.microsoft.com/office/drawing/2014/main" id="{BEE944F7-7A69-8B88-F160-8AC981E57520}"/>
              </a:ext>
            </a:extLst>
          </p:cNvPr>
          <p:cNvSpPr>
            <a:spLocks noGrp="1"/>
          </p:cNvSpPr>
          <p:nvPr>
            <p:ph idx="1"/>
          </p:nvPr>
        </p:nvSpPr>
        <p:spPr/>
        <p:txBody>
          <a:bodyPr/>
          <a:lstStyle/>
          <a:p>
            <a:r>
              <a:rPr lang="en-US" dirty="0">
                <a:latin typeface="Source Sans Pro Black" panose="020B0803030403020204" pitchFamily="34" charset="0"/>
              </a:rPr>
              <a:t>“Again, </a:t>
            </a:r>
            <a:r>
              <a:rPr lang="en-US" dirty="0">
                <a:solidFill>
                  <a:srgbClr val="FF0000"/>
                </a:solidFill>
                <a:latin typeface="Source Sans Pro Black" panose="020B0803030403020204" pitchFamily="34" charset="0"/>
              </a:rPr>
              <a:t>the kingdom of heaven is like </a:t>
            </a:r>
            <a:r>
              <a:rPr lang="en-US" dirty="0">
                <a:latin typeface="Source Sans Pro Black" panose="020B0803030403020204" pitchFamily="34" charset="0"/>
              </a:rPr>
              <a:t>a merchant in search of fine pearls, who, on finding one pearl of great value, went and sold all that he had and bought it.”</a:t>
            </a:r>
          </a:p>
          <a:p>
            <a:pPr lvl="1"/>
            <a:r>
              <a:rPr lang="en-US" dirty="0"/>
              <a:t>Pearls were considered extremely valuable in ancient times, much like diamonds today.</a:t>
            </a:r>
          </a:p>
          <a:p>
            <a:pPr lvl="1"/>
            <a:r>
              <a:rPr lang="en-US" dirty="0"/>
              <a:t>What did the pearl merchant have to do to obtain the high quality pearl?</a:t>
            </a:r>
          </a:p>
          <a:p>
            <a:pPr lvl="1"/>
            <a:r>
              <a:rPr lang="en-US" dirty="0"/>
              <a:t>What is the difference between the one who found the treasure in a field and the merchant who found a goodly pearl?</a:t>
            </a:r>
          </a:p>
          <a:p>
            <a:endParaRPr lang="en-US" dirty="0"/>
          </a:p>
        </p:txBody>
      </p:sp>
    </p:spTree>
    <p:extLst>
      <p:ext uri="{BB962C8B-B14F-4D97-AF65-F5344CB8AC3E}">
        <p14:creationId xmlns:p14="http://schemas.microsoft.com/office/powerpoint/2010/main" val="378049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6F54-DF36-5550-1F8B-EB78CAB1FE4D}"/>
              </a:ext>
            </a:extLst>
          </p:cNvPr>
          <p:cNvSpPr>
            <a:spLocks noGrp="1"/>
          </p:cNvSpPr>
          <p:nvPr>
            <p:ph type="title"/>
          </p:nvPr>
        </p:nvSpPr>
        <p:spPr/>
        <p:txBody>
          <a:bodyPr>
            <a:normAutofit/>
          </a:bodyPr>
          <a:lstStyle/>
          <a:p>
            <a:r>
              <a:rPr lang="en-US" dirty="0"/>
              <a:t>The Fishing Net</a:t>
            </a:r>
            <a:br>
              <a:rPr lang="en-US" sz="2000" dirty="0"/>
            </a:br>
            <a:r>
              <a:rPr lang="en-US" sz="2400" dirty="0"/>
              <a:t>Matthew 13:47-50</a:t>
            </a:r>
          </a:p>
        </p:txBody>
      </p:sp>
      <p:sp>
        <p:nvSpPr>
          <p:cNvPr id="3" name="Content Placeholder 2">
            <a:extLst>
              <a:ext uri="{FF2B5EF4-FFF2-40B4-BE49-F238E27FC236}">
                <a16:creationId xmlns:a16="http://schemas.microsoft.com/office/drawing/2014/main" id="{8592777B-3335-AA90-7879-B43DC384BCB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“Again, </a:t>
            </a:r>
            <a:r>
              <a:rPr lang="en-US" dirty="0">
                <a:solidFill>
                  <a:srgbClr val="FF0000"/>
                </a:solidFill>
                <a:latin typeface="Source Sans Pro Black" panose="020B0803030403020204" pitchFamily="34" charset="0"/>
              </a:rPr>
              <a:t>the kingdom of heaven is like</a:t>
            </a:r>
            <a:r>
              <a:rPr lang="en-US" dirty="0">
                <a:latin typeface="Source Sans Pro Black" panose="020B0803030403020204" pitchFamily="34" charset="0"/>
              </a:rPr>
              <a:t> a net that was thrown into the sea and gathered fish of every kind. When it was full, men drew it ashore and sat down and sorted the good into containers but threw away the bad. So it will be at the end of the age. The angels will come out and separate the evil from the righteous and throw them into the fiery furnace. In that place there will be weeping and gnashing of teeth.”</a:t>
            </a:r>
          </a:p>
          <a:p>
            <a:pPr lvl="1"/>
            <a:r>
              <a:rPr lang="en-US" dirty="0"/>
              <a:t>This parable is different because it contains an interpretation.</a:t>
            </a:r>
          </a:p>
          <a:p>
            <a:pPr lvl="1"/>
            <a:r>
              <a:rPr lang="en-US" dirty="0"/>
              <a:t>Sometimes one does not know the kinds of “fish” that are attracted by the gospel, and we do not have the ability to separate them.</a:t>
            </a:r>
          </a:p>
          <a:p>
            <a:pPr lvl="1"/>
            <a:r>
              <a:rPr lang="en-US" dirty="0"/>
              <a:t>Most of the explanation is a verbatim repetition of vv. 40-42, which indicates how closely joined in meaning are the parables of the fishing net and the tares among the wheat.</a:t>
            </a:r>
          </a:p>
          <a:p>
            <a:endParaRPr lang="en-US" dirty="0"/>
          </a:p>
        </p:txBody>
      </p:sp>
    </p:spTree>
    <p:extLst>
      <p:ext uri="{BB962C8B-B14F-4D97-AF65-F5344CB8AC3E}">
        <p14:creationId xmlns:p14="http://schemas.microsoft.com/office/powerpoint/2010/main" val="13721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6206-8964-ADA0-0C34-3827740AAEFB}"/>
              </a:ext>
            </a:extLst>
          </p:cNvPr>
          <p:cNvSpPr>
            <a:spLocks noGrp="1"/>
          </p:cNvSpPr>
          <p:nvPr>
            <p:ph type="title"/>
          </p:nvPr>
        </p:nvSpPr>
        <p:spPr/>
        <p:txBody>
          <a:bodyPr/>
          <a:lstStyle/>
          <a:p>
            <a:r>
              <a:rPr lang="en-US" dirty="0"/>
              <a:t>Events of the End of the Age</a:t>
            </a:r>
          </a:p>
        </p:txBody>
      </p:sp>
      <p:sp>
        <p:nvSpPr>
          <p:cNvPr id="3" name="Content Placeholder 2">
            <a:extLst>
              <a:ext uri="{FF2B5EF4-FFF2-40B4-BE49-F238E27FC236}">
                <a16:creationId xmlns:a16="http://schemas.microsoft.com/office/drawing/2014/main" id="{B32659AC-37A8-2045-3AAF-D8F55A1E080B}"/>
              </a:ext>
            </a:extLst>
          </p:cNvPr>
          <p:cNvSpPr>
            <a:spLocks noGrp="1"/>
          </p:cNvSpPr>
          <p:nvPr>
            <p:ph idx="1"/>
          </p:nvPr>
        </p:nvSpPr>
        <p:spPr/>
        <p:txBody>
          <a:bodyPr/>
          <a:lstStyle/>
          <a:p>
            <a:r>
              <a:rPr lang="en-US" dirty="0"/>
              <a:t>The world will have an end (Matt. 13:39, 49; 28:20)! This universe is not eternal, as some men think.</a:t>
            </a:r>
          </a:p>
          <a:p>
            <a:r>
              <a:rPr lang="en-US" dirty="0"/>
              <a:t>Some of Jesus’s pictures of judgment:</a:t>
            </a:r>
          </a:p>
          <a:p>
            <a:pPr lvl="1"/>
            <a:r>
              <a:rPr lang="en-US" dirty="0"/>
              <a:t>Separation of tares from the wheat (13:36-43)</a:t>
            </a:r>
          </a:p>
          <a:p>
            <a:pPr lvl="1"/>
            <a:r>
              <a:rPr lang="en-US" dirty="0"/>
              <a:t>Separation of good fish from worthless fish (13:47-50)</a:t>
            </a:r>
          </a:p>
          <a:p>
            <a:pPr lvl="1"/>
            <a:r>
              <a:rPr lang="en-US" dirty="0"/>
              <a:t>Separation of wise and foolish virgins (25:1-13)</a:t>
            </a:r>
          </a:p>
          <a:p>
            <a:pPr lvl="1"/>
            <a:r>
              <a:rPr lang="en-US" dirty="0"/>
              <a:t>Separation of the men who used their talents (25:14-30)</a:t>
            </a:r>
          </a:p>
          <a:p>
            <a:pPr lvl="1"/>
            <a:r>
              <a:rPr lang="en-US" dirty="0"/>
              <a:t>Separation of sheep and goats (25:31-46)</a:t>
            </a:r>
          </a:p>
          <a:p>
            <a:r>
              <a:rPr lang="en-US" dirty="0"/>
              <a:t>Pictures of eternal damnation (13:42, 50)</a:t>
            </a:r>
          </a:p>
        </p:txBody>
      </p:sp>
    </p:spTree>
    <p:extLst>
      <p:ext uri="{BB962C8B-B14F-4D97-AF65-F5344CB8AC3E}">
        <p14:creationId xmlns:p14="http://schemas.microsoft.com/office/powerpoint/2010/main" val="12049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BE1B-16D3-A887-CBC8-B73F9EBCA1E9}"/>
              </a:ext>
            </a:extLst>
          </p:cNvPr>
          <p:cNvSpPr>
            <a:spLocks noGrp="1"/>
          </p:cNvSpPr>
          <p:nvPr>
            <p:ph type="title"/>
          </p:nvPr>
        </p:nvSpPr>
        <p:spPr/>
        <p:txBody>
          <a:bodyPr>
            <a:normAutofit fontScale="90000"/>
          </a:bodyPr>
          <a:lstStyle/>
          <a:p>
            <a:r>
              <a:rPr lang="en-US" dirty="0"/>
              <a:t>Concluding Parable: New and Old Treasures </a:t>
            </a:r>
            <a:br>
              <a:rPr lang="en-US" sz="2700" dirty="0"/>
            </a:br>
            <a:r>
              <a:rPr lang="en-US" sz="2700" dirty="0"/>
              <a:t>Matthew 13:51-52</a:t>
            </a:r>
          </a:p>
        </p:txBody>
      </p:sp>
      <p:sp>
        <p:nvSpPr>
          <p:cNvPr id="3" name="Content Placeholder 2">
            <a:extLst>
              <a:ext uri="{FF2B5EF4-FFF2-40B4-BE49-F238E27FC236}">
                <a16:creationId xmlns:a16="http://schemas.microsoft.com/office/drawing/2014/main" id="{A32C91F9-4F52-4480-34BE-1F60B23151E1}"/>
              </a:ext>
            </a:extLst>
          </p:cNvPr>
          <p:cNvSpPr>
            <a:spLocks noGrp="1"/>
          </p:cNvSpPr>
          <p:nvPr>
            <p:ph idx="1"/>
          </p:nvPr>
        </p:nvSpPr>
        <p:spPr/>
        <p:txBody>
          <a:bodyPr>
            <a:normAutofit lnSpcReduction="10000"/>
          </a:bodyPr>
          <a:lstStyle/>
          <a:p>
            <a:r>
              <a:rPr lang="en-US" dirty="0">
                <a:latin typeface="Source Sans Pro Black" panose="020B0803030403020204" pitchFamily="34" charset="0"/>
              </a:rPr>
              <a:t>“‘Have you understood all these things?’ They said to him, ‘Yes.’ And he said to them, ‘Therefore every scribe who has been trained for the kingdom of heaven is like a master of a house, who brings out of his treasure what is new and what is old.’”</a:t>
            </a:r>
          </a:p>
          <a:p>
            <a:pPr lvl="1"/>
            <a:r>
              <a:rPr lang="en-US" dirty="0"/>
              <a:t>Jesus has been “discipling” the Twelve who accompany Him.</a:t>
            </a:r>
          </a:p>
          <a:p>
            <a:pPr lvl="1"/>
            <a:r>
              <a:rPr lang="en-US" dirty="0"/>
              <a:t>He asked them if they understood what He was teaching and they respond that they did, even though other texts show evidence that they did not understand all things.</a:t>
            </a:r>
          </a:p>
          <a:p>
            <a:pPr lvl="1"/>
            <a:r>
              <a:rPr lang="en-US" dirty="0"/>
              <a:t>The treasures of “old and new” may be the rich treasures of both testaments.</a:t>
            </a:r>
          </a:p>
          <a:p>
            <a:pPr lvl="2"/>
            <a:r>
              <a:rPr lang="en-US" dirty="0"/>
              <a:t>Only those who </a:t>
            </a:r>
            <a:r>
              <a:rPr lang="en-US"/>
              <a:t>understand the NT </a:t>
            </a:r>
            <a:r>
              <a:rPr lang="en-US" dirty="0"/>
              <a:t>fulfillment of OT prophecies can fully appreciate the treasures of the OT.</a:t>
            </a:r>
          </a:p>
          <a:p>
            <a:endParaRPr lang="en-US" dirty="0"/>
          </a:p>
          <a:p>
            <a:endParaRPr lang="en-US" dirty="0"/>
          </a:p>
        </p:txBody>
      </p:sp>
    </p:spTree>
    <p:extLst>
      <p:ext uri="{BB962C8B-B14F-4D97-AF65-F5344CB8AC3E}">
        <p14:creationId xmlns:p14="http://schemas.microsoft.com/office/powerpoint/2010/main" val="3055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96BE-C114-B4EE-7EDA-7D0CAF4734EB}"/>
              </a:ext>
            </a:extLst>
          </p:cNvPr>
          <p:cNvSpPr>
            <a:spLocks noGrp="1"/>
          </p:cNvSpPr>
          <p:nvPr>
            <p:ph type="title"/>
          </p:nvPr>
        </p:nvSpPr>
        <p:spPr/>
        <p:txBody>
          <a:bodyPr/>
          <a:lstStyle/>
          <a:p>
            <a:r>
              <a:rPr lang="en-US" dirty="0"/>
              <a:t>Jesus Rejected at Nazareth</a:t>
            </a:r>
            <a:br>
              <a:rPr lang="en-US" sz="2400" dirty="0"/>
            </a:br>
            <a:r>
              <a:rPr lang="en-US" sz="2400" dirty="0"/>
              <a:t>Matthew 13:53-58</a:t>
            </a:r>
            <a:endParaRPr lang="en-US" dirty="0"/>
          </a:p>
        </p:txBody>
      </p:sp>
      <p:sp>
        <p:nvSpPr>
          <p:cNvPr id="3" name="Content Placeholder 2">
            <a:extLst>
              <a:ext uri="{FF2B5EF4-FFF2-40B4-BE49-F238E27FC236}">
                <a16:creationId xmlns:a16="http://schemas.microsoft.com/office/drawing/2014/main" id="{6E2749D9-686E-29E3-48BE-865C4A436F2F}"/>
              </a:ext>
            </a:extLst>
          </p:cNvPr>
          <p:cNvSpPr>
            <a:spLocks noGrp="1"/>
          </p:cNvSpPr>
          <p:nvPr>
            <p:ph idx="1"/>
          </p:nvPr>
        </p:nvSpPr>
        <p:spPr/>
        <p:txBody>
          <a:bodyPr/>
          <a:lstStyle/>
          <a:p>
            <a:r>
              <a:rPr lang="en-US" dirty="0"/>
              <a:t>“And when Jesus had finished these parables, he went away from there, and coming to his hometown he taught them in their synagogue, so that they were astonished, and said, ‘Where did this man get this wisdom and these mighty works? Is not this the carpenter’s son? Is not his mother called Mary? And are not his brothers James and Joseph and Simon and Judas? And are not all his sisters with us? Where then did this man get all these things?’ And they took offense at him. But Jesus said to them, ‘A prophet is not without honor except in his hometown and in his own household.’ And he did not do many mighty works there, because of their unbelief.”</a:t>
            </a:r>
          </a:p>
          <a:p>
            <a:endParaRPr lang="en-US" dirty="0"/>
          </a:p>
        </p:txBody>
      </p:sp>
    </p:spTree>
    <p:extLst>
      <p:ext uri="{BB962C8B-B14F-4D97-AF65-F5344CB8AC3E}">
        <p14:creationId xmlns:p14="http://schemas.microsoft.com/office/powerpoint/2010/main" val="260269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7F0F-E2E6-E17F-04B2-CBA1654B5E2E}"/>
              </a:ext>
            </a:extLst>
          </p:cNvPr>
          <p:cNvSpPr>
            <a:spLocks noGrp="1"/>
          </p:cNvSpPr>
          <p:nvPr>
            <p:ph type="title"/>
          </p:nvPr>
        </p:nvSpPr>
        <p:spPr/>
        <p:txBody>
          <a:bodyPr/>
          <a:lstStyle/>
          <a:p>
            <a:r>
              <a:rPr lang="en-US" dirty="0"/>
              <a:t>Structure of Matthew’s Gospel</a:t>
            </a:r>
          </a:p>
        </p:txBody>
      </p:sp>
      <p:sp>
        <p:nvSpPr>
          <p:cNvPr id="3" name="Content Placeholder 2">
            <a:extLst>
              <a:ext uri="{FF2B5EF4-FFF2-40B4-BE49-F238E27FC236}">
                <a16:creationId xmlns:a16="http://schemas.microsoft.com/office/drawing/2014/main" id="{2D1E7B5F-4AEB-638C-84D6-EBA51EBC7161}"/>
              </a:ext>
            </a:extLst>
          </p:cNvPr>
          <p:cNvSpPr>
            <a:spLocks noGrp="1"/>
          </p:cNvSpPr>
          <p:nvPr>
            <p:ph idx="1"/>
          </p:nvPr>
        </p:nvSpPr>
        <p:spPr/>
        <p:txBody>
          <a:bodyPr/>
          <a:lstStyle/>
          <a:p>
            <a:r>
              <a:rPr lang="en-US" dirty="0"/>
              <a:t>At this point in Matthew’s gospel (13:53–16:20), the author begins to follow the order of Mark’s gospel (6:1–9:50).</a:t>
            </a:r>
          </a:p>
          <a:p>
            <a:pPr lvl="1"/>
            <a:r>
              <a:rPr lang="en-US" dirty="0"/>
              <a:t>He will do so again in 19:1–23:39 and 26:1–28:20.</a:t>
            </a:r>
          </a:p>
          <a:p>
            <a:r>
              <a:rPr lang="en-US" dirty="0"/>
              <a:t>Matthew 13:54-58 is pretty much identical to Mark 6:1-6. Luke’s account of the same incident is much more detailed (4:16-30).</a:t>
            </a:r>
          </a:p>
          <a:p>
            <a:pPr lvl="1"/>
            <a:r>
              <a:rPr lang="en-US" dirty="0"/>
              <a:t>Some scholars think that Luke 4:16-30 is an earlier incident in Jesus’s life.</a:t>
            </a:r>
          </a:p>
          <a:p>
            <a:r>
              <a:rPr lang="en-US" dirty="0"/>
              <a:t>The section begins with rejection of Jesus:</a:t>
            </a:r>
          </a:p>
          <a:p>
            <a:pPr lvl="1"/>
            <a:r>
              <a:rPr lang="en-US" dirty="0"/>
              <a:t>Rejection by Jesus’s home town (13:54-58)</a:t>
            </a:r>
          </a:p>
          <a:p>
            <a:pPr lvl="1"/>
            <a:r>
              <a:rPr lang="en-US" dirty="0"/>
              <a:t>Rejection by Herod Antipas (14:1-12)</a:t>
            </a:r>
          </a:p>
        </p:txBody>
      </p:sp>
    </p:spTree>
    <p:extLst>
      <p:ext uri="{BB962C8B-B14F-4D97-AF65-F5344CB8AC3E}">
        <p14:creationId xmlns:p14="http://schemas.microsoft.com/office/powerpoint/2010/main" val="3091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9801-090A-B6DE-4857-B26F5CFFA6B8}"/>
              </a:ext>
            </a:extLst>
          </p:cNvPr>
          <p:cNvSpPr>
            <a:spLocks noGrp="1"/>
          </p:cNvSpPr>
          <p:nvPr>
            <p:ph type="title"/>
          </p:nvPr>
        </p:nvSpPr>
        <p:spPr/>
        <p:txBody>
          <a:bodyPr/>
          <a:lstStyle/>
          <a:p>
            <a:r>
              <a:rPr lang="en-US" dirty="0"/>
              <a:t>What Is a Parable?</a:t>
            </a:r>
          </a:p>
        </p:txBody>
      </p:sp>
      <p:sp>
        <p:nvSpPr>
          <p:cNvPr id="3" name="Content Placeholder 2">
            <a:extLst>
              <a:ext uri="{FF2B5EF4-FFF2-40B4-BE49-F238E27FC236}">
                <a16:creationId xmlns:a16="http://schemas.microsoft.com/office/drawing/2014/main" id="{E26A699B-E6C2-79F6-419D-7B21D39A036B}"/>
              </a:ext>
            </a:extLst>
          </p:cNvPr>
          <p:cNvSpPr>
            <a:spLocks noGrp="1"/>
          </p:cNvSpPr>
          <p:nvPr>
            <p:ph idx="1"/>
          </p:nvPr>
        </p:nvSpPr>
        <p:spPr/>
        <p:txBody>
          <a:bodyPr/>
          <a:lstStyle/>
          <a:p>
            <a:r>
              <a:rPr lang="en-US" dirty="0">
                <a:latin typeface="Source Sans Pro Black" panose="020B0803030403020204" pitchFamily="34" charset="0"/>
              </a:rPr>
              <a:t>Parable</a:t>
            </a:r>
            <a:r>
              <a:rPr lang="en-US" dirty="0"/>
              <a:t> (</a:t>
            </a:r>
            <a:r>
              <a:rPr lang="en-US" i="1" dirty="0" err="1"/>
              <a:t>parabolē</a:t>
            </a:r>
            <a:r>
              <a:rPr lang="en-US" dirty="0"/>
              <a:t>): “a narrative or saying of varying length, designed to illustrate a truth especially through comparison or simile, </a:t>
            </a:r>
            <a:r>
              <a:rPr lang="en-US" i="1" dirty="0"/>
              <a:t>comparison, illustration, parable, proverb, maxim</a:t>
            </a:r>
            <a:r>
              <a:rPr lang="en-US" dirty="0"/>
              <a:t>” (BDAG, 759).</a:t>
            </a:r>
          </a:p>
          <a:p>
            <a:r>
              <a:rPr lang="en-US" dirty="0"/>
              <a:t>A homespun definition: “an earthly story with a heavenly meaning.”</a:t>
            </a:r>
          </a:p>
          <a:p>
            <a:pPr lvl="1"/>
            <a:r>
              <a:rPr lang="en-US" dirty="0"/>
              <a:t>Any first century Jew would have been familiar with the images being used to convey spiritual truths.</a:t>
            </a:r>
          </a:p>
        </p:txBody>
      </p:sp>
    </p:spTree>
    <p:extLst>
      <p:ext uri="{BB962C8B-B14F-4D97-AF65-F5344CB8AC3E}">
        <p14:creationId xmlns:p14="http://schemas.microsoft.com/office/powerpoint/2010/main" val="69376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6AFF-58CA-422C-3C7E-D28712B268EE}"/>
              </a:ext>
            </a:extLst>
          </p:cNvPr>
          <p:cNvSpPr>
            <a:spLocks noGrp="1"/>
          </p:cNvSpPr>
          <p:nvPr>
            <p:ph type="title"/>
          </p:nvPr>
        </p:nvSpPr>
        <p:spPr/>
        <p:txBody>
          <a:bodyPr/>
          <a:lstStyle/>
          <a:p>
            <a:r>
              <a:rPr lang="en-US" dirty="0"/>
              <a:t>Matthew 13:53-54</a:t>
            </a:r>
          </a:p>
        </p:txBody>
      </p:sp>
      <p:sp>
        <p:nvSpPr>
          <p:cNvPr id="3" name="Content Placeholder 2">
            <a:extLst>
              <a:ext uri="{FF2B5EF4-FFF2-40B4-BE49-F238E27FC236}">
                <a16:creationId xmlns:a16="http://schemas.microsoft.com/office/drawing/2014/main" id="{A063704B-A2AC-1C58-5999-E6C65A935B03}"/>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when Jesus had finished these parables, he went away from there, and coming to his hometown he taught them in their synagogue, so that they were astonished, and said, ‘Where did this man get this wisdom and these mighty works?’”</a:t>
            </a:r>
          </a:p>
          <a:p>
            <a:pPr lvl="1"/>
            <a:r>
              <a:rPr lang="en-US" dirty="0"/>
              <a:t>The two </a:t>
            </a:r>
            <a:r>
              <a:rPr lang="en-US"/>
              <a:t>incidents about Jesus’s family in </a:t>
            </a:r>
            <a:r>
              <a:rPr lang="en-US" dirty="0"/>
              <a:t>12:46-50 and 13:54-58 frame the parables of Jesus (13:1-53). When viewed by itself 13:54-58 is both a conclusion to a previous section and a transitional paragraph to a fresh section of the gospel.</a:t>
            </a:r>
          </a:p>
          <a:p>
            <a:pPr lvl="1"/>
            <a:r>
              <a:rPr lang="en-US" dirty="0"/>
              <a:t>Jesus’s </a:t>
            </a:r>
            <a:r>
              <a:rPr lang="en-US" dirty="0">
                <a:latin typeface="Source Sans Pro Black" panose="020B0803030403020204" pitchFamily="34" charset="0"/>
              </a:rPr>
              <a:t>hometown</a:t>
            </a:r>
            <a:r>
              <a:rPr lang="en-US" dirty="0"/>
              <a:t> (</a:t>
            </a:r>
            <a:r>
              <a:rPr lang="en-US" i="1" dirty="0" err="1"/>
              <a:t>patris</a:t>
            </a:r>
            <a:r>
              <a:rPr lang="en-US" dirty="0"/>
              <a:t>) is Nazareth, where Mary and Joseph had raised Him.</a:t>
            </a:r>
          </a:p>
          <a:p>
            <a:pPr lvl="1"/>
            <a:r>
              <a:rPr lang="en-US" dirty="0"/>
              <a:t>What reaction did His teaching have on the crowd?</a:t>
            </a:r>
          </a:p>
          <a:p>
            <a:pPr lvl="2"/>
            <a:r>
              <a:rPr lang="en-US" dirty="0"/>
              <a:t>The word “astonished” (</a:t>
            </a:r>
            <a:r>
              <a:rPr lang="en-US" i="1" dirty="0" err="1"/>
              <a:t>ekplēssō</a:t>
            </a:r>
            <a:r>
              <a:rPr lang="en-US" dirty="0"/>
              <a:t>) appears 12 times in the gospels, always to describe the effect of Jesus’s teaching and miracles.</a:t>
            </a:r>
          </a:p>
          <a:p>
            <a:pPr lvl="1"/>
            <a:r>
              <a:rPr lang="en-US" dirty="0"/>
              <a:t>Why are the people amazed?</a:t>
            </a:r>
          </a:p>
        </p:txBody>
      </p:sp>
    </p:spTree>
    <p:extLst>
      <p:ext uri="{BB962C8B-B14F-4D97-AF65-F5344CB8AC3E}">
        <p14:creationId xmlns:p14="http://schemas.microsoft.com/office/powerpoint/2010/main" val="2180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7729-97D0-B25E-C304-5C307F9CDF24}"/>
              </a:ext>
            </a:extLst>
          </p:cNvPr>
          <p:cNvSpPr>
            <a:spLocks noGrp="1"/>
          </p:cNvSpPr>
          <p:nvPr>
            <p:ph type="title"/>
          </p:nvPr>
        </p:nvSpPr>
        <p:spPr>
          <a:xfrm>
            <a:off x="838200" y="365125"/>
            <a:ext cx="10515600" cy="968019"/>
          </a:xfrm>
        </p:spPr>
        <p:txBody>
          <a:bodyPr/>
          <a:lstStyle/>
          <a:p>
            <a:r>
              <a:rPr lang="en-US" dirty="0"/>
              <a:t>Matthew 13:55-56</a:t>
            </a:r>
          </a:p>
        </p:txBody>
      </p:sp>
      <p:sp>
        <p:nvSpPr>
          <p:cNvPr id="3" name="Content Placeholder 2">
            <a:extLst>
              <a:ext uri="{FF2B5EF4-FFF2-40B4-BE49-F238E27FC236}">
                <a16:creationId xmlns:a16="http://schemas.microsoft.com/office/drawing/2014/main" id="{2F7CC3E1-29B8-6227-D759-E42AACF3D937}"/>
              </a:ext>
            </a:extLst>
          </p:cNvPr>
          <p:cNvSpPr>
            <a:spLocks noGrp="1"/>
          </p:cNvSpPr>
          <p:nvPr>
            <p:ph idx="1"/>
          </p:nvPr>
        </p:nvSpPr>
        <p:spPr>
          <a:xfrm>
            <a:off x="838200" y="1469877"/>
            <a:ext cx="10515600" cy="5204388"/>
          </a:xfrm>
        </p:spPr>
        <p:txBody>
          <a:bodyPr>
            <a:normAutofit fontScale="92500" lnSpcReduction="10000"/>
          </a:bodyPr>
          <a:lstStyle/>
          <a:p>
            <a:r>
              <a:rPr lang="en-US" dirty="0">
                <a:latin typeface="Source Sans Pro Black" panose="020B0803030403020204" pitchFamily="34" charset="0"/>
              </a:rPr>
              <a:t>“Is not this the carpenter’s son? Is not his mother called Mary? And are not his brothers James and Joseph and Simon and Judas? And are not all his sisters with us? Where then did this man get all these things?”</a:t>
            </a:r>
          </a:p>
          <a:p>
            <a:pPr lvl="1"/>
            <a:r>
              <a:rPr lang="en-US" dirty="0"/>
              <a:t>The word </a:t>
            </a:r>
            <a:r>
              <a:rPr lang="en-US" i="1" dirty="0" err="1"/>
              <a:t>tektōn</a:t>
            </a:r>
            <a:r>
              <a:rPr lang="en-US" dirty="0"/>
              <a:t> (</a:t>
            </a:r>
            <a:r>
              <a:rPr lang="en-US" dirty="0">
                <a:latin typeface="Source Sans Pro Black" panose="020B0803030403020204" pitchFamily="34" charset="0"/>
              </a:rPr>
              <a:t>carpenter</a:t>
            </a:r>
            <a:r>
              <a:rPr lang="en-US" dirty="0"/>
              <a:t>) is used in two places, here and in Mark 6:3. Mark says that Jesus was a carpenter and Matthew that Jesus was a carpenter’s son. It is natural to assume that a son followed the trade of his father.</a:t>
            </a:r>
          </a:p>
          <a:p>
            <a:pPr lvl="2"/>
            <a:r>
              <a:rPr lang="en-US" dirty="0"/>
              <a:t>A </a:t>
            </a:r>
            <a:r>
              <a:rPr lang="en-US" i="1" dirty="0" err="1"/>
              <a:t>tektōn</a:t>
            </a:r>
            <a:r>
              <a:rPr lang="en-US" dirty="0"/>
              <a:t> is “one who constructs, </a:t>
            </a:r>
            <a:r>
              <a:rPr lang="en-US" i="1" dirty="0"/>
              <a:t>builder, carpenter</a:t>
            </a:r>
            <a:r>
              <a:rPr lang="en-US" dirty="0"/>
              <a:t>” but can include masonry (BDAG, 995).</a:t>
            </a:r>
          </a:p>
          <a:p>
            <a:pPr lvl="1"/>
            <a:r>
              <a:rPr lang="en-US" dirty="0"/>
              <a:t>Jesus’s brothers: James, Joseph, Simon, Judas.</a:t>
            </a:r>
          </a:p>
          <a:p>
            <a:pPr lvl="2"/>
            <a:r>
              <a:rPr lang="en-US" dirty="0"/>
              <a:t>James became a leader in the Jerusalem church, wrote the book of James, and was put to death by being thrown over the wall of the Temple.</a:t>
            </a:r>
          </a:p>
          <a:p>
            <a:pPr lvl="2"/>
            <a:r>
              <a:rPr lang="en-US" dirty="0"/>
              <a:t>Judas was the author of Jude.</a:t>
            </a:r>
          </a:p>
          <a:p>
            <a:pPr lvl="1"/>
            <a:r>
              <a:rPr lang="en-US" dirty="0"/>
              <a:t>None of Jesus’s sisters are identified by name. They are only mentioned in Matthew. </a:t>
            </a:r>
          </a:p>
          <a:p>
            <a:pPr lvl="1"/>
            <a:r>
              <a:rPr lang="en-US" dirty="0"/>
              <a:t>What is this verse saying?</a:t>
            </a:r>
          </a:p>
        </p:txBody>
      </p:sp>
    </p:spTree>
    <p:extLst>
      <p:ext uri="{BB962C8B-B14F-4D97-AF65-F5344CB8AC3E}">
        <p14:creationId xmlns:p14="http://schemas.microsoft.com/office/powerpoint/2010/main" val="13707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7327-F82D-1174-B158-C7A404CC5021}"/>
              </a:ext>
            </a:extLst>
          </p:cNvPr>
          <p:cNvSpPr>
            <a:spLocks noGrp="1"/>
          </p:cNvSpPr>
          <p:nvPr>
            <p:ph type="title"/>
          </p:nvPr>
        </p:nvSpPr>
        <p:spPr/>
        <p:txBody>
          <a:bodyPr/>
          <a:lstStyle/>
          <a:p>
            <a:r>
              <a:rPr lang="en-US" dirty="0"/>
              <a:t>Matthew 13:57</a:t>
            </a:r>
          </a:p>
        </p:txBody>
      </p:sp>
      <p:sp>
        <p:nvSpPr>
          <p:cNvPr id="3" name="Content Placeholder 2">
            <a:extLst>
              <a:ext uri="{FF2B5EF4-FFF2-40B4-BE49-F238E27FC236}">
                <a16:creationId xmlns:a16="http://schemas.microsoft.com/office/drawing/2014/main" id="{E9A8D282-0E28-5863-766E-306216CAB413}"/>
              </a:ext>
            </a:extLst>
          </p:cNvPr>
          <p:cNvSpPr>
            <a:spLocks noGrp="1"/>
          </p:cNvSpPr>
          <p:nvPr>
            <p:ph idx="1"/>
          </p:nvPr>
        </p:nvSpPr>
        <p:spPr/>
        <p:txBody>
          <a:bodyPr/>
          <a:lstStyle/>
          <a:p>
            <a:r>
              <a:rPr lang="en-US" dirty="0">
                <a:latin typeface="Source Sans Pro Black" panose="020B0803030403020204" pitchFamily="34" charset="0"/>
              </a:rPr>
              <a:t>“And they took offense at him. But Jesus said to them, ‘A prophet is not without honor except in his hometown and in his own household.’”</a:t>
            </a:r>
          </a:p>
          <a:p>
            <a:pPr lvl="1"/>
            <a:r>
              <a:rPr lang="en-US" dirty="0">
                <a:latin typeface="Source Sans Pro Black" panose="020B0803030403020204" pitchFamily="34" charset="0"/>
              </a:rPr>
              <a:t>Took offense </a:t>
            </a:r>
            <a:r>
              <a:rPr lang="en-US" dirty="0"/>
              <a:t>(</a:t>
            </a:r>
            <a:r>
              <a:rPr lang="en-US" i="1" dirty="0" err="1"/>
              <a:t>skandalizō</a:t>
            </a:r>
            <a:r>
              <a:rPr lang="en-US" dirty="0"/>
              <a:t>): “to cause to be brought to a downfall, </a:t>
            </a:r>
            <a:r>
              <a:rPr lang="en-US" i="1" dirty="0"/>
              <a:t>cause to sin. . . Be led into sin, be repelled by someone</a:t>
            </a:r>
            <a:r>
              <a:rPr lang="en-US" dirty="0"/>
              <a:t>” (BDAG, 926). It is the opposite of believing in Jesus.</a:t>
            </a:r>
          </a:p>
          <a:p>
            <a:pPr lvl="1"/>
            <a:r>
              <a:rPr lang="en-US" dirty="0"/>
              <a:t>Jesus did not fit their picture of what the Messiah/Christ should be and was rejected by His own family and home town.</a:t>
            </a:r>
          </a:p>
          <a:p>
            <a:pPr lvl="1"/>
            <a:r>
              <a:rPr lang="en-US" dirty="0"/>
              <a:t>That Jesus refers to Himself as a prophet is significant. Israel had not known any prophets since Malachi. However, Jesus is more than a prophet!</a:t>
            </a:r>
          </a:p>
          <a:p>
            <a:endParaRPr lang="en-US" dirty="0"/>
          </a:p>
        </p:txBody>
      </p:sp>
    </p:spTree>
    <p:extLst>
      <p:ext uri="{BB962C8B-B14F-4D97-AF65-F5344CB8AC3E}">
        <p14:creationId xmlns:p14="http://schemas.microsoft.com/office/powerpoint/2010/main" val="9537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F7DF-092C-7270-3A86-3A563D10CD8D}"/>
              </a:ext>
            </a:extLst>
          </p:cNvPr>
          <p:cNvSpPr>
            <a:spLocks noGrp="1"/>
          </p:cNvSpPr>
          <p:nvPr>
            <p:ph type="title"/>
          </p:nvPr>
        </p:nvSpPr>
        <p:spPr/>
        <p:txBody>
          <a:bodyPr/>
          <a:lstStyle/>
          <a:p>
            <a:r>
              <a:rPr lang="en-US" dirty="0"/>
              <a:t>Matthew 13:58</a:t>
            </a:r>
          </a:p>
        </p:txBody>
      </p:sp>
      <p:sp>
        <p:nvSpPr>
          <p:cNvPr id="3" name="Content Placeholder 2">
            <a:extLst>
              <a:ext uri="{FF2B5EF4-FFF2-40B4-BE49-F238E27FC236}">
                <a16:creationId xmlns:a16="http://schemas.microsoft.com/office/drawing/2014/main" id="{39E06CF6-F014-6F9C-4FFF-0812745A1A8A}"/>
              </a:ext>
            </a:extLst>
          </p:cNvPr>
          <p:cNvSpPr>
            <a:spLocks noGrp="1"/>
          </p:cNvSpPr>
          <p:nvPr>
            <p:ph idx="1"/>
          </p:nvPr>
        </p:nvSpPr>
        <p:spPr/>
        <p:txBody>
          <a:bodyPr/>
          <a:lstStyle/>
          <a:p>
            <a:r>
              <a:rPr lang="en-US" dirty="0">
                <a:latin typeface="Source Sans Pro Black" panose="020B0803030403020204" pitchFamily="34" charset="0"/>
              </a:rPr>
              <a:t>“And he did not do many mighty works there, because of their unbelief.”</a:t>
            </a:r>
          </a:p>
          <a:p>
            <a:pPr lvl="1"/>
            <a:r>
              <a:rPr lang="en-US" dirty="0"/>
              <a:t>Mark said, “And he could do no mighty work there, </a:t>
            </a:r>
            <a:r>
              <a:rPr lang="en-US" dirty="0">
                <a:latin typeface="Source Sans Pro Black" panose="020B0803030403020204" pitchFamily="34" charset="0"/>
              </a:rPr>
              <a:t>except that he laid his hands on a few sick people and healed them</a:t>
            </a:r>
            <a:r>
              <a:rPr lang="en-US" dirty="0"/>
              <a:t>” (6:5).</a:t>
            </a:r>
          </a:p>
          <a:p>
            <a:pPr lvl="1"/>
            <a:r>
              <a:rPr lang="en-US" dirty="0"/>
              <a:t>“Their unbelief” does not limit the power of Jesus! It limited the benefits they received from Jesus. We should understand this to be saying that their unbelief resulted in their not bringing their sick ones to Him to be healed!</a:t>
            </a:r>
          </a:p>
          <a:p>
            <a:pPr lvl="1"/>
            <a:endParaRPr lang="en-US" dirty="0"/>
          </a:p>
          <a:p>
            <a:endParaRPr lang="en-US" dirty="0"/>
          </a:p>
        </p:txBody>
      </p:sp>
    </p:spTree>
    <p:extLst>
      <p:ext uri="{BB962C8B-B14F-4D97-AF65-F5344CB8AC3E}">
        <p14:creationId xmlns:p14="http://schemas.microsoft.com/office/powerpoint/2010/main" val="39203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9358-DC6D-0C2C-D920-76B93A896319}"/>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368D80C6-D5D8-0246-D2F4-55003A0E8A7F}"/>
              </a:ext>
            </a:extLst>
          </p:cNvPr>
          <p:cNvSpPr>
            <a:spLocks noGrp="1"/>
          </p:cNvSpPr>
          <p:nvPr>
            <p:ph idx="1"/>
          </p:nvPr>
        </p:nvSpPr>
        <p:spPr>
          <a:xfrm>
            <a:off x="838200" y="1825624"/>
            <a:ext cx="10515600" cy="4794983"/>
          </a:xfrm>
        </p:spPr>
        <p:txBody>
          <a:bodyPr>
            <a:normAutofit fontScale="85000" lnSpcReduction="20000"/>
          </a:bodyPr>
          <a:lstStyle/>
          <a:p>
            <a:r>
              <a:rPr lang="en-US" dirty="0"/>
              <a:t>Matthew has eight of Jesus’s parables that create a block of Jesus’s teachings (v. 53 indicates this was one sermon).</a:t>
            </a:r>
          </a:p>
          <a:p>
            <a:pPr lvl="1"/>
            <a:r>
              <a:rPr lang="en-US" dirty="0"/>
              <a:t>The </a:t>
            </a:r>
            <a:r>
              <a:rPr lang="en-US" dirty="0" err="1"/>
              <a:t>sower</a:t>
            </a:r>
            <a:r>
              <a:rPr lang="en-US" dirty="0"/>
              <a:t> (13:1-9)</a:t>
            </a:r>
          </a:p>
          <a:p>
            <a:pPr lvl="2"/>
            <a:r>
              <a:rPr lang="en-US" dirty="0"/>
              <a:t>Interlude: the purpose of parables (13:10-17)</a:t>
            </a:r>
          </a:p>
          <a:p>
            <a:pPr lvl="2"/>
            <a:r>
              <a:rPr lang="en-US" dirty="0"/>
              <a:t>Explanation of the parable of the </a:t>
            </a:r>
            <a:r>
              <a:rPr lang="en-US" dirty="0" err="1"/>
              <a:t>sower</a:t>
            </a:r>
            <a:r>
              <a:rPr lang="en-US" dirty="0"/>
              <a:t> (13:18-23)</a:t>
            </a:r>
          </a:p>
          <a:p>
            <a:pPr lvl="1"/>
            <a:r>
              <a:rPr lang="en-US" dirty="0"/>
              <a:t>Three parables of growth: </a:t>
            </a:r>
          </a:p>
          <a:p>
            <a:pPr lvl="2"/>
            <a:r>
              <a:rPr lang="en-US" dirty="0"/>
              <a:t>Weeds in the field (13:24-30)</a:t>
            </a:r>
          </a:p>
          <a:p>
            <a:pPr lvl="2"/>
            <a:r>
              <a:rPr lang="en-US" dirty="0"/>
              <a:t>The mustard seed (13:31-32)</a:t>
            </a:r>
          </a:p>
          <a:p>
            <a:pPr lvl="2"/>
            <a:r>
              <a:rPr lang="en-US" dirty="0"/>
              <a:t>The yeast (13:33)</a:t>
            </a:r>
          </a:p>
          <a:p>
            <a:pPr lvl="3"/>
            <a:r>
              <a:rPr lang="en-US" dirty="0"/>
              <a:t>Interlude: the purpose of parables (13:34-35)</a:t>
            </a:r>
          </a:p>
          <a:p>
            <a:pPr lvl="3"/>
            <a:r>
              <a:rPr lang="en-US" dirty="0"/>
              <a:t>Explanation of the parable of the weeds (13:36-43)</a:t>
            </a:r>
          </a:p>
          <a:p>
            <a:pPr lvl="1"/>
            <a:r>
              <a:rPr lang="en-US" dirty="0"/>
              <a:t>Three further parables: </a:t>
            </a:r>
          </a:p>
          <a:p>
            <a:pPr lvl="2"/>
            <a:r>
              <a:rPr lang="en-US" dirty="0"/>
              <a:t>The hidden treasure (13:44)</a:t>
            </a:r>
          </a:p>
          <a:p>
            <a:pPr lvl="2"/>
            <a:r>
              <a:rPr lang="en-US" dirty="0"/>
              <a:t>The pearl of great price (13:45-46)</a:t>
            </a:r>
          </a:p>
          <a:p>
            <a:pPr lvl="2"/>
            <a:r>
              <a:rPr lang="en-US" dirty="0"/>
              <a:t>The parable of the net (13:47-50)</a:t>
            </a:r>
          </a:p>
          <a:p>
            <a:pPr lvl="1"/>
            <a:r>
              <a:rPr lang="en-US" dirty="0"/>
              <a:t>Concluding parable: new and old treasures (13:51-52)</a:t>
            </a:r>
          </a:p>
          <a:p>
            <a:r>
              <a:rPr lang="en-US" dirty="0"/>
              <a:t>Jesus rejected at Nazareth (13:53-58)</a:t>
            </a:r>
          </a:p>
          <a:p>
            <a:endParaRPr lang="en-US" dirty="0"/>
          </a:p>
        </p:txBody>
      </p:sp>
    </p:spTree>
    <p:extLst>
      <p:ext uri="{BB962C8B-B14F-4D97-AF65-F5344CB8AC3E}">
        <p14:creationId xmlns:p14="http://schemas.microsoft.com/office/powerpoint/2010/main" val="109337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9400-DBA6-D649-7BC3-96C53F8FE9AA}"/>
              </a:ext>
            </a:extLst>
          </p:cNvPr>
          <p:cNvSpPr>
            <a:spLocks noGrp="1"/>
          </p:cNvSpPr>
          <p:nvPr>
            <p:ph type="title"/>
          </p:nvPr>
        </p:nvSpPr>
        <p:spPr/>
        <p:txBody>
          <a:bodyPr/>
          <a:lstStyle/>
          <a:p>
            <a:r>
              <a:rPr lang="en-US" dirty="0"/>
              <a:t>The Parable of the Sower</a:t>
            </a:r>
            <a:br>
              <a:rPr lang="en-US" dirty="0"/>
            </a:br>
            <a:r>
              <a:rPr lang="en-US" sz="2400" dirty="0"/>
              <a:t>Matt. 13:1-23</a:t>
            </a:r>
          </a:p>
        </p:txBody>
      </p:sp>
      <p:pic>
        <p:nvPicPr>
          <p:cNvPr id="1026" name="Picture 2" descr="What is a Parable and Where are They? ⋆ Bible Symbols">
            <a:extLst>
              <a:ext uri="{FF2B5EF4-FFF2-40B4-BE49-F238E27FC236}">
                <a16:creationId xmlns:a16="http://schemas.microsoft.com/office/drawing/2014/main" id="{4C3E24BD-C34C-4460-D03C-FECCF1B1F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44" y="1768002"/>
            <a:ext cx="6486511" cy="499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1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2EE-74AA-370C-9A02-750063D03868}"/>
              </a:ext>
            </a:extLst>
          </p:cNvPr>
          <p:cNvSpPr>
            <a:spLocks noGrp="1"/>
          </p:cNvSpPr>
          <p:nvPr>
            <p:ph type="title"/>
          </p:nvPr>
        </p:nvSpPr>
        <p:spPr/>
        <p:txBody>
          <a:bodyPr/>
          <a:lstStyle/>
          <a:p>
            <a:r>
              <a:rPr lang="en-US" dirty="0"/>
              <a:t>The Parable of the Sower </a:t>
            </a:r>
          </a:p>
        </p:txBody>
      </p:sp>
      <p:sp>
        <p:nvSpPr>
          <p:cNvPr id="3" name="Content Placeholder 2">
            <a:extLst>
              <a:ext uri="{FF2B5EF4-FFF2-40B4-BE49-F238E27FC236}">
                <a16:creationId xmlns:a16="http://schemas.microsoft.com/office/drawing/2014/main" id="{CE4C181C-CD2D-9E2E-3E92-4BDC9F04E0DA}"/>
              </a:ext>
            </a:extLst>
          </p:cNvPr>
          <p:cNvSpPr>
            <a:spLocks noGrp="1"/>
          </p:cNvSpPr>
          <p:nvPr>
            <p:ph idx="1"/>
          </p:nvPr>
        </p:nvSpPr>
        <p:spPr/>
        <p:txBody>
          <a:bodyPr/>
          <a:lstStyle/>
          <a:p>
            <a:r>
              <a:rPr lang="en-US" dirty="0"/>
              <a:t>Setting the stage (13:1-2)</a:t>
            </a:r>
          </a:p>
          <a:p>
            <a:r>
              <a:rPr lang="en-US" dirty="0"/>
              <a:t>Telling the parable (13:3-9)</a:t>
            </a:r>
          </a:p>
          <a:p>
            <a:r>
              <a:rPr lang="en-US" dirty="0"/>
              <a:t>The Purpose of the Parables (13:10-16)</a:t>
            </a:r>
          </a:p>
          <a:p>
            <a:r>
              <a:rPr lang="en-US" dirty="0"/>
              <a:t>Explanation of the Parable (13:17-23)</a:t>
            </a:r>
          </a:p>
        </p:txBody>
      </p:sp>
    </p:spTree>
    <p:extLst>
      <p:ext uri="{BB962C8B-B14F-4D97-AF65-F5344CB8AC3E}">
        <p14:creationId xmlns:p14="http://schemas.microsoft.com/office/powerpoint/2010/main" val="72079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029D-9AF3-E8AB-B8C4-C270FB80B3C2}"/>
              </a:ext>
            </a:extLst>
          </p:cNvPr>
          <p:cNvSpPr>
            <a:spLocks noGrp="1"/>
          </p:cNvSpPr>
          <p:nvPr>
            <p:ph type="title"/>
          </p:nvPr>
        </p:nvSpPr>
        <p:spPr/>
        <p:txBody>
          <a:bodyPr/>
          <a:lstStyle/>
          <a:p>
            <a:r>
              <a:rPr lang="en-US" dirty="0"/>
              <a:t>Matthew 13:1-2</a:t>
            </a:r>
          </a:p>
        </p:txBody>
      </p:sp>
      <p:sp>
        <p:nvSpPr>
          <p:cNvPr id="3" name="Content Placeholder 2">
            <a:extLst>
              <a:ext uri="{FF2B5EF4-FFF2-40B4-BE49-F238E27FC236}">
                <a16:creationId xmlns:a16="http://schemas.microsoft.com/office/drawing/2014/main" id="{F7E2BFAA-1687-11E5-1C78-33E79CA267CA}"/>
              </a:ext>
            </a:extLst>
          </p:cNvPr>
          <p:cNvSpPr>
            <a:spLocks noGrp="1"/>
          </p:cNvSpPr>
          <p:nvPr>
            <p:ph idx="1"/>
          </p:nvPr>
        </p:nvSpPr>
        <p:spPr/>
        <p:txBody>
          <a:bodyPr/>
          <a:lstStyle/>
          <a:p>
            <a:r>
              <a:rPr lang="en-US" dirty="0">
                <a:latin typeface="Source Sans Pro Black" panose="020B0803030403020204" pitchFamily="34" charset="0"/>
              </a:rPr>
              <a:t>“That same day Jesus went out of the house and sat beside the sea. And great crowds gathered about him, so that he got into a boat and sat down. And the whole crowd stood on the beach.”</a:t>
            </a:r>
          </a:p>
          <a:p>
            <a:pPr lvl="1"/>
            <a:r>
              <a:rPr lang="en-US" dirty="0">
                <a:latin typeface="Source Sans Pro Black" panose="020B0803030403020204" pitchFamily="34" charset="0"/>
              </a:rPr>
              <a:t>That same day </a:t>
            </a:r>
            <a:r>
              <a:rPr lang="en-US" dirty="0"/>
              <a:t>means that the narrative follows the conflict in which Jesus was charged with working miracles by the power of </a:t>
            </a:r>
            <a:r>
              <a:rPr lang="en-US" dirty="0" err="1"/>
              <a:t>Beelzebul</a:t>
            </a:r>
            <a:r>
              <a:rPr lang="en-US" dirty="0"/>
              <a:t> followed by His family coming to care for Him.</a:t>
            </a:r>
          </a:p>
          <a:p>
            <a:pPr lvl="1"/>
            <a:r>
              <a:rPr lang="en-US" dirty="0"/>
              <a:t>What indicates a difference in audience between chapters 12 and 13?</a:t>
            </a:r>
          </a:p>
          <a:p>
            <a:pPr lvl="1"/>
            <a:r>
              <a:rPr lang="en-US" dirty="0"/>
              <a:t>The crowds were so numerous that Jesus had to use a boat for His pulpit so that all could see and hear His words.</a:t>
            </a:r>
          </a:p>
        </p:txBody>
      </p:sp>
    </p:spTree>
    <p:extLst>
      <p:ext uri="{BB962C8B-B14F-4D97-AF65-F5344CB8AC3E}">
        <p14:creationId xmlns:p14="http://schemas.microsoft.com/office/powerpoint/2010/main" val="3418268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5968</TotalTime>
  <Words>6629</Words>
  <Application>Microsoft Office PowerPoint</Application>
  <PresentationFormat>Widescreen</PresentationFormat>
  <Paragraphs>293</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A Shift to the ESV</vt:lpstr>
      <vt:lpstr>Introduction to Chapter 13</vt:lpstr>
      <vt:lpstr>What Is a Parable?</vt:lpstr>
      <vt:lpstr>Outline of the Chapter</vt:lpstr>
      <vt:lpstr>The Parable of the Sower Matt. 13:1-23</vt:lpstr>
      <vt:lpstr>The Parable of the Sower </vt:lpstr>
      <vt:lpstr>Matthew 13:1-2</vt:lpstr>
      <vt:lpstr>The Parable</vt:lpstr>
      <vt:lpstr>The Parable</vt:lpstr>
      <vt:lpstr>Interlude: The Purpose of Parables  Matthew 13:10-17</vt:lpstr>
      <vt:lpstr>Matthew 13:10 </vt:lpstr>
      <vt:lpstr>Matthew 13:11</vt:lpstr>
      <vt:lpstr>Matthew 13:12</vt:lpstr>
      <vt:lpstr>Matthew 13:13</vt:lpstr>
      <vt:lpstr>Matthew 13:14-15</vt:lpstr>
      <vt:lpstr>Isaiah’s Prophecy</vt:lpstr>
      <vt:lpstr>The Purpose of Preaching</vt:lpstr>
      <vt:lpstr>Matthew 13:16</vt:lpstr>
      <vt:lpstr>Matthew 13:17</vt:lpstr>
      <vt:lpstr>The Parable</vt:lpstr>
      <vt:lpstr>Explanation of the Parable of the Sower Matthew 13:18-23</vt:lpstr>
      <vt:lpstr>Matthew 13:18-19</vt:lpstr>
      <vt:lpstr>Matthew 13:20-21</vt:lpstr>
      <vt:lpstr>Matthew 13:22</vt:lpstr>
      <vt:lpstr>Matthew 13:23</vt:lpstr>
      <vt:lpstr>Observations</vt:lpstr>
      <vt:lpstr>Three Parables</vt:lpstr>
      <vt:lpstr>The Parable of the Weeds Matthew 13:24-30</vt:lpstr>
      <vt:lpstr>The Parable</vt:lpstr>
      <vt:lpstr>The Mustard Seed Matthew 24:31-32</vt:lpstr>
      <vt:lpstr>PowerPoint Presentation</vt:lpstr>
      <vt:lpstr>Matthew 12:30-32</vt:lpstr>
      <vt:lpstr>The Parable of the Leaven Matthew 12:33</vt:lpstr>
      <vt:lpstr>Interlude: Purpose of Parables Matthew 13:34-35</vt:lpstr>
      <vt:lpstr>Explanation of the Parable of the Weeds Matthew 13:36-43</vt:lpstr>
      <vt:lpstr>Matthew 13:36</vt:lpstr>
      <vt:lpstr>Matthew 13:37-39</vt:lpstr>
      <vt:lpstr>Matthew 13:40-42</vt:lpstr>
      <vt:lpstr>Matthew 13:43</vt:lpstr>
      <vt:lpstr>Three More Parables</vt:lpstr>
      <vt:lpstr>A Hidden Treasure Matthew 13:44</vt:lpstr>
      <vt:lpstr>A Goodly Pearl Matthew 13:45-46</vt:lpstr>
      <vt:lpstr>The Fishing Net Matthew 13:47-50</vt:lpstr>
      <vt:lpstr>Events of the End of the Age</vt:lpstr>
      <vt:lpstr>Concluding Parable: New and Old Treasures  Matthew 13:51-52</vt:lpstr>
      <vt:lpstr>Jesus Rejected at Nazareth Matthew 13:53-58</vt:lpstr>
      <vt:lpstr>Structure of Matthew’s Gospel</vt:lpstr>
      <vt:lpstr>Matthew 13:53-54</vt:lpstr>
      <vt:lpstr>Matthew 13:55-56</vt:lpstr>
      <vt:lpstr>Matthew 13:57</vt:lpstr>
      <vt:lpstr>Matthew 13:58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17</cp:revision>
  <dcterms:created xsi:type="dcterms:W3CDTF">2022-04-12T15:32:23Z</dcterms:created>
  <dcterms:modified xsi:type="dcterms:W3CDTF">2023-02-01T20:56:02Z</dcterms:modified>
</cp:coreProperties>
</file>