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63" r:id="rId5"/>
    <p:sldId id="268" r:id="rId6"/>
    <p:sldId id="269" r:id="rId7"/>
    <p:sldId id="270" r:id="rId8"/>
    <p:sldId id="271" r:id="rId9"/>
    <p:sldId id="272" r:id="rId10"/>
    <p:sldId id="273" r:id="rId11"/>
    <p:sldId id="274" r:id="rId12"/>
    <p:sldId id="275" r:id="rId13"/>
    <p:sldId id="276" r:id="rId14"/>
    <p:sldId id="277" r:id="rId15"/>
    <p:sldId id="278" r:id="rId16"/>
    <p:sldId id="279" r:id="rId17"/>
    <p:sldId id="322" r:id="rId18"/>
    <p:sldId id="282" r:id="rId19"/>
    <p:sldId id="281" r:id="rId20"/>
    <p:sldId id="280" r:id="rId21"/>
    <p:sldId id="283" r:id="rId22"/>
    <p:sldId id="284" r:id="rId23"/>
    <p:sldId id="285" r:id="rId24"/>
    <p:sldId id="321" r:id="rId25"/>
    <p:sldId id="286" r:id="rId26"/>
    <p:sldId id="299" r:id="rId27"/>
    <p:sldId id="292" r:id="rId28"/>
    <p:sldId id="287" r:id="rId29"/>
    <p:sldId id="288" r:id="rId30"/>
    <p:sldId id="289" r:id="rId31"/>
    <p:sldId id="290" r:id="rId32"/>
    <p:sldId id="291" r:id="rId33"/>
    <p:sldId id="293" r:id="rId34"/>
    <p:sldId id="294" r:id="rId35"/>
    <p:sldId id="295" r:id="rId36"/>
    <p:sldId id="296" r:id="rId37"/>
    <p:sldId id="297" r:id="rId38"/>
    <p:sldId id="298" r:id="rId39"/>
    <p:sldId id="303" r:id="rId40"/>
    <p:sldId id="300" r:id="rId41"/>
    <p:sldId id="302" r:id="rId42"/>
    <p:sldId id="301"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9" r:id="rId58"/>
    <p:sldId id="320" r:id="rId59"/>
    <p:sldId id="31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2/22/2023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2/22/2023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2/22/2023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2/22/2023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2/22/2023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2/22/2023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2/22/2023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2/22/2023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2/22/2023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2/22/2023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2/22/2023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2/22/2023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4317-5DA3-74FF-12E3-43C61F31F91D}"/>
              </a:ext>
            </a:extLst>
          </p:cNvPr>
          <p:cNvSpPr>
            <a:spLocks noGrp="1"/>
          </p:cNvSpPr>
          <p:nvPr>
            <p:ph type="title"/>
          </p:nvPr>
        </p:nvSpPr>
        <p:spPr>
          <a:xfrm>
            <a:off x="838200" y="365126"/>
            <a:ext cx="10515600" cy="1002202"/>
          </a:xfrm>
        </p:spPr>
        <p:txBody>
          <a:bodyPr/>
          <a:lstStyle/>
          <a:p>
            <a:r>
              <a:rPr lang="en-US" dirty="0"/>
              <a:t>Matthew 14:3-4</a:t>
            </a:r>
          </a:p>
        </p:txBody>
      </p:sp>
      <p:sp>
        <p:nvSpPr>
          <p:cNvPr id="3" name="Content Placeholder 2">
            <a:extLst>
              <a:ext uri="{FF2B5EF4-FFF2-40B4-BE49-F238E27FC236}">
                <a16:creationId xmlns:a16="http://schemas.microsoft.com/office/drawing/2014/main" id="{2FCEC17C-DFF0-6DC4-FA12-4732665BC705}"/>
              </a:ext>
            </a:extLst>
          </p:cNvPr>
          <p:cNvSpPr>
            <a:spLocks noGrp="1"/>
          </p:cNvSpPr>
          <p:nvPr>
            <p:ph idx="1"/>
          </p:nvPr>
        </p:nvSpPr>
        <p:spPr>
          <a:xfrm>
            <a:off x="838200" y="1435692"/>
            <a:ext cx="10515600" cy="5195843"/>
          </a:xfrm>
        </p:spPr>
        <p:txBody>
          <a:bodyPr>
            <a:normAutofit fontScale="92500" lnSpcReduction="10000"/>
          </a:bodyPr>
          <a:lstStyle/>
          <a:p>
            <a:r>
              <a:rPr lang="en-US" dirty="0">
                <a:latin typeface="Source Sans Pro Black" panose="020B0803030403020204" pitchFamily="34" charset="0"/>
              </a:rPr>
              <a:t>“For Herod had seized John and bound him and put him in prison for the sake of Herodias, his brother Philip’s wife, because John had been saying to him, ‘It is not lawful for you to have her.’”</a:t>
            </a:r>
          </a:p>
          <a:p>
            <a:pPr lvl="1"/>
            <a:r>
              <a:rPr lang="en-US" dirty="0">
                <a:latin typeface="Source Sans Pro Black" panose="020B0803030403020204" pitchFamily="34" charset="0"/>
              </a:rPr>
              <a:t>Had seized: </a:t>
            </a:r>
            <a:r>
              <a:rPr lang="en-US" dirty="0"/>
              <a:t>Indicates that this is a flashback in the story to give background information.</a:t>
            </a:r>
          </a:p>
          <a:p>
            <a:pPr lvl="1"/>
            <a:r>
              <a:rPr lang="en-US" dirty="0"/>
              <a:t>Herod Antipas (Herod the Great’s son with </a:t>
            </a:r>
            <a:r>
              <a:rPr lang="en-US" dirty="0" err="1"/>
              <a:t>Malthace</a:t>
            </a:r>
            <a:r>
              <a:rPr lang="en-US" dirty="0"/>
              <a:t>) divorced his first wife (which divorce provoked a war with her father, </a:t>
            </a:r>
            <a:r>
              <a:rPr lang="en-US" dirty="0" err="1"/>
              <a:t>Aretas</a:t>
            </a:r>
            <a:r>
              <a:rPr lang="en-US" dirty="0"/>
              <a:t>, the king of Petra).</a:t>
            </a:r>
          </a:p>
          <a:p>
            <a:pPr lvl="1"/>
            <a:r>
              <a:rPr lang="en-US" dirty="0">
                <a:latin typeface="Source Sans Pro Black" panose="020B0803030403020204" pitchFamily="34" charset="0"/>
              </a:rPr>
              <a:t>Herodias</a:t>
            </a:r>
            <a:r>
              <a:rPr lang="en-US" dirty="0"/>
              <a:t> was the daughter of Herod the Great and </a:t>
            </a:r>
            <a:r>
              <a:rPr lang="en-US" dirty="0" err="1"/>
              <a:t>Mariamne</a:t>
            </a:r>
            <a:r>
              <a:rPr lang="en-US" dirty="0"/>
              <a:t> I, making her his half sister.</a:t>
            </a:r>
          </a:p>
          <a:p>
            <a:pPr lvl="1"/>
            <a:r>
              <a:rPr lang="en-US" dirty="0"/>
              <a:t>More seriously, Antipas married Herodias, his niece and half-brother’s wife, which would have been viewed as incestuous and </a:t>
            </a:r>
            <a:r>
              <a:rPr lang="en-US" dirty="0">
                <a:solidFill>
                  <a:srgbClr val="FF0000"/>
                </a:solidFill>
              </a:rPr>
              <a:t>a violation of the Law</a:t>
            </a:r>
            <a:r>
              <a:rPr lang="en-US" dirty="0"/>
              <a:t>.</a:t>
            </a:r>
          </a:p>
          <a:p>
            <a:pPr lvl="2"/>
            <a:r>
              <a:rPr lang="en-US" dirty="0"/>
              <a:t>“You shall not uncover the nakedness of your brother’s wife; it is your brother’s nakedness” (Lev. 18:16). </a:t>
            </a:r>
          </a:p>
          <a:p>
            <a:pPr lvl="2"/>
            <a:r>
              <a:rPr lang="en-US" dirty="0"/>
              <a:t>“If a man takes his brother’s wife, it is impurity. He has uncovered his brother’s nakedness; they shall be childless” (Lev. 20:21).</a:t>
            </a:r>
          </a:p>
          <a:p>
            <a:pPr lvl="2"/>
            <a:r>
              <a:rPr lang="en-US" dirty="0">
                <a:latin typeface="Source Sans Pro Black" panose="020B0803030403020204" pitchFamily="34" charset="0"/>
              </a:rPr>
              <a:t>Had been saying: </a:t>
            </a:r>
            <a:r>
              <a:rPr lang="en-US" dirty="0"/>
              <a:t>John the Baptist kept preaching against this marriage. </a:t>
            </a:r>
          </a:p>
          <a:p>
            <a:endParaRPr lang="en-US" dirty="0"/>
          </a:p>
        </p:txBody>
      </p:sp>
    </p:spTree>
    <p:extLst>
      <p:ext uri="{BB962C8B-B14F-4D97-AF65-F5344CB8AC3E}">
        <p14:creationId xmlns:p14="http://schemas.microsoft.com/office/powerpoint/2010/main" val="55862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9E02-B1F9-857F-0B80-B46D74478D8D}"/>
              </a:ext>
            </a:extLst>
          </p:cNvPr>
          <p:cNvSpPr>
            <a:spLocks noGrp="1"/>
          </p:cNvSpPr>
          <p:nvPr>
            <p:ph type="title"/>
          </p:nvPr>
        </p:nvSpPr>
        <p:spPr/>
        <p:txBody>
          <a:bodyPr/>
          <a:lstStyle/>
          <a:p>
            <a:r>
              <a:rPr lang="en-US" dirty="0"/>
              <a:t>Matthew 14:5</a:t>
            </a:r>
          </a:p>
        </p:txBody>
      </p:sp>
      <p:sp>
        <p:nvSpPr>
          <p:cNvPr id="3" name="Content Placeholder 2">
            <a:extLst>
              <a:ext uri="{FF2B5EF4-FFF2-40B4-BE49-F238E27FC236}">
                <a16:creationId xmlns:a16="http://schemas.microsoft.com/office/drawing/2014/main" id="{15EC2033-C3EA-7D7C-C77A-24D367A7138E}"/>
              </a:ext>
            </a:extLst>
          </p:cNvPr>
          <p:cNvSpPr>
            <a:spLocks noGrp="1"/>
          </p:cNvSpPr>
          <p:nvPr>
            <p:ph idx="1"/>
          </p:nvPr>
        </p:nvSpPr>
        <p:spPr/>
        <p:txBody>
          <a:bodyPr/>
          <a:lstStyle/>
          <a:p>
            <a:r>
              <a:rPr lang="en-US" dirty="0">
                <a:latin typeface="Source Sans Pro Black" panose="020B0803030403020204" pitchFamily="34" charset="0"/>
              </a:rPr>
              <a:t>“And though he wanted to put him to death, he feared the people, because they held him to be a prophet.”</a:t>
            </a:r>
          </a:p>
          <a:p>
            <a:pPr lvl="1"/>
            <a:r>
              <a:rPr lang="en-US" dirty="0"/>
              <a:t>Mark wrote, “for Herod feared John, knowing that he was a righteous and holy man, and he kept him safe. When he heard him, he was greatly perplexed, and yet he heard him gladly” (6:20).</a:t>
            </a:r>
          </a:p>
          <a:p>
            <a:pPr lvl="1"/>
            <a:r>
              <a:rPr lang="en-US" dirty="0"/>
              <a:t>Herod’s conflicted feelings about John the Baptist are evident from 14:9.</a:t>
            </a:r>
          </a:p>
          <a:p>
            <a:pPr lvl="1"/>
            <a:r>
              <a:rPr lang="en-US" dirty="0"/>
              <a:t>Herod’s political approach to John the Baptist is similar to the political approach the Jewish leaders later had toward Jesus (21:46).</a:t>
            </a:r>
          </a:p>
        </p:txBody>
      </p:sp>
    </p:spTree>
    <p:extLst>
      <p:ext uri="{BB962C8B-B14F-4D97-AF65-F5344CB8AC3E}">
        <p14:creationId xmlns:p14="http://schemas.microsoft.com/office/powerpoint/2010/main" val="427441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3FB9-BB11-33DA-4B49-86E3FCEF95F9}"/>
              </a:ext>
            </a:extLst>
          </p:cNvPr>
          <p:cNvSpPr>
            <a:spLocks noGrp="1"/>
          </p:cNvSpPr>
          <p:nvPr>
            <p:ph type="title"/>
          </p:nvPr>
        </p:nvSpPr>
        <p:spPr/>
        <p:txBody>
          <a:bodyPr/>
          <a:lstStyle/>
          <a:p>
            <a:r>
              <a:rPr lang="en-US" dirty="0"/>
              <a:t>Matthew 14:6</a:t>
            </a:r>
          </a:p>
        </p:txBody>
      </p:sp>
      <p:sp>
        <p:nvSpPr>
          <p:cNvPr id="3" name="Content Placeholder 2">
            <a:extLst>
              <a:ext uri="{FF2B5EF4-FFF2-40B4-BE49-F238E27FC236}">
                <a16:creationId xmlns:a16="http://schemas.microsoft.com/office/drawing/2014/main" id="{DFEE6B1B-41E9-51A2-480B-6E3BB24F71CE}"/>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when Herod’s birthday came, the daughter of Herodias danced before the company and pleased Herod, . . .”</a:t>
            </a:r>
          </a:p>
          <a:p>
            <a:pPr lvl="1"/>
            <a:r>
              <a:rPr lang="en-US" dirty="0"/>
              <a:t>The occasion: a birthday (</a:t>
            </a:r>
            <a:r>
              <a:rPr lang="en-US" i="1" dirty="0" err="1"/>
              <a:t>genesia</a:t>
            </a:r>
            <a:r>
              <a:rPr lang="en-US" dirty="0"/>
              <a:t>) party for Herod Antipas.</a:t>
            </a:r>
          </a:p>
          <a:p>
            <a:pPr lvl="1"/>
            <a:r>
              <a:rPr lang="en-US" dirty="0">
                <a:latin typeface="Source Sans Pro Black" panose="020B0803030403020204" pitchFamily="34" charset="0"/>
              </a:rPr>
              <a:t>Danced</a:t>
            </a:r>
            <a:r>
              <a:rPr lang="en-US" dirty="0"/>
              <a:t> (</a:t>
            </a:r>
            <a:r>
              <a:rPr lang="en-US" i="1" dirty="0" err="1"/>
              <a:t>orcheomai</a:t>
            </a:r>
            <a:r>
              <a:rPr lang="en-US" dirty="0"/>
              <a:t>): “a licentious oriental court” (R. T. France, 238). There is “no need to question the immodest and provocative dance of the daughter” (Leon Morris, 372, n. 17).</a:t>
            </a:r>
          </a:p>
          <a:p>
            <a:pPr lvl="1"/>
            <a:r>
              <a:rPr lang="en-US" dirty="0">
                <a:latin typeface="Source Sans Pro Black" panose="020B0803030403020204" pitchFamily="34" charset="0"/>
              </a:rPr>
              <a:t>Daughter</a:t>
            </a:r>
            <a:r>
              <a:rPr lang="en-US" dirty="0"/>
              <a:t> of Herodias (by Herod Philip), identified by Josephus as Salome (Josephus, </a:t>
            </a:r>
            <a:r>
              <a:rPr lang="en-US" i="1" dirty="0"/>
              <a:t>Antiquities</a:t>
            </a:r>
            <a:r>
              <a:rPr lang="en-US" dirty="0"/>
              <a:t> 18.136). She is called a </a:t>
            </a:r>
            <a:r>
              <a:rPr lang="en-US" i="1" dirty="0" err="1"/>
              <a:t>korasion</a:t>
            </a:r>
            <a:r>
              <a:rPr lang="en-US" i="1" dirty="0"/>
              <a:t> </a:t>
            </a:r>
            <a:r>
              <a:rPr lang="en-US" dirty="0"/>
              <a:t>(girl), “a term which can be used of those of marriageable age; she was at least a teenager” (R. T. France, 238).</a:t>
            </a:r>
          </a:p>
          <a:p>
            <a:pPr lvl="1"/>
            <a:r>
              <a:rPr lang="en-US" dirty="0">
                <a:latin typeface="Source Sans Pro Black" panose="020B0803030403020204" pitchFamily="34" charset="0"/>
              </a:rPr>
              <a:t>Before the company </a:t>
            </a:r>
            <a:r>
              <a:rPr lang="en-US" dirty="0"/>
              <a:t>emphasizes the public nature of the dance.</a:t>
            </a:r>
          </a:p>
          <a:p>
            <a:pPr lvl="1"/>
            <a:r>
              <a:rPr lang="en-US" dirty="0"/>
              <a:t>Given the nature of the dance and the general immorality of Herod, the sense of “pleased” includes sexually stimulating dancing.</a:t>
            </a:r>
          </a:p>
          <a:p>
            <a:endParaRPr lang="en-US" dirty="0"/>
          </a:p>
        </p:txBody>
      </p:sp>
    </p:spTree>
    <p:extLst>
      <p:ext uri="{BB962C8B-B14F-4D97-AF65-F5344CB8AC3E}">
        <p14:creationId xmlns:p14="http://schemas.microsoft.com/office/powerpoint/2010/main" val="104703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4871-420B-08CC-78C4-CE788929E657}"/>
              </a:ext>
            </a:extLst>
          </p:cNvPr>
          <p:cNvSpPr>
            <a:spLocks noGrp="1"/>
          </p:cNvSpPr>
          <p:nvPr>
            <p:ph type="title"/>
          </p:nvPr>
        </p:nvSpPr>
        <p:spPr/>
        <p:txBody>
          <a:bodyPr/>
          <a:lstStyle/>
          <a:p>
            <a:r>
              <a:rPr lang="en-US" dirty="0"/>
              <a:t>Matthew 14:7</a:t>
            </a:r>
          </a:p>
        </p:txBody>
      </p:sp>
      <p:sp>
        <p:nvSpPr>
          <p:cNvPr id="3" name="Content Placeholder 2">
            <a:extLst>
              <a:ext uri="{FF2B5EF4-FFF2-40B4-BE49-F238E27FC236}">
                <a16:creationId xmlns:a16="http://schemas.microsoft.com/office/drawing/2014/main" id="{696F3DF0-2F06-B0AC-9B7B-E5261649C884}"/>
              </a:ext>
            </a:extLst>
          </p:cNvPr>
          <p:cNvSpPr>
            <a:spLocks noGrp="1"/>
          </p:cNvSpPr>
          <p:nvPr>
            <p:ph idx="1"/>
          </p:nvPr>
        </p:nvSpPr>
        <p:spPr/>
        <p:txBody>
          <a:bodyPr/>
          <a:lstStyle/>
          <a:p>
            <a:r>
              <a:rPr lang="en-US" dirty="0">
                <a:latin typeface="Source Sans Pro Black" panose="020B0803030403020204" pitchFamily="34" charset="0"/>
              </a:rPr>
              <a:t>“. . . so that he promised with an oath to give her whatever she might ask.”</a:t>
            </a:r>
          </a:p>
          <a:p>
            <a:pPr lvl="1"/>
            <a:r>
              <a:rPr lang="en-US" dirty="0"/>
              <a:t>Mark explains the oath in more detail: “And he vowed to her, ‘Whatever you ask me, I will give you, up to half of my kingdom’” (6:23).</a:t>
            </a:r>
          </a:p>
          <a:p>
            <a:pPr lvl="1"/>
            <a:r>
              <a:rPr lang="en-US" dirty="0"/>
              <a:t>An oath made in the presence of others could not be retracted without significant embarrassment. Herod’s oath reminds one of Jephthah’s oath (Judg. 11:30).</a:t>
            </a:r>
          </a:p>
          <a:p>
            <a:pPr marL="457200" lvl="1" indent="0">
              <a:buNone/>
            </a:pPr>
            <a:endParaRPr lang="en-US" dirty="0"/>
          </a:p>
          <a:p>
            <a:endParaRPr lang="en-US" dirty="0"/>
          </a:p>
        </p:txBody>
      </p:sp>
    </p:spTree>
    <p:extLst>
      <p:ext uri="{BB962C8B-B14F-4D97-AF65-F5344CB8AC3E}">
        <p14:creationId xmlns:p14="http://schemas.microsoft.com/office/powerpoint/2010/main" val="1493200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843A-9F26-53ED-A85B-DE4B700ED390}"/>
              </a:ext>
            </a:extLst>
          </p:cNvPr>
          <p:cNvSpPr>
            <a:spLocks noGrp="1"/>
          </p:cNvSpPr>
          <p:nvPr>
            <p:ph type="title"/>
          </p:nvPr>
        </p:nvSpPr>
        <p:spPr/>
        <p:txBody>
          <a:bodyPr/>
          <a:lstStyle/>
          <a:p>
            <a:r>
              <a:rPr lang="en-US" dirty="0"/>
              <a:t>Matthew 14:8</a:t>
            </a:r>
          </a:p>
        </p:txBody>
      </p:sp>
      <p:sp>
        <p:nvSpPr>
          <p:cNvPr id="3" name="Content Placeholder 2">
            <a:extLst>
              <a:ext uri="{FF2B5EF4-FFF2-40B4-BE49-F238E27FC236}">
                <a16:creationId xmlns:a16="http://schemas.microsoft.com/office/drawing/2014/main" id="{BF9A595E-AAC0-621F-8EB7-58672B3FB319}"/>
              </a:ext>
            </a:extLst>
          </p:cNvPr>
          <p:cNvSpPr>
            <a:spLocks noGrp="1"/>
          </p:cNvSpPr>
          <p:nvPr>
            <p:ph idx="1"/>
          </p:nvPr>
        </p:nvSpPr>
        <p:spPr/>
        <p:txBody>
          <a:bodyPr/>
          <a:lstStyle/>
          <a:p>
            <a:r>
              <a:rPr lang="en-US" dirty="0">
                <a:latin typeface="Source Sans Pro Black" panose="020B0803030403020204" pitchFamily="34" charset="0"/>
              </a:rPr>
              <a:t>“Prompted by her mother, she said, ‘Give me the head of John the Baptist here on a platter.’”</a:t>
            </a:r>
          </a:p>
          <a:p>
            <a:pPr lvl="1"/>
            <a:r>
              <a:rPr lang="en-US" dirty="0">
                <a:latin typeface="Source Sans Pro Black" panose="020B0803030403020204" pitchFamily="34" charset="0"/>
              </a:rPr>
              <a:t>Prompted</a:t>
            </a:r>
            <a:r>
              <a:rPr lang="en-US" dirty="0"/>
              <a:t> (</a:t>
            </a:r>
            <a:r>
              <a:rPr lang="en-US" i="1" dirty="0" err="1"/>
              <a:t>probibazō</a:t>
            </a:r>
            <a:r>
              <a:rPr lang="en-US" dirty="0"/>
              <a:t>): “</a:t>
            </a:r>
            <a:r>
              <a:rPr lang="en-US" i="1" dirty="0"/>
              <a:t>cause to come forward. . . But she, pushed forward by her mother</a:t>
            </a:r>
            <a:r>
              <a:rPr lang="en-US" dirty="0"/>
              <a:t>” (BDAG, 866).</a:t>
            </a:r>
          </a:p>
          <a:p>
            <a:pPr lvl="2"/>
            <a:r>
              <a:rPr lang="en-US" dirty="0"/>
              <a:t>We learn the morals of Herodias by her participation in a sinful marriage and her using her teenaged daughter as a weapon to get her way. Her barbarity in asking for John’s head on a platter is shocking!</a:t>
            </a:r>
          </a:p>
          <a:p>
            <a:pPr lvl="1"/>
            <a:r>
              <a:rPr lang="en-US" dirty="0"/>
              <a:t>The request that this be done </a:t>
            </a:r>
            <a:r>
              <a:rPr lang="en-US" dirty="0">
                <a:latin typeface="Source Sans Pro Black" panose="020B0803030403020204" pitchFamily="34" charset="0"/>
              </a:rPr>
              <a:t>here</a:t>
            </a:r>
            <a:r>
              <a:rPr lang="en-US" dirty="0"/>
              <a:t> (</a:t>
            </a:r>
            <a:r>
              <a:rPr lang="en-US" i="1" dirty="0" err="1"/>
              <a:t>hōde</a:t>
            </a:r>
            <a:r>
              <a:rPr lang="en-US" dirty="0"/>
              <a:t>) carries the sense of “here and now,” leaving Herod no room to give it to her later (and perhaps renege on his promise). It presumes that Herod was at </a:t>
            </a:r>
            <a:r>
              <a:rPr lang="en-US" dirty="0" err="1"/>
              <a:t>Machaerus</a:t>
            </a:r>
            <a:r>
              <a:rPr lang="en-US" dirty="0"/>
              <a:t> when this happened.</a:t>
            </a:r>
          </a:p>
          <a:p>
            <a:pPr lvl="2"/>
            <a:endParaRPr lang="en-US" dirty="0"/>
          </a:p>
          <a:p>
            <a:endParaRPr lang="en-US" dirty="0"/>
          </a:p>
        </p:txBody>
      </p:sp>
    </p:spTree>
    <p:extLst>
      <p:ext uri="{BB962C8B-B14F-4D97-AF65-F5344CB8AC3E}">
        <p14:creationId xmlns:p14="http://schemas.microsoft.com/office/powerpoint/2010/main" val="54952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4DC2-C47E-4EC9-774F-ED53ED3769A1}"/>
              </a:ext>
            </a:extLst>
          </p:cNvPr>
          <p:cNvSpPr>
            <a:spLocks noGrp="1"/>
          </p:cNvSpPr>
          <p:nvPr>
            <p:ph type="title"/>
          </p:nvPr>
        </p:nvSpPr>
        <p:spPr/>
        <p:txBody>
          <a:bodyPr/>
          <a:lstStyle/>
          <a:p>
            <a:r>
              <a:rPr lang="en-US" dirty="0"/>
              <a:t>Matthew 14:9</a:t>
            </a:r>
          </a:p>
        </p:txBody>
      </p:sp>
      <p:sp>
        <p:nvSpPr>
          <p:cNvPr id="3" name="Content Placeholder 2">
            <a:extLst>
              <a:ext uri="{FF2B5EF4-FFF2-40B4-BE49-F238E27FC236}">
                <a16:creationId xmlns:a16="http://schemas.microsoft.com/office/drawing/2014/main" id="{5976B5DB-EB60-1214-2D0F-C2D2506E21C5}"/>
              </a:ext>
            </a:extLst>
          </p:cNvPr>
          <p:cNvSpPr>
            <a:spLocks noGrp="1"/>
          </p:cNvSpPr>
          <p:nvPr>
            <p:ph idx="1"/>
          </p:nvPr>
        </p:nvSpPr>
        <p:spPr/>
        <p:txBody>
          <a:bodyPr/>
          <a:lstStyle/>
          <a:p>
            <a:r>
              <a:rPr lang="en-US" dirty="0">
                <a:latin typeface="Source Sans Pro Black" panose="020B0803030403020204" pitchFamily="34" charset="0"/>
              </a:rPr>
              <a:t>And the king was sorry, but because of his oaths and his guests he commanded it to be given.</a:t>
            </a:r>
          </a:p>
          <a:p>
            <a:pPr lvl="1"/>
            <a:r>
              <a:rPr lang="en-US" dirty="0"/>
              <a:t>Matthew uses the term “king” which was not the office which the tetrarch held, but which was sometimes used of one holding that office, at the exact moment he acts least kingly!</a:t>
            </a:r>
          </a:p>
          <a:p>
            <a:pPr lvl="1"/>
            <a:r>
              <a:rPr lang="en-US" dirty="0">
                <a:latin typeface="Source Sans Pro Black" panose="020B0803030403020204" pitchFamily="34" charset="0"/>
              </a:rPr>
              <a:t>Was sorry </a:t>
            </a:r>
            <a:r>
              <a:rPr lang="en-US" dirty="0"/>
              <a:t>(</a:t>
            </a:r>
            <a:r>
              <a:rPr lang="en-US" i="1" dirty="0" err="1"/>
              <a:t>lupeō</a:t>
            </a:r>
            <a:r>
              <a:rPr lang="en-US" dirty="0"/>
              <a:t>): “to become sad, sorrowful, distressed” (BDAG, 604).</a:t>
            </a:r>
          </a:p>
          <a:p>
            <a:pPr lvl="1"/>
            <a:r>
              <a:rPr lang="en-US" dirty="0"/>
              <a:t>To save face, Herod Antipas showed no concern about righteousness and justice, but chose to put an innocent man to death to please his miffed wife.</a:t>
            </a:r>
          </a:p>
          <a:p>
            <a:pPr lvl="1"/>
            <a:r>
              <a:rPr lang="en-US" dirty="0"/>
              <a:t>He was compelled by his guests to fulfill what he had promised. </a:t>
            </a:r>
          </a:p>
          <a:p>
            <a:pPr lvl="1"/>
            <a:r>
              <a:rPr lang="en-US" dirty="0"/>
              <a:t>Herod issued the order for John to be put to death.</a:t>
            </a:r>
          </a:p>
          <a:p>
            <a:endParaRPr lang="en-US" dirty="0"/>
          </a:p>
        </p:txBody>
      </p:sp>
    </p:spTree>
    <p:extLst>
      <p:ext uri="{BB962C8B-B14F-4D97-AF65-F5344CB8AC3E}">
        <p14:creationId xmlns:p14="http://schemas.microsoft.com/office/powerpoint/2010/main" val="223878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5A75-7532-7071-FC47-325DE248F80A}"/>
              </a:ext>
            </a:extLst>
          </p:cNvPr>
          <p:cNvSpPr>
            <a:spLocks noGrp="1"/>
          </p:cNvSpPr>
          <p:nvPr>
            <p:ph type="title"/>
          </p:nvPr>
        </p:nvSpPr>
        <p:spPr/>
        <p:txBody>
          <a:bodyPr/>
          <a:lstStyle/>
          <a:p>
            <a:r>
              <a:rPr lang="en-US" dirty="0"/>
              <a:t>Matthew 14:10-11</a:t>
            </a:r>
          </a:p>
        </p:txBody>
      </p:sp>
      <p:sp>
        <p:nvSpPr>
          <p:cNvPr id="3" name="Content Placeholder 2">
            <a:extLst>
              <a:ext uri="{FF2B5EF4-FFF2-40B4-BE49-F238E27FC236}">
                <a16:creationId xmlns:a16="http://schemas.microsoft.com/office/drawing/2014/main" id="{949C7DB6-09C9-3E16-2A23-673E9625E718}"/>
              </a:ext>
            </a:extLst>
          </p:cNvPr>
          <p:cNvSpPr>
            <a:spLocks noGrp="1"/>
          </p:cNvSpPr>
          <p:nvPr>
            <p:ph idx="1"/>
          </p:nvPr>
        </p:nvSpPr>
        <p:spPr/>
        <p:txBody>
          <a:bodyPr/>
          <a:lstStyle/>
          <a:p>
            <a:r>
              <a:rPr lang="en-US" dirty="0">
                <a:latin typeface="Source Sans Pro Black" panose="020B0803030403020204" pitchFamily="34" charset="0"/>
              </a:rPr>
              <a:t>“He sent and had John beheaded in the prison, and his head was brought on a platter and given to the girl, and she brought it to her mother.”</a:t>
            </a:r>
          </a:p>
          <a:p>
            <a:pPr lvl="1"/>
            <a:r>
              <a:rPr lang="en-US" dirty="0"/>
              <a:t>Herod’s conduct shows him to be a despotic, tyrannical ruler, not bound by the common laws of having a trial and judgment.</a:t>
            </a:r>
          </a:p>
          <a:p>
            <a:pPr lvl="1"/>
            <a:r>
              <a:rPr lang="en-US" dirty="0"/>
              <a:t>Beheading was not a recognized Jewish form of punishment.</a:t>
            </a:r>
          </a:p>
          <a:p>
            <a:pPr lvl="1"/>
            <a:r>
              <a:rPr lang="en-US" dirty="0"/>
              <a:t>Josephus says that John the Baptist was beheaded at </a:t>
            </a:r>
            <a:r>
              <a:rPr lang="en-US" dirty="0" err="1"/>
              <a:t>Machaerus</a:t>
            </a:r>
            <a:r>
              <a:rPr lang="en-US" dirty="0"/>
              <a:t>, which indicates that this is likely where the birthday celebration occurred.</a:t>
            </a:r>
          </a:p>
          <a:p>
            <a:endParaRPr lang="en-US" dirty="0"/>
          </a:p>
        </p:txBody>
      </p:sp>
    </p:spTree>
    <p:extLst>
      <p:ext uri="{BB962C8B-B14F-4D97-AF65-F5344CB8AC3E}">
        <p14:creationId xmlns:p14="http://schemas.microsoft.com/office/powerpoint/2010/main" val="69199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814AED12-117F-1C3C-04AA-EB3C9903C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351" y="-3266456"/>
            <a:ext cx="6997297" cy="10124456"/>
          </a:xfrm>
          <a:prstGeom prst="rect">
            <a:avLst/>
          </a:prstGeom>
        </p:spPr>
      </p:pic>
    </p:spTree>
    <p:extLst>
      <p:ext uri="{BB962C8B-B14F-4D97-AF65-F5344CB8AC3E}">
        <p14:creationId xmlns:p14="http://schemas.microsoft.com/office/powerpoint/2010/main" val="343822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5220C75-5AAF-404A-3C18-E5EBA9E59E62}"/>
              </a:ext>
            </a:extLst>
          </p:cNvPr>
          <p:cNvPicPr>
            <a:picLocks noChangeAspect="1"/>
          </p:cNvPicPr>
          <p:nvPr/>
        </p:nvPicPr>
        <p:blipFill rotWithShape="1">
          <a:blip r:embed="rId2"/>
          <a:srcRect t="3110" b="12000"/>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F610A33-968F-712A-55EA-CA958F0C73F2}"/>
              </a:ext>
            </a:extLst>
          </p:cNvPr>
          <p:cNvSpPr txBox="1"/>
          <p:nvPr/>
        </p:nvSpPr>
        <p:spPr>
          <a:xfrm>
            <a:off x="258618" y="350982"/>
            <a:ext cx="3722255" cy="830997"/>
          </a:xfrm>
          <a:prstGeom prst="rect">
            <a:avLst/>
          </a:prstGeom>
          <a:noFill/>
        </p:spPr>
        <p:txBody>
          <a:bodyPr wrap="square" rtlCol="0">
            <a:spAutoFit/>
          </a:bodyPr>
          <a:lstStyle/>
          <a:p>
            <a:r>
              <a:rPr lang="en-US" sz="2400" dirty="0">
                <a:latin typeface="Source Sans Pro Semibold" panose="020B0603030403020204" pitchFamily="34" charset="0"/>
              </a:rPr>
              <a:t>Approach to Herod’s Palace at </a:t>
            </a:r>
            <a:r>
              <a:rPr lang="en-US" sz="2400" dirty="0" err="1">
                <a:latin typeface="Source Sans Pro Semibold" panose="020B0603030403020204" pitchFamily="34" charset="0"/>
              </a:rPr>
              <a:t>Machaerus</a:t>
            </a:r>
            <a:endParaRPr lang="en-US" sz="2400" dirty="0">
              <a:latin typeface="Source Sans Pro Semibold" panose="020B0603030403020204" pitchFamily="34" charset="0"/>
            </a:endParaRPr>
          </a:p>
        </p:txBody>
      </p:sp>
    </p:spTree>
    <p:extLst>
      <p:ext uri="{BB962C8B-B14F-4D97-AF65-F5344CB8AC3E}">
        <p14:creationId xmlns:p14="http://schemas.microsoft.com/office/powerpoint/2010/main" val="2602721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Machaerus « See The Holy Land">
            <a:extLst>
              <a:ext uri="{FF2B5EF4-FFF2-40B4-BE49-F238E27FC236}">
                <a16:creationId xmlns:a16="http://schemas.microsoft.com/office/drawing/2014/main" id="{7481FBD2-F218-7783-A967-4105125402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A7A084-140F-6DE3-86D4-E96021F1D802}"/>
              </a:ext>
            </a:extLst>
          </p:cNvPr>
          <p:cNvSpPr txBox="1"/>
          <p:nvPr/>
        </p:nvSpPr>
        <p:spPr>
          <a:xfrm>
            <a:off x="6797964" y="434031"/>
            <a:ext cx="4941455" cy="461665"/>
          </a:xfrm>
          <a:prstGeom prst="rect">
            <a:avLst/>
          </a:prstGeom>
          <a:noFill/>
        </p:spPr>
        <p:txBody>
          <a:bodyPr wrap="square" rtlCol="0">
            <a:spAutoFit/>
          </a:bodyPr>
          <a:lstStyle/>
          <a:p>
            <a:pPr algn="r"/>
            <a:r>
              <a:rPr lang="en-US" sz="2400" dirty="0">
                <a:latin typeface="Source Sans Pro Semibold" panose="020B0603030403020204" pitchFamily="34" charset="0"/>
              </a:rPr>
              <a:t>Remains of the Palace</a:t>
            </a:r>
          </a:p>
        </p:txBody>
      </p:sp>
    </p:spTree>
    <p:extLst>
      <p:ext uri="{BB962C8B-B14F-4D97-AF65-F5344CB8AC3E}">
        <p14:creationId xmlns:p14="http://schemas.microsoft.com/office/powerpoint/2010/main" val="218035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14 </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E03FB3E-6C15-ECA8-3B2A-636975A31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783" y="282111"/>
            <a:ext cx="8481180" cy="48625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A4C765-BB3B-5E49-4D57-8986F7CFA5BA}"/>
              </a:ext>
            </a:extLst>
          </p:cNvPr>
          <p:cNvSpPr txBox="1"/>
          <p:nvPr/>
        </p:nvSpPr>
        <p:spPr>
          <a:xfrm>
            <a:off x="3398982" y="5421745"/>
            <a:ext cx="8469745" cy="461665"/>
          </a:xfrm>
          <a:prstGeom prst="rect">
            <a:avLst/>
          </a:prstGeom>
          <a:noFill/>
        </p:spPr>
        <p:txBody>
          <a:bodyPr wrap="square" rtlCol="0">
            <a:spAutoFit/>
          </a:bodyPr>
          <a:lstStyle/>
          <a:p>
            <a:pPr algn="r"/>
            <a:r>
              <a:rPr lang="en-US" sz="2400" dirty="0">
                <a:latin typeface="Source Sans Pro Semibold" panose="020B0603030403020204" pitchFamily="34" charset="0"/>
              </a:rPr>
              <a:t>Drawing of what Herod’s palace at </a:t>
            </a:r>
            <a:r>
              <a:rPr lang="en-US" sz="2400" dirty="0" err="1">
                <a:latin typeface="Source Sans Pro Semibold" panose="020B0603030403020204" pitchFamily="34" charset="0"/>
              </a:rPr>
              <a:t>Machaerus</a:t>
            </a:r>
            <a:r>
              <a:rPr lang="en-US" sz="2400" dirty="0">
                <a:latin typeface="Source Sans Pro Semibold" panose="020B0603030403020204" pitchFamily="34" charset="0"/>
              </a:rPr>
              <a:t> looked like.</a:t>
            </a:r>
          </a:p>
        </p:txBody>
      </p:sp>
    </p:spTree>
    <p:extLst>
      <p:ext uri="{BB962C8B-B14F-4D97-AF65-F5344CB8AC3E}">
        <p14:creationId xmlns:p14="http://schemas.microsoft.com/office/powerpoint/2010/main" val="418651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A62A-3FFC-8776-D012-35E26720818B}"/>
              </a:ext>
            </a:extLst>
          </p:cNvPr>
          <p:cNvSpPr>
            <a:spLocks noGrp="1"/>
          </p:cNvSpPr>
          <p:nvPr>
            <p:ph type="title"/>
          </p:nvPr>
        </p:nvSpPr>
        <p:spPr/>
        <p:txBody>
          <a:bodyPr/>
          <a:lstStyle/>
          <a:p>
            <a:r>
              <a:rPr lang="en-US" dirty="0"/>
              <a:t>Matthew 14:12</a:t>
            </a:r>
          </a:p>
        </p:txBody>
      </p:sp>
      <p:sp>
        <p:nvSpPr>
          <p:cNvPr id="3" name="Content Placeholder 2">
            <a:extLst>
              <a:ext uri="{FF2B5EF4-FFF2-40B4-BE49-F238E27FC236}">
                <a16:creationId xmlns:a16="http://schemas.microsoft.com/office/drawing/2014/main" id="{DE05C1D3-F58B-EB72-789C-A2509368A4C7}"/>
              </a:ext>
            </a:extLst>
          </p:cNvPr>
          <p:cNvSpPr>
            <a:spLocks noGrp="1"/>
          </p:cNvSpPr>
          <p:nvPr>
            <p:ph idx="1"/>
          </p:nvPr>
        </p:nvSpPr>
        <p:spPr/>
        <p:txBody>
          <a:bodyPr/>
          <a:lstStyle/>
          <a:p>
            <a:r>
              <a:rPr lang="en-US" dirty="0">
                <a:latin typeface="Source Sans Pro Black" panose="020B0803030403020204" pitchFamily="34" charset="0"/>
              </a:rPr>
              <a:t>“And his disciples came and took the body and buried it, and they went and told Jesus.”</a:t>
            </a:r>
          </a:p>
          <a:p>
            <a:pPr lvl="1"/>
            <a:r>
              <a:rPr lang="en-US" dirty="0"/>
              <a:t>In 11:2-19 John had sent his disciples to Jesus to inquire if He was the Christ. In this text, the disciples of John report to Jesus the death of John the Baptist.</a:t>
            </a:r>
          </a:p>
          <a:p>
            <a:endParaRPr lang="en-US" dirty="0"/>
          </a:p>
        </p:txBody>
      </p:sp>
    </p:spTree>
    <p:extLst>
      <p:ext uri="{BB962C8B-B14F-4D97-AF65-F5344CB8AC3E}">
        <p14:creationId xmlns:p14="http://schemas.microsoft.com/office/powerpoint/2010/main" val="438460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40B731E7-2A64-685E-8650-ED34804BBE55}"/>
              </a:ext>
            </a:extLst>
          </p:cNvPr>
          <p:cNvGraphicFramePr>
            <a:graphicFrameLocks noGrp="1"/>
          </p:cNvGraphicFramePr>
          <p:nvPr>
            <p:extLst>
              <p:ext uri="{D42A27DB-BD31-4B8C-83A1-F6EECF244321}">
                <p14:modId xmlns:p14="http://schemas.microsoft.com/office/powerpoint/2010/main" val="1501538026"/>
              </p:ext>
            </p:extLst>
          </p:nvPr>
        </p:nvGraphicFramePr>
        <p:xfrm>
          <a:off x="413046" y="397141"/>
          <a:ext cx="11365908" cy="6004560"/>
        </p:xfrm>
        <a:graphic>
          <a:graphicData uri="http://schemas.openxmlformats.org/drawingml/2006/table">
            <a:tbl>
              <a:tblPr firstRow="1" bandRow="1">
                <a:tableStyleId>{00A15C55-8517-42AA-B614-E9B94910E393}</a:tableStyleId>
              </a:tblPr>
              <a:tblGrid>
                <a:gridCol w="5682954">
                  <a:extLst>
                    <a:ext uri="{9D8B030D-6E8A-4147-A177-3AD203B41FA5}">
                      <a16:colId xmlns:a16="http://schemas.microsoft.com/office/drawing/2014/main" val="1088814336"/>
                    </a:ext>
                  </a:extLst>
                </a:gridCol>
                <a:gridCol w="5682954">
                  <a:extLst>
                    <a:ext uri="{9D8B030D-6E8A-4147-A177-3AD203B41FA5}">
                      <a16:colId xmlns:a16="http://schemas.microsoft.com/office/drawing/2014/main" val="922723274"/>
                    </a:ext>
                  </a:extLst>
                </a:gridCol>
              </a:tblGrid>
              <a:tr h="370840">
                <a:tc gridSpan="2">
                  <a:txBody>
                    <a:bodyPr/>
                    <a:lstStyle/>
                    <a:p>
                      <a:pPr algn="ctr"/>
                      <a:r>
                        <a:rPr lang="en-US" sz="2800" dirty="0">
                          <a:solidFill>
                            <a:schemeClr val="tx1"/>
                          </a:solidFill>
                          <a:latin typeface="Source Sans Pro Black" panose="020B0803030403020204" pitchFamily="34" charset="0"/>
                        </a:rPr>
                        <a:t>John’s Death Foreshadowed the Death of Jesus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latin typeface="Source Sans Pro Semibold" panose="020B0603030403020204" pitchFamily="34" charset="0"/>
                      </a:endParaRPr>
                    </a:p>
                  </a:txBody>
                  <a:tcPr/>
                </a:tc>
                <a:extLst>
                  <a:ext uri="{0D108BD9-81ED-4DB2-BD59-A6C34878D82A}">
                    <a16:rowId xmlns:a16="http://schemas.microsoft.com/office/drawing/2014/main" val="1162197834"/>
                  </a:ext>
                </a:extLst>
              </a:tr>
              <a:tr h="370840">
                <a:tc>
                  <a:txBody>
                    <a:bodyPr/>
                    <a:lstStyle/>
                    <a:p>
                      <a:pPr algn="ctr"/>
                      <a:r>
                        <a:rPr lang="en-US" sz="2400" dirty="0">
                          <a:latin typeface="Source Sans Pro Black" panose="020B0803030403020204" pitchFamily="34" charset="0"/>
                        </a:rPr>
                        <a:t>John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Source Sans Pro Black" panose="020B0803030403020204" pitchFamily="34" charset="0"/>
                        </a:rPr>
                        <a:t>Jesus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1172659"/>
                  </a:ext>
                </a:extLst>
              </a:tr>
              <a:tr h="370840">
                <a:tc>
                  <a:txBody>
                    <a:bodyPr/>
                    <a:lstStyle/>
                    <a:p>
                      <a:r>
                        <a:rPr lang="en-US" sz="2400" dirty="0">
                          <a:latin typeface="Source Sans Pro Semibold" panose="020B0603030403020204" pitchFamily="34" charset="0"/>
                        </a:rPr>
                        <a:t>Herod the tetrarch was responsible for John’s 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Semibold" panose="020B0603030403020204" pitchFamily="34" charset="0"/>
                        </a:rPr>
                        <a:t>Pilate the governor was responsible for Jesus’s 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7120144"/>
                  </a:ext>
                </a:extLst>
              </a:tr>
              <a:tr h="370840">
                <a:tc>
                  <a:txBody>
                    <a:bodyPr/>
                    <a:lstStyle/>
                    <a:p>
                      <a:r>
                        <a:rPr lang="en-US" sz="2400" dirty="0">
                          <a:latin typeface="Source Sans Pro Semibold" panose="020B0603030403020204" pitchFamily="34" charset="0"/>
                        </a:rPr>
                        <a:t>John was seized (</a:t>
                      </a:r>
                      <a:r>
                        <a:rPr lang="en-US" sz="2400" i="1" dirty="0" err="1">
                          <a:latin typeface="Source Sans Pro Semibold" panose="020B0603030403020204" pitchFamily="34" charset="0"/>
                        </a:rPr>
                        <a:t>krateō</a:t>
                      </a:r>
                      <a:r>
                        <a:rPr lang="en-US" sz="2400" i="0" dirty="0">
                          <a:latin typeface="Source Sans Pro Semibold" panose="020B0603030403020204" pitchFamily="34" charset="0"/>
                        </a:rPr>
                        <a:t>) (14:3)</a:t>
                      </a:r>
                      <a:endParaRPr lang="en-US" sz="24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Semibold" panose="020B0603030403020204" pitchFamily="34" charset="0"/>
                        </a:rPr>
                        <a:t>Jesus was seized (</a:t>
                      </a:r>
                      <a:r>
                        <a:rPr lang="en-US" sz="2400" i="1" dirty="0" err="1">
                          <a:latin typeface="Source Sans Pro Semibold" panose="020B0603030403020204" pitchFamily="34" charset="0"/>
                        </a:rPr>
                        <a:t>krateō</a:t>
                      </a:r>
                      <a:r>
                        <a:rPr lang="en-US" sz="2400" i="0" dirty="0">
                          <a:latin typeface="Source Sans Pro Semibold" panose="020B0603030403020204" pitchFamily="34" charset="0"/>
                        </a:rPr>
                        <a:t>) (21:46)</a:t>
                      </a:r>
                      <a:endParaRPr lang="en-US" sz="24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2116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Source Sans Pro Semibold" panose="020B0603030403020204" pitchFamily="34" charset="0"/>
                        </a:rPr>
                        <a:t>John was bound (</a:t>
                      </a:r>
                      <a:r>
                        <a:rPr lang="en-US" sz="2400" i="1" dirty="0" err="1">
                          <a:latin typeface="Source Sans Pro Semibold" panose="020B0603030403020204" pitchFamily="34" charset="0"/>
                        </a:rPr>
                        <a:t>deō</a:t>
                      </a:r>
                      <a:r>
                        <a:rPr lang="en-US" sz="2400" dirty="0">
                          <a:latin typeface="Source Sans Pro Semibold" panose="020B0603030403020204" pitchFamily="34" charset="0"/>
                        </a:rPr>
                        <a:t>) (14:3)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Semibold" panose="020B0603030403020204" pitchFamily="34" charset="0"/>
                        </a:rPr>
                        <a:t>Jesus was bound (</a:t>
                      </a:r>
                      <a:r>
                        <a:rPr lang="en-US" sz="2400" i="1" dirty="0" err="1">
                          <a:latin typeface="Source Sans Pro Semibold" panose="020B0603030403020204" pitchFamily="34" charset="0"/>
                        </a:rPr>
                        <a:t>deō</a:t>
                      </a:r>
                      <a:r>
                        <a:rPr lang="en-US" sz="2400" dirty="0">
                          <a:latin typeface="Source Sans Pro Semibold" panose="020B0603030403020204" pitchFamily="34" charset="0"/>
                        </a:rPr>
                        <a:t>) (27:2)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82970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Source Sans Pro Semibold" panose="020B0603030403020204" pitchFamily="34" charset="0"/>
                        </a:rPr>
                        <a:t>Herod feared the crowds because they held John to be a prophet (14:5)</a:t>
                      </a:r>
                    </a:p>
                    <a:p>
                      <a:endParaRPr lang="en-US" sz="24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Semibold" panose="020B0603030403020204" pitchFamily="34" charset="0"/>
                        </a:rPr>
                        <a:t>The chief priests and Pharisees feared the crowds because they held Jesus to be a prophet (21:46)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7414111"/>
                  </a:ext>
                </a:extLst>
              </a:tr>
              <a:tr h="370840">
                <a:tc>
                  <a:txBody>
                    <a:bodyPr/>
                    <a:lstStyle/>
                    <a:p>
                      <a:r>
                        <a:rPr lang="en-US" sz="2400" dirty="0">
                          <a:latin typeface="Source Sans Pro Semibold" panose="020B0603030403020204" pitchFamily="34" charset="0"/>
                        </a:rPr>
                        <a:t>Herod was asked by another to execute John and grieved so to do (14:6-11)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Semibold" panose="020B0603030403020204" pitchFamily="34" charset="0"/>
                        </a:rPr>
                        <a:t>Pilate was asked by others to execute Jesus and was reluctant so to do (27:11-26)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5575877"/>
                  </a:ext>
                </a:extLst>
              </a:tr>
              <a:tr h="370840">
                <a:tc>
                  <a:txBody>
                    <a:bodyPr/>
                    <a:lstStyle/>
                    <a:p>
                      <a:r>
                        <a:rPr lang="en-US" sz="2400" dirty="0">
                          <a:latin typeface="Source Sans Pro Semibold" panose="020B0603030403020204" pitchFamily="34" charset="0"/>
                        </a:rPr>
                        <a:t>John was buried by his disciples (14:12)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Semibold" panose="020B0603030403020204" pitchFamily="34" charset="0"/>
                        </a:rPr>
                        <a:t>Jesus was buried by a disciple (27:57-61)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7755828"/>
                  </a:ext>
                </a:extLst>
              </a:tr>
              <a:tr h="370840">
                <a:tc gridSpan="2">
                  <a:txBody>
                    <a:bodyPr/>
                    <a:lstStyle/>
                    <a:p>
                      <a:pPr algn="ctr"/>
                      <a:r>
                        <a:rPr lang="en-US" sz="2400" dirty="0">
                          <a:latin typeface="Source Sans Pro Semibold" panose="020B0603030403020204" pitchFamily="34" charset="0"/>
                        </a:rPr>
                        <a:t>Table copied from W.D. Davies and D.C. Allison, </a:t>
                      </a:r>
                      <a:r>
                        <a:rPr lang="en-US" sz="2400" i="1" dirty="0">
                          <a:latin typeface="Source Sans Pro Semibold" panose="020B0603030403020204" pitchFamily="34" charset="0"/>
                        </a:rPr>
                        <a:t>Matthew</a:t>
                      </a:r>
                      <a:r>
                        <a:rPr lang="en-US" sz="2400" i="0" dirty="0">
                          <a:latin typeface="Source Sans Pro Semibold" panose="020B0603030403020204" pitchFamily="34" charset="0"/>
                        </a:rPr>
                        <a:t>, ICC, 2:476.</a:t>
                      </a:r>
                      <a:endParaRPr lang="en-US" sz="2400" dirty="0">
                        <a:latin typeface="Source Sans Pro Semibold" panose="020B0603030403020204" pitchFamily="34" charset="0"/>
                      </a:endParaRPr>
                    </a:p>
                  </a:txBody>
                  <a:tcPr>
                    <a:lnT w="12700" cap="flat" cmpd="sng" algn="ctr">
                      <a:solidFill>
                        <a:schemeClr val="tx1"/>
                      </a:solidFill>
                      <a:prstDash val="solid"/>
                      <a:round/>
                      <a:headEnd type="none" w="med" len="med"/>
                      <a:tailEnd type="none" w="med" len="med"/>
                    </a:lnT>
                  </a:tcPr>
                </a:tc>
                <a:tc hMerge="1">
                  <a:txBody>
                    <a:bodyPr/>
                    <a:lstStyle/>
                    <a:p>
                      <a:endParaRPr lang="en-US" dirty="0">
                        <a:latin typeface="Source Sans Pro Semibold" panose="020B0603030403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39229310"/>
                  </a:ext>
                </a:extLst>
              </a:tr>
            </a:tbl>
          </a:graphicData>
        </a:graphic>
      </p:graphicFrame>
    </p:spTree>
    <p:extLst>
      <p:ext uri="{BB962C8B-B14F-4D97-AF65-F5344CB8AC3E}">
        <p14:creationId xmlns:p14="http://schemas.microsoft.com/office/powerpoint/2010/main" val="1583050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35AE9-0700-76C7-F9D7-4A9551E60A2D}"/>
              </a:ext>
            </a:extLst>
          </p:cNvPr>
          <p:cNvSpPr>
            <a:spLocks noGrp="1"/>
          </p:cNvSpPr>
          <p:nvPr>
            <p:ph type="title"/>
          </p:nvPr>
        </p:nvSpPr>
        <p:spPr/>
        <p:txBody>
          <a:bodyPr/>
          <a:lstStyle/>
          <a:p>
            <a:r>
              <a:rPr lang="en-US" dirty="0"/>
              <a:t>The Feeding of the 5000</a:t>
            </a:r>
            <a:br>
              <a:rPr lang="en-US" sz="2400" dirty="0"/>
            </a:br>
            <a:r>
              <a:rPr lang="en-US" sz="2400" dirty="0"/>
              <a:t>Matthew 14:13-21</a:t>
            </a:r>
          </a:p>
        </p:txBody>
      </p:sp>
      <p:sp>
        <p:nvSpPr>
          <p:cNvPr id="3" name="Content Placeholder 2">
            <a:extLst>
              <a:ext uri="{FF2B5EF4-FFF2-40B4-BE49-F238E27FC236}">
                <a16:creationId xmlns:a16="http://schemas.microsoft.com/office/drawing/2014/main" id="{0CE7F2AE-FB4E-AAA4-7A3D-78E39BCD0D1D}"/>
              </a:ext>
            </a:extLst>
          </p:cNvPr>
          <p:cNvSpPr>
            <a:spLocks noGrp="1"/>
          </p:cNvSpPr>
          <p:nvPr>
            <p:ph idx="1"/>
          </p:nvPr>
        </p:nvSpPr>
        <p:spPr>
          <a:xfrm>
            <a:off x="838200" y="1825624"/>
            <a:ext cx="10515600" cy="4909283"/>
          </a:xfrm>
        </p:spPr>
        <p:txBody>
          <a:bodyPr>
            <a:normAutofit fontScale="92500" lnSpcReduction="10000"/>
          </a:bodyPr>
          <a:lstStyle/>
          <a:p>
            <a:pPr marL="0" indent="0">
              <a:buNone/>
            </a:pPr>
            <a:r>
              <a:rPr lang="en-US" dirty="0"/>
              <a:t>“Now when Jesus heard this, he withdrew from there in a boat to a desolate place by himself. But when the crowds heard it, they followed him on foot from the towns. When he went ashore he saw a great crowd, and he had compassion on them and healed their sick. Now when it was evening, the disciples came to him and said, ‘This is a desolate place, and the day is now over; send the crowds away to go into the villages and buy food for themselves.’ But Jesus said, ‘They need not go away; you give them something to eat.’ They said to him, ‘We have only five loaves here and two fish.’ And he said, ‘Bring them here to me.’ Then he ordered the crowds to sit down on the grass, and taking the five loaves and the two fish, he looked up to heaven and said a blessing. Then he broke the loaves and gave them to the disciples, and the disciples gave them to the crowds. And they all ate and were satisfied. And they took up twelve baskets full of the broken pieces left over. And those who ate were about five thousand men, besides women and children.”</a:t>
            </a:r>
          </a:p>
        </p:txBody>
      </p:sp>
    </p:spTree>
    <p:extLst>
      <p:ext uri="{BB962C8B-B14F-4D97-AF65-F5344CB8AC3E}">
        <p14:creationId xmlns:p14="http://schemas.microsoft.com/office/powerpoint/2010/main" val="1827109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CF422B23-5D83-5577-B047-01B050821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112" y="0"/>
            <a:ext cx="9597775" cy="6858000"/>
          </a:xfrm>
          <a:prstGeom prst="rect">
            <a:avLst/>
          </a:prstGeom>
        </p:spPr>
      </p:pic>
    </p:spTree>
    <p:extLst>
      <p:ext uri="{BB962C8B-B14F-4D97-AF65-F5344CB8AC3E}">
        <p14:creationId xmlns:p14="http://schemas.microsoft.com/office/powerpoint/2010/main" val="1521449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5CAA-E457-984D-1152-9737CF2DFAC9}"/>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B164DDF-15CF-EBC8-0263-283BA52493B9}"/>
              </a:ext>
            </a:extLst>
          </p:cNvPr>
          <p:cNvSpPr>
            <a:spLocks noGrp="1"/>
          </p:cNvSpPr>
          <p:nvPr>
            <p:ph idx="1"/>
          </p:nvPr>
        </p:nvSpPr>
        <p:spPr/>
        <p:txBody>
          <a:bodyPr/>
          <a:lstStyle/>
          <a:p>
            <a:r>
              <a:rPr lang="en-US" dirty="0"/>
              <a:t>This miracle is recorded in all four gospels (Matt. 14:13-21; Mark 6:32-44; Luke 9:10-17; John 6:1-15). It is the only miracle (other than the resurrection) that is found in all four accounts.</a:t>
            </a:r>
          </a:p>
          <a:p>
            <a:r>
              <a:rPr lang="en-US" dirty="0"/>
              <a:t>There are details specific to each of the accounts.</a:t>
            </a:r>
          </a:p>
          <a:p>
            <a:r>
              <a:rPr lang="en-US" dirty="0"/>
              <a:t>Because of the number of people present, this miracle is one of the best attested miracles that Jesus performed.</a:t>
            </a:r>
          </a:p>
          <a:p>
            <a:r>
              <a:rPr lang="en-US" dirty="0"/>
              <a:t>John 6:4 says that this miracle occurred near the Passover, which makes it about one year before Jesus’s crucifixion.</a:t>
            </a:r>
          </a:p>
        </p:txBody>
      </p:sp>
    </p:spTree>
    <p:extLst>
      <p:ext uri="{BB962C8B-B14F-4D97-AF65-F5344CB8AC3E}">
        <p14:creationId xmlns:p14="http://schemas.microsoft.com/office/powerpoint/2010/main" val="38702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8023-892F-9DF9-C82D-4EBF2DCDB83E}"/>
              </a:ext>
            </a:extLst>
          </p:cNvPr>
          <p:cNvSpPr>
            <a:spLocks noGrp="1"/>
          </p:cNvSpPr>
          <p:nvPr>
            <p:ph type="title"/>
          </p:nvPr>
        </p:nvSpPr>
        <p:spPr/>
        <p:txBody>
          <a:bodyPr/>
          <a:lstStyle/>
          <a:p>
            <a:r>
              <a:rPr lang="en-US" dirty="0"/>
              <a:t>Similar Gift Miracles</a:t>
            </a:r>
          </a:p>
        </p:txBody>
      </p:sp>
      <p:sp>
        <p:nvSpPr>
          <p:cNvPr id="3" name="Content Placeholder 2">
            <a:extLst>
              <a:ext uri="{FF2B5EF4-FFF2-40B4-BE49-F238E27FC236}">
                <a16:creationId xmlns:a16="http://schemas.microsoft.com/office/drawing/2014/main" id="{6E803EB7-FEE6-B71D-8926-CDF80E2E4D5E}"/>
              </a:ext>
            </a:extLst>
          </p:cNvPr>
          <p:cNvSpPr>
            <a:spLocks noGrp="1"/>
          </p:cNvSpPr>
          <p:nvPr>
            <p:ph idx="1"/>
          </p:nvPr>
        </p:nvSpPr>
        <p:spPr/>
        <p:txBody>
          <a:bodyPr>
            <a:normAutofit/>
          </a:bodyPr>
          <a:lstStyle/>
          <a:p>
            <a:r>
              <a:rPr lang="en-US" dirty="0"/>
              <a:t>God provided manna for Israel during the 40 years of Wilderness wandering.</a:t>
            </a:r>
          </a:p>
          <a:p>
            <a:r>
              <a:rPr lang="en-US" dirty="0"/>
              <a:t>The author of 1 Kings tells how Elijah fed the widow of Zarephath by multiplying her flour for many days (1 Kings 17:8-16).</a:t>
            </a:r>
          </a:p>
          <a:p>
            <a:r>
              <a:rPr lang="en-US" dirty="0"/>
              <a:t>Elisha multiplied the oil of the widow of a prophet to enable her to pay her debts (2 Kings 4:1-7).</a:t>
            </a:r>
          </a:p>
          <a:p>
            <a:r>
              <a:rPr lang="en-US" dirty="0"/>
              <a:t>Jesus enabled the disciples to have miraculous draughts of fish on two occasions (Luke 5:1-11; John 21:5).</a:t>
            </a:r>
          </a:p>
          <a:p>
            <a:r>
              <a:rPr lang="en-US" dirty="0"/>
              <a:t>Jesus turned water into wine (John 2:1-11).</a:t>
            </a:r>
          </a:p>
        </p:txBody>
      </p:sp>
    </p:spTree>
    <p:extLst>
      <p:ext uri="{BB962C8B-B14F-4D97-AF65-F5344CB8AC3E}">
        <p14:creationId xmlns:p14="http://schemas.microsoft.com/office/powerpoint/2010/main" val="255132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82D9-208B-4379-9AE6-BB12DD60DF22}"/>
              </a:ext>
            </a:extLst>
          </p:cNvPr>
          <p:cNvSpPr>
            <a:spLocks noGrp="1"/>
          </p:cNvSpPr>
          <p:nvPr>
            <p:ph type="title"/>
          </p:nvPr>
        </p:nvSpPr>
        <p:spPr/>
        <p:txBody>
          <a:bodyPr/>
          <a:lstStyle/>
          <a:p>
            <a:r>
              <a:rPr lang="en-US" dirty="0"/>
              <a:t>Elisha’s Multiplying of the Loaves</a:t>
            </a:r>
          </a:p>
        </p:txBody>
      </p:sp>
      <p:sp>
        <p:nvSpPr>
          <p:cNvPr id="3" name="Content Placeholder 2">
            <a:extLst>
              <a:ext uri="{FF2B5EF4-FFF2-40B4-BE49-F238E27FC236}">
                <a16:creationId xmlns:a16="http://schemas.microsoft.com/office/drawing/2014/main" id="{FAB83779-E063-128B-3F8B-B4DBABDB66D2}"/>
              </a:ext>
            </a:extLst>
          </p:cNvPr>
          <p:cNvSpPr>
            <a:spLocks noGrp="1"/>
          </p:cNvSpPr>
          <p:nvPr>
            <p:ph idx="1"/>
          </p:nvPr>
        </p:nvSpPr>
        <p:spPr/>
        <p:txBody>
          <a:bodyPr/>
          <a:lstStyle/>
          <a:p>
            <a:r>
              <a:rPr lang="en-US" dirty="0"/>
              <a:t>Elisha fed the prophets of 2 Kings 4:42-44: “A man came from Baal-</a:t>
            </a:r>
            <a:r>
              <a:rPr lang="en-US" dirty="0" err="1"/>
              <a:t>shalishah</a:t>
            </a:r>
            <a:r>
              <a:rPr lang="en-US" dirty="0"/>
              <a:t>, bringing the man of God bread of the </a:t>
            </a:r>
            <a:r>
              <a:rPr lang="en-US" dirty="0" err="1"/>
              <a:t>firstfruits</a:t>
            </a:r>
            <a:r>
              <a:rPr lang="en-US" dirty="0"/>
              <a:t>, twenty loaves of barley and fresh ears of grain in his sack. And Elisha said, ‘Give to the men, that they may eat.’ But his servant said, ‘How can I set this before a hundred men?’ So he repeated, ‘Give them to the men, that they may eat, for thus says the </a:t>
            </a:r>
            <a:r>
              <a:rPr lang="en-US" cap="small" dirty="0"/>
              <a:t>Lord</a:t>
            </a:r>
            <a:r>
              <a:rPr lang="en-US" dirty="0"/>
              <a:t>, “They shall eat and have some left.”’ So he set it before them. And they ate and had some left, according to the word of the </a:t>
            </a:r>
            <a:r>
              <a:rPr lang="en-US" cap="small" dirty="0"/>
              <a:t>Lord</a:t>
            </a:r>
            <a:r>
              <a:rPr lang="en-US" dirty="0"/>
              <a:t>.”</a:t>
            </a:r>
          </a:p>
          <a:p>
            <a:endParaRPr lang="en-US" dirty="0"/>
          </a:p>
        </p:txBody>
      </p:sp>
    </p:spTree>
    <p:extLst>
      <p:ext uri="{BB962C8B-B14F-4D97-AF65-F5344CB8AC3E}">
        <p14:creationId xmlns:p14="http://schemas.microsoft.com/office/powerpoint/2010/main" val="192532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CF55-29D2-491D-E228-E7C2311E29C2}"/>
              </a:ext>
            </a:extLst>
          </p:cNvPr>
          <p:cNvSpPr>
            <a:spLocks noGrp="1"/>
          </p:cNvSpPr>
          <p:nvPr>
            <p:ph type="title"/>
          </p:nvPr>
        </p:nvSpPr>
        <p:spPr/>
        <p:txBody>
          <a:bodyPr/>
          <a:lstStyle/>
          <a:p>
            <a:r>
              <a:rPr lang="en-US" dirty="0"/>
              <a:t>Modernist Explanations</a:t>
            </a:r>
          </a:p>
        </p:txBody>
      </p:sp>
      <p:sp>
        <p:nvSpPr>
          <p:cNvPr id="3" name="Content Placeholder 2">
            <a:extLst>
              <a:ext uri="{FF2B5EF4-FFF2-40B4-BE49-F238E27FC236}">
                <a16:creationId xmlns:a16="http://schemas.microsoft.com/office/drawing/2014/main" id="{2236985D-DCD4-296E-E23F-5CF9845D9E20}"/>
              </a:ext>
            </a:extLst>
          </p:cNvPr>
          <p:cNvSpPr>
            <a:spLocks noGrp="1"/>
          </p:cNvSpPr>
          <p:nvPr>
            <p:ph idx="1"/>
          </p:nvPr>
        </p:nvSpPr>
        <p:spPr/>
        <p:txBody>
          <a:bodyPr/>
          <a:lstStyle/>
          <a:p>
            <a:r>
              <a:rPr lang="en-US" dirty="0"/>
              <a:t>Those who reject God and the miraculous are forced to explain what happened. Here are some of their ideas:</a:t>
            </a:r>
          </a:p>
          <a:p>
            <a:pPr lvl="1"/>
            <a:r>
              <a:rPr lang="en-US" dirty="0"/>
              <a:t>Jesus took the little boy’s lunch and shared it, which convinced the others to share their own lunches and there was plenty for everyone, with leftovers.</a:t>
            </a:r>
          </a:p>
          <a:p>
            <a:pPr lvl="1"/>
            <a:r>
              <a:rPr lang="en-US" dirty="0"/>
              <a:t>Jesus broke off tiny portions of the boy’s lunch and distributed them to the people.</a:t>
            </a:r>
          </a:p>
          <a:p>
            <a:r>
              <a:rPr lang="en-US" dirty="0"/>
              <a:t>Matthew’s account is intended to describe a miracle.</a:t>
            </a:r>
          </a:p>
        </p:txBody>
      </p:sp>
    </p:spTree>
    <p:extLst>
      <p:ext uri="{BB962C8B-B14F-4D97-AF65-F5344CB8AC3E}">
        <p14:creationId xmlns:p14="http://schemas.microsoft.com/office/powerpoint/2010/main" val="397029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C6EC-AF28-72F6-AA6B-CFCFD1079E65}"/>
              </a:ext>
            </a:extLst>
          </p:cNvPr>
          <p:cNvSpPr>
            <a:spLocks noGrp="1"/>
          </p:cNvSpPr>
          <p:nvPr>
            <p:ph type="title"/>
          </p:nvPr>
        </p:nvSpPr>
        <p:spPr/>
        <p:txBody>
          <a:bodyPr/>
          <a:lstStyle/>
          <a:p>
            <a:r>
              <a:rPr lang="en-US" dirty="0"/>
              <a:t>Matthew 14:13</a:t>
            </a:r>
          </a:p>
        </p:txBody>
      </p:sp>
      <p:sp>
        <p:nvSpPr>
          <p:cNvPr id="3" name="Content Placeholder 2">
            <a:extLst>
              <a:ext uri="{FF2B5EF4-FFF2-40B4-BE49-F238E27FC236}">
                <a16:creationId xmlns:a16="http://schemas.microsoft.com/office/drawing/2014/main" id="{047621D7-1E39-4545-5D5F-4E7E6C6E00E6}"/>
              </a:ext>
            </a:extLst>
          </p:cNvPr>
          <p:cNvSpPr>
            <a:spLocks noGrp="1"/>
          </p:cNvSpPr>
          <p:nvPr>
            <p:ph idx="1"/>
          </p:nvPr>
        </p:nvSpPr>
        <p:spPr/>
        <p:txBody>
          <a:bodyPr>
            <a:normAutofit fontScale="92500" lnSpcReduction="20000"/>
          </a:bodyPr>
          <a:lstStyle/>
          <a:p>
            <a:r>
              <a:rPr lang="en-US" dirty="0">
                <a:latin typeface="Source Sans Pro Black" panose="020B0803030403020204" pitchFamily="34" charset="0"/>
              </a:rPr>
              <a:t>“Now when Jesus heard this, he withdrew from there in a boat to a desolate place by himself. But when the crowds heard it, they followed him on foot from the towns.”</a:t>
            </a:r>
          </a:p>
          <a:p>
            <a:pPr lvl="1"/>
            <a:r>
              <a:rPr lang="en-US" dirty="0"/>
              <a:t>Matthew’s account ties the miracle to hearing the news of the death of John the Baptist; Mark’s account ties it to the return of the Twelve from the Limited Commission, providing an opportunity for rest (Mark 6:30-31). This leaves the impression that both events occurred about the same time, shortly before the Passover of the year before Jesus’s death.</a:t>
            </a:r>
          </a:p>
          <a:p>
            <a:pPr lvl="1"/>
            <a:r>
              <a:rPr lang="en-US" dirty="0"/>
              <a:t>The last event in Matthew 13 is Jesus being rejected by His home town of Nazareth. In this narrative Jesus leaves on a boat, indicating that He is back on the Sea of Galilee.</a:t>
            </a:r>
          </a:p>
          <a:p>
            <a:pPr lvl="2"/>
            <a:r>
              <a:rPr lang="en-US" dirty="0"/>
              <a:t>The place to which Jesus withdrew is a solitary place, not a desert in the sense we think of it (they sit on grass, v. 19), but an unpopulated region.</a:t>
            </a:r>
          </a:p>
          <a:p>
            <a:pPr lvl="1"/>
            <a:r>
              <a:rPr lang="en-US" dirty="0"/>
              <a:t>The crowd could see which direction their boat was sailing and went to where Jesus was.</a:t>
            </a:r>
          </a:p>
          <a:p>
            <a:endParaRPr lang="en-US" dirty="0"/>
          </a:p>
        </p:txBody>
      </p:sp>
    </p:spTree>
    <p:extLst>
      <p:ext uri="{BB962C8B-B14F-4D97-AF65-F5344CB8AC3E}">
        <p14:creationId xmlns:p14="http://schemas.microsoft.com/office/powerpoint/2010/main" val="44261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5A71-B296-2E33-3DBA-DFACDAF17826}"/>
              </a:ext>
            </a:extLst>
          </p:cNvPr>
          <p:cNvSpPr>
            <a:spLocks noGrp="1"/>
          </p:cNvSpPr>
          <p:nvPr>
            <p:ph type="title"/>
          </p:nvPr>
        </p:nvSpPr>
        <p:spPr/>
        <p:txBody>
          <a:bodyPr/>
          <a:lstStyle/>
          <a:p>
            <a:r>
              <a:rPr lang="en-US" dirty="0"/>
              <a:t>Outline of the Chapter</a:t>
            </a:r>
          </a:p>
        </p:txBody>
      </p:sp>
      <p:sp>
        <p:nvSpPr>
          <p:cNvPr id="3" name="Content Placeholder 2">
            <a:extLst>
              <a:ext uri="{FF2B5EF4-FFF2-40B4-BE49-F238E27FC236}">
                <a16:creationId xmlns:a16="http://schemas.microsoft.com/office/drawing/2014/main" id="{B19711C9-6E59-2DD2-8713-1FB32A005638}"/>
              </a:ext>
            </a:extLst>
          </p:cNvPr>
          <p:cNvSpPr>
            <a:spLocks noGrp="1"/>
          </p:cNvSpPr>
          <p:nvPr>
            <p:ph idx="1"/>
          </p:nvPr>
        </p:nvSpPr>
        <p:spPr/>
        <p:txBody>
          <a:bodyPr/>
          <a:lstStyle/>
          <a:p>
            <a:r>
              <a:rPr lang="en-US" dirty="0"/>
              <a:t>Herod Antipas’s opinion of Jesus and beheading of John the Baptist (14:1-12)</a:t>
            </a:r>
          </a:p>
          <a:p>
            <a:r>
              <a:rPr lang="en-US" dirty="0"/>
              <a:t>The feeding of the 5000 (14:13-21)</a:t>
            </a:r>
          </a:p>
          <a:p>
            <a:r>
              <a:rPr lang="en-US" dirty="0"/>
              <a:t>Jesus walks on water (14:22-33)</a:t>
            </a:r>
          </a:p>
          <a:p>
            <a:r>
              <a:rPr lang="en-US" dirty="0"/>
              <a:t>The popularity of Jesus as a healer (14:34-36)</a:t>
            </a:r>
          </a:p>
        </p:txBody>
      </p:sp>
    </p:spTree>
    <p:extLst>
      <p:ext uri="{BB962C8B-B14F-4D97-AF65-F5344CB8AC3E}">
        <p14:creationId xmlns:p14="http://schemas.microsoft.com/office/powerpoint/2010/main" val="3626407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C491-F2C7-DB8C-D643-0EFA096E8F33}"/>
              </a:ext>
            </a:extLst>
          </p:cNvPr>
          <p:cNvSpPr>
            <a:spLocks noGrp="1"/>
          </p:cNvSpPr>
          <p:nvPr>
            <p:ph type="title"/>
          </p:nvPr>
        </p:nvSpPr>
        <p:spPr/>
        <p:txBody>
          <a:bodyPr/>
          <a:lstStyle/>
          <a:p>
            <a:r>
              <a:rPr lang="en-US" dirty="0"/>
              <a:t>Matthew 14:14</a:t>
            </a:r>
          </a:p>
        </p:txBody>
      </p:sp>
      <p:sp>
        <p:nvSpPr>
          <p:cNvPr id="3" name="Content Placeholder 2">
            <a:extLst>
              <a:ext uri="{FF2B5EF4-FFF2-40B4-BE49-F238E27FC236}">
                <a16:creationId xmlns:a16="http://schemas.microsoft.com/office/drawing/2014/main" id="{7F79AF96-278E-15AD-A635-BF2F8BEDCEB5}"/>
              </a:ext>
            </a:extLst>
          </p:cNvPr>
          <p:cNvSpPr>
            <a:spLocks noGrp="1"/>
          </p:cNvSpPr>
          <p:nvPr>
            <p:ph idx="1"/>
          </p:nvPr>
        </p:nvSpPr>
        <p:spPr/>
        <p:txBody>
          <a:bodyPr>
            <a:normAutofit lnSpcReduction="10000"/>
          </a:bodyPr>
          <a:lstStyle/>
          <a:p>
            <a:r>
              <a:rPr lang="en-US" dirty="0">
                <a:latin typeface="Source Sans Pro Black" panose="020B0803030403020204" pitchFamily="34" charset="0"/>
              </a:rPr>
              <a:t>“When he went ashore he saw a great crowd, and he had compassion on them and healed their sick.”</a:t>
            </a:r>
          </a:p>
          <a:p>
            <a:pPr lvl="1"/>
            <a:r>
              <a:rPr lang="en-US" dirty="0"/>
              <a:t>Note the “great crowd,” indicating that it was unusually large.</a:t>
            </a:r>
          </a:p>
          <a:p>
            <a:pPr lvl="1"/>
            <a:r>
              <a:rPr lang="en-US" dirty="0">
                <a:latin typeface="Source Sans Pro Black" panose="020B0803030403020204" pitchFamily="34" charset="0"/>
              </a:rPr>
              <a:t>Had compassion </a:t>
            </a:r>
            <a:r>
              <a:rPr lang="en-US" dirty="0"/>
              <a:t>(</a:t>
            </a:r>
            <a:r>
              <a:rPr lang="en-US" i="1" dirty="0" err="1"/>
              <a:t>splangchnizomai</a:t>
            </a:r>
            <a:r>
              <a:rPr lang="en-US" dirty="0"/>
              <a:t>): “have pity, feel sympathy” (BDAG, 938). The word appears 12 times, all of them in the gospels (Matt. 5x, Mark 4x, and Luke 3x).</a:t>
            </a:r>
          </a:p>
          <a:p>
            <a:pPr lvl="2"/>
            <a:r>
              <a:rPr lang="en-US" dirty="0"/>
              <a:t>The word is derived from </a:t>
            </a:r>
            <a:r>
              <a:rPr lang="en-US" i="1" dirty="0" err="1"/>
              <a:t>splangchnon</a:t>
            </a:r>
            <a:r>
              <a:rPr lang="en-US" dirty="0"/>
              <a:t>, “the inward parts of the body, especially the viscera, </a:t>
            </a:r>
            <a:r>
              <a:rPr lang="en-US" i="1" dirty="0"/>
              <a:t>inward parts, entrails.” </a:t>
            </a:r>
            <a:r>
              <a:rPr lang="en-US" dirty="0"/>
              <a:t>It is used “mostly as the seat and source of love, sympathy, and mercy” (BDAG, 938).</a:t>
            </a:r>
          </a:p>
          <a:p>
            <a:pPr lvl="2"/>
            <a:r>
              <a:rPr lang="en-US" dirty="0"/>
              <a:t>Jesus was deeply moved at the sight of the afflicted.</a:t>
            </a:r>
          </a:p>
          <a:p>
            <a:pPr lvl="1"/>
            <a:r>
              <a:rPr lang="en-US" dirty="0"/>
              <a:t>Jesus healed those among the crowd who were sick (</a:t>
            </a:r>
            <a:r>
              <a:rPr lang="en-US" i="1" dirty="0" err="1"/>
              <a:t>arrōstos</a:t>
            </a:r>
            <a:r>
              <a:rPr lang="en-US" dirty="0"/>
              <a:t>).</a:t>
            </a:r>
          </a:p>
          <a:p>
            <a:pPr lvl="1"/>
            <a:r>
              <a:rPr lang="en-US" dirty="0"/>
              <a:t>Mark attributes Jesus’s compassion on the crowd as stemming from them being as sheep without a shepherd (6:34).</a:t>
            </a:r>
          </a:p>
          <a:p>
            <a:endParaRPr lang="en-US" dirty="0"/>
          </a:p>
        </p:txBody>
      </p:sp>
    </p:spTree>
    <p:extLst>
      <p:ext uri="{BB962C8B-B14F-4D97-AF65-F5344CB8AC3E}">
        <p14:creationId xmlns:p14="http://schemas.microsoft.com/office/powerpoint/2010/main" val="25269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8600-14BF-54B5-CB67-20246682AE5A}"/>
              </a:ext>
            </a:extLst>
          </p:cNvPr>
          <p:cNvSpPr>
            <a:spLocks noGrp="1"/>
          </p:cNvSpPr>
          <p:nvPr>
            <p:ph type="title"/>
          </p:nvPr>
        </p:nvSpPr>
        <p:spPr/>
        <p:txBody>
          <a:bodyPr/>
          <a:lstStyle/>
          <a:p>
            <a:r>
              <a:rPr lang="en-US" dirty="0"/>
              <a:t>Matthew 14:15</a:t>
            </a:r>
          </a:p>
        </p:txBody>
      </p:sp>
      <p:sp>
        <p:nvSpPr>
          <p:cNvPr id="3" name="Content Placeholder 2">
            <a:extLst>
              <a:ext uri="{FF2B5EF4-FFF2-40B4-BE49-F238E27FC236}">
                <a16:creationId xmlns:a16="http://schemas.microsoft.com/office/drawing/2014/main" id="{020A268A-2F43-1E7D-039C-1E1339A5DDD4}"/>
              </a:ext>
            </a:extLst>
          </p:cNvPr>
          <p:cNvSpPr>
            <a:spLocks noGrp="1"/>
          </p:cNvSpPr>
          <p:nvPr>
            <p:ph idx="1"/>
          </p:nvPr>
        </p:nvSpPr>
        <p:spPr/>
        <p:txBody>
          <a:bodyPr/>
          <a:lstStyle/>
          <a:p>
            <a:r>
              <a:rPr lang="en-US" dirty="0">
                <a:latin typeface="Source Sans Pro Black" panose="020B0803030403020204" pitchFamily="34" charset="0"/>
              </a:rPr>
              <a:t>“Now when it was evening, the disciples came to him and said, ‘This is a desolate place, and the day is now over; send the crowds away to go into the villages and buy food for themselves.’”</a:t>
            </a:r>
          </a:p>
          <a:p>
            <a:pPr lvl="1"/>
            <a:r>
              <a:rPr lang="en-US" dirty="0">
                <a:latin typeface="Source Sans Pro Black" panose="020B0803030403020204" pitchFamily="34" charset="0"/>
              </a:rPr>
              <a:t>Evening</a:t>
            </a:r>
            <a:r>
              <a:rPr lang="en-US" dirty="0"/>
              <a:t> (</a:t>
            </a:r>
            <a:r>
              <a:rPr lang="en-US" i="1" dirty="0" err="1"/>
              <a:t>opsios</a:t>
            </a:r>
            <a:r>
              <a:rPr lang="en-US" dirty="0"/>
              <a:t>): “the period between late afternoon and darkness, </a:t>
            </a:r>
            <a:r>
              <a:rPr lang="en-US" i="1" dirty="0"/>
              <a:t>evening</a:t>
            </a:r>
            <a:r>
              <a:rPr lang="en-US" dirty="0"/>
              <a:t>” (BDAG, 746).</a:t>
            </a:r>
          </a:p>
          <a:p>
            <a:pPr lvl="1"/>
            <a:r>
              <a:rPr lang="en-US" dirty="0"/>
              <a:t>The compassion shown by the disciples (dismiss them so they can get food) is different from that of Jesus (healing and feeding them).</a:t>
            </a:r>
          </a:p>
          <a:p>
            <a:endParaRPr lang="en-US" dirty="0"/>
          </a:p>
        </p:txBody>
      </p:sp>
    </p:spTree>
    <p:extLst>
      <p:ext uri="{BB962C8B-B14F-4D97-AF65-F5344CB8AC3E}">
        <p14:creationId xmlns:p14="http://schemas.microsoft.com/office/powerpoint/2010/main" val="133779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2132-3C5C-4DC6-9110-41273B3AF1B5}"/>
              </a:ext>
            </a:extLst>
          </p:cNvPr>
          <p:cNvSpPr>
            <a:spLocks noGrp="1"/>
          </p:cNvSpPr>
          <p:nvPr>
            <p:ph type="title"/>
          </p:nvPr>
        </p:nvSpPr>
        <p:spPr/>
        <p:txBody>
          <a:bodyPr/>
          <a:lstStyle/>
          <a:p>
            <a:r>
              <a:rPr lang="en-US" dirty="0"/>
              <a:t>Matthew 14:16</a:t>
            </a:r>
          </a:p>
        </p:txBody>
      </p:sp>
      <p:sp>
        <p:nvSpPr>
          <p:cNvPr id="3" name="Content Placeholder 2">
            <a:extLst>
              <a:ext uri="{FF2B5EF4-FFF2-40B4-BE49-F238E27FC236}">
                <a16:creationId xmlns:a16="http://schemas.microsoft.com/office/drawing/2014/main" id="{198A01B9-3E8B-AE76-4CFB-B879995EB71C}"/>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Jesus said, ‘They need not go away; you give them something to eat.’”</a:t>
            </a:r>
          </a:p>
          <a:p>
            <a:pPr lvl="1"/>
            <a:r>
              <a:rPr lang="en-US" dirty="0"/>
              <a:t>The physical need is not a great issue since the people have been with him part of one day. Missing a meal is not life threatening. Its spiritual significance is more important than satisfying a physical need.</a:t>
            </a:r>
          </a:p>
          <a:p>
            <a:pPr lvl="1"/>
            <a:r>
              <a:rPr lang="en-US" dirty="0"/>
              <a:t>Capernaum and Bethsaida were not far away should they need to go away to buy food.</a:t>
            </a:r>
          </a:p>
          <a:p>
            <a:pPr lvl="1"/>
            <a:r>
              <a:rPr lang="en-US" dirty="0"/>
              <a:t>Jesus’s command is to the disciples, “you give them. . . .” echoes the words of Elisha and makes the differences in the two narratives significant.</a:t>
            </a:r>
          </a:p>
          <a:p>
            <a:pPr lvl="2"/>
            <a:r>
              <a:rPr lang="en-US" dirty="0"/>
              <a:t>Five loves and two fish vs. twenty loaves of barley and fresh ears of grain</a:t>
            </a:r>
          </a:p>
          <a:p>
            <a:pPr lvl="2"/>
            <a:r>
              <a:rPr lang="en-US" dirty="0"/>
              <a:t>5000 men plus women and children vs. 100 men</a:t>
            </a:r>
          </a:p>
          <a:p>
            <a:pPr lvl="2"/>
            <a:r>
              <a:rPr lang="en-US" dirty="0"/>
              <a:t>12 baskets of leftovers vs. leftovers</a:t>
            </a:r>
          </a:p>
          <a:p>
            <a:pPr lvl="1"/>
            <a:endParaRPr lang="en-US" dirty="0"/>
          </a:p>
          <a:p>
            <a:endParaRPr lang="en-US" dirty="0"/>
          </a:p>
          <a:p>
            <a:endParaRPr lang="en-US" dirty="0"/>
          </a:p>
        </p:txBody>
      </p:sp>
    </p:spTree>
    <p:extLst>
      <p:ext uri="{BB962C8B-B14F-4D97-AF65-F5344CB8AC3E}">
        <p14:creationId xmlns:p14="http://schemas.microsoft.com/office/powerpoint/2010/main" val="3847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F5D6-2013-97F1-5BAA-7895BFCB84ED}"/>
              </a:ext>
            </a:extLst>
          </p:cNvPr>
          <p:cNvSpPr>
            <a:spLocks noGrp="1"/>
          </p:cNvSpPr>
          <p:nvPr>
            <p:ph type="title"/>
          </p:nvPr>
        </p:nvSpPr>
        <p:spPr/>
        <p:txBody>
          <a:bodyPr/>
          <a:lstStyle/>
          <a:p>
            <a:r>
              <a:rPr lang="en-US" dirty="0"/>
              <a:t>Matthew 14:17</a:t>
            </a:r>
          </a:p>
        </p:txBody>
      </p:sp>
      <p:sp>
        <p:nvSpPr>
          <p:cNvPr id="3" name="Content Placeholder 2">
            <a:extLst>
              <a:ext uri="{FF2B5EF4-FFF2-40B4-BE49-F238E27FC236}">
                <a16:creationId xmlns:a16="http://schemas.microsoft.com/office/drawing/2014/main" id="{E6D64005-5659-7614-8A94-BCD3B94FF728}"/>
              </a:ext>
            </a:extLst>
          </p:cNvPr>
          <p:cNvSpPr>
            <a:spLocks noGrp="1"/>
          </p:cNvSpPr>
          <p:nvPr>
            <p:ph idx="1"/>
          </p:nvPr>
        </p:nvSpPr>
        <p:spPr/>
        <p:txBody>
          <a:bodyPr>
            <a:normAutofit fontScale="92500"/>
          </a:bodyPr>
          <a:lstStyle/>
          <a:p>
            <a:r>
              <a:rPr lang="en-US" dirty="0">
                <a:latin typeface="Source Sans Pro Black" panose="020B0803030403020204" pitchFamily="34" charset="0"/>
              </a:rPr>
              <a:t>“They said to him, ‘We have only five loaves here and two fish.’”</a:t>
            </a:r>
          </a:p>
          <a:p>
            <a:pPr lvl="1"/>
            <a:r>
              <a:rPr lang="en-US" dirty="0"/>
              <a:t>Matthew has abbreviated what Mark says: “But he answered them, ‘You give them something to eat.’ And they said to him, ‘Shall we go and buy two hundred denarii worth of bread and give it to them to eat?’ And he said to them, ‘How many loaves do you have? Go and see.’ And when they had found out, they said, ‘Five, and two fish’” (6:37-38).</a:t>
            </a:r>
          </a:p>
          <a:p>
            <a:pPr lvl="2"/>
            <a:r>
              <a:rPr lang="en-US" dirty="0"/>
              <a:t>A </a:t>
            </a:r>
            <a:r>
              <a:rPr lang="en-US" i="1" dirty="0"/>
              <a:t>denarius</a:t>
            </a:r>
            <a:r>
              <a:rPr lang="en-US" dirty="0"/>
              <a:t> was a day’s wage for a common laborer (Matt. 20:2).</a:t>
            </a:r>
          </a:p>
          <a:p>
            <a:pPr lvl="1"/>
            <a:r>
              <a:rPr lang="en-US" dirty="0"/>
              <a:t>John mentions that it was a young lad’s lunch (John 6:9).</a:t>
            </a:r>
          </a:p>
          <a:p>
            <a:pPr lvl="2"/>
            <a:r>
              <a:rPr lang="en-US" dirty="0"/>
              <a:t>The word he uses for “fish” is not the same as in Matthew. The synoptics use the word </a:t>
            </a:r>
            <a:r>
              <a:rPr lang="en-US" i="1" dirty="0"/>
              <a:t>ichthus</a:t>
            </a:r>
            <a:r>
              <a:rPr lang="en-US" dirty="0"/>
              <a:t> (fish) and John uses </a:t>
            </a:r>
            <a:r>
              <a:rPr lang="en-US" i="1" dirty="0" err="1"/>
              <a:t>opsarion</a:t>
            </a:r>
            <a:r>
              <a:rPr lang="en-US" i="1" dirty="0"/>
              <a:t> </a:t>
            </a:r>
            <a:r>
              <a:rPr lang="en-US" dirty="0"/>
              <a:t>(“As food eaten with bread, </a:t>
            </a:r>
            <a:r>
              <a:rPr lang="en-US" i="1" dirty="0" err="1"/>
              <a:t>opsarion</a:t>
            </a:r>
            <a:r>
              <a:rPr lang="en-US" dirty="0"/>
              <a:t> can mean ‘tidbit’ in general . . . or specifically fish. . . preserved fish” (BDAG, 747) or “dried or preserved fish, the standard condiment of bread” (Davies and Allison, 2:489).</a:t>
            </a:r>
            <a:endParaRPr lang="en-US" i="1" dirty="0"/>
          </a:p>
          <a:p>
            <a:pPr lvl="1"/>
            <a:endParaRPr lang="en-US" dirty="0"/>
          </a:p>
          <a:p>
            <a:endParaRPr lang="en-US" dirty="0"/>
          </a:p>
        </p:txBody>
      </p:sp>
    </p:spTree>
    <p:extLst>
      <p:ext uri="{BB962C8B-B14F-4D97-AF65-F5344CB8AC3E}">
        <p14:creationId xmlns:p14="http://schemas.microsoft.com/office/powerpoint/2010/main" val="370048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D465-3194-4754-65C7-55AA55E5BE7C}"/>
              </a:ext>
            </a:extLst>
          </p:cNvPr>
          <p:cNvSpPr>
            <a:spLocks noGrp="1"/>
          </p:cNvSpPr>
          <p:nvPr>
            <p:ph type="title"/>
          </p:nvPr>
        </p:nvSpPr>
        <p:spPr/>
        <p:txBody>
          <a:bodyPr/>
          <a:lstStyle/>
          <a:p>
            <a:r>
              <a:rPr lang="en-US" dirty="0"/>
              <a:t>Matthew 14:17-18</a:t>
            </a:r>
          </a:p>
        </p:txBody>
      </p:sp>
      <p:sp>
        <p:nvSpPr>
          <p:cNvPr id="3" name="Content Placeholder 2">
            <a:extLst>
              <a:ext uri="{FF2B5EF4-FFF2-40B4-BE49-F238E27FC236}">
                <a16:creationId xmlns:a16="http://schemas.microsoft.com/office/drawing/2014/main" id="{A73365E7-9BC6-D5DF-58A6-603342BD6CC8}"/>
              </a:ext>
            </a:extLst>
          </p:cNvPr>
          <p:cNvSpPr>
            <a:spLocks noGrp="1"/>
          </p:cNvSpPr>
          <p:nvPr>
            <p:ph idx="1"/>
          </p:nvPr>
        </p:nvSpPr>
        <p:spPr/>
        <p:txBody>
          <a:bodyPr/>
          <a:lstStyle/>
          <a:p>
            <a:r>
              <a:rPr lang="en-US" dirty="0">
                <a:latin typeface="Source Sans Pro Black" panose="020B0803030403020204" pitchFamily="34" charset="0"/>
              </a:rPr>
              <a:t>“They said to him, ‘We have only five loaves here and two fish.’ And he said, ‘Bring them here to me.’”</a:t>
            </a:r>
          </a:p>
          <a:p>
            <a:pPr lvl="1"/>
            <a:r>
              <a:rPr lang="en-US" dirty="0"/>
              <a:t>Bread and fish would have been a common diet for those living in the vicinity of the Sea of Galilee.</a:t>
            </a:r>
          </a:p>
          <a:p>
            <a:pPr lvl="1"/>
            <a:r>
              <a:rPr lang="en-US" dirty="0"/>
              <a:t>John mentioned that the loaves were “barley loaves” (John 6:9), the grain used by poorer people.</a:t>
            </a:r>
          </a:p>
          <a:p>
            <a:pPr lvl="1"/>
            <a:r>
              <a:rPr lang="en-US" dirty="0"/>
              <a:t>The disciples see the small amount of food as a reason for doing nothing; Jesus uses it as a basis for action.</a:t>
            </a:r>
          </a:p>
          <a:p>
            <a:endParaRPr lang="en-US" dirty="0"/>
          </a:p>
        </p:txBody>
      </p:sp>
    </p:spTree>
    <p:extLst>
      <p:ext uri="{BB962C8B-B14F-4D97-AF65-F5344CB8AC3E}">
        <p14:creationId xmlns:p14="http://schemas.microsoft.com/office/powerpoint/2010/main" val="205081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4FCA1-1D43-2D87-DA19-F162F6CBE9F9}"/>
              </a:ext>
            </a:extLst>
          </p:cNvPr>
          <p:cNvSpPr>
            <a:spLocks noGrp="1"/>
          </p:cNvSpPr>
          <p:nvPr>
            <p:ph type="title"/>
          </p:nvPr>
        </p:nvSpPr>
        <p:spPr/>
        <p:txBody>
          <a:bodyPr/>
          <a:lstStyle/>
          <a:p>
            <a:r>
              <a:rPr lang="en-US" dirty="0"/>
              <a:t>Matthew 14:19</a:t>
            </a:r>
          </a:p>
        </p:txBody>
      </p:sp>
      <p:sp>
        <p:nvSpPr>
          <p:cNvPr id="3" name="Content Placeholder 2">
            <a:extLst>
              <a:ext uri="{FF2B5EF4-FFF2-40B4-BE49-F238E27FC236}">
                <a16:creationId xmlns:a16="http://schemas.microsoft.com/office/drawing/2014/main" id="{39ADE113-E658-7CA3-CED5-8BA2C5A400F8}"/>
              </a:ext>
            </a:extLst>
          </p:cNvPr>
          <p:cNvSpPr>
            <a:spLocks noGrp="1"/>
          </p:cNvSpPr>
          <p:nvPr>
            <p:ph idx="1"/>
          </p:nvPr>
        </p:nvSpPr>
        <p:spPr/>
        <p:txBody>
          <a:bodyPr>
            <a:normAutofit fontScale="92500" lnSpcReduction="20000"/>
          </a:bodyPr>
          <a:lstStyle/>
          <a:p>
            <a:r>
              <a:rPr lang="en-US" dirty="0">
                <a:latin typeface="Source Sans Pro Black" panose="020B0803030403020204" pitchFamily="34" charset="0"/>
              </a:rPr>
              <a:t>“Then he ordered the crowds to sit down on the grass, and taking the five loaves and the two fish, he looked up to heaven and said a blessing. Then he broke the loaves and gave them to the disciples, and the disciples gave them to the crowds.”</a:t>
            </a:r>
          </a:p>
          <a:p>
            <a:pPr lvl="1"/>
            <a:r>
              <a:rPr lang="en-US" dirty="0"/>
              <a:t>Jesus assumes the role of the one providing a banquet.</a:t>
            </a:r>
          </a:p>
          <a:p>
            <a:pPr lvl="1"/>
            <a:r>
              <a:rPr lang="en-US" dirty="0"/>
              <a:t>He </a:t>
            </a:r>
            <a:r>
              <a:rPr lang="en-US" dirty="0">
                <a:latin typeface="Source Sans Pro Black" panose="020B0803030403020204" pitchFamily="34" charset="0"/>
              </a:rPr>
              <a:t>ordered</a:t>
            </a:r>
            <a:r>
              <a:rPr lang="en-US" dirty="0"/>
              <a:t> (</a:t>
            </a:r>
            <a:r>
              <a:rPr lang="en-US" i="1" dirty="0" err="1"/>
              <a:t>keleuō</a:t>
            </a:r>
            <a:r>
              <a:rPr lang="en-US" dirty="0"/>
              <a:t>) the crowd to </a:t>
            </a:r>
            <a:r>
              <a:rPr lang="en-US" dirty="0">
                <a:latin typeface="Source Sans Pro Black" panose="020B0803030403020204" pitchFamily="34" charset="0"/>
              </a:rPr>
              <a:t>sit down </a:t>
            </a:r>
            <a:r>
              <a:rPr lang="en-US" dirty="0"/>
              <a:t>(</a:t>
            </a:r>
            <a:r>
              <a:rPr lang="en-US" i="1" dirty="0" err="1"/>
              <a:t>anaklinō</a:t>
            </a:r>
            <a:r>
              <a:rPr lang="en-US" dirty="0"/>
              <a:t>: “to cause to recline at a meal,” BDAG, 65).</a:t>
            </a:r>
          </a:p>
          <a:p>
            <a:pPr lvl="2"/>
            <a:r>
              <a:rPr lang="en-US" dirty="0"/>
              <a:t>The notice of the green grass (Mark 6:39) and John’s account that it was near Passover (6:4) is an undesigned coincidence.</a:t>
            </a:r>
          </a:p>
          <a:p>
            <a:pPr lvl="1"/>
            <a:r>
              <a:rPr lang="en-US" dirty="0"/>
              <a:t>Note the posture of prayer in this case: “he looked up to heaven.”</a:t>
            </a:r>
          </a:p>
          <a:p>
            <a:pPr lvl="1"/>
            <a:r>
              <a:rPr lang="en-US" dirty="0">
                <a:latin typeface="Source Sans Pro Black" panose="020B0803030403020204" pitchFamily="34" charset="0"/>
              </a:rPr>
              <a:t>Blessing</a:t>
            </a:r>
            <a:r>
              <a:rPr lang="en-US" dirty="0"/>
              <a:t> (</a:t>
            </a:r>
            <a:r>
              <a:rPr lang="en-US" i="1" dirty="0" err="1"/>
              <a:t>eulogeō</a:t>
            </a:r>
            <a:r>
              <a:rPr lang="en-US" dirty="0"/>
              <a:t>): “to ask for bestowal of special favor, especially of calling down God’s gracious power, </a:t>
            </a:r>
            <a:r>
              <a:rPr lang="en-US" i="1" dirty="0"/>
              <a:t>bless</a:t>
            </a:r>
            <a:r>
              <a:rPr lang="en-US" dirty="0"/>
              <a:t>” (BDAG, 408). Leon Morris said, “It is a way of referring to a prayer of thanksgiving” (379, n. 44).</a:t>
            </a:r>
          </a:p>
          <a:p>
            <a:pPr lvl="1"/>
            <a:r>
              <a:rPr lang="en-US" dirty="0"/>
              <a:t>The disciples distributed the food to the crowds.</a:t>
            </a:r>
          </a:p>
          <a:p>
            <a:pPr lvl="1"/>
            <a:endParaRPr lang="en-US" dirty="0"/>
          </a:p>
        </p:txBody>
      </p:sp>
    </p:spTree>
    <p:extLst>
      <p:ext uri="{BB962C8B-B14F-4D97-AF65-F5344CB8AC3E}">
        <p14:creationId xmlns:p14="http://schemas.microsoft.com/office/powerpoint/2010/main" val="350235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DA07225-258B-D147-CE62-792C119494D5}"/>
              </a:ext>
            </a:extLst>
          </p:cNvPr>
          <p:cNvGraphicFramePr>
            <a:graphicFrameLocks noGrp="1"/>
          </p:cNvGraphicFramePr>
          <p:nvPr>
            <p:extLst>
              <p:ext uri="{D42A27DB-BD31-4B8C-83A1-F6EECF244321}">
                <p14:modId xmlns:p14="http://schemas.microsoft.com/office/powerpoint/2010/main" val="110608101"/>
              </p:ext>
            </p:extLst>
          </p:nvPr>
        </p:nvGraphicFramePr>
        <p:xfrm>
          <a:off x="846034" y="719666"/>
          <a:ext cx="10562601" cy="5212080"/>
        </p:xfrm>
        <a:graphic>
          <a:graphicData uri="http://schemas.openxmlformats.org/drawingml/2006/table">
            <a:tbl>
              <a:tblPr firstRow="1" bandRow="1">
                <a:tableStyleId>{5C22544A-7EE6-4342-B048-85BDC9FD1C3A}</a:tableStyleId>
              </a:tblPr>
              <a:tblGrid>
                <a:gridCol w="3520867">
                  <a:extLst>
                    <a:ext uri="{9D8B030D-6E8A-4147-A177-3AD203B41FA5}">
                      <a16:colId xmlns:a16="http://schemas.microsoft.com/office/drawing/2014/main" val="2850098081"/>
                    </a:ext>
                  </a:extLst>
                </a:gridCol>
                <a:gridCol w="3520867">
                  <a:extLst>
                    <a:ext uri="{9D8B030D-6E8A-4147-A177-3AD203B41FA5}">
                      <a16:colId xmlns:a16="http://schemas.microsoft.com/office/drawing/2014/main" val="3191240507"/>
                    </a:ext>
                  </a:extLst>
                </a:gridCol>
                <a:gridCol w="3520867">
                  <a:extLst>
                    <a:ext uri="{9D8B030D-6E8A-4147-A177-3AD203B41FA5}">
                      <a16:colId xmlns:a16="http://schemas.microsoft.com/office/drawing/2014/main" val="4288567227"/>
                    </a:ext>
                  </a:extLst>
                </a:gridCol>
              </a:tblGrid>
              <a:tr h="370840">
                <a:tc gridSpan="3">
                  <a:txBody>
                    <a:bodyPr/>
                    <a:lstStyle/>
                    <a:p>
                      <a:pPr algn="ctr"/>
                      <a:r>
                        <a:rPr lang="en-US" sz="3200" dirty="0">
                          <a:latin typeface="Source Sans Pro Black" panose="020B0803030403020204" pitchFamily="34" charset="0"/>
                        </a:rPr>
                        <a:t>The Parallel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68146707"/>
                  </a:ext>
                </a:extLst>
              </a:tr>
              <a:tr h="370840">
                <a:tc>
                  <a:txBody>
                    <a:bodyPr/>
                    <a:lstStyle/>
                    <a:p>
                      <a:pPr algn="ctr"/>
                      <a:r>
                        <a:rPr lang="en-US" sz="2800" dirty="0">
                          <a:latin typeface="Source Sans Pro Black" panose="020B0803030403020204" pitchFamily="34" charset="0"/>
                        </a:rPr>
                        <a:t>Matthew 14:19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Black" panose="020B0803030403020204" pitchFamily="34" charset="0"/>
                        </a:rPr>
                        <a:t>Luke 24:30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Black" panose="020B0803030403020204" pitchFamily="34" charset="0"/>
                        </a:rPr>
                        <a:t>The Lord’s Supper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8196064"/>
                  </a:ext>
                </a:extLst>
              </a:tr>
              <a:tr h="370840">
                <a:tc>
                  <a:txBody>
                    <a:bodyPr/>
                    <a:lstStyle/>
                    <a:p>
                      <a:r>
                        <a:rPr lang="en-US" sz="2400" dirty="0">
                          <a:latin typeface="Source Sans Pro Semibold" panose="020B0603030403020204" pitchFamily="34" charset="0"/>
                        </a:rPr>
                        <a:t>“Then he ordered the crowds to sit down on the grass, and </a:t>
                      </a:r>
                      <a:r>
                        <a:rPr lang="en-US" sz="2400" dirty="0">
                          <a:solidFill>
                            <a:srgbClr val="FF0000"/>
                          </a:solidFill>
                          <a:latin typeface="Source Sans Pro Semibold" panose="020B0603030403020204" pitchFamily="34" charset="0"/>
                        </a:rPr>
                        <a:t>taking the five loaves</a:t>
                      </a:r>
                      <a:r>
                        <a:rPr lang="en-US" sz="2400" dirty="0">
                          <a:latin typeface="Source Sans Pro Semibold" panose="020B0603030403020204" pitchFamily="34" charset="0"/>
                        </a:rPr>
                        <a:t> and the two fish, he looked up to heaven and </a:t>
                      </a:r>
                      <a:r>
                        <a:rPr lang="en-US" sz="2400" dirty="0">
                          <a:solidFill>
                            <a:srgbClr val="FF0000"/>
                          </a:solidFill>
                          <a:latin typeface="Source Sans Pro Semibold" panose="020B0603030403020204" pitchFamily="34" charset="0"/>
                        </a:rPr>
                        <a:t>said a blessing</a:t>
                      </a:r>
                      <a:r>
                        <a:rPr lang="en-US" sz="2400" dirty="0">
                          <a:latin typeface="Source Sans Pro Semibold" panose="020B0603030403020204" pitchFamily="34" charset="0"/>
                        </a:rPr>
                        <a:t>. Then </a:t>
                      </a:r>
                      <a:r>
                        <a:rPr lang="en-US" sz="2400" dirty="0">
                          <a:solidFill>
                            <a:srgbClr val="FF0000"/>
                          </a:solidFill>
                          <a:latin typeface="Source Sans Pro Semibold" panose="020B0603030403020204" pitchFamily="34" charset="0"/>
                        </a:rPr>
                        <a:t>he broke the loaves</a:t>
                      </a:r>
                      <a:r>
                        <a:rPr lang="en-US" sz="2400" dirty="0">
                          <a:latin typeface="Source Sans Pro Semibold" panose="020B0603030403020204" pitchFamily="34" charset="0"/>
                        </a:rPr>
                        <a:t> and </a:t>
                      </a:r>
                      <a:r>
                        <a:rPr lang="en-US" sz="2400" dirty="0">
                          <a:solidFill>
                            <a:srgbClr val="FF0000"/>
                          </a:solidFill>
                          <a:latin typeface="Source Sans Pro Semibold" panose="020B0603030403020204" pitchFamily="34" charset="0"/>
                        </a:rPr>
                        <a:t>gave</a:t>
                      </a:r>
                      <a:r>
                        <a:rPr lang="en-US" sz="2400" dirty="0">
                          <a:latin typeface="Source Sans Pro Semibold" panose="020B0603030403020204" pitchFamily="34" charset="0"/>
                        </a:rPr>
                        <a:t> them to the disciples, and the disciples gave them to the crowds.”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“When he was at table with them, he </a:t>
                      </a:r>
                      <a:r>
                        <a:rPr lang="en-US" sz="2400" dirty="0">
                          <a:solidFill>
                            <a:srgbClr val="FF0000"/>
                          </a:solidFill>
                          <a:latin typeface="Source Sans Pro Semibold" panose="020B0603030403020204" pitchFamily="34" charset="0"/>
                        </a:rPr>
                        <a:t>took the bread</a:t>
                      </a:r>
                      <a:r>
                        <a:rPr lang="en-US" sz="2400" dirty="0">
                          <a:latin typeface="Source Sans Pro Semibold" panose="020B0603030403020204" pitchFamily="34" charset="0"/>
                        </a:rPr>
                        <a:t> and </a:t>
                      </a:r>
                      <a:r>
                        <a:rPr lang="en-US" sz="2400" dirty="0">
                          <a:solidFill>
                            <a:srgbClr val="FF0000"/>
                          </a:solidFill>
                          <a:latin typeface="Source Sans Pro Semibold" panose="020B0603030403020204" pitchFamily="34" charset="0"/>
                        </a:rPr>
                        <a:t>blessed</a:t>
                      </a:r>
                      <a:r>
                        <a:rPr lang="en-US" sz="2400" dirty="0">
                          <a:latin typeface="Source Sans Pro Semibold" panose="020B0603030403020204" pitchFamily="34" charset="0"/>
                        </a:rPr>
                        <a:t> and </a:t>
                      </a:r>
                      <a:r>
                        <a:rPr lang="en-US" sz="2400" dirty="0">
                          <a:solidFill>
                            <a:srgbClr val="FF0000"/>
                          </a:solidFill>
                          <a:latin typeface="Source Sans Pro Semibold" panose="020B0603030403020204" pitchFamily="34" charset="0"/>
                        </a:rPr>
                        <a:t>broke</a:t>
                      </a:r>
                      <a:r>
                        <a:rPr lang="en-US" sz="2400" dirty="0">
                          <a:latin typeface="Source Sans Pro Semibold" panose="020B0603030403020204" pitchFamily="34" charset="0"/>
                        </a:rPr>
                        <a:t> it and </a:t>
                      </a:r>
                      <a:r>
                        <a:rPr lang="en-US" sz="2400" dirty="0">
                          <a:solidFill>
                            <a:srgbClr val="FF0000"/>
                          </a:solidFill>
                          <a:latin typeface="Source Sans Pro Semibold" panose="020B0603030403020204" pitchFamily="34" charset="0"/>
                        </a:rPr>
                        <a:t>gave</a:t>
                      </a:r>
                      <a:r>
                        <a:rPr lang="en-US" sz="2400" dirty="0">
                          <a:latin typeface="Source Sans Pro Semibold" panose="020B0603030403020204" pitchFamily="34" charset="0"/>
                        </a:rPr>
                        <a:t> it to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“Now as they were eating, Jesus </a:t>
                      </a:r>
                      <a:r>
                        <a:rPr lang="en-US" sz="2400" dirty="0">
                          <a:solidFill>
                            <a:srgbClr val="FF0000"/>
                          </a:solidFill>
                          <a:latin typeface="Source Sans Pro Semibold" panose="020B0603030403020204" pitchFamily="34" charset="0"/>
                        </a:rPr>
                        <a:t>took bread</a:t>
                      </a:r>
                      <a:r>
                        <a:rPr lang="en-US" sz="2400" dirty="0">
                          <a:latin typeface="Source Sans Pro Semibold" panose="020B0603030403020204" pitchFamily="34" charset="0"/>
                        </a:rPr>
                        <a:t>, and after </a:t>
                      </a:r>
                      <a:r>
                        <a:rPr lang="en-US" sz="2400" dirty="0">
                          <a:solidFill>
                            <a:srgbClr val="FF0000"/>
                          </a:solidFill>
                          <a:latin typeface="Source Sans Pro Semibold" panose="020B0603030403020204" pitchFamily="34" charset="0"/>
                        </a:rPr>
                        <a:t>blessing</a:t>
                      </a:r>
                      <a:r>
                        <a:rPr lang="en-US" sz="2400" dirty="0">
                          <a:latin typeface="Source Sans Pro Semibold" panose="020B0603030403020204" pitchFamily="34" charset="0"/>
                        </a:rPr>
                        <a:t> it </a:t>
                      </a:r>
                      <a:r>
                        <a:rPr lang="en-US" sz="2400" dirty="0">
                          <a:solidFill>
                            <a:srgbClr val="FF0000"/>
                          </a:solidFill>
                          <a:latin typeface="Source Sans Pro Semibold" panose="020B0603030403020204" pitchFamily="34" charset="0"/>
                        </a:rPr>
                        <a:t>broke it </a:t>
                      </a:r>
                      <a:r>
                        <a:rPr lang="en-US" sz="2400" dirty="0">
                          <a:latin typeface="Source Sans Pro Semibold" panose="020B0603030403020204" pitchFamily="34" charset="0"/>
                        </a:rPr>
                        <a:t>and </a:t>
                      </a:r>
                      <a:r>
                        <a:rPr lang="en-US" sz="2400" dirty="0">
                          <a:solidFill>
                            <a:srgbClr val="FF0000"/>
                          </a:solidFill>
                          <a:latin typeface="Source Sans Pro Semibold" panose="020B0603030403020204" pitchFamily="34" charset="0"/>
                        </a:rPr>
                        <a:t>gave it </a:t>
                      </a:r>
                      <a:r>
                        <a:rPr lang="en-US" sz="2400" dirty="0">
                          <a:latin typeface="Source Sans Pro Semibold" panose="020B0603030403020204" pitchFamily="34" charset="0"/>
                        </a:rPr>
                        <a:t>to the disciples, and said, “Take, eat; this is my body. . . .” (Matt. 26:26; cf. Mark 14:22; Luke 22:19; 1 Cor. 11:23-24).</a:t>
                      </a:r>
                    </a:p>
                    <a:p>
                      <a:endParaRPr lang="en-US" sz="24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3650258"/>
                  </a:ext>
                </a:extLst>
              </a:tr>
            </a:tbl>
          </a:graphicData>
        </a:graphic>
      </p:graphicFrame>
    </p:spTree>
    <p:extLst>
      <p:ext uri="{BB962C8B-B14F-4D97-AF65-F5344CB8AC3E}">
        <p14:creationId xmlns:p14="http://schemas.microsoft.com/office/powerpoint/2010/main" val="2421672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48EF2-6DC2-43AA-010E-7F9676D93AFD}"/>
              </a:ext>
            </a:extLst>
          </p:cNvPr>
          <p:cNvSpPr>
            <a:spLocks noGrp="1"/>
          </p:cNvSpPr>
          <p:nvPr>
            <p:ph type="title"/>
          </p:nvPr>
        </p:nvSpPr>
        <p:spPr/>
        <p:txBody>
          <a:bodyPr/>
          <a:lstStyle/>
          <a:p>
            <a:r>
              <a:rPr lang="en-US" dirty="0"/>
              <a:t>Matthew 14:20</a:t>
            </a:r>
          </a:p>
        </p:txBody>
      </p:sp>
      <p:sp>
        <p:nvSpPr>
          <p:cNvPr id="3" name="Content Placeholder 2">
            <a:extLst>
              <a:ext uri="{FF2B5EF4-FFF2-40B4-BE49-F238E27FC236}">
                <a16:creationId xmlns:a16="http://schemas.microsoft.com/office/drawing/2014/main" id="{E0333828-84DF-9838-708F-F4B421A6E73D}"/>
              </a:ext>
            </a:extLst>
          </p:cNvPr>
          <p:cNvSpPr>
            <a:spLocks noGrp="1"/>
          </p:cNvSpPr>
          <p:nvPr>
            <p:ph idx="1"/>
          </p:nvPr>
        </p:nvSpPr>
        <p:spPr/>
        <p:txBody>
          <a:bodyPr>
            <a:normAutofit fontScale="92500"/>
          </a:bodyPr>
          <a:lstStyle/>
          <a:p>
            <a:r>
              <a:rPr lang="en-US" dirty="0">
                <a:latin typeface="Source Sans Pro Black" panose="020B0803030403020204" pitchFamily="34" charset="0"/>
              </a:rPr>
              <a:t>“And they all ate and were satisfied. And they took up twelve baskets full of the broken pieces left over.”</a:t>
            </a:r>
          </a:p>
          <a:p>
            <a:pPr lvl="1"/>
            <a:r>
              <a:rPr lang="en-US" dirty="0"/>
              <a:t>“They all ate” includes not only the men, but also the women and children.</a:t>
            </a:r>
          </a:p>
          <a:p>
            <a:pPr lvl="1"/>
            <a:r>
              <a:rPr lang="en-US" dirty="0">
                <a:latin typeface="Source Sans Pro Black" panose="020B0803030403020204" pitchFamily="34" charset="0"/>
              </a:rPr>
              <a:t>Were satisfied </a:t>
            </a:r>
            <a:r>
              <a:rPr lang="en-US" dirty="0"/>
              <a:t>(</a:t>
            </a:r>
            <a:r>
              <a:rPr lang="en-US" i="1" dirty="0" err="1"/>
              <a:t>chortazō</a:t>
            </a:r>
            <a:r>
              <a:rPr lang="en-US" dirty="0"/>
              <a:t>) indicates that everyone ate as much as he wanted or needed.</a:t>
            </a:r>
          </a:p>
          <a:p>
            <a:pPr lvl="1"/>
            <a:r>
              <a:rPr lang="en-US" dirty="0">
                <a:latin typeface="Source Sans Pro Black" panose="020B0803030403020204" pitchFamily="34" charset="0"/>
              </a:rPr>
              <a:t>Baskets</a:t>
            </a:r>
            <a:r>
              <a:rPr lang="en-US" dirty="0"/>
              <a:t> (</a:t>
            </a:r>
            <a:r>
              <a:rPr lang="en-US" i="1" dirty="0" err="1"/>
              <a:t>kophinos</a:t>
            </a:r>
            <a:r>
              <a:rPr lang="en-US" dirty="0"/>
              <a:t>): there are two different words used to designate the “baskets” in the feeding of the 5000 and the 4000. I was formerly taught that the baskets used in the feeding of the 4000 were larger than those of the feeding of the 5000. Louw-Nida comments, “Unfortunately, there is no way of determining from the Greek text precisely the size or type of baskets involved in references to σπ</a:t>
            </a:r>
            <a:r>
              <a:rPr lang="en-US" dirty="0" err="1"/>
              <a:t>υρίς</a:t>
            </a:r>
            <a:r>
              <a:rPr lang="en-US" dirty="0"/>
              <a:t> and </a:t>
            </a:r>
            <a:r>
              <a:rPr lang="en-US" dirty="0" err="1"/>
              <a:t>κόφινος</a:t>
            </a:r>
            <a:r>
              <a:rPr lang="en-US" dirty="0"/>
              <a:t>” (</a:t>
            </a:r>
            <a:r>
              <a:rPr lang="en-US" i="1" dirty="0"/>
              <a:t>Greek-English Lexicon of the New Testament: Based on Semantic Domains</a:t>
            </a:r>
            <a:r>
              <a:rPr lang="en-US" dirty="0"/>
              <a:t>,71).</a:t>
            </a:r>
          </a:p>
          <a:p>
            <a:pPr lvl="2"/>
            <a:r>
              <a:rPr lang="en-US" dirty="0"/>
              <a:t>Is using the leftovers Bible authority for a “doggy-bag” at the restaurants? </a:t>
            </a:r>
            <a:r>
              <a:rPr lang="en-US" dirty="0">
                <a:sym typeface="Wingdings" panose="05000000000000000000" pitchFamily="2" charset="2"/>
              </a:rPr>
              <a:t></a:t>
            </a:r>
            <a:endParaRPr lang="en-US" dirty="0"/>
          </a:p>
          <a:p>
            <a:endParaRPr lang="en-US" dirty="0"/>
          </a:p>
        </p:txBody>
      </p:sp>
    </p:spTree>
    <p:extLst>
      <p:ext uri="{BB962C8B-B14F-4D97-AF65-F5344CB8AC3E}">
        <p14:creationId xmlns:p14="http://schemas.microsoft.com/office/powerpoint/2010/main" val="316125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9570-DC02-DC53-A7B5-51813EABEDFE}"/>
              </a:ext>
            </a:extLst>
          </p:cNvPr>
          <p:cNvSpPr>
            <a:spLocks noGrp="1"/>
          </p:cNvSpPr>
          <p:nvPr>
            <p:ph type="title"/>
          </p:nvPr>
        </p:nvSpPr>
        <p:spPr/>
        <p:txBody>
          <a:bodyPr/>
          <a:lstStyle/>
          <a:p>
            <a:r>
              <a:rPr lang="en-US" dirty="0"/>
              <a:t>Matthew 14:21</a:t>
            </a:r>
          </a:p>
        </p:txBody>
      </p:sp>
      <p:sp>
        <p:nvSpPr>
          <p:cNvPr id="3" name="Content Placeholder 2">
            <a:extLst>
              <a:ext uri="{FF2B5EF4-FFF2-40B4-BE49-F238E27FC236}">
                <a16:creationId xmlns:a16="http://schemas.microsoft.com/office/drawing/2014/main" id="{7B851CBB-D959-B538-537D-5E32A66442AC}"/>
              </a:ext>
            </a:extLst>
          </p:cNvPr>
          <p:cNvSpPr>
            <a:spLocks noGrp="1"/>
          </p:cNvSpPr>
          <p:nvPr>
            <p:ph idx="1"/>
          </p:nvPr>
        </p:nvSpPr>
        <p:spPr/>
        <p:txBody>
          <a:bodyPr/>
          <a:lstStyle/>
          <a:p>
            <a:r>
              <a:rPr lang="en-US" dirty="0">
                <a:latin typeface="Source Sans Pro Black" panose="020B0803030403020204" pitchFamily="34" charset="0"/>
              </a:rPr>
              <a:t>“And those who ate were about five thousand men, besides women and children.”</a:t>
            </a:r>
          </a:p>
          <a:p>
            <a:pPr lvl="1"/>
            <a:r>
              <a:rPr lang="en-US" dirty="0"/>
              <a:t>Mark’s account tells how they were able to ascertain how many were present: “Then he commanded them all to sit down in groups on the green grass. So they sat down in groups, by hundreds and by fifties” (6:39-40).</a:t>
            </a:r>
          </a:p>
          <a:p>
            <a:pPr lvl="1"/>
            <a:r>
              <a:rPr lang="en-US" dirty="0"/>
              <a:t>“Besides women and children” expands the number above 5000, but how much more is impossible to know.</a:t>
            </a:r>
          </a:p>
          <a:p>
            <a:pPr lvl="1"/>
            <a:endParaRPr lang="en-US" dirty="0"/>
          </a:p>
          <a:p>
            <a:endParaRPr lang="en-US" dirty="0"/>
          </a:p>
        </p:txBody>
      </p:sp>
    </p:spTree>
    <p:extLst>
      <p:ext uri="{BB962C8B-B14F-4D97-AF65-F5344CB8AC3E}">
        <p14:creationId xmlns:p14="http://schemas.microsoft.com/office/powerpoint/2010/main" val="349852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DA09-591A-045B-8737-0A6964BC77FC}"/>
              </a:ext>
            </a:extLst>
          </p:cNvPr>
          <p:cNvSpPr>
            <a:spLocks noGrp="1"/>
          </p:cNvSpPr>
          <p:nvPr>
            <p:ph type="title"/>
          </p:nvPr>
        </p:nvSpPr>
        <p:spPr/>
        <p:txBody>
          <a:bodyPr/>
          <a:lstStyle/>
          <a:p>
            <a:r>
              <a:rPr lang="en-US" dirty="0"/>
              <a:t>Take Aways</a:t>
            </a:r>
          </a:p>
        </p:txBody>
      </p:sp>
      <p:sp>
        <p:nvSpPr>
          <p:cNvPr id="3" name="Content Placeholder 2">
            <a:extLst>
              <a:ext uri="{FF2B5EF4-FFF2-40B4-BE49-F238E27FC236}">
                <a16:creationId xmlns:a16="http://schemas.microsoft.com/office/drawing/2014/main" id="{E10D9C8B-DF0A-CE5A-E058-AA2CC304C66F}"/>
              </a:ext>
            </a:extLst>
          </p:cNvPr>
          <p:cNvSpPr>
            <a:spLocks noGrp="1"/>
          </p:cNvSpPr>
          <p:nvPr>
            <p:ph idx="1"/>
          </p:nvPr>
        </p:nvSpPr>
        <p:spPr/>
        <p:txBody>
          <a:bodyPr/>
          <a:lstStyle/>
          <a:p>
            <a:r>
              <a:rPr lang="en-US" dirty="0"/>
              <a:t>What should we learn from Jesus’s feeding 5000 from five loaves and two fish?</a:t>
            </a:r>
          </a:p>
          <a:p>
            <a:r>
              <a:rPr lang="en-US" dirty="0"/>
              <a:t>What message did John 6 draw from this miracle (6:26-59)?</a:t>
            </a:r>
          </a:p>
          <a:p>
            <a:r>
              <a:rPr lang="en-US" dirty="0"/>
              <a:t>What does this miracle teach us about who Jesus is?</a:t>
            </a:r>
          </a:p>
        </p:txBody>
      </p:sp>
    </p:spTree>
    <p:extLst>
      <p:ext uri="{BB962C8B-B14F-4D97-AF65-F5344CB8AC3E}">
        <p14:creationId xmlns:p14="http://schemas.microsoft.com/office/powerpoint/2010/main" val="351619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0232B-E0CF-B6F8-1338-B76D8DC5C1D4}"/>
              </a:ext>
            </a:extLst>
          </p:cNvPr>
          <p:cNvSpPr>
            <a:spLocks noGrp="1"/>
          </p:cNvSpPr>
          <p:nvPr>
            <p:ph type="title"/>
          </p:nvPr>
        </p:nvSpPr>
        <p:spPr/>
        <p:txBody>
          <a:bodyPr/>
          <a:lstStyle/>
          <a:p>
            <a:r>
              <a:rPr lang="en-US" dirty="0"/>
              <a:t>The Connection with 13:53-58</a:t>
            </a:r>
          </a:p>
        </p:txBody>
      </p:sp>
      <p:sp>
        <p:nvSpPr>
          <p:cNvPr id="3" name="Content Placeholder 2">
            <a:extLst>
              <a:ext uri="{FF2B5EF4-FFF2-40B4-BE49-F238E27FC236}">
                <a16:creationId xmlns:a16="http://schemas.microsoft.com/office/drawing/2014/main" id="{9AFB2792-35ED-C9A3-A809-37B0894FDB50}"/>
              </a:ext>
            </a:extLst>
          </p:cNvPr>
          <p:cNvSpPr>
            <a:spLocks noGrp="1"/>
          </p:cNvSpPr>
          <p:nvPr>
            <p:ph idx="1"/>
          </p:nvPr>
        </p:nvSpPr>
        <p:spPr/>
        <p:txBody>
          <a:bodyPr/>
          <a:lstStyle/>
          <a:p>
            <a:r>
              <a:rPr lang="en-US" dirty="0"/>
              <a:t>Matthew 13:53-58 presents the misunderstanding that Jesus’s home town and family had about Jesus.</a:t>
            </a:r>
          </a:p>
          <a:p>
            <a:r>
              <a:rPr lang="en-US" dirty="0"/>
              <a:t>Matthew 14:1-12 presents Herod Antipas’s misunderstanding about Jesus, followed by the account of Antipas’s beheading of John the Baptist.</a:t>
            </a:r>
          </a:p>
        </p:txBody>
      </p:sp>
    </p:spTree>
    <p:extLst>
      <p:ext uri="{BB962C8B-B14F-4D97-AF65-F5344CB8AC3E}">
        <p14:creationId xmlns:p14="http://schemas.microsoft.com/office/powerpoint/2010/main" val="890313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E40E-B3A4-E054-E309-B8AA063D80F8}"/>
              </a:ext>
            </a:extLst>
          </p:cNvPr>
          <p:cNvSpPr>
            <a:spLocks noGrp="1"/>
          </p:cNvSpPr>
          <p:nvPr>
            <p:ph type="title"/>
          </p:nvPr>
        </p:nvSpPr>
        <p:spPr/>
        <p:txBody>
          <a:bodyPr/>
          <a:lstStyle/>
          <a:p>
            <a:r>
              <a:rPr lang="en-US" dirty="0"/>
              <a:t>Jesus Walks on Water</a:t>
            </a:r>
            <a:br>
              <a:rPr lang="en-US" sz="2400" dirty="0"/>
            </a:br>
            <a:r>
              <a:rPr lang="en-US" sz="2400" dirty="0"/>
              <a:t>Matthew 14:22-33</a:t>
            </a:r>
            <a:endParaRPr lang="en-US" dirty="0"/>
          </a:p>
        </p:txBody>
      </p:sp>
      <p:sp>
        <p:nvSpPr>
          <p:cNvPr id="3" name="Content Placeholder 2">
            <a:extLst>
              <a:ext uri="{FF2B5EF4-FFF2-40B4-BE49-F238E27FC236}">
                <a16:creationId xmlns:a16="http://schemas.microsoft.com/office/drawing/2014/main" id="{182A25B5-753F-5C29-5116-9E6CA7DDAC2B}"/>
              </a:ext>
            </a:extLst>
          </p:cNvPr>
          <p:cNvSpPr>
            <a:spLocks noGrp="1"/>
          </p:cNvSpPr>
          <p:nvPr>
            <p:ph idx="1"/>
          </p:nvPr>
        </p:nvSpPr>
        <p:spPr>
          <a:xfrm>
            <a:off x="838200" y="1825625"/>
            <a:ext cx="10515600" cy="4838944"/>
          </a:xfrm>
        </p:spPr>
        <p:txBody>
          <a:bodyPr>
            <a:normAutofit fontScale="92500" lnSpcReduction="20000"/>
          </a:bodyPr>
          <a:lstStyle/>
          <a:p>
            <a:pPr marL="0" indent="0">
              <a:buNone/>
            </a:pPr>
            <a:r>
              <a:rPr lang="en-US" dirty="0"/>
              <a:t>Immediately he made the disciples get into the boat and go before him to the other side, while he dismissed the crowds. And after he had dismissed the crowds, he went up on the mountain by himself to pray. When evening came, he was there alone, but the boat by this time was a long way from the land, beaten by the waves, for the wind was against them. And in the fourth watch of the night he came to them, walking on the sea. But when the disciples saw him walking on the sea, they were terrified, and said, “It is a ghost!” and they cried out in fear. But immediately Jesus spoke to them, saying, “Take heart; it is I. Do not be afraid.” And Peter answered him, “Lord, if it is you, command me to come to you on the water.” He said, “Come.” So Peter got out of the boat and walked on the water and came to Jesus. But when he saw the wind, he was afraid, and beginning to sink he cried out, “Lord, save me.” Jesus immediately reached out his hand and took hold of him, saying to him, “O you of little faith, why did you doubt?” And when they got into the boat, the wind ceased. And those in the boat worshiped him, saying, “Truly you are the Son of God.”</a:t>
            </a:r>
          </a:p>
        </p:txBody>
      </p:sp>
    </p:spTree>
    <p:extLst>
      <p:ext uri="{BB962C8B-B14F-4D97-AF65-F5344CB8AC3E}">
        <p14:creationId xmlns:p14="http://schemas.microsoft.com/office/powerpoint/2010/main" val="3510021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3A06-E832-BAF4-4B09-AB6AC9C617D4}"/>
              </a:ext>
            </a:extLst>
          </p:cNvPr>
          <p:cNvSpPr>
            <a:spLocks noGrp="1"/>
          </p:cNvSpPr>
          <p:nvPr>
            <p:ph type="title"/>
          </p:nvPr>
        </p:nvSpPr>
        <p:spPr/>
        <p:txBody>
          <a:bodyPr/>
          <a:lstStyle/>
          <a:p>
            <a:r>
              <a:rPr lang="en-US" dirty="0"/>
              <a:t>Matthew 14:22-23</a:t>
            </a:r>
          </a:p>
        </p:txBody>
      </p:sp>
      <p:sp>
        <p:nvSpPr>
          <p:cNvPr id="3" name="Content Placeholder 2">
            <a:extLst>
              <a:ext uri="{FF2B5EF4-FFF2-40B4-BE49-F238E27FC236}">
                <a16:creationId xmlns:a16="http://schemas.microsoft.com/office/drawing/2014/main" id="{9E307800-3353-B508-1295-7ECD4786E55A}"/>
              </a:ext>
            </a:extLst>
          </p:cNvPr>
          <p:cNvSpPr>
            <a:spLocks noGrp="1"/>
          </p:cNvSpPr>
          <p:nvPr>
            <p:ph idx="1"/>
          </p:nvPr>
        </p:nvSpPr>
        <p:spPr>
          <a:xfrm>
            <a:off x="838200" y="1825624"/>
            <a:ext cx="10515600" cy="4831549"/>
          </a:xfrm>
        </p:spPr>
        <p:txBody>
          <a:bodyPr/>
          <a:lstStyle/>
          <a:p>
            <a:r>
              <a:rPr lang="en-US" dirty="0">
                <a:latin typeface="Source Sans Pro Black" panose="020B0803030403020204" pitchFamily="34" charset="0"/>
              </a:rPr>
              <a:t>“Immediately he made the disciples get into the boat and go before him to the other side, while he dismissed the crowds. And after he had dismissed the crowds, he went up on the mountain by himself to pray. When evening came, he was there alone. . . .”</a:t>
            </a:r>
          </a:p>
          <a:p>
            <a:pPr lvl="1"/>
            <a:r>
              <a:rPr lang="en-US" dirty="0"/>
              <a:t>What is the significance of the word </a:t>
            </a:r>
            <a:r>
              <a:rPr lang="en-US" dirty="0">
                <a:latin typeface="Source Sans Pro Black" panose="020B0803030403020204" pitchFamily="34" charset="0"/>
              </a:rPr>
              <a:t>immediately</a:t>
            </a:r>
            <a:r>
              <a:rPr lang="en-US" dirty="0"/>
              <a:t> (</a:t>
            </a:r>
            <a:r>
              <a:rPr lang="en-US" i="1" dirty="0" err="1"/>
              <a:t>eutheōs</a:t>
            </a:r>
            <a:r>
              <a:rPr lang="en-US" dirty="0"/>
              <a:t>)?</a:t>
            </a:r>
          </a:p>
          <a:p>
            <a:pPr lvl="1"/>
            <a:r>
              <a:rPr lang="en-US" dirty="0"/>
              <a:t>What does </a:t>
            </a:r>
            <a:r>
              <a:rPr lang="en-US" dirty="0">
                <a:latin typeface="Source Sans Pro Black" panose="020B0803030403020204" pitchFamily="34" charset="0"/>
              </a:rPr>
              <a:t>go before Him </a:t>
            </a:r>
            <a:r>
              <a:rPr lang="en-US" dirty="0"/>
              <a:t>imply?</a:t>
            </a:r>
          </a:p>
          <a:p>
            <a:pPr lvl="1"/>
            <a:r>
              <a:rPr lang="en-US" dirty="0"/>
              <a:t>What is the significance of </a:t>
            </a:r>
            <a:r>
              <a:rPr lang="en-US" dirty="0">
                <a:latin typeface="Source Sans Pro Black" panose="020B0803030403020204" pitchFamily="34" charset="0"/>
              </a:rPr>
              <a:t>by Himself </a:t>
            </a:r>
            <a:r>
              <a:rPr lang="en-US" dirty="0"/>
              <a:t>and </a:t>
            </a:r>
            <a:r>
              <a:rPr lang="en-US" dirty="0">
                <a:latin typeface="Source Sans Pro Black" panose="020B0803030403020204" pitchFamily="34" charset="0"/>
              </a:rPr>
              <a:t>alone</a:t>
            </a:r>
            <a:r>
              <a:rPr lang="en-US" dirty="0"/>
              <a:t>?</a:t>
            </a:r>
          </a:p>
          <a:p>
            <a:pPr lvl="1"/>
            <a:r>
              <a:rPr lang="en-US" dirty="0"/>
              <a:t>Why did Jesus want to be alone?</a:t>
            </a:r>
          </a:p>
          <a:p>
            <a:pPr lvl="2"/>
            <a:r>
              <a:rPr lang="en-US" dirty="0"/>
              <a:t>Jesus taught about private prayer (Matt. 6:6).</a:t>
            </a:r>
          </a:p>
          <a:p>
            <a:pPr lvl="2"/>
            <a:r>
              <a:rPr lang="en-US" dirty="0"/>
              <a:t>Luke records more of Jesus’s prayer life than the other gospels (Luke 5:16; 9:18, 28-29; 11:1).</a:t>
            </a:r>
          </a:p>
          <a:p>
            <a:pPr lvl="1"/>
            <a:endParaRPr lang="en-US" dirty="0"/>
          </a:p>
          <a:p>
            <a:endParaRPr lang="en-US" dirty="0"/>
          </a:p>
        </p:txBody>
      </p:sp>
    </p:spTree>
    <p:extLst>
      <p:ext uri="{BB962C8B-B14F-4D97-AF65-F5344CB8AC3E}">
        <p14:creationId xmlns:p14="http://schemas.microsoft.com/office/powerpoint/2010/main" val="244838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3EC9-5764-FB0B-E9EA-946630C61249}"/>
              </a:ext>
            </a:extLst>
          </p:cNvPr>
          <p:cNvSpPr>
            <a:spLocks noGrp="1"/>
          </p:cNvSpPr>
          <p:nvPr>
            <p:ph type="title"/>
          </p:nvPr>
        </p:nvSpPr>
        <p:spPr/>
        <p:txBody>
          <a:bodyPr/>
          <a:lstStyle/>
          <a:p>
            <a:r>
              <a:rPr lang="en-US" dirty="0"/>
              <a:t>Context for the Miracle</a:t>
            </a:r>
          </a:p>
        </p:txBody>
      </p:sp>
      <p:sp>
        <p:nvSpPr>
          <p:cNvPr id="3" name="Content Placeholder 2">
            <a:extLst>
              <a:ext uri="{FF2B5EF4-FFF2-40B4-BE49-F238E27FC236}">
                <a16:creationId xmlns:a16="http://schemas.microsoft.com/office/drawing/2014/main" id="{4D85BE2C-E60A-4F50-5165-51893156AB59}"/>
              </a:ext>
            </a:extLst>
          </p:cNvPr>
          <p:cNvSpPr>
            <a:spLocks noGrp="1"/>
          </p:cNvSpPr>
          <p:nvPr>
            <p:ph idx="1"/>
          </p:nvPr>
        </p:nvSpPr>
        <p:spPr>
          <a:xfrm>
            <a:off x="838200" y="1825625"/>
            <a:ext cx="10515600" cy="4667250"/>
          </a:xfrm>
        </p:spPr>
        <p:txBody>
          <a:bodyPr>
            <a:normAutofit/>
          </a:bodyPr>
          <a:lstStyle/>
          <a:p>
            <a:r>
              <a:rPr lang="en-US" dirty="0"/>
              <a:t>The miracle of Jesus walking on water closely follows the miracle of feeding the 5000. </a:t>
            </a:r>
          </a:p>
          <a:p>
            <a:pPr lvl="1"/>
            <a:r>
              <a:rPr lang="en-US" dirty="0"/>
              <a:t>The miracle also appears in Mark 6:45-52 and John 6:16-21.</a:t>
            </a:r>
          </a:p>
          <a:p>
            <a:r>
              <a:rPr lang="en-US" dirty="0"/>
              <a:t>John’s gospel gives the details.</a:t>
            </a:r>
          </a:p>
          <a:p>
            <a:pPr lvl="1"/>
            <a:r>
              <a:rPr lang="en-US" dirty="0"/>
              <a:t>“Perceiving then that </a:t>
            </a:r>
            <a:r>
              <a:rPr lang="en-US" dirty="0">
                <a:latin typeface="Source Sans Pro Black" panose="020B0803030403020204" pitchFamily="34" charset="0"/>
              </a:rPr>
              <a:t>they were about to come and take him by force to make him king</a:t>
            </a:r>
            <a:r>
              <a:rPr lang="en-US" dirty="0"/>
              <a:t>, Jesus withdrew again to the mountain by himself. When evening came, his disciples went down to the sea, got into a boat, and started across the sea to Capernaum. It was now dark, and Jesus had not yet come to them” (John 6:15-17).</a:t>
            </a:r>
          </a:p>
          <a:p>
            <a:pPr lvl="2"/>
            <a:r>
              <a:rPr lang="en-US" dirty="0"/>
              <a:t>When was the last time Jesus was tempted to be made a king?</a:t>
            </a:r>
          </a:p>
          <a:p>
            <a:pPr lvl="2"/>
            <a:r>
              <a:rPr lang="en-US" dirty="0"/>
              <a:t>Why did He think it necessary that the disciples get in a boat and leave?</a:t>
            </a:r>
          </a:p>
          <a:p>
            <a:pPr lvl="1"/>
            <a:endParaRPr lang="en-US" dirty="0"/>
          </a:p>
        </p:txBody>
      </p:sp>
    </p:spTree>
    <p:extLst>
      <p:ext uri="{BB962C8B-B14F-4D97-AF65-F5344CB8AC3E}">
        <p14:creationId xmlns:p14="http://schemas.microsoft.com/office/powerpoint/2010/main" val="156150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13146-484F-968F-2519-50716AA05D94}"/>
              </a:ext>
            </a:extLst>
          </p:cNvPr>
          <p:cNvSpPr>
            <a:spLocks noGrp="1"/>
          </p:cNvSpPr>
          <p:nvPr>
            <p:ph type="title"/>
          </p:nvPr>
        </p:nvSpPr>
        <p:spPr/>
        <p:txBody>
          <a:bodyPr/>
          <a:lstStyle/>
          <a:p>
            <a:r>
              <a:rPr lang="en-US" dirty="0"/>
              <a:t>Matthew 14:24</a:t>
            </a:r>
          </a:p>
        </p:txBody>
      </p:sp>
      <p:sp>
        <p:nvSpPr>
          <p:cNvPr id="3" name="Content Placeholder 2">
            <a:extLst>
              <a:ext uri="{FF2B5EF4-FFF2-40B4-BE49-F238E27FC236}">
                <a16:creationId xmlns:a16="http://schemas.microsoft.com/office/drawing/2014/main" id="{C3AC0D68-190B-4325-F3CD-880519F7D946}"/>
              </a:ext>
            </a:extLst>
          </p:cNvPr>
          <p:cNvSpPr>
            <a:spLocks noGrp="1"/>
          </p:cNvSpPr>
          <p:nvPr>
            <p:ph idx="1"/>
          </p:nvPr>
        </p:nvSpPr>
        <p:spPr>
          <a:xfrm>
            <a:off x="838200" y="1825625"/>
            <a:ext cx="10515600" cy="4667250"/>
          </a:xfrm>
        </p:spPr>
        <p:txBody>
          <a:bodyPr>
            <a:normAutofit fontScale="92500" lnSpcReduction="10000"/>
          </a:bodyPr>
          <a:lstStyle/>
          <a:p>
            <a:r>
              <a:rPr lang="en-US" dirty="0">
                <a:latin typeface="Source Sans Pro Black" panose="020B0803030403020204" pitchFamily="34" charset="0"/>
              </a:rPr>
              <a:t>“. . . but the boat by this time was a long way from the land, beaten by the waves, for the wind was against them.”</a:t>
            </a:r>
          </a:p>
          <a:p>
            <a:pPr lvl="1"/>
            <a:r>
              <a:rPr lang="en-US" dirty="0"/>
              <a:t>The statement that the boat is </a:t>
            </a:r>
            <a:r>
              <a:rPr lang="en-US" dirty="0">
                <a:latin typeface="Source Sans Pro Black" panose="020B0803030403020204" pitchFamily="34" charset="0"/>
              </a:rPr>
              <a:t>a long way from land</a:t>
            </a:r>
            <a:r>
              <a:rPr lang="en-US" dirty="0"/>
              <a:t>, excludes as possible some of the rationalist explanations that Jesus was wading in shallow water or walking along the edge of the lake and was mistakenly thought to be walking on water.</a:t>
            </a:r>
          </a:p>
          <a:p>
            <a:pPr lvl="2"/>
            <a:r>
              <a:rPr lang="en-US" dirty="0"/>
              <a:t>John 6:19 indicates that they were 25-30 stadia from where they departed. A </a:t>
            </a:r>
            <a:r>
              <a:rPr lang="en-US" i="1" dirty="0"/>
              <a:t>stadium </a:t>
            </a:r>
            <a:r>
              <a:rPr lang="en-US" dirty="0"/>
              <a:t>is 600 feet: 3-4 miles out in the Sea of Galilee. At its widest width, the Sea of Galilee is about 7 miles. Their journey across the north part of the sea would have been shorter.</a:t>
            </a:r>
          </a:p>
          <a:p>
            <a:pPr lvl="1"/>
            <a:r>
              <a:rPr lang="en-US" dirty="0"/>
              <a:t>A storm or strong contrary wind was beating against the boat. The word </a:t>
            </a:r>
            <a:r>
              <a:rPr lang="en-US" i="1" dirty="0" err="1"/>
              <a:t>basanizō</a:t>
            </a:r>
            <a:r>
              <a:rPr lang="en-US" i="1" dirty="0"/>
              <a:t> </a:t>
            </a:r>
            <a:r>
              <a:rPr lang="en-US" dirty="0"/>
              <a:t>(</a:t>
            </a:r>
            <a:r>
              <a:rPr lang="en-US" dirty="0">
                <a:latin typeface="Source Sans Pro Black" panose="020B0803030403020204" pitchFamily="34" charset="0"/>
              </a:rPr>
              <a:t>beaten</a:t>
            </a:r>
            <a:r>
              <a:rPr lang="en-US" dirty="0"/>
              <a:t>) means “to subject to punitive judicial procedure, </a:t>
            </a:r>
            <a:r>
              <a:rPr lang="en-US" i="1" dirty="0"/>
              <a:t>torture</a:t>
            </a:r>
            <a:r>
              <a:rPr lang="en-US" dirty="0"/>
              <a:t>,” BDAG, 168); in this context it means “to harass.” Matthew is saying the waves were “torturing” the sailors.</a:t>
            </a:r>
          </a:p>
          <a:p>
            <a:pPr lvl="1"/>
            <a:r>
              <a:rPr lang="en-US" dirty="0"/>
              <a:t>The wind makes it difficult to make progress in crossing the Sea.</a:t>
            </a:r>
          </a:p>
          <a:p>
            <a:endParaRPr lang="en-US" dirty="0"/>
          </a:p>
        </p:txBody>
      </p:sp>
    </p:spTree>
    <p:extLst>
      <p:ext uri="{BB962C8B-B14F-4D97-AF65-F5344CB8AC3E}">
        <p14:creationId xmlns:p14="http://schemas.microsoft.com/office/powerpoint/2010/main" val="197848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1B74-DA41-9567-B7F2-8B359CA69F16}"/>
              </a:ext>
            </a:extLst>
          </p:cNvPr>
          <p:cNvSpPr>
            <a:spLocks noGrp="1"/>
          </p:cNvSpPr>
          <p:nvPr>
            <p:ph type="title"/>
          </p:nvPr>
        </p:nvSpPr>
        <p:spPr/>
        <p:txBody>
          <a:bodyPr/>
          <a:lstStyle/>
          <a:p>
            <a:r>
              <a:rPr lang="en-US" dirty="0"/>
              <a:t>Matthew 14:25</a:t>
            </a:r>
          </a:p>
        </p:txBody>
      </p:sp>
      <p:sp>
        <p:nvSpPr>
          <p:cNvPr id="3" name="Content Placeholder 2">
            <a:extLst>
              <a:ext uri="{FF2B5EF4-FFF2-40B4-BE49-F238E27FC236}">
                <a16:creationId xmlns:a16="http://schemas.microsoft.com/office/drawing/2014/main" id="{26C7127C-B05F-0193-4EB5-F80688E7A90F}"/>
              </a:ext>
            </a:extLst>
          </p:cNvPr>
          <p:cNvSpPr>
            <a:spLocks noGrp="1"/>
          </p:cNvSpPr>
          <p:nvPr>
            <p:ph idx="1"/>
          </p:nvPr>
        </p:nvSpPr>
        <p:spPr/>
        <p:txBody>
          <a:bodyPr/>
          <a:lstStyle/>
          <a:p>
            <a:r>
              <a:rPr lang="en-US" dirty="0">
                <a:latin typeface="Source Sans Pro Black" panose="020B0803030403020204" pitchFamily="34" charset="0"/>
              </a:rPr>
              <a:t>“And in the fourth watch of the night he came to them, walking on the sea.”</a:t>
            </a:r>
          </a:p>
          <a:p>
            <a:pPr lvl="1"/>
            <a:r>
              <a:rPr lang="en-US" dirty="0"/>
              <a:t>The night (6pm to 6am) was divided four sections of three hours each; the fourth watch is 3-6 am. It reminds us of how long the disciples had been trying to oar across the Sea of Galilee.</a:t>
            </a:r>
          </a:p>
          <a:p>
            <a:pPr lvl="1"/>
            <a:r>
              <a:rPr lang="en-US" dirty="0"/>
              <a:t>One notices how little hyperbole is used in explaining what they saw.</a:t>
            </a:r>
          </a:p>
          <a:p>
            <a:pPr lvl="1"/>
            <a:r>
              <a:rPr lang="en-US" dirty="0"/>
              <a:t>“And he saw that they were making headway painfully, for the wind was against them. And about the fourth watch of the night he came to them, walking on the sea. </a:t>
            </a:r>
            <a:r>
              <a:rPr lang="en-US" dirty="0">
                <a:latin typeface="Source Sans Pro Black" panose="020B0803030403020204" pitchFamily="34" charset="0"/>
              </a:rPr>
              <a:t>He meant to pass by them</a:t>
            </a:r>
            <a:r>
              <a:rPr lang="en-US" dirty="0"/>
              <a:t>” (Mark 6:48).</a:t>
            </a:r>
          </a:p>
          <a:p>
            <a:pPr lvl="2"/>
            <a:r>
              <a:rPr lang="en-US" dirty="0"/>
              <a:t>However, Jesus saw the need of the Twelve and reacted to help them.</a:t>
            </a:r>
          </a:p>
          <a:p>
            <a:pPr lvl="1"/>
            <a:endParaRPr lang="en-US" dirty="0"/>
          </a:p>
          <a:p>
            <a:endParaRPr lang="en-US" dirty="0"/>
          </a:p>
        </p:txBody>
      </p:sp>
    </p:spTree>
    <p:extLst>
      <p:ext uri="{BB962C8B-B14F-4D97-AF65-F5344CB8AC3E}">
        <p14:creationId xmlns:p14="http://schemas.microsoft.com/office/powerpoint/2010/main" val="201822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8957-3967-154B-431B-BA43C73F2C2D}"/>
              </a:ext>
            </a:extLst>
          </p:cNvPr>
          <p:cNvSpPr>
            <a:spLocks noGrp="1"/>
          </p:cNvSpPr>
          <p:nvPr>
            <p:ph type="title"/>
          </p:nvPr>
        </p:nvSpPr>
        <p:spPr/>
        <p:txBody>
          <a:bodyPr/>
          <a:lstStyle/>
          <a:p>
            <a:r>
              <a:rPr lang="en-US" dirty="0"/>
              <a:t>Matthew 14:26</a:t>
            </a:r>
          </a:p>
        </p:txBody>
      </p:sp>
      <p:sp>
        <p:nvSpPr>
          <p:cNvPr id="3" name="Content Placeholder 2">
            <a:extLst>
              <a:ext uri="{FF2B5EF4-FFF2-40B4-BE49-F238E27FC236}">
                <a16:creationId xmlns:a16="http://schemas.microsoft.com/office/drawing/2014/main" id="{9F838CB3-FD11-41F8-3B58-B167CF9E906A}"/>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when the disciples saw him walking on the sea, they were terrified, and said, ‘It is a ghost!’ and they cried out in fear.”</a:t>
            </a:r>
          </a:p>
          <a:p>
            <a:pPr lvl="1"/>
            <a:r>
              <a:rPr lang="en-US" dirty="0"/>
              <a:t>Jesus walking on water was a surprise to the disciples; they were not expecting it.</a:t>
            </a:r>
          </a:p>
          <a:p>
            <a:pPr lvl="1"/>
            <a:r>
              <a:rPr lang="en-US" dirty="0"/>
              <a:t>Both </a:t>
            </a:r>
            <a:r>
              <a:rPr lang="en-US" dirty="0">
                <a:latin typeface="Source Sans Pro Black" panose="020B0803030403020204" pitchFamily="34" charset="0"/>
              </a:rPr>
              <a:t>terrified </a:t>
            </a:r>
            <a:r>
              <a:rPr lang="en-US" dirty="0"/>
              <a:t>(</a:t>
            </a:r>
            <a:r>
              <a:rPr lang="en-US" i="1" dirty="0" err="1"/>
              <a:t>tarassō</a:t>
            </a:r>
            <a:r>
              <a:rPr lang="en-US" dirty="0"/>
              <a:t> is used in the passive form to mean “be troubled, frightened, terrified,” BDAG, 990) and </a:t>
            </a:r>
            <a:r>
              <a:rPr lang="en-US" dirty="0">
                <a:latin typeface="Source Sans Pro Black" panose="020B0803030403020204" pitchFamily="34" charset="0"/>
              </a:rPr>
              <a:t>cried out in fear</a:t>
            </a:r>
            <a:r>
              <a:rPr lang="en-US" dirty="0"/>
              <a:t> express the emotional reaction to what the disciples saw.</a:t>
            </a:r>
          </a:p>
          <a:p>
            <a:pPr lvl="1"/>
            <a:r>
              <a:rPr lang="en-US" dirty="0"/>
              <a:t>The disciples could not imagine any man being able to do what they saw happening—a man walking on water!</a:t>
            </a:r>
          </a:p>
          <a:p>
            <a:pPr lvl="1"/>
            <a:r>
              <a:rPr lang="en-US" dirty="0"/>
              <a:t>They thought they were seeking a </a:t>
            </a:r>
            <a:r>
              <a:rPr lang="en-US" dirty="0">
                <a:latin typeface="Source Sans Pro Black" panose="020B0803030403020204" pitchFamily="34" charset="0"/>
              </a:rPr>
              <a:t>ghost</a:t>
            </a:r>
            <a:r>
              <a:rPr lang="en-US" dirty="0"/>
              <a:t> (</a:t>
            </a:r>
            <a:r>
              <a:rPr lang="en-US" i="1" dirty="0"/>
              <a:t>phantasma</a:t>
            </a:r>
            <a:r>
              <a:rPr lang="en-US" dirty="0"/>
              <a:t>: “apparition, ghost,” BDAG, 1049; the word only appears here and in Mark’s account of the same miracle, 6:49), perhaps thinking like Saul when he saw Samuel at the house of the witch of Endor (1 Sam. 28). </a:t>
            </a:r>
          </a:p>
          <a:p>
            <a:pPr lvl="1"/>
            <a:endParaRPr lang="en-US" dirty="0"/>
          </a:p>
          <a:p>
            <a:endParaRPr lang="en-US" dirty="0"/>
          </a:p>
        </p:txBody>
      </p:sp>
    </p:spTree>
    <p:extLst>
      <p:ext uri="{BB962C8B-B14F-4D97-AF65-F5344CB8AC3E}">
        <p14:creationId xmlns:p14="http://schemas.microsoft.com/office/powerpoint/2010/main" val="16964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C5C6-16E4-A5B2-C329-AD5328F951EB}"/>
              </a:ext>
            </a:extLst>
          </p:cNvPr>
          <p:cNvSpPr>
            <a:spLocks noGrp="1"/>
          </p:cNvSpPr>
          <p:nvPr>
            <p:ph type="title"/>
          </p:nvPr>
        </p:nvSpPr>
        <p:spPr/>
        <p:txBody>
          <a:bodyPr/>
          <a:lstStyle/>
          <a:p>
            <a:r>
              <a:rPr lang="en-US" dirty="0"/>
              <a:t>Matthew 14:27</a:t>
            </a:r>
          </a:p>
        </p:txBody>
      </p:sp>
      <p:sp>
        <p:nvSpPr>
          <p:cNvPr id="3" name="Content Placeholder 2">
            <a:extLst>
              <a:ext uri="{FF2B5EF4-FFF2-40B4-BE49-F238E27FC236}">
                <a16:creationId xmlns:a16="http://schemas.microsoft.com/office/drawing/2014/main" id="{38106ED7-8D2A-EE1D-3A28-A29ADDA1519B}"/>
              </a:ext>
            </a:extLst>
          </p:cNvPr>
          <p:cNvSpPr>
            <a:spLocks noGrp="1"/>
          </p:cNvSpPr>
          <p:nvPr>
            <p:ph idx="1"/>
          </p:nvPr>
        </p:nvSpPr>
        <p:spPr/>
        <p:txBody>
          <a:bodyPr/>
          <a:lstStyle/>
          <a:p>
            <a:r>
              <a:rPr lang="en-US" dirty="0">
                <a:latin typeface="Source Sans Pro Black" panose="020B0803030403020204" pitchFamily="34" charset="0"/>
              </a:rPr>
              <a:t>“But immediately Jesus spoke to them, saying, ‘Take heart; it is I. Do not be afraid.’”</a:t>
            </a:r>
          </a:p>
          <a:p>
            <a:pPr lvl="1"/>
            <a:r>
              <a:rPr lang="en-US" dirty="0">
                <a:latin typeface="Source Sans Pro Black" panose="020B0803030403020204" pitchFamily="34" charset="0"/>
              </a:rPr>
              <a:t>Immediately</a:t>
            </a:r>
            <a:r>
              <a:rPr lang="en-US" dirty="0"/>
              <a:t> (</a:t>
            </a:r>
            <a:r>
              <a:rPr lang="en-US" i="1" dirty="0" err="1"/>
              <a:t>euthus</a:t>
            </a:r>
            <a:r>
              <a:rPr lang="en-US" dirty="0"/>
              <a:t>) shows Jesus responding quickly to ease their mind.</a:t>
            </a:r>
          </a:p>
          <a:p>
            <a:pPr lvl="1"/>
            <a:r>
              <a:rPr lang="en-US" dirty="0"/>
              <a:t>Jesus spoke three statements to calm their hearts:</a:t>
            </a:r>
          </a:p>
          <a:p>
            <a:pPr lvl="2"/>
            <a:r>
              <a:rPr lang="en-US" dirty="0">
                <a:latin typeface="Source Sans Pro Black" panose="020B0803030403020204" pitchFamily="34" charset="0"/>
              </a:rPr>
              <a:t>Take heart </a:t>
            </a:r>
            <a:r>
              <a:rPr lang="en-US" dirty="0"/>
              <a:t>(</a:t>
            </a:r>
            <a:r>
              <a:rPr lang="en-US" i="1" dirty="0" err="1"/>
              <a:t>tharseō</a:t>
            </a:r>
            <a:r>
              <a:rPr lang="en-US" dirty="0"/>
              <a:t>): “to be firm or resolute in the face of danger or adverse circumstances, </a:t>
            </a:r>
            <a:r>
              <a:rPr lang="en-US" i="1" dirty="0"/>
              <a:t>be enheartened, be courageous</a:t>
            </a:r>
            <a:r>
              <a:rPr lang="en-US" dirty="0"/>
              <a:t>” (BDAG, 444).</a:t>
            </a:r>
          </a:p>
          <a:p>
            <a:pPr lvl="2"/>
            <a:r>
              <a:rPr lang="en-US" dirty="0">
                <a:latin typeface="Source Sans Pro Black" panose="020B0803030403020204" pitchFamily="34" charset="0"/>
              </a:rPr>
              <a:t>Do not be afraid.</a:t>
            </a:r>
          </a:p>
          <a:p>
            <a:pPr lvl="2"/>
            <a:r>
              <a:rPr lang="en-US" dirty="0">
                <a:latin typeface="Source Sans Pro Black" panose="020B0803030403020204" pitchFamily="34" charset="0"/>
              </a:rPr>
              <a:t>It is I</a:t>
            </a:r>
            <a:r>
              <a:rPr lang="en-US" dirty="0"/>
              <a:t>. The Greek phrase </a:t>
            </a:r>
            <a:r>
              <a:rPr lang="en-US" i="1" dirty="0" err="1"/>
              <a:t>egō</a:t>
            </a:r>
            <a:r>
              <a:rPr lang="en-US" i="1" dirty="0"/>
              <a:t> </a:t>
            </a:r>
            <a:r>
              <a:rPr lang="en-US" i="1" dirty="0" err="1"/>
              <a:t>eimi</a:t>
            </a:r>
            <a:r>
              <a:rPr lang="en-US" i="1" dirty="0"/>
              <a:t> </a:t>
            </a:r>
            <a:r>
              <a:rPr lang="en-US" dirty="0"/>
              <a:t>is more literally “I am!” This is the Greek equivalent for the divine name given in Exodus 3:14—Yahweh!</a:t>
            </a:r>
          </a:p>
          <a:p>
            <a:pPr lvl="3"/>
            <a:r>
              <a:rPr lang="en-US" dirty="0"/>
              <a:t>This may be Jesus’s clearest revelation of His divinity to date.</a:t>
            </a:r>
          </a:p>
        </p:txBody>
      </p:sp>
    </p:spTree>
    <p:extLst>
      <p:ext uri="{BB962C8B-B14F-4D97-AF65-F5344CB8AC3E}">
        <p14:creationId xmlns:p14="http://schemas.microsoft.com/office/powerpoint/2010/main" val="360454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C239-A729-1E78-C06A-FA0F4A5E6182}"/>
              </a:ext>
            </a:extLst>
          </p:cNvPr>
          <p:cNvSpPr>
            <a:spLocks noGrp="1"/>
          </p:cNvSpPr>
          <p:nvPr>
            <p:ph type="title"/>
          </p:nvPr>
        </p:nvSpPr>
        <p:spPr/>
        <p:txBody>
          <a:bodyPr/>
          <a:lstStyle/>
          <a:p>
            <a:r>
              <a:rPr lang="en-US" dirty="0"/>
              <a:t>OT Concept of Who Controls the Seas</a:t>
            </a:r>
          </a:p>
        </p:txBody>
      </p:sp>
      <p:sp>
        <p:nvSpPr>
          <p:cNvPr id="3" name="Content Placeholder 2">
            <a:extLst>
              <a:ext uri="{FF2B5EF4-FFF2-40B4-BE49-F238E27FC236}">
                <a16:creationId xmlns:a16="http://schemas.microsoft.com/office/drawing/2014/main" id="{5748C667-83F4-7A26-63C5-52E071DE5E1A}"/>
              </a:ext>
            </a:extLst>
          </p:cNvPr>
          <p:cNvSpPr>
            <a:spLocks noGrp="1"/>
          </p:cNvSpPr>
          <p:nvPr>
            <p:ph idx="1"/>
          </p:nvPr>
        </p:nvSpPr>
        <p:spPr/>
        <p:txBody>
          <a:bodyPr>
            <a:normAutofit lnSpcReduction="10000"/>
          </a:bodyPr>
          <a:lstStyle/>
          <a:p>
            <a:r>
              <a:rPr lang="en-US" dirty="0"/>
              <a:t>Who separated the waters of the Red Sea (Exod. 14:10-15)?</a:t>
            </a:r>
          </a:p>
          <a:p>
            <a:r>
              <a:rPr lang="en-US" dirty="0"/>
              <a:t>Read what the Psalmist wrote in 107:23-32.</a:t>
            </a:r>
          </a:p>
          <a:p>
            <a:r>
              <a:rPr lang="en-US" dirty="0"/>
              <a:t>“Your way was through the sea, your path through the great waters; yet your footprints were unseen” (Psa. 77:19).</a:t>
            </a:r>
          </a:p>
          <a:p>
            <a:r>
              <a:rPr lang="en-US" dirty="0"/>
              <a:t>Who controlled the storm when Jonah was thrown overboard (Jon. 1:1-16)?</a:t>
            </a:r>
          </a:p>
          <a:p>
            <a:r>
              <a:rPr lang="en-US" dirty="0"/>
              <a:t>“. . .who alone stretched out the heavens and trampled the waves of the sea” (Job 9:8).</a:t>
            </a:r>
          </a:p>
          <a:p>
            <a:r>
              <a:rPr lang="en-US" dirty="0"/>
              <a:t>“You trampled the sea with your horses, the surging of mighty waters” (Hab. 3:15).</a:t>
            </a:r>
          </a:p>
          <a:p>
            <a:endParaRPr lang="en-US" dirty="0"/>
          </a:p>
        </p:txBody>
      </p:sp>
      <p:sp>
        <p:nvSpPr>
          <p:cNvPr id="4" name="TextBox 3">
            <a:extLst>
              <a:ext uri="{FF2B5EF4-FFF2-40B4-BE49-F238E27FC236}">
                <a16:creationId xmlns:a16="http://schemas.microsoft.com/office/drawing/2014/main" id="{D4194DC1-B89F-54E2-A1F2-DA825EFFFFF2}"/>
              </a:ext>
            </a:extLst>
          </p:cNvPr>
          <p:cNvSpPr txBox="1"/>
          <p:nvPr/>
        </p:nvSpPr>
        <p:spPr>
          <a:xfrm>
            <a:off x="838200" y="3240332"/>
            <a:ext cx="10515600" cy="2246769"/>
          </a:xfrm>
          <a:prstGeom prst="rect">
            <a:avLst/>
          </a:prstGeom>
          <a:solidFill>
            <a:schemeClr val="tx1"/>
          </a:solidFill>
          <a:ln>
            <a:solidFill>
              <a:schemeClr val="tx1"/>
            </a:solidFill>
          </a:ln>
        </p:spPr>
        <p:txBody>
          <a:bodyPr wrap="square" rtlCol="0">
            <a:spAutoFit/>
          </a:bodyPr>
          <a:lstStyle/>
          <a:p>
            <a:endParaRPr lang="en-US" sz="2800" dirty="0">
              <a:solidFill>
                <a:schemeClr val="accent4">
                  <a:lumMod val="75000"/>
                </a:schemeClr>
              </a:solidFill>
              <a:latin typeface="Source Sans Pro Black" panose="020B0803030403020204" pitchFamily="34" charset="0"/>
            </a:endParaRPr>
          </a:p>
          <a:p>
            <a:pPr algn="ctr"/>
            <a:r>
              <a:rPr lang="en-US" sz="2800" dirty="0">
                <a:solidFill>
                  <a:schemeClr val="accent4">
                    <a:lumMod val="75000"/>
                  </a:schemeClr>
                </a:solidFill>
                <a:latin typeface="Source Sans Pro Black" panose="020B0803030403020204" pitchFamily="34" charset="0"/>
              </a:rPr>
              <a:t>Jesus’s control of the contrary winds, the waves, and His walking on the Sea were tangible evidence of His Deity, showing that He was “God with us” (Immanuel), Yahweh!</a:t>
            </a:r>
          </a:p>
          <a:p>
            <a:endParaRPr lang="en-US" sz="2800" dirty="0">
              <a:solidFill>
                <a:schemeClr val="accent4">
                  <a:lumMod val="75000"/>
                </a:schemeClr>
              </a:solidFill>
              <a:latin typeface="Source Sans Pro Black" panose="020B0803030403020204" pitchFamily="34" charset="0"/>
            </a:endParaRPr>
          </a:p>
        </p:txBody>
      </p:sp>
    </p:spTree>
    <p:extLst>
      <p:ext uri="{BB962C8B-B14F-4D97-AF65-F5344CB8AC3E}">
        <p14:creationId xmlns:p14="http://schemas.microsoft.com/office/powerpoint/2010/main" val="19594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D9FB-E795-D6A7-9A0B-49A51DFB4143}"/>
              </a:ext>
            </a:extLst>
          </p:cNvPr>
          <p:cNvSpPr>
            <a:spLocks noGrp="1"/>
          </p:cNvSpPr>
          <p:nvPr>
            <p:ph type="title"/>
          </p:nvPr>
        </p:nvSpPr>
        <p:spPr/>
        <p:txBody>
          <a:bodyPr/>
          <a:lstStyle/>
          <a:p>
            <a:r>
              <a:rPr lang="en-US" dirty="0"/>
              <a:t>Matthew 14:28</a:t>
            </a:r>
          </a:p>
        </p:txBody>
      </p:sp>
      <p:sp>
        <p:nvSpPr>
          <p:cNvPr id="3" name="Content Placeholder 2">
            <a:extLst>
              <a:ext uri="{FF2B5EF4-FFF2-40B4-BE49-F238E27FC236}">
                <a16:creationId xmlns:a16="http://schemas.microsoft.com/office/drawing/2014/main" id="{963CD27F-4F77-5CFC-BFAE-5DFD8311A3B6}"/>
              </a:ext>
            </a:extLst>
          </p:cNvPr>
          <p:cNvSpPr>
            <a:spLocks noGrp="1"/>
          </p:cNvSpPr>
          <p:nvPr>
            <p:ph idx="1"/>
          </p:nvPr>
        </p:nvSpPr>
        <p:spPr/>
        <p:txBody>
          <a:bodyPr/>
          <a:lstStyle/>
          <a:p>
            <a:r>
              <a:rPr lang="en-US" dirty="0">
                <a:latin typeface="Source Sans Pro Black" panose="020B0803030403020204" pitchFamily="34" charset="0"/>
              </a:rPr>
              <a:t>“And Peter answered him, ‘Lord, if it is you, command me to come to you on the water.’”</a:t>
            </a:r>
          </a:p>
          <a:p>
            <a:pPr lvl="1"/>
            <a:r>
              <a:rPr lang="en-US" dirty="0"/>
              <a:t>The incident in 14:28-33 only appears in Matthew’s gospel.</a:t>
            </a:r>
          </a:p>
          <a:p>
            <a:pPr lvl="1"/>
            <a:r>
              <a:rPr lang="en-US" dirty="0"/>
              <a:t>What does this verse reveal about Peter’s character?</a:t>
            </a:r>
          </a:p>
          <a:p>
            <a:pPr lvl="1"/>
            <a:r>
              <a:rPr lang="en-US" dirty="0"/>
              <a:t>How is “Lord” used in this passage?</a:t>
            </a:r>
          </a:p>
          <a:p>
            <a:pPr lvl="1"/>
            <a:r>
              <a:rPr lang="en-US" dirty="0">
                <a:latin typeface="Source Sans Pro Black" panose="020B0803030403020204" pitchFamily="34" charset="0"/>
              </a:rPr>
              <a:t>Command</a:t>
            </a:r>
            <a:r>
              <a:rPr lang="en-US" dirty="0"/>
              <a:t> (</a:t>
            </a:r>
            <a:r>
              <a:rPr lang="en-US" i="1" dirty="0" err="1"/>
              <a:t>keleuō</a:t>
            </a:r>
            <a:r>
              <a:rPr lang="en-US" dirty="0"/>
              <a:t>): “to give a command, ordinarily of an official nature, </a:t>
            </a:r>
            <a:r>
              <a:rPr lang="en-US" i="1" dirty="0"/>
              <a:t>command, order, urge</a:t>
            </a:r>
            <a:r>
              <a:rPr lang="en-US" dirty="0"/>
              <a:t>” (BDAG, 538).</a:t>
            </a:r>
          </a:p>
          <a:p>
            <a:pPr lvl="2"/>
            <a:r>
              <a:rPr lang="en-US" dirty="0"/>
              <a:t>Peter waits for the Lord’s command before he steps outside the boat.</a:t>
            </a:r>
          </a:p>
          <a:p>
            <a:pPr lvl="1"/>
            <a:endParaRPr lang="en-US" dirty="0"/>
          </a:p>
          <a:p>
            <a:endParaRPr lang="en-US" dirty="0"/>
          </a:p>
        </p:txBody>
      </p:sp>
    </p:spTree>
    <p:extLst>
      <p:ext uri="{BB962C8B-B14F-4D97-AF65-F5344CB8AC3E}">
        <p14:creationId xmlns:p14="http://schemas.microsoft.com/office/powerpoint/2010/main" val="396855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D880-E4D3-F898-15B8-35CC3AF686FD}"/>
              </a:ext>
            </a:extLst>
          </p:cNvPr>
          <p:cNvSpPr>
            <a:spLocks noGrp="1"/>
          </p:cNvSpPr>
          <p:nvPr>
            <p:ph type="title"/>
          </p:nvPr>
        </p:nvSpPr>
        <p:spPr/>
        <p:txBody>
          <a:bodyPr/>
          <a:lstStyle/>
          <a:p>
            <a:r>
              <a:rPr lang="en-US" dirty="0"/>
              <a:t>Matthew 14:29</a:t>
            </a:r>
          </a:p>
        </p:txBody>
      </p:sp>
      <p:sp>
        <p:nvSpPr>
          <p:cNvPr id="3" name="Content Placeholder 2">
            <a:extLst>
              <a:ext uri="{FF2B5EF4-FFF2-40B4-BE49-F238E27FC236}">
                <a16:creationId xmlns:a16="http://schemas.microsoft.com/office/drawing/2014/main" id="{49AB4DC6-6ABF-84C1-7286-732B1CF209CF}"/>
              </a:ext>
            </a:extLst>
          </p:cNvPr>
          <p:cNvSpPr>
            <a:spLocks noGrp="1"/>
          </p:cNvSpPr>
          <p:nvPr>
            <p:ph idx="1"/>
          </p:nvPr>
        </p:nvSpPr>
        <p:spPr/>
        <p:txBody>
          <a:bodyPr/>
          <a:lstStyle/>
          <a:p>
            <a:r>
              <a:rPr lang="en-US" dirty="0">
                <a:latin typeface="Source Sans Pro Black" panose="020B0803030403020204" pitchFamily="34" charset="0"/>
              </a:rPr>
              <a:t>“He said, ‘Come.’ So Peter got out of the boat and walked on the water and came to Jesus.”</a:t>
            </a:r>
          </a:p>
          <a:p>
            <a:pPr lvl="1"/>
            <a:r>
              <a:rPr lang="en-US" dirty="0"/>
              <a:t>What enabled Peter to walk on water?</a:t>
            </a:r>
          </a:p>
          <a:p>
            <a:pPr lvl="1"/>
            <a:r>
              <a:rPr lang="en-US" dirty="0"/>
              <a:t>Would you (or I) have had enough faith to get out of the boat and start toward Jesus?</a:t>
            </a:r>
          </a:p>
          <a:p>
            <a:pPr lvl="1"/>
            <a:r>
              <a:rPr lang="en-US" dirty="0"/>
              <a:t>There is no indication of how far Peter walked before he began to sink, but he was near enough to Jesus that He could take hold of Peter’s hand to save him.</a:t>
            </a:r>
          </a:p>
          <a:p>
            <a:endParaRPr lang="en-US" dirty="0"/>
          </a:p>
        </p:txBody>
      </p:sp>
    </p:spTree>
    <p:extLst>
      <p:ext uri="{BB962C8B-B14F-4D97-AF65-F5344CB8AC3E}">
        <p14:creationId xmlns:p14="http://schemas.microsoft.com/office/powerpoint/2010/main" val="54225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768B-42C3-ADBF-30EE-E869A02B232B}"/>
              </a:ext>
            </a:extLst>
          </p:cNvPr>
          <p:cNvSpPr>
            <a:spLocks noGrp="1"/>
          </p:cNvSpPr>
          <p:nvPr>
            <p:ph type="title"/>
          </p:nvPr>
        </p:nvSpPr>
        <p:spPr>
          <a:xfrm>
            <a:off x="490903" y="365125"/>
            <a:ext cx="11210191" cy="777875"/>
          </a:xfrm>
        </p:spPr>
        <p:txBody>
          <a:bodyPr/>
          <a:lstStyle/>
          <a:p>
            <a:r>
              <a:rPr lang="en-US" dirty="0"/>
              <a:t>Matthew 14:1-12</a:t>
            </a:r>
          </a:p>
        </p:txBody>
      </p:sp>
      <p:sp>
        <p:nvSpPr>
          <p:cNvPr id="3" name="TextBox 2">
            <a:extLst>
              <a:ext uri="{FF2B5EF4-FFF2-40B4-BE49-F238E27FC236}">
                <a16:creationId xmlns:a16="http://schemas.microsoft.com/office/drawing/2014/main" id="{CCE11BF4-96C1-2DE6-E8E9-1DAF699272DB}"/>
              </a:ext>
            </a:extLst>
          </p:cNvPr>
          <p:cNvSpPr txBox="1"/>
          <p:nvPr/>
        </p:nvSpPr>
        <p:spPr>
          <a:xfrm>
            <a:off x="490904" y="1336432"/>
            <a:ext cx="11210192" cy="5262979"/>
          </a:xfrm>
          <a:prstGeom prst="rect">
            <a:avLst/>
          </a:prstGeom>
          <a:noFill/>
        </p:spPr>
        <p:txBody>
          <a:bodyPr wrap="square" rtlCol="0">
            <a:spAutoFit/>
          </a:bodyPr>
          <a:lstStyle/>
          <a:p>
            <a:pPr algn="l" rtl="0"/>
            <a:r>
              <a:rPr lang="en-US" sz="2400" dirty="0">
                <a:latin typeface="Source Sans Pro Semibold" panose="020B0603030403020204" pitchFamily="34" charset="0"/>
              </a:rPr>
              <a:t>At that time Herod the tetrarch heard about the fame of Jesus, and he said to his servants, “This is John the Baptist. He has been raised from the dead; that is why these miraculous powers are at work in him.” For Herod had seized John and bound him and put him in prison for the sake of Herodias, his brother Philip’s wife, because John had been saying to him, “It is not lawful for you to have her.” And though he wanted to put him to death, he feared the people, because they held him to be a prophet. But when Herod’s birthday came, the daughter of Herodias danced before the company and pleased Herod, so that he promised with an oath to give her whatever she might ask. Prompted by her mother, she said, “Give me the head of John the Baptist here on a platter.” And the king was sorry, but because of his oaths and his guests he commanded it to be given. He sent and had John beheaded in the prison, and his head was brought on a platter and given to the girl, and she brought it to her mother. And his disciples came and took the body and buried it, and they went and told Jesus.</a:t>
            </a:r>
          </a:p>
        </p:txBody>
      </p:sp>
    </p:spTree>
    <p:extLst>
      <p:ext uri="{BB962C8B-B14F-4D97-AF65-F5344CB8AC3E}">
        <p14:creationId xmlns:p14="http://schemas.microsoft.com/office/powerpoint/2010/main" val="7137609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0E5BD-85AB-2D95-5C4C-E0F94C5AFE32}"/>
              </a:ext>
            </a:extLst>
          </p:cNvPr>
          <p:cNvSpPr>
            <a:spLocks noGrp="1"/>
          </p:cNvSpPr>
          <p:nvPr>
            <p:ph type="title"/>
          </p:nvPr>
        </p:nvSpPr>
        <p:spPr/>
        <p:txBody>
          <a:bodyPr/>
          <a:lstStyle/>
          <a:p>
            <a:r>
              <a:rPr lang="en-US" dirty="0"/>
              <a:t>Matthew 14:30</a:t>
            </a:r>
          </a:p>
        </p:txBody>
      </p:sp>
      <p:sp>
        <p:nvSpPr>
          <p:cNvPr id="3" name="Content Placeholder 2">
            <a:extLst>
              <a:ext uri="{FF2B5EF4-FFF2-40B4-BE49-F238E27FC236}">
                <a16:creationId xmlns:a16="http://schemas.microsoft.com/office/drawing/2014/main" id="{BC8892AF-F237-CD58-A330-0AA4A0503E1E}"/>
              </a:ext>
            </a:extLst>
          </p:cNvPr>
          <p:cNvSpPr>
            <a:spLocks noGrp="1"/>
          </p:cNvSpPr>
          <p:nvPr>
            <p:ph idx="1"/>
          </p:nvPr>
        </p:nvSpPr>
        <p:spPr/>
        <p:txBody>
          <a:bodyPr/>
          <a:lstStyle/>
          <a:p>
            <a:r>
              <a:rPr lang="en-US" dirty="0">
                <a:latin typeface="Source Sans Pro Black" panose="020B0803030403020204" pitchFamily="34" charset="0"/>
              </a:rPr>
              <a:t>“But when he saw the wind, he was afraid, and beginning to sink he cried out, ‘Lord, save me.’”</a:t>
            </a:r>
          </a:p>
          <a:p>
            <a:pPr lvl="1"/>
            <a:r>
              <a:rPr lang="en-US" dirty="0"/>
              <a:t>What caused Peter to begin to sink?</a:t>
            </a:r>
          </a:p>
          <a:p>
            <a:pPr lvl="1"/>
            <a:r>
              <a:rPr lang="en-US" dirty="0"/>
              <a:t>To sink is from </a:t>
            </a:r>
            <a:r>
              <a:rPr lang="en-US" i="1" dirty="0" err="1"/>
              <a:t>katapontizō</a:t>
            </a:r>
            <a:r>
              <a:rPr lang="en-US" dirty="0"/>
              <a:t>, “plunge, sink in the sea. . . then generally </a:t>
            </a:r>
            <a:r>
              <a:rPr lang="en-US" i="1" dirty="0"/>
              <a:t>drown</a:t>
            </a:r>
            <a:r>
              <a:rPr lang="en-US" dirty="0"/>
              <a:t>” (BDAG, 525).</a:t>
            </a:r>
          </a:p>
          <a:p>
            <a:pPr lvl="1"/>
            <a:r>
              <a:rPr lang="en-US" dirty="0"/>
              <a:t>Why did Peter not turn for help to those in the boat, but instead turned to Jesus who was outside the boat?</a:t>
            </a:r>
          </a:p>
          <a:p>
            <a:pPr lvl="1"/>
            <a:r>
              <a:rPr lang="en-US" dirty="0"/>
              <a:t>What does “save me” mean in this context?</a:t>
            </a:r>
          </a:p>
          <a:p>
            <a:endParaRPr lang="en-US" dirty="0"/>
          </a:p>
        </p:txBody>
      </p:sp>
    </p:spTree>
    <p:extLst>
      <p:ext uri="{BB962C8B-B14F-4D97-AF65-F5344CB8AC3E}">
        <p14:creationId xmlns:p14="http://schemas.microsoft.com/office/powerpoint/2010/main" val="45345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B7BB-6040-025A-1061-1BC2615416D8}"/>
              </a:ext>
            </a:extLst>
          </p:cNvPr>
          <p:cNvSpPr>
            <a:spLocks noGrp="1"/>
          </p:cNvSpPr>
          <p:nvPr>
            <p:ph type="title"/>
          </p:nvPr>
        </p:nvSpPr>
        <p:spPr/>
        <p:txBody>
          <a:bodyPr/>
          <a:lstStyle/>
          <a:p>
            <a:r>
              <a:rPr lang="en-US" dirty="0"/>
              <a:t>Matthew 14:31</a:t>
            </a:r>
          </a:p>
        </p:txBody>
      </p:sp>
      <p:sp>
        <p:nvSpPr>
          <p:cNvPr id="3" name="Content Placeholder 2">
            <a:extLst>
              <a:ext uri="{FF2B5EF4-FFF2-40B4-BE49-F238E27FC236}">
                <a16:creationId xmlns:a16="http://schemas.microsoft.com/office/drawing/2014/main" id="{EF9FB504-0C50-4481-A4AC-70596451B995}"/>
              </a:ext>
            </a:extLst>
          </p:cNvPr>
          <p:cNvSpPr>
            <a:spLocks noGrp="1"/>
          </p:cNvSpPr>
          <p:nvPr>
            <p:ph idx="1"/>
          </p:nvPr>
        </p:nvSpPr>
        <p:spPr/>
        <p:txBody>
          <a:bodyPr/>
          <a:lstStyle/>
          <a:p>
            <a:r>
              <a:rPr lang="en-US" dirty="0">
                <a:latin typeface="Source Sans Pro Black" panose="020B0803030403020204" pitchFamily="34" charset="0"/>
              </a:rPr>
              <a:t>“Jesus immediately reached out his hand and took hold of him, saying to him, ‘O you of little faith, why did you doubt?’”</a:t>
            </a:r>
          </a:p>
          <a:p>
            <a:pPr lvl="1"/>
            <a:r>
              <a:rPr lang="en-US" dirty="0">
                <a:latin typeface="Source Sans Pro Black" panose="020B0803030403020204" pitchFamily="34" charset="0"/>
              </a:rPr>
              <a:t>Immediately </a:t>
            </a:r>
            <a:r>
              <a:rPr lang="en-US" dirty="0"/>
              <a:t>conveys the urgency of the situation.</a:t>
            </a:r>
          </a:p>
          <a:p>
            <a:pPr lvl="1"/>
            <a:r>
              <a:rPr lang="en-US" dirty="0"/>
              <a:t>Why does Jesus describe Peter as one “of little faith”?</a:t>
            </a:r>
          </a:p>
          <a:p>
            <a:pPr lvl="2"/>
            <a:r>
              <a:rPr lang="en-US" dirty="0"/>
              <a:t>Other uses of the word </a:t>
            </a:r>
            <a:r>
              <a:rPr lang="en-US" i="1" dirty="0" err="1"/>
              <a:t>oligopistos</a:t>
            </a:r>
            <a:r>
              <a:rPr lang="en-US" dirty="0"/>
              <a:t>: Matt. 6:30; 8:26; 16:8; Luke 12:28</a:t>
            </a:r>
          </a:p>
          <a:p>
            <a:pPr lvl="1"/>
            <a:r>
              <a:rPr lang="en-US" dirty="0">
                <a:latin typeface="Source Sans Pro Black" panose="020B0803030403020204" pitchFamily="34" charset="0"/>
              </a:rPr>
              <a:t>Doubt</a:t>
            </a:r>
            <a:r>
              <a:rPr lang="en-US" dirty="0"/>
              <a:t> (</a:t>
            </a:r>
            <a:r>
              <a:rPr lang="en-US" i="1" dirty="0" err="1"/>
              <a:t>distazō</a:t>
            </a:r>
            <a:r>
              <a:rPr lang="en-US" dirty="0"/>
              <a:t>): “to be uncertain, to have second thoughts about a matter. . . To have doubts concerning something, </a:t>
            </a:r>
            <a:r>
              <a:rPr lang="en-US" i="1" dirty="0"/>
              <a:t>doubt, waver</a:t>
            </a:r>
            <a:r>
              <a:rPr lang="en-US" dirty="0"/>
              <a:t>” (BDAG, 252).</a:t>
            </a:r>
          </a:p>
          <a:p>
            <a:pPr lvl="1"/>
            <a:r>
              <a:rPr lang="en-US" dirty="0"/>
              <a:t>What should we learn about how to handle crises in our life from this instance?</a:t>
            </a:r>
          </a:p>
          <a:p>
            <a:pPr lvl="1"/>
            <a:endParaRPr lang="en-US" dirty="0"/>
          </a:p>
          <a:p>
            <a:endParaRPr lang="en-US" dirty="0"/>
          </a:p>
        </p:txBody>
      </p:sp>
    </p:spTree>
    <p:extLst>
      <p:ext uri="{BB962C8B-B14F-4D97-AF65-F5344CB8AC3E}">
        <p14:creationId xmlns:p14="http://schemas.microsoft.com/office/powerpoint/2010/main" val="421619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F4440-4EF9-6CEB-4018-6C2B3DC8F6B1}"/>
              </a:ext>
            </a:extLst>
          </p:cNvPr>
          <p:cNvSpPr>
            <a:spLocks noGrp="1"/>
          </p:cNvSpPr>
          <p:nvPr>
            <p:ph type="title"/>
          </p:nvPr>
        </p:nvSpPr>
        <p:spPr/>
        <p:txBody>
          <a:bodyPr/>
          <a:lstStyle/>
          <a:p>
            <a:r>
              <a:rPr lang="en-US" dirty="0"/>
              <a:t>Matthew 14:32</a:t>
            </a:r>
          </a:p>
        </p:txBody>
      </p:sp>
      <p:sp>
        <p:nvSpPr>
          <p:cNvPr id="3" name="Content Placeholder 2">
            <a:extLst>
              <a:ext uri="{FF2B5EF4-FFF2-40B4-BE49-F238E27FC236}">
                <a16:creationId xmlns:a16="http://schemas.microsoft.com/office/drawing/2014/main" id="{A638A5DD-9F63-58A7-1734-6A29CA6E6B61}"/>
              </a:ext>
            </a:extLst>
          </p:cNvPr>
          <p:cNvSpPr>
            <a:spLocks noGrp="1"/>
          </p:cNvSpPr>
          <p:nvPr>
            <p:ph idx="1"/>
          </p:nvPr>
        </p:nvSpPr>
        <p:spPr/>
        <p:txBody>
          <a:bodyPr/>
          <a:lstStyle/>
          <a:p>
            <a:r>
              <a:rPr lang="en-US" dirty="0">
                <a:latin typeface="Source Sans Pro Black" panose="020B0803030403020204" pitchFamily="34" charset="0"/>
              </a:rPr>
              <a:t>“And when they got into the boat, the wind ceased.”</a:t>
            </a:r>
          </a:p>
          <a:p>
            <a:pPr lvl="1"/>
            <a:r>
              <a:rPr lang="en-US" dirty="0"/>
              <a:t>Why did the wind cease when Jesus and Peter got in the boat?</a:t>
            </a:r>
          </a:p>
          <a:p>
            <a:pPr lvl="1"/>
            <a:endParaRPr lang="en-US" dirty="0"/>
          </a:p>
          <a:p>
            <a:endParaRPr lang="en-US" dirty="0"/>
          </a:p>
        </p:txBody>
      </p:sp>
    </p:spTree>
    <p:extLst>
      <p:ext uri="{BB962C8B-B14F-4D97-AF65-F5344CB8AC3E}">
        <p14:creationId xmlns:p14="http://schemas.microsoft.com/office/powerpoint/2010/main" val="39589381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C97F-1A66-4F9A-768D-EC6F48CADE62}"/>
              </a:ext>
            </a:extLst>
          </p:cNvPr>
          <p:cNvSpPr>
            <a:spLocks noGrp="1"/>
          </p:cNvSpPr>
          <p:nvPr>
            <p:ph type="title"/>
          </p:nvPr>
        </p:nvSpPr>
        <p:spPr/>
        <p:txBody>
          <a:bodyPr/>
          <a:lstStyle/>
          <a:p>
            <a:r>
              <a:rPr lang="en-US" dirty="0"/>
              <a:t>Matthew 14:33</a:t>
            </a:r>
          </a:p>
        </p:txBody>
      </p:sp>
      <p:sp>
        <p:nvSpPr>
          <p:cNvPr id="3" name="Content Placeholder 2">
            <a:extLst>
              <a:ext uri="{FF2B5EF4-FFF2-40B4-BE49-F238E27FC236}">
                <a16:creationId xmlns:a16="http://schemas.microsoft.com/office/drawing/2014/main" id="{CE0168F9-C14F-B091-2DB3-C2FDEAD08999}"/>
              </a:ext>
            </a:extLst>
          </p:cNvPr>
          <p:cNvSpPr>
            <a:spLocks noGrp="1"/>
          </p:cNvSpPr>
          <p:nvPr>
            <p:ph idx="1"/>
          </p:nvPr>
        </p:nvSpPr>
        <p:spPr/>
        <p:txBody>
          <a:bodyPr/>
          <a:lstStyle/>
          <a:p>
            <a:r>
              <a:rPr lang="en-US" dirty="0">
                <a:latin typeface="Source Sans Pro Black" panose="020B0803030403020204" pitchFamily="34" charset="0"/>
              </a:rPr>
              <a:t>“And those in the boat worshiped him, saying, ‘Truly you are the Son of God.’”</a:t>
            </a:r>
          </a:p>
          <a:p>
            <a:pPr lvl="1"/>
            <a:r>
              <a:rPr lang="en-US" dirty="0"/>
              <a:t>Is it scriptural to offer worship to Jesus, to sing His praises, and to pray to Him (Matt. 2:2)?</a:t>
            </a:r>
          </a:p>
          <a:p>
            <a:pPr lvl="1"/>
            <a:r>
              <a:rPr lang="en-US" dirty="0"/>
              <a:t>What conclusion should one draw from the miracle of Jesus walking on water?</a:t>
            </a:r>
          </a:p>
          <a:p>
            <a:pPr lvl="1"/>
            <a:endParaRPr lang="en-US" dirty="0"/>
          </a:p>
        </p:txBody>
      </p:sp>
    </p:spTree>
    <p:extLst>
      <p:ext uri="{BB962C8B-B14F-4D97-AF65-F5344CB8AC3E}">
        <p14:creationId xmlns:p14="http://schemas.microsoft.com/office/powerpoint/2010/main" val="329022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C7E0C-185A-B948-7C32-7086CFC6FAC8}"/>
              </a:ext>
            </a:extLst>
          </p:cNvPr>
          <p:cNvSpPr>
            <a:spLocks noGrp="1"/>
          </p:cNvSpPr>
          <p:nvPr>
            <p:ph type="title"/>
          </p:nvPr>
        </p:nvSpPr>
        <p:spPr/>
        <p:txBody>
          <a:bodyPr/>
          <a:lstStyle/>
          <a:p>
            <a:r>
              <a:rPr lang="en-US" dirty="0"/>
              <a:t>The Popularity of Jesus as a Healer </a:t>
            </a:r>
            <a:br>
              <a:rPr lang="en-US" sz="2400" dirty="0"/>
            </a:br>
            <a:r>
              <a:rPr lang="en-US" sz="2400" dirty="0"/>
              <a:t>Matthew 14:34-36</a:t>
            </a:r>
            <a:endParaRPr lang="en-US" dirty="0"/>
          </a:p>
        </p:txBody>
      </p:sp>
      <p:sp>
        <p:nvSpPr>
          <p:cNvPr id="3" name="Content Placeholder 2">
            <a:extLst>
              <a:ext uri="{FF2B5EF4-FFF2-40B4-BE49-F238E27FC236}">
                <a16:creationId xmlns:a16="http://schemas.microsoft.com/office/drawing/2014/main" id="{47353B1E-0D14-065F-523E-793FF492D670}"/>
              </a:ext>
            </a:extLst>
          </p:cNvPr>
          <p:cNvSpPr>
            <a:spLocks noGrp="1"/>
          </p:cNvSpPr>
          <p:nvPr>
            <p:ph idx="1"/>
          </p:nvPr>
        </p:nvSpPr>
        <p:spPr/>
        <p:txBody>
          <a:bodyPr/>
          <a:lstStyle/>
          <a:p>
            <a:r>
              <a:rPr lang="en-US" dirty="0"/>
              <a:t>And when they had crossed over, they came to land at Gennesaret. And when the men of that place recognized him, they sent around to all that region and brought to him all who were sick and implored him that they might only touch the fringe of his garment. And as many as touched it were made well.</a:t>
            </a:r>
          </a:p>
          <a:p>
            <a:endParaRPr lang="en-US" dirty="0"/>
          </a:p>
        </p:txBody>
      </p:sp>
    </p:spTree>
    <p:extLst>
      <p:ext uri="{BB962C8B-B14F-4D97-AF65-F5344CB8AC3E}">
        <p14:creationId xmlns:p14="http://schemas.microsoft.com/office/powerpoint/2010/main" val="3045303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1ECA-EF73-A6E8-C91E-EBCB1AC20A80}"/>
              </a:ext>
            </a:extLst>
          </p:cNvPr>
          <p:cNvSpPr>
            <a:spLocks noGrp="1"/>
          </p:cNvSpPr>
          <p:nvPr>
            <p:ph type="title"/>
          </p:nvPr>
        </p:nvSpPr>
        <p:spPr/>
        <p:txBody>
          <a:bodyPr/>
          <a:lstStyle/>
          <a:p>
            <a:r>
              <a:rPr lang="en-US" dirty="0"/>
              <a:t>Matthew 14:34</a:t>
            </a:r>
          </a:p>
        </p:txBody>
      </p:sp>
      <p:sp>
        <p:nvSpPr>
          <p:cNvPr id="3" name="Content Placeholder 2">
            <a:extLst>
              <a:ext uri="{FF2B5EF4-FFF2-40B4-BE49-F238E27FC236}">
                <a16:creationId xmlns:a16="http://schemas.microsoft.com/office/drawing/2014/main" id="{86D0EDB4-D51E-306B-C8FC-9FA115033500}"/>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when they had crossed over, they came to land at Gennesaret.” </a:t>
            </a:r>
          </a:p>
          <a:p>
            <a:pPr lvl="1"/>
            <a:r>
              <a:rPr lang="en-US" dirty="0"/>
              <a:t>John 6:17 states, “When evening came, his disciples went down to the sea, got into a boat, and started across the sea to Capernaum.”</a:t>
            </a:r>
          </a:p>
          <a:p>
            <a:pPr lvl="2"/>
            <a:r>
              <a:rPr lang="en-US" dirty="0"/>
              <a:t>John then records the sermon that Jesus preached to those who followed Him from the miracle of feeding the 5000 to Capernaum.</a:t>
            </a:r>
          </a:p>
          <a:p>
            <a:pPr lvl="2"/>
            <a:r>
              <a:rPr lang="en-US" dirty="0"/>
              <a:t>Matthew does not mention that incident. However, because of that sermon, many turned away from following Jesus. </a:t>
            </a:r>
          </a:p>
          <a:p>
            <a:pPr lvl="1"/>
            <a:r>
              <a:rPr lang="en-US" dirty="0"/>
              <a:t>Gennesaret is “a plain thirty stadia long and 20 stadia wide (3.5 × 1.5 miles) on the NW side of the Sea of Galilee between ancient Tiberias and Capernaum” (Douglas R. Edwards, </a:t>
            </a:r>
            <a:r>
              <a:rPr lang="en-US" i="1" dirty="0"/>
              <a:t>The Anchor Yale Bible Dictionary</a:t>
            </a:r>
            <a:r>
              <a:rPr lang="en-US" dirty="0"/>
              <a:t>, 2: 963). Note that the village of Capernaum may be considered part of Gennesaret.</a:t>
            </a:r>
          </a:p>
          <a:p>
            <a:pPr lvl="1"/>
            <a:endParaRPr lang="en-US" dirty="0"/>
          </a:p>
        </p:txBody>
      </p:sp>
    </p:spTree>
    <p:extLst>
      <p:ext uri="{BB962C8B-B14F-4D97-AF65-F5344CB8AC3E}">
        <p14:creationId xmlns:p14="http://schemas.microsoft.com/office/powerpoint/2010/main" val="286176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6648857C-7A89-62AC-E006-E6969E0FA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0006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Map&#10;&#10;Description automatically generated">
            <a:extLst>
              <a:ext uri="{FF2B5EF4-FFF2-40B4-BE49-F238E27FC236}">
                <a16:creationId xmlns:a16="http://schemas.microsoft.com/office/drawing/2014/main" id="{DA42DFC7-6227-A2C2-9F54-D3F707EFA04A}"/>
              </a:ext>
            </a:extLst>
          </p:cNvPr>
          <p:cNvPicPr>
            <a:picLocks noChangeAspect="1"/>
          </p:cNvPicPr>
          <p:nvPr/>
        </p:nvPicPr>
        <p:blipFill rotWithShape="1">
          <a:blip r:embed="rId2"/>
          <a:srcRect t="1051" b="5992"/>
          <a:stretch/>
        </p:blipFill>
        <p:spPr>
          <a:xfrm>
            <a:off x="20" y="1282"/>
            <a:ext cx="12191980" cy="6856718"/>
          </a:xfrm>
          <a:prstGeom prst="rect">
            <a:avLst/>
          </a:prstGeom>
        </p:spPr>
      </p:pic>
    </p:spTree>
    <p:extLst>
      <p:ext uri="{BB962C8B-B14F-4D97-AF65-F5344CB8AC3E}">
        <p14:creationId xmlns:p14="http://schemas.microsoft.com/office/powerpoint/2010/main" val="1416963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FCFC00-CF2F-7146-2D2F-A033390F8285}"/>
              </a:ext>
            </a:extLst>
          </p:cNvPr>
          <p:cNvPicPr>
            <a:picLocks noChangeAspect="1"/>
          </p:cNvPicPr>
          <p:nvPr/>
        </p:nvPicPr>
        <p:blipFill>
          <a:blip r:embed="rId2"/>
          <a:stretch>
            <a:fillRect/>
          </a:stretch>
        </p:blipFill>
        <p:spPr>
          <a:xfrm>
            <a:off x="2705493" y="-68345"/>
            <a:ext cx="6721311" cy="7057377"/>
          </a:xfrm>
          <a:prstGeom prst="rect">
            <a:avLst/>
          </a:prstGeom>
        </p:spPr>
      </p:pic>
    </p:spTree>
    <p:extLst>
      <p:ext uri="{BB962C8B-B14F-4D97-AF65-F5344CB8AC3E}">
        <p14:creationId xmlns:p14="http://schemas.microsoft.com/office/powerpoint/2010/main" val="2372862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CE19C-D6A9-2D50-E7CB-82AECE5531E9}"/>
              </a:ext>
            </a:extLst>
          </p:cNvPr>
          <p:cNvSpPr>
            <a:spLocks noGrp="1"/>
          </p:cNvSpPr>
          <p:nvPr>
            <p:ph type="title"/>
          </p:nvPr>
        </p:nvSpPr>
        <p:spPr/>
        <p:txBody>
          <a:bodyPr/>
          <a:lstStyle/>
          <a:p>
            <a:r>
              <a:rPr lang="en-US" dirty="0"/>
              <a:t>Matthew 14:35-36</a:t>
            </a:r>
          </a:p>
        </p:txBody>
      </p:sp>
      <p:sp>
        <p:nvSpPr>
          <p:cNvPr id="3" name="Content Placeholder 2">
            <a:extLst>
              <a:ext uri="{FF2B5EF4-FFF2-40B4-BE49-F238E27FC236}">
                <a16:creationId xmlns:a16="http://schemas.microsoft.com/office/drawing/2014/main" id="{B55C43C7-CF8B-665B-C301-10D33497F0DD}"/>
              </a:ext>
            </a:extLst>
          </p:cNvPr>
          <p:cNvSpPr>
            <a:spLocks noGrp="1"/>
          </p:cNvSpPr>
          <p:nvPr>
            <p:ph idx="1"/>
          </p:nvPr>
        </p:nvSpPr>
        <p:spPr/>
        <p:txBody>
          <a:bodyPr/>
          <a:lstStyle/>
          <a:p>
            <a:r>
              <a:rPr lang="en-US" dirty="0">
                <a:latin typeface="Source Sans Pro Black" panose="020B0803030403020204" pitchFamily="34" charset="0"/>
              </a:rPr>
              <a:t>And when the men of that place recognized him, they sent around to all that region and brought to him all who were sick and implored him that they might only touch the fringe of his garment. And as many as touched it were made well.</a:t>
            </a:r>
          </a:p>
          <a:p>
            <a:pPr lvl="1"/>
            <a:r>
              <a:rPr lang="en-US" dirty="0"/>
              <a:t>Matthew gives a short summary of many people being healed in the region.</a:t>
            </a:r>
          </a:p>
          <a:p>
            <a:pPr lvl="1"/>
            <a:r>
              <a:rPr lang="en-US" dirty="0"/>
              <a:t>The request to just touch the “fringe” of Jesus’s garment recalls the healing of the woman with an issue of blood (Matt. 9:20).</a:t>
            </a:r>
          </a:p>
          <a:p>
            <a:pPr lvl="1"/>
            <a:r>
              <a:rPr lang="en-US" dirty="0"/>
              <a:t>Matthew adds that those who touched His garment’s fringe were healed.</a:t>
            </a:r>
          </a:p>
          <a:p>
            <a:endParaRPr lang="en-US" dirty="0"/>
          </a:p>
        </p:txBody>
      </p:sp>
    </p:spTree>
    <p:extLst>
      <p:ext uri="{BB962C8B-B14F-4D97-AF65-F5344CB8AC3E}">
        <p14:creationId xmlns:p14="http://schemas.microsoft.com/office/powerpoint/2010/main" val="142393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7DFA-0428-D2D2-1F8B-C954682EA412}"/>
              </a:ext>
            </a:extLst>
          </p:cNvPr>
          <p:cNvSpPr>
            <a:spLocks noGrp="1"/>
          </p:cNvSpPr>
          <p:nvPr>
            <p:ph type="title"/>
          </p:nvPr>
        </p:nvSpPr>
        <p:spPr/>
        <p:txBody>
          <a:bodyPr/>
          <a:lstStyle/>
          <a:p>
            <a:r>
              <a:rPr lang="en-US" dirty="0"/>
              <a:t>Matthew 14:1-2</a:t>
            </a:r>
          </a:p>
        </p:txBody>
      </p:sp>
      <p:sp>
        <p:nvSpPr>
          <p:cNvPr id="3" name="Content Placeholder 2">
            <a:extLst>
              <a:ext uri="{FF2B5EF4-FFF2-40B4-BE49-F238E27FC236}">
                <a16:creationId xmlns:a16="http://schemas.microsoft.com/office/drawing/2014/main" id="{29800A47-3549-A791-93D0-97F70C8BC1F4}"/>
              </a:ext>
            </a:extLst>
          </p:cNvPr>
          <p:cNvSpPr>
            <a:spLocks noGrp="1"/>
          </p:cNvSpPr>
          <p:nvPr>
            <p:ph idx="1"/>
          </p:nvPr>
        </p:nvSpPr>
        <p:spPr/>
        <p:txBody>
          <a:bodyPr>
            <a:normAutofit lnSpcReduction="10000"/>
          </a:bodyPr>
          <a:lstStyle/>
          <a:p>
            <a:r>
              <a:rPr lang="en-US" dirty="0">
                <a:latin typeface="Source Sans Pro Black" panose="020B0803030403020204" pitchFamily="34" charset="0"/>
              </a:rPr>
              <a:t>“At that time Herod the tetrarch heard about the fame of Jesus, and he said to his servants, ‘This is John the Baptist. He has been raised from the dead; that is why these miraculous powers are at work in him.’”</a:t>
            </a:r>
          </a:p>
          <a:p>
            <a:pPr lvl="1"/>
            <a:r>
              <a:rPr lang="en-US" dirty="0">
                <a:latin typeface="Source Sans Pro Black" panose="020B0803030403020204" pitchFamily="34" charset="0"/>
              </a:rPr>
              <a:t>At that time</a:t>
            </a:r>
            <a:r>
              <a:rPr lang="en-US" dirty="0"/>
              <a:t> connects either thematically with the account of Herod Antipas’s assessment of Jesus tied to Nazareth’s assessment of Him, or chronologically (but not precisely) with John’s death.</a:t>
            </a:r>
            <a:endParaRPr lang="en-US" dirty="0">
              <a:latin typeface="Source Sans Pro Black" panose="020B0803030403020204" pitchFamily="34" charset="0"/>
            </a:endParaRPr>
          </a:p>
          <a:p>
            <a:pPr lvl="1"/>
            <a:r>
              <a:rPr lang="en-US" dirty="0">
                <a:latin typeface="Source Sans Pro Black" panose="020B0803030403020204" pitchFamily="34" charset="0"/>
              </a:rPr>
              <a:t>Tetrarch </a:t>
            </a:r>
            <a:r>
              <a:rPr lang="en-US" dirty="0"/>
              <a:t>(</a:t>
            </a:r>
            <a:r>
              <a:rPr lang="en-US" i="1" dirty="0" err="1"/>
              <a:t>Tetraarchēs</a:t>
            </a:r>
            <a:r>
              <a:rPr lang="en-US" dirty="0"/>
              <a:t>) is “a petty prince dependent on Rome and with rank and authority lower than those of a king” (BDAG, 1000).</a:t>
            </a:r>
          </a:p>
          <a:p>
            <a:pPr lvl="1"/>
            <a:r>
              <a:rPr lang="en-US" dirty="0"/>
              <a:t>Herod governed Galilee and </a:t>
            </a:r>
            <a:r>
              <a:rPr lang="en-US" dirty="0" err="1"/>
              <a:t>Perea</a:t>
            </a:r>
            <a:r>
              <a:rPr lang="en-US" dirty="0"/>
              <a:t> from 4 BC to 39 AD.</a:t>
            </a:r>
          </a:p>
          <a:p>
            <a:pPr lvl="2"/>
            <a:r>
              <a:rPr lang="en-US" dirty="0"/>
              <a:t>He governed almost all of Jesus’s life.</a:t>
            </a:r>
          </a:p>
          <a:p>
            <a:pPr lvl="2"/>
            <a:r>
              <a:rPr lang="en-US" dirty="0"/>
              <a:t>Pilate sent Jesus to Herod Antipas, when trying to avoid making a judgment about Jesus.</a:t>
            </a:r>
          </a:p>
        </p:txBody>
      </p:sp>
    </p:spTree>
    <p:extLst>
      <p:ext uri="{BB962C8B-B14F-4D97-AF65-F5344CB8AC3E}">
        <p14:creationId xmlns:p14="http://schemas.microsoft.com/office/powerpoint/2010/main" val="117189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A0FF8DC2-8C0B-52FA-FB37-026390F826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3" r="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8F6D70-AD48-1BD9-10FC-BAE18968497F}"/>
              </a:ext>
            </a:extLst>
          </p:cNvPr>
          <p:cNvSpPr txBox="1"/>
          <p:nvPr/>
        </p:nvSpPr>
        <p:spPr>
          <a:xfrm>
            <a:off x="221673" y="175491"/>
            <a:ext cx="3629891" cy="738664"/>
          </a:xfrm>
          <a:prstGeom prst="rect">
            <a:avLst/>
          </a:prstGeom>
          <a:noFill/>
        </p:spPr>
        <p:txBody>
          <a:bodyPr wrap="square" rtlCol="0">
            <a:spAutoFit/>
          </a:bodyPr>
          <a:lstStyle/>
          <a:p>
            <a:r>
              <a:rPr lang="en-US" sz="1400" dirty="0">
                <a:latin typeface="Source Sans Pro Semibold" panose="020B0603030403020204" pitchFamily="34" charset="0"/>
              </a:rPr>
              <a:t>https://www.biblicalarchaeology.org/wp-content/uploads/2017/09/herodian-family-tree.jpg</a:t>
            </a:r>
          </a:p>
        </p:txBody>
      </p:sp>
    </p:spTree>
    <p:extLst>
      <p:ext uri="{BB962C8B-B14F-4D97-AF65-F5344CB8AC3E}">
        <p14:creationId xmlns:p14="http://schemas.microsoft.com/office/powerpoint/2010/main" val="85816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EFD8-6346-02D6-409E-249C1610AAF7}"/>
              </a:ext>
            </a:extLst>
          </p:cNvPr>
          <p:cNvSpPr>
            <a:spLocks noGrp="1"/>
          </p:cNvSpPr>
          <p:nvPr>
            <p:ph type="title"/>
          </p:nvPr>
        </p:nvSpPr>
        <p:spPr/>
        <p:txBody>
          <a:bodyPr/>
          <a:lstStyle/>
          <a:p>
            <a:r>
              <a:rPr lang="en-US" dirty="0"/>
              <a:t>Matthew 14:1-2</a:t>
            </a:r>
          </a:p>
        </p:txBody>
      </p:sp>
      <p:sp>
        <p:nvSpPr>
          <p:cNvPr id="3" name="Content Placeholder 2">
            <a:extLst>
              <a:ext uri="{FF2B5EF4-FFF2-40B4-BE49-F238E27FC236}">
                <a16:creationId xmlns:a16="http://schemas.microsoft.com/office/drawing/2014/main" id="{1525E3C2-5D1A-001B-A7F1-6700692165CE}"/>
              </a:ext>
            </a:extLst>
          </p:cNvPr>
          <p:cNvSpPr>
            <a:spLocks noGrp="1"/>
          </p:cNvSpPr>
          <p:nvPr>
            <p:ph idx="1"/>
          </p:nvPr>
        </p:nvSpPr>
        <p:spPr/>
        <p:txBody>
          <a:bodyPr/>
          <a:lstStyle/>
          <a:p>
            <a:r>
              <a:rPr lang="en-US" dirty="0"/>
              <a:t>The scripture says that Herod Antipas heard of the fame of Jesus.</a:t>
            </a:r>
          </a:p>
          <a:p>
            <a:pPr lvl="1"/>
            <a:r>
              <a:rPr lang="en-US" dirty="0">
                <a:latin typeface="Source Sans Pro Black" panose="020B0803030403020204" pitchFamily="34" charset="0"/>
              </a:rPr>
              <a:t>Fame</a:t>
            </a:r>
            <a:r>
              <a:rPr lang="en-US" dirty="0"/>
              <a:t> (</a:t>
            </a:r>
            <a:r>
              <a:rPr lang="en-US" i="1" dirty="0" err="1"/>
              <a:t>akoē</a:t>
            </a:r>
            <a:r>
              <a:rPr lang="en-US" dirty="0"/>
              <a:t>): “that which is heard, </a:t>
            </a:r>
            <a:r>
              <a:rPr lang="en-US" i="1" dirty="0"/>
              <a:t>fame, report, rumor</a:t>
            </a:r>
            <a:r>
              <a:rPr lang="en-US" dirty="0"/>
              <a:t>” (BDAG, 36).</a:t>
            </a:r>
          </a:p>
          <a:p>
            <a:r>
              <a:rPr lang="en-US" dirty="0"/>
              <a:t>Why did Herod think Jesus was John the Baptist risen from the dead?</a:t>
            </a:r>
          </a:p>
          <a:p>
            <a:pPr lvl="1"/>
            <a:r>
              <a:rPr lang="en-US" dirty="0"/>
              <a:t>John 10:41 indicates that John never worked miracles while he was alive.</a:t>
            </a:r>
          </a:p>
          <a:p>
            <a:endParaRPr lang="en-US" dirty="0"/>
          </a:p>
        </p:txBody>
      </p:sp>
    </p:spTree>
    <p:extLst>
      <p:ext uri="{BB962C8B-B14F-4D97-AF65-F5344CB8AC3E}">
        <p14:creationId xmlns:p14="http://schemas.microsoft.com/office/powerpoint/2010/main" val="7822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933-9F66-D2A6-9EE5-5F074293F050}"/>
              </a:ext>
            </a:extLst>
          </p:cNvPr>
          <p:cNvSpPr>
            <a:spLocks noGrp="1"/>
          </p:cNvSpPr>
          <p:nvPr>
            <p:ph type="title"/>
          </p:nvPr>
        </p:nvSpPr>
        <p:spPr/>
        <p:txBody>
          <a:bodyPr/>
          <a:lstStyle/>
          <a:p>
            <a:r>
              <a:rPr lang="en-US" dirty="0"/>
              <a:t>The Death of John the Baptist </a:t>
            </a:r>
          </a:p>
        </p:txBody>
      </p:sp>
      <p:pic>
        <p:nvPicPr>
          <p:cNvPr id="2050" name="Picture 2" descr="Did Jesus Really Need to Be Baptized in the Jordan? - Taylor Halverson,  Ph.D.">
            <a:extLst>
              <a:ext uri="{FF2B5EF4-FFF2-40B4-BE49-F238E27FC236}">
                <a16:creationId xmlns:a16="http://schemas.microsoft.com/office/drawing/2014/main" id="{446186A5-04B3-10B0-536E-DE74B6E9E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798" y="1792038"/>
            <a:ext cx="7465002" cy="497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672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12757</TotalTime>
  <Words>6072</Words>
  <Application>Microsoft Office PowerPoint</Application>
  <PresentationFormat>Widescreen</PresentationFormat>
  <Paragraphs>274</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Outline of the Chapter</vt:lpstr>
      <vt:lpstr>The Connection with 13:53-58</vt:lpstr>
      <vt:lpstr>Matthew 14:1-12</vt:lpstr>
      <vt:lpstr>Matthew 14:1-2</vt:lpstr>
      <vt:lpstr>PowerPoint Presentation</vt:lpstr>
      <vt:lpstr>Matthew 14:1-2</vt:lpstr>
      <vt:lpstr>The Death of John the Baptist </vt:lpstr>
      <vt:lpstr>Matthew 14:3-4</vt:lpstr>
      <vt:lpstr>Matthew 14:5</vt:lpstr>
      <vt:lpstr>Matthew 14:6</vt:lpstr>
      <vt:lpstr>Matthew 14:7</vt:lpstr>
      <vt:lpstr>Matthew 14:8</vt:lpstr>
      <vt:lpstr>Matthew 14:9</vt:lpstr>
      <vt:lpstr>Matthew 14:10-11</vt:lpstr>
      <vt:lpstr>PowerPoint Presentation</vt:lpstr>
      <vt:lpstr>PowerPoint Presentation</vt:lpstr>
      <vt:lpstr>PowerPoint Presentation</vt:lpstr>
      <vt:lpstr>PowerPoint Presentation</vt:lpstr>
      <vt:lpstr>Matthew 14:12</vt:lpstr>
      <vt:lpstr>PowerPoint Presentation</vt:lpstr>
      <vt:lpstr>The Feeding of the 5000 Matthew 14:13-21</vt:lpstr>
      <vt:lpstr>PowerPoint Presentation</vt:lpstr>
      <vt:lpstr>Overview</vt:lpstr>
      <vt:lpstr>Similar Gift Miracles</vt:lpstr>
      <vt:lpstr>Elisha’s Multiplying of the Loaves</vt:lpstr>
      <vt:lpstr>Modernist Explanations</vt:lpstr>
      <vt:lpstr>Matthew 14:13</vt:lpstr>
      <vt:lpstr>Matthew 14:14</vt:lpstr>
      <vt:lpstr>Matthew 14:15</vt:lpstr>
      <vt:lpstr>Matthew 14:16</vt:lpstr>
      <vt:lpstr>Matthew 14:17</vt:lpstr>
      <vt:lpstr>Matthew 14:17-18</vt:lpstr>
      <vt:lpstr>Matthew 14:19</vt:lpstr>
      <vt:lpstr>PowerPoint Presentation</vt:lpstr>
      <vt:lpstr>Matthew 14:20</vt:lpstr>
      <vt:lpstr>Matthew 14:21</vt:lpstr>
      <vt:lpstr>Take Aways</vt:lpstr>
      <vt:lpstr>Jesus Walks on Water Matthew 14:22-33</vt:lpstr>
      <vt:lpstr>Matthew 14:22-23</vt:lpstr>
      <vt:lpstr>Context for the Miracle</vt:lpstr>
      <vt:lpstr>Matthew 14:24</vt:lpstr>
      <vt:lpstr>Matthew 14:25</vt:lpstr>
      <vt:lpstr>Matthew 14:26</vt:lpstr>
      <vt:lpstr>Matthew 14:27</vt:lpstr>
      <vt:lpstr>OT Concept of Who Controls the Seas</vt:lpstr>
      <vt:lpstr>Matthew 14:28</vt:lpstr>
      <vt:lpstr>Matthew 14:29</vt:lpstr>
      <vt:lpstr>Matthew 14:30</vt:lpstr>
      <vt:lpstr>Matthew 14:31</vt:lpstr>
      <vt:lpstr>Matthew 14:32</vt:lpstr>
      <vt:lpstr>Matthew 14:33</vt:lpstr>
      <vt:lpstr>The Popularity of Jesus as a Healer  Matthew 14:34-36</vt:lpstr>
      <vt:lpstr>Matthew 14:34</vt:lpstr>
      <vt:lpstr>PowerPoint Presentation</vt:lpstr>
      <vt:lpstr>PowerPoint Presentation</vt:lpstr>
      <vt:lpstr>PowerPoint Presentation</vt:lpstr>
      <vt:lpstr>Matthew 14:35-36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19</cp:revision>
  <dcterms:created xsi:type="dcterms:W3CDTF">2022-04-12T15:32:23Z</dcterms:created>
  <dcterms:modified xsi:type="dcterms:W3CDTF">2023-02-22T20:20:01Z</dcterms:modified>
</cp:coreProperties>
</file>