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300" r:id="rId2"/>
    <p:sldId id="301" r:id="rId3"/>
    <p:sldId id="302" r:id="rId4"/>
    <p:sldId id="303" r:id="rId5"/>
    <p:sldId id="304" r:id="rId6"/>
    <p:sldId id="305" r:id="rId7"/>
    <p:sldId id="306" r:id="rId8"/>
    <p:sldId id="308" r:id="rId9"/>
    <p:sldId id="309" r:id="rId10"/>
    <p:sldId id="310" r:id="rId11"/>
    <p:sldId id="311"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598"/>
    <p:restoredTop sz="94650"/>
  </p:normalViewPr>
  <p:slideViewPr>
    <p:cSldViewPr snapToGrid="0">
      <p:cViewPr varScale="1">
        <p:scale>
          <a:sx n="93" d="100"/>
          <a:sy n="93" d="100"/>
        </p:scale>
        <p:origin x="232" y="7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3212DA-5D8B-BF7C-E73B-670E6588F8F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27D2D07-3259-F31D-C537-FE24EBF77CE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7ED9AD3-6695-5A79-6F3A-256D8DE98843}"/>
              </a:ext>
            </a:extLst>
          </p:cNvPr>
          <p:cNvSpPr>
            <a:spLocks noGrp="1"/>
          </p:cNvSpPr>
          <p:nvPr>
            <p:ph type="dt" sz="half" idx="10"/>
          </p:nvPr>
        </p:nvSpPr>
        <p:spPr/>
        <p:txBody>
          <a:bodyPr/>
          <a:lstStyle/>
          <a:p>
            <a:fld id="{3E7F0CF1-E595-1E45-B2FD-B39583E5F384}" type="datetimeFigureOut">
              <a:rPr lang="en-US" smtClean="0"/>
              <a:t>1/16/23</a:t>
            </a:fld>
            <a:endParaRPr lang="en-US"/>
          </a:p>
        </p:txBody>
      </p:sp>
      <p:sp>
        <p:nvSpPr>
          <p:cNvPr id="5" name="Footer Placeholder 4">
            <a:extLst>
              <a:ext uri="{FF2B5EF4-FFF2-40B4-BE49-F238E27FC236}">
                <a16:creationId xmlns:a16="http://schemas.microsoft.com/office/drawing/2014/main" id="{581AC665-A47C-6271-3262-7B50CC6BA2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2D4D1A-ED73-AEBF-2B6B-A27016C8AD01}"/>
              </a:ext>
            </a:extLst>
          </p:cNvPr>
          <p:cNvSpPr>
            <a:spLocks noGrp="1"/>
          </p:cNvSpPr>
          <p:nvPr>
            <p:ph type="sldNum" sz="quarter" idx="12"/>
          </p:nvPr>
        </p:nvSpPr>
        <p:spPr/>
        <p:txBody>
          <a:bodyPr/>
          <a:lstStyle/>
          <a:p>
            <a:fld id="{BC5A95FC-0FA6-614A-BDFD-A7E3DB9C2925}" type="slidenum">
              <a:rPr lang="en-US" smtClean="0"/>
              <a:t>‹#›</a:t>
            </a:fld>
            <a:endParaRPr lang="en-US"/>
          </a:p>
        </p:txBody>
      </p:sp>
    </p:spTree>
    <p:extLst>
      <p:ext uri="{BB962C8B-B14F-4D97-AF65-F5344CB8AC3E}">
        <p14:creationId xmlns:p14="http://schemas.microsoft.com/office/powerpoint/2010/main" val="30747701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37CA4B-5A57-D7B2-91A1-014D8CC6A24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3A549B3-0661-1985-BEC6-1E3C74D4512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788A24-BF91-9DE0-13B2-4559C45DDA7A}"/>
              </a:ext>
            </a:extLst>
          </p:cNvPr>
          <p:cNvSpPr>
            <a:spLocks noGrp="1"/>
          </p:cNvSpPr>
          <p:nvPr>
            <p:ph type="dt" sz="half" idx="10"/>
          </p:nvPr>
        </p:nvSpPr>
        <p:spPr/>
        <p:txBody>
          <a:bodyPr/>
          <a:lstStyle/>
          <a:p>
            <a:fld id="{3E7F0CF1-E595-1E45-B2FD-B39583E5F384}" type="datetimeFigureOut">
              <a:rPr lang="en-US" smtClean="0"/>
              <a:t>1/16/23</a:t>
            </a:fld>
            <a:endParaRPr lang="en-US"/>
          </a:p>
        </p:txBody>
      </p:sp>
      <p:sp>
        <p:nvSpPr>
          <p:cNvPr id="5" name="Footer Placeholder 4">
            <a:extLst>
              <a:ext uri="{FF2B5EF4-FFF2-40B4-BE49-F238E27FC236}">
                <a16:creationId xmlns:a16="http://schemas.microsoft.com/office/drawing/2014/main" id="{D4123BB1-8279-1322-123F-351A4ADFF8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86002A-7D0E-1486-A777-6B287E4FF8E5}"/>
              </a:ext>
            </a:extLst>
          </p:cNvPr>
          <p:cNvSpPr>
            <a:spLocks noGrp="1"/>
          </p:cNvSpPr>
          <p:nvPr>
            <p:ph type="sldNum" sz="quarter" idx="12"/>
          </p:nvPr>
        </p:nvSpPr>
        <p:spPr/>
        <p:txBody>
          <a:bodyPr/>
          <a:lstStyle/>
          <a:p>
            <a:fld id="{BC5A95FC-0FA6-614A-BDFD-A7E3DB9C2925}" type="slidenum">
              <a:rPr lang="en-US" smtClean="0"/>
              <a:t>‹#›</a:t>
            </a:fld>
            <a:endParaRPr lang="en-US"/>
          </a:p>
        </p:txBody>
      </p:sp>
    </p:spTree>
    <p:extLst>
      <p:ext uri="{BB962C8B-B14F-4D97-AF65-F5344CB8AC3E}">
        <p14:creationId xmlns:p14="http://schemas.microsoft.com/office/powerpoint/2010/main" val="1510134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41268AC-DB2D-6C66-15E4-5BF916A631F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01C3D25-9EFB-7F20-8EA4-3160B9979F6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137619-CE99-C679-E3A1-9F0A2A036A3E}"/>
              </a:ext>
            </a:extLst>
          </p:cNvPr>
          <p:cNvSpPr>
            <a:spLocks noGrp="1"/>
          </p:cNvSpPr>
          <p:nvPr>
            <p:ph type="dt" sz="half" idx="10"/>
          </p:nvPr>
        </p:nvSpPr>
        <p:spPr/>
        <p:txBody>
          <a:bodyPr/>
          <a:lstStyle/>
          <a:p>
            <a:fld id="{3E7F0CF1-E595-1E45-B2FD-B39583E5F384}" type="datetimeFigureOut">
              <a:rPr lang="en-US" smtClean="0"/>
              <a:t>1/16/23</a:t>
            </a:fld>
            <a:endParaRPr lang="en-US"/>
          </a:p>
        </p:txBody>
      </p:sp>
      <p:sp>
        <p:nvSpPr>
          <p:cNvPr id="5" name="Footer Placeholder 4">
            <a:extLst>
              <a:ext uri="{FF2B5EF4-FFF2-40B4-BE49-F238E27FC236}">
                <a16:creationId xmlns:a16="http://schemas.microsoft.com/office/drawing/2014/main" id="{B716E64D-FFDC-97A7-4FA2-7C2EB1B91C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28222DE-5771-3294-AA29-19B951B26DD0}"/>
              </a:ext>
            </a:extLst>
          </p:cNvPr>
          <p:cNvSpPr>
            <a:spLocks noGrp="1"/>
          </p:cNvSpPr>
          <p:nvPr>
            <p:ph type="sldNum" sz="quarter" idx="12"/>
          </p:nvPr>
        </p:nvSpPr>
        <p:spPr/>
        <p:txBody>
          <a:bodyPr/>
          <a:lstStyle/>
          <a:p>
            <a:fld id="{BC5A95FC-0FA6-614A-BDFD-A7E3DB9C2925}" type="slidenum">
              <a:rPr lang="en-US" smtClean="0"/>
              <a:t>‹#›</a:t>
            </a:fld>
            <a:endParaRPr lang="en-US"/>
          </a:p>
        </p:txBody>
      </p:sp>
    </p:spTree>
    <p:extLst>
      <p:ext uri="{BB962C8B-B14F-4D97-AF65-F5344CB8AC3E}">
        <p14:creationId xmlns:p14="http://schemas.microsoft.com/office/powerpoint/2010/main" val="23299059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54E5B7-CD14-2A7D-D9D6-23AA406AC4F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7E56408-7763-DEC5-40EC-2502644F925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3F04761-DB99-7163-7A3A-D205A01401C8}"/>
              </a:ext>
            </a:extLst>
          </p:cNvPr>
          <p:cNvSpPr>
            <a:spLocks noGrp="1"/>
          </p:cNvSpPr>
          <p:nvPr>
            <p:ph type="dt" sz="half" idx="10"/>
          </p:nvPr>
        </p:nvSpPr>
        <p:spPr/>
        <p:txBody>
          <a:bodyPr/>
          <a:lstStyle/>
          <a:p>
            <a:fld id="{3E7F0CF1-E595-1E45-B2FD-B39583E5F384}" type="datetimeFigureOut">
              <a:rPr lang="en-US" smtClean="0"/>
              <a:t>1/16/23</a:t>
            </a:fld>
            <a:endParaRPr lang="en-US"/>
          </a:p>
        </p:txBody>
      </p:sp>
      <p:sp>
        <p:nvSpPr>
          <p:cNvPr id="5" name="Footer Placeholder 4">
            <a:extLst>
              <a:ext uri="{FF2B5EF4-FFF2-40B4-BE49-F238E27FC236}">
                <a16:creationId xmlns:a16="http://schemas.microsoft.com/office/drawing/2014/main" id="{D11B1D41-17A5-6B64-30F7-03E57D6CDB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10C081-CBB3-FFF2-DB7D-AF7D06D4494A}"/>
              </a:ext>
            </a:extLst>
          </p:cNvPr>
          <p:cNvSpPr>
            <a:spLocks noGrp="1"/>
          </p:cNvSpPr>
          <p:nvPr>
            <p:ph type="sldNum" sz="quarter" idx="12"/>
          </p:nvPr>
        </p:nvSpPr>
        <p:spPr/>
        <p:txBody>
          <a:bodyPr/>
          <a:lstStyle/>
          <a:p>
            <a:fld id="{BC5A95FC-0FA6-614A-BDFD-A7E3DB9C2925}" type="slidenum">
              <a:rPr lang="en-US" smtClean="0"/>
              <a:t>‹#›</a:t>
            </a:fld>
            <a:endParaRPr lang="en-US"/>
          </a:p>
        </p:txBody>
      </p:sp>
    </p:spTree>
    <p:extLst>
      <p:ext uri="{BB962C8B-B14F-4D97-AF65-F5344CB8AC3E}">
        <p14:creationId xmlns:p14="http://schemas.microsoft.com/office/powerpoint/2010/main" val="26560460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3D14F2-08BE-F17C-11CB-6C086ADB5D1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A0252FE-0A9F-21A4-91AA-49C98198EF0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BE022D5-2609-726A-9D08-091DCB706214}"/>
              </a:ext>
            </a:extLst>
          </p:cNvPr>
          <p:cNvSpPr>
            <a:spLocks noGrp="1"/>
          </p:cNvSpPr>
          <p:nvPr>
            <p:ph type="dt" sz="half" idx="10"/>
          </p:nvPr>
        </p:nvSpPr>
        <p:spPr/>
        <p:txBody>
          <a:bodyPr/>
          <a:lstStyle/>
          <a:p>
            <a:fld id="{3E7F0CF1-E595-1E45-B2FD-B39583E5F384}" type="datetimeFigureOut">
              <a:rPr lang="en-US" smtClean="0"/>
              <a:t>1/16/23</a:t>
            </a:fld>
            <a:endParaRPr lang="en-US"/>
          </a:p>
        </p:txBody>
      </p:sp>
      <p:sp>
        <p:nvSpPr>
          <p:cNvPr id="5" name="Footer Placeholder 4">
            <a:extLst>
              <a:ext uri="{FF2B5EF4-FFF2-40B4-BE49-F238E27FC236}">
                <a16:creationId xmlns:a16="http://schemas.microsoft.com/office/drawing/2014/main" id="{5BDE79F8-7608-7A8A-AC0E-C5DCFC2D0C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6886BA-0D0C-04AD-C4AC-43B8A239D604}"/>
              </a:ext>
            </a:extLst>
          </p:cNvPr>
          <p:cNvSpPr>
            <a:spLocks noGrp="1"/>
          </p:cNvSpPr>
          <p:nvPr>
            <p:ph type="sldNum" sz="quarter" idx="12"/>
          </p:nvPr>
        </p:nvSpPr>
        <p:spPr/>
        <p:txBody>
          <a:bodyPr/>
          <a:lstStyle/>
          <a:p>
            <a:fld id="{BC5A95FC-0FA6-614A-BDFD-A7E3DB9C2925}" type="slidenum">
              <a:rPr lang="en-US" smtClean="0"/>
              <a:t>‹#›</a:t>
            </a:fld>
            <a:endParaRPr lang="en-US"/>
          </a:p>
        </p:txBody>
      </p:sp>
    </p:spTree>
    <p:extLst>
      <p:ext uri="{BB962C8B-B14F-4D97-AF65-F5344CB8AC3E}">
        <p14:creationId xmlns:p14="http://schemas.microsoft.com/office/powerpoint/2010/main" val="3459077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63A7D-6829-FCFA-8645-77E9AA81171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6A62A2C-6270-3B34-6E8F-2192E3224D9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38EC787-2DF9-BB4D-8154-AEA4B6099E1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AB63388-1EC0-27A0-2025-23FFC5980F49}"/>
              </a:ext>
            </a:extLst>
          </p:cNvPr>
          <p:cNvSpPr>
            <a:spLocks noGrp="1"/>
          </p:cNvSpPr>
          <p:nvPr>
            <p:ph type="dt" sz="half" idx="10"/>
          </p:nvPr>
        </p:nvSpPr>
        <p:spPr/>
        <p:txBody>
          <a:bodyPr/>
          <a:lstStyle/>
          <a:p>
            <a:fld id="{3E7F0CF1-E595-1E45-B2FD-B39583E5F384}" type="datetimeFigureOut">
              <a:rPr lang="en-US" smtClean="0"/>
              <a:t>1/16/23</a:t>
            </a:fld>
            <a:endParaRPr lang="en-US"/>
          </a:p>
        </p:txBody>
      </p:sp>
      <p:sp>
        <p:nvSpPr>
          <p:cNvPr id="6" name="Footer Placeholder 5">
            <a:extLst>
              <a:ext uri="{FF2B5EF4-FFF2-40B4-BE49-F238E27FC236}">
                <a16:creationId xmlns:a16="http://schemas.microsoft.com/office/drawing/2014/main" id="{CEB19670-DECA-0669-2850-86E106FAAAA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B162A47-F788-5818-DE81-A8521FA357E8}"/>
              </a:ext>
            </a:extLst>
          </p:cNvPr>
          <p:cNvSpPr>
            <a:spLocks noGrp="1"/>
          </p:cNvSpPr>
          <p:nvPr>
            <p:ph type="sldNum" sz="quarter" idx="12"/>
          </p:nvPr>
        </p:nvSpPr>
        <p:spPr/>
        <p:txBody>
          <a:bodyPr/>
          <a:lstStyle/>
          <a:p>
            <a:fld id="{BC5A95FC-0FA6-614A-BDFD-A7E3DB9C2925}" type="slidenum">
              <a:rPr lang="en-US" smtClean="0"/>
              <a:t>‹#›</a:t>
            </a:fld>
            <a:endParaRPr lang="en-US"/>
          </a:p>
        </p:txBody>
      </p:sp>
    </p:spTree>
    <p:extLst>
      <p:ext uri="{BB962C8B-B14F-4D97-AF65-F5344CB8AC3E}">
        <p14:creationId xmlns:p14="http://schemas.microsoft.com/office/powerpoint/2010/main" val="41514343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2D31A-5FFE-9538-44E1-DC90E682883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FCDFDA3-87C0-D5D2-5525-4B3BFC1B249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0D3C078-BF1F-A3B7-3E1D-02092E81738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8DA9B70-89A9-DD23-7945-3DF45A325B9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D6DDB5C-17BD-48B2-6199-D6834B0E753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974C6AB-9DA8-AC72-2814-6D2C49C4C309}"/>
              </a:ext>
            </a:extLst>
          </p:cNvPr>
          <p:cNvSpPr>
            <a:spLocks noGrp="1"/>
          </p:cNvSpPr>
          <p:nvPr>
            <p:ph type="dt" sz="half" idx="10"/>
          </p:nvPr>
        </p:nvSpPr>
        <p:spPr/>
        <p:txBody>
          <a:bodyPr/>
          <a:lstStyle/>
          <a:p>
            <a:fld id="{3E7F0CF1-E595-1E45-B2FD-B39583E5F384}" type="datetimeFigureOut">
              <a:rPr lang="en-US" smtClean="0"/>
              <a:t>1/16/23</a:t>
            </a:fld>
            <a:endParaRPr lang="en-US"/>
          </a:p>
        </p:txBody>
      </p:sp>
      <p:sp>
        <p:nvSpPr>
          <p:cNvPr id="8" name="Footer Placeholder 7">
            <a:extLst>
              <a:ext uri="{FF2B5EF4-FFF2-40B4-BE49-F238E27FC236}">
                <a16:creationId xmlns:a16="http://schemas.microsoft.com/office/drawing/2014/main" id="{341C684A-FEDE-B84E-DBD8-53B4210D8E6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38D6A7D-73B3-032D-B01B-51F36A914234}"/>
              </a:ext>
            </a:extLst>
          </p:cNvPr>
          <p:cNvSpPr>
            <a:spLocks noGrp="1"/>
          </p:cNvSpPr>
          <p:nvPr>
            <p:ph type="sldNum" sz="quarter" idx="12"/>
          </p:nvPr>
        </p:nvSpPr>
        <p:spPr/>
        <p:txBody>
          <a:bodyPr/>
          <a:lstStyle/>
          <a:p>
            <a:fld id="{BC5A95FC-0FA6-614A-BDFD-A7E3DB9C2925}" type="slidenum">
              <a:rPr lang="en-US" smtClean="0"/>
              <a:t>‹#›</a:t>
            </a:fld>
            <a:endParaRPr lang="en-US"/>
          </a:p>
        </p:txBody>
      </p:sp>
    </p:spTree>
    <p:extLst>
      <p:ext uri="{BB962C8B-B14F-4D97-AF65-F5344CB8AC3E}">
        <p14:creationId xmlns:p14="http://schemas.microsoft.com/office/powerpoint/2010/main" val="37519050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ACF3D2-8423-0D5D-99A9-B2131AF20CA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3FCE46E-B47F-40C3-E3B1-660CCEC3510E}"/>
              </a:ext>
            </a:extLst>
          </p:cNvPr>
          <p:cNvSpPr>
            <a:spLocks noGrp="1"/>
          </p:cNvSpPr>
          <p:nvPr>
            <p:ph type="dt" sz="half" idx="10"/>
          </p:nvPr>
        </p:nvSpPr>
        <p:spPr/>
        <p:txBody>
          <a:bodyPr/>
          <a:lstStyle/>
          <a:p>
            <a:fld id="{3E7F0CF1-E595-1E45-B2FD-B39583E5F384}" type="datetimeFigureOut">
              <a:rPr lang="en-US" smtClean="0"/>
              <a:t>1/16/23</a:t>
            </a:fld>
            <a:endParaRPr lang="en-US"/>
          </a:p>
        </p:txBody>
      </p:sp>
      <p:sp>
        <p:nvSpPr>
          <p:cNvPr id="4" name="Footer Placeholder 3">
            <a:extLst>
              <a:ext uri="{FF2B5EF4-FFF2-40B4-BE49-F238E27FC236}">
                <a16:creationId xmlns:a16="http://schemas.microsoft.com/office/drawing/2014/main" id="{D0854ABB-9930-352D-97F7-ECECB460C71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FF9373B-9E97-940D-D526-53D63D681D88}"/>
              </a:ext>
            </a:extLst>
          </p:cNvPr>
          <p:cNvSpPr>
            <a:spLocks noGrp="1"/>
          </p:cNvSpPr>
          <p:nvPr>
            <p:ph type="sldNum" sz="quarter" idx="12"/>
          </p:nvPr>
        </p:nvSpPr>
        <p:spPr/>
        <p:txBody>
          <a:bodyPr/>
          <a:lstStyle/>
          <a:p>
            <a:fld id="{BC5A95FC-0FA6-614A-BDFD-A7E3DB9C2925}" type="slidenum">
              <a:rPr lang="en-US" smtClean="0"/>
              <a:t>‹#›</a:t>
            </a:fld>
            <a:endParaRPr lang="en-US"/>
          </a:p>
        </p:txBody>
      </p:sp>
    </p:spTree>
    <p:extLst>
      <p:ext uri="{BB962C8B-B14F-4D97-AF65-F5344CB8AC3E}">
        <p14:creationId xmlns:p14="http://schemas.microsoft.com/office/powerpoint/2010/main" val="17293294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5D89044-65F0-C8E7-1CAA-5A358410217F}"/>
              </a:ext>
            </a:extLst>
          </p:cNvPr>
          <p:cNvSpPr>
            <a:spLocks noGrp="1"/>
          </p:cNvSpPr>
          <p:nvPr>
            <p:ph type="dt" sz="half" idx="10"/>
          </p:nvPr>
        </p:nvSpPr>
        <p:spPr/>
        <p:txBody>
          <a:bodyPr/>
          <a:lstStyle/>
          <a:p>
            <a:fld id="{3E7F0CF1-E595-1E45-B2FD-B39583E5F384}" type="datetimeFigureOut">
              <a:rPr lang="en-US" smtClean="0"/>
              <a:t>1/16/23</a:t>
            </a:fld>
            <a:endParaRPr lang="en-US"/>
          </a:p>
        </p:txBody>
      </p:sp>
      <p:sp>
        <p:nvSpPr>
          <p:cNvPr id="3" name="Footer Placeholder 2">
            <a:extLst>
              <a:ext uri="{FF2B5EF4-FFF2-40B4-BE49-F238E27FC236}">
                <a16:creationId xmlns:a16="http://schemas.microsoft.com/office/drawing/2014/main" id="{F914DEDE-60DD-2B3B-6720-A440FD27D65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403F735-D161-CB4A-5DF2-18F947C9A769}"/>
              </a:ext>
            </a:extLst>
          </p:cNvPr>
          <p:cNvSpPr>
            <a:spLocks noGrp="1"/>
          </p:cNvSpPr>
          <p:nvPr>
            <p:ph type="sldNum" sz="quarter" idx="12"/>
          </p:nvPr>
        </p:nvSpPr>
        <p:spPr/>
        <p:txBody>
          <a:bodyPr/>
          <a:lstStyle/>
          <a:p>
            <a:fld id="{BC5A95FC-0FA6-614A-BDFD-A7E3DB9C2925}" type="slidenum">
              <a:rPr lang="en-US" smtClean="0"/>
              <a:t>‹#›</a:t>
            </a:fld>
            <a:endParaRPr lang="en-US"/>
          </a:p>
        </p:txBody>
      </p:sp>
    </p:spTree>
    <p:extLst>
      <p:ext uri="{BB962C8B-B14F-4D97-AF65-F5344CB8AC3E}">
        <p14:creationId xmlns:p14="http://schemas.microsoft.com/office/powerpoint/2010/main" val="34263260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A1D7E7-3108-E9E7-7802-AC6FC4AB8BF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172A815-94FB-4E62-B3FF-4EC867EB496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EBC9510-1F4C-FB5A-FCB9-87F278038E3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34EB3DF-0613-7C75-E036-80220754AA2B}"/>
              </a:ext>
            </a:extLst>
          </p:cNvPr>
          <p:cNvSpPr>
            <a:spLocks noGrp="1"/>
          </p:cNvSpPr>
          <p:nvPr>
            <p:ph type="dt" sz="half" idx="10"/>
          </p:nvPr>
        </p:nvSpPr>
        <p:spPr/>
        <p:txBody>
          <a:bodyPr/>
          <a:lstStyle/>
          <a:p>
            <a:fld id="{3E7F0CF1-E595-1E45-B2FD-B39583E5F384}" type="datetimeFigureOut">
              <a:rPr lang="en-US" smtClean="0"/>
              <a:t>1/16/23</a:t>
            </a:fld>
            <a:endParaRPr lang="en-US"/>
          </a:p>
        </p:txBody>
      </p:sp>
      <p:sp>
        <p:nvSpPr>
          <p:cNvPr id="6" name="Footer Placeholder 5">
            <a:extLst>
              <a:ext uri="{FF2B5EF4-FFF2-40B4-BE49-F238E27FC236}">
                <a16:creationId xmlns:a16="http://schemas.microsoft.com/office/drawing/2014/main" id="{856705C5-00AD-BC02-F291-5174B70557E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8D38496-54AA-8713-497D-E3E366EC71BD}"/>
              </a:ext>
            </a:extLst>
          </p:cNvPr>
          <p:cNvSpPr>
            <a:spLocks noGrp="1"/>
          </p:cNvSpPr>
          <p:nvPr>
            <p:ph type="sldNum" sz="quarter" idx="12"/>
          </p:nvPr>
        </p:nvSpPr>
        <p:spPr/>
        <p:txBody>
          <a:bodyPr/>
          <a:lstStyle/>
          <a:p>
            <a:fld id="{BC5A95FC-0FA6-614A-BDFD-A7E3DB9C2925}" type="slidenum">
              <a:rPr lang="en-US" smtClean="0"/>
              <a:t>‹#›</a:t>
            </a:fld>
            <a:endParaRPr lang="en-US"/>
          </a:p>
        </p:txBody>
      </p:sp>
    </p:spTree>
    <p:extLst>
      <p:ext uri="{BB962C8B-B14F-4D97-AF65-F5344CB8AC3E}">
        <p14:creationId xmlns:p14="http://schemas.microsoft.com/office/powerpoint/2010/main" val="38822744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69C4E-DFF0-2FA3-0CFB-A1ECE721F2E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7C2A8CC-2500-C2BA-C89E-F501CA49D29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54ACA70-E445-532E-6813-0298055FA2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24EC77E-00F6-F7A9-8C7A-1BBB98D8BE6C}"/>
              </a:ext>
            </a:extLst>
          </p:cNvPr>
          <p:cNvSpPr>
            <a:spLocks noGrp="1"/>
          </p:cNvSpPr>
          <p:nvPr>
            <p:ph type="dt" sz="half" idx="10"/>
          </p:nvPr>
        </p:nvSpPr>
        <p:spPr/>
        <p:txBody>
          <a:bodyPr/>
          <a:lstStyle/>
          <a:p>
            <a:fld id="{3E7F0CF1-E595-1E45-B2FD-B39583E5F384}" type="datetimeFigureOut">
              <a:rPr lang="en-US" smtClean="0"/>
              <a:t>1/16/23</a:t>
            </a:fld>
            <a:endParaRPr lang="en-US"/>
          </a:p>
        </p:txBody>
      </p:sp>
      <p:sp>
        <p:nvSpPr>
          <p:cNvPr id="6" name="Footer Placeholder 5">
            <a:extLst>
              <a:ext uri="{FF2B5EF4-FFF2-40B4-BE49-F238E27FC236}">
                <a16:creationId xmlns:a16="http://schemas.microsoft.com/office/drawing/2014/main" id="{555504DD-C03D-0FA9-35D6-E2D46BE1D21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12B75A7-752E-7669-A791-CE4E71D2D6F1}"/>
              </a:ext>
            </a:extLst>
          </p:cNvPr>
          <p:cNvSpPr>
            <a:spLocks noGrp="1"/>
          </p:cNvSpPr>
          <p:nvPr>
            <p:ph type="sldNum" sz="quarter" idx="12"/>
          </p:nvPr>
        </p:nvSpPr>
        <p:spPr/>
        <p:txBody>
          <a:bodyPr/>
          <a:lstStyle/>
          <a:p>
            <a:fld id="{BC5A95FC-0FA6-614A-BDFD-A7E3DB9C2925}" type="slidenum">
              <a:rPr lang="en-US" smtClean="0"/>
              <a:t>‹#›</a:t>
            </a:fld>
            <a:endParaRPr lang="en-US"/>
          </a:p>
        </p:txBody>
      </p:sp>
    </p:spTree>
    <p:extLst>
      <p:ext uri="{BB962C8B-B14F-4D97-AF65-F5344CB8AC3E}">
        <p14:creationId xmlns:p14="http://schemas.microsoft.com/office/powerpoint/2010/main" val="40120088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770B90-F681-3749-48FF-CD34A0FA5D4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73BE80C-58F5-A496-8E56-8972CE4360A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4AA1A5-FCB7-9725-A8F7-8E685F83BA1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7F0CF1-E595-1E45-B2FD-B39583E5F384}" type="datetimeFigureOut">
              <a:rPr lang="en-US" smtClean="0"/>
              <a:t>1/16/23</a:t>
            </a:fld>
            <a:endParaRPr lang="en-US"/>
          </a:p>
        </p:txBody>
      </p:sp>
      <p:sp>
        <p:nvSpPr>
          <p:cNvPr id="5" name="Footer Placeholder 4">
            <a:extLst>
              <a:ext uri="{FF2B5EF4-FFF2-40B4-BE49-F238E27FC236}">
                <a16:creationId xmlns:a16="http://schemas.microsoft.com/office/drawing/2014/main" id="{C5AFE00B-4A00-8D79-C6E8-18A49B12FE6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D41693B-6A76-A0A4-F512-FDB92239277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5A95FC-0FA6-614A-BDFD-A7E3DB9C2925}" type="slidenum">
              <a:rPr lang="en-US" smtClean="0"/>
              <a:t>‹#›</a:t>
            </a:fld>
            <a:endParaRPr lang="en-US"/>
          </a:p>
        </p:txBody>
      </p:sp>
    </p:spTree>
    <p:extLst>
      <p:ext uri="{BB962C8B-B14F-4D97-AF65-F5344CB8AC3E}">
        <p14:creationId xmlns:p14="http://schemas.microsoft.com/office/powerpoint/2010/main" val="3990273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09B31-F820-DD65-394E-0F0BDB9EAB02}"/>
              </a:ext>
            </a:extLst>
          </p:cNvPr>
          <p:cNvSpPr>
            <a:spLocks noGrp="1"/>
          </p:cNvSpPr>
          <p:nvPr>
            <p:ph type="title"/>
          </p:nvPr>
        </p:nvSpPr>
        <p:spPr>
          <a:solidFill>
            <a:schemeClr val="tx1"/>
          </a:solidFill>
        </p:spPr>
        <p:txBody>
          <a:bodyPr/>
          <a:lstStyle/>
          <a:p>
            <a:pPr algn="ctr"/>
            <a:r>
              <a:rPr lang="en-US" b="1" dirty="0">
                <a:solidFill>
                  <a:schemeClr val="bg1"/>
                </a:solidFill>
              </a:rPr>
              <a:t>Three More Parables</a:t>
            </a:r>
          </a:p>
        </p:txBody>
      </p:sp>
      <p:sp>
        <p:nvSpPr>
          <p:cNvPr id="3" name="Content Placeholder 2">
            <a:extLst>
              <a:ext uri="{FF2B5EF4-FFF2-40B4-BE49-F238E27FC236}">
                <a16:creationId xmlns:a16="http://schemas.microsoft.com/office/drawing/2014/main" id="{66AFC4BC-EC9D-75C4-B0F5-F47034E30D20}"/>
              </a:ext>
            </a:extLst>
          </p:cNvPr>
          <p:cNvSpPr>
            <a:spLocks noGrp="1"/>
          </p:cNvSpPr>
          <p:nvPr>
            <p:ph idx="1"/>
          </p:nvPr>
        </p:nvSpPr>
        <p:spPr/>
        <p:txBody>
          <a:bodyPr>
            <a:normAutofit/>
          </a:bodyPr>
          <a:lstStyle/>
          <a:p>
            <a:r>
              <a:rPr lang="en-US" dirty="0"/>
              <a:t>“The Kingdom of Heaven is like . . .”</a:t>
            </a:r>
          </a:p>
          <a:p>
            <a:pPr lvl="1"/>
            <a:r>
              <a:rPr lang="en-US" dirty="0"/>
              <a:t>The hidden treasure (13:44)</a:t>
            </a:r>
          </a:p>
          <a:p>
            <a:pPr lvl="1"/>
            <a:r>
              <a:rPr lang="en-US" dirty="0"/>
              <a:t>The pearl of great price (13:45-46)</a:t>
            </a:r>
          </a:p>
          <a:p>
            <a:pPr lvl="1"/>
            <a:r>
              <a:rPr lang="en-US" dirty="0"/>
              <a:t>The parable of the net (13:47-50)</a:t>
            </a:r>
          </a:p>
          <a:p>
            <a:r>
              <a:rPr lang="en-US" dirty="0"/>
              <a:t>Some say He chose the phrase because he wrote to the jews. The jews were reluctant to use the name of God out of fear.</a:t>
            </a:r>
          </a:p>
          <a:p>
            <a:r>
              <a:rPr lang="en-US" dirty="0"/>
              <a:t>The words “kingdom of heaven” shows the origin of the kingdom, just as “the kingdom of God” shows the same thing. It was a kingdom God would set up: it was from heaven. It was from God. </a:t>
            </a:r>
          </a:p>
          <a:p>
            <a:r>
              <a:rPr lang="en-US" dirty="0"/>
              <a:t>All three of these parables only appear in Matthew’s gospel.</a:t>
            </a:r>
          </a:p>
          <a:p>
            <a:pPr marL="0" indent="0">
              <a:buNone/>
            </a:pPr>
            <a:endParaRPr lang="en-US" b="1" dirty="0"/>
          </a:p>
          <a:p>
            <a:pPr marL="457200" lvl="1" indent="0">
              <a:buNone/>
            </a:pPr>
            <a:endParaRPr lang="en-US" dirty="0"/>
          </a:p>
        </p:txBody>
      </p:sp>
    </p:spTree>
    <p:extLst>
      <p:ext uri="{BB962C8B-B14F-4D97-AF65-F5344CB8AC3E}">
        <p14:creationId xmlns:p14="http://schemas.microsoft.com/office/powerpoint/2010/main" val="1764724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 calcmode="lin" valueType="num">
                                      <p:cBhvr additive="base">
                                        <p:cTn id="1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BC7327-F82D-1174-B158-C7A404CC5021}"/>
              </a:ext>
            </a:extLst>
          </p:cNvPr>
          <p:cNvSpPr>
            <a:spLocks noGrp="1"/>
          </p:cNvSpPr>
          <p:nvPr>
            <p:ph type="title"/>
          </p:nvPr>
        </p:nvSpPr>
        <p:spPr>
          <a:solidFill>
            <a:schemeClr val="tx1"/>
          </a:solidFill>
        </p:spPr>
        <p:txBody>
          <a:bodyPr/>
          <a:lstStyle/>
          <a:p>
            <a:pPr algn="ctr"/>
            <a:r>
              <a:rPr lang="en-US" b="1" dirty="0">
                <a:solidFill>
                  <a:schemeClr val="bg1"/>
                </a:solidFill>
              </a:rPr>
              <a:t>Matthew 13:57</a:t>
            </a:r>
          </a:p>
        </p:txBody>
      </p:sp>
      <p:sp>
        <p:nvSpPr>
          <p:cNvPr id="3" name="Content Placeholder 2">
            <a:extLst>
              <a:ext uri="{FF2B5EF4-FFF2-40B4-BE49-F238E27FC236}">
                <a16:creationId xmlns:a16="http://schemas.microsoft.com/office/drawing/2014/main" id="{E9A8D282-0E28-5863-766E-306216CAB413}"/>
              </a:ext>
            </a:extLst>
          </p:cNvPr>
          <p:cNvSpPr>
            <a:spLocks noGrp="1"/>
          </p:cNvSpPr>
          <p:nvPr>
            <p:ph idx="1"/>
          </p:nvPr>
        </p:nvSpPr>
        <p:spPr/>
        <p:txBody>
          <a:bodyPr/>
          <a:lstStyle/>
          <a:p>
            <a:r>
              <a:rPr lang="en-US" dirty="0">
                <a:latin typeface="Source Sans Pro Black" panose="020B0803030403020204" pitchFamily="34" charset="0"/>
              </a:rPr>
              <a:t>“And they took offense at him. But Jesus said to them, ‘A prophet is not without honor except in his hometown and in his own household.’”</a:t>
            </a:r>
          </a:p>
          <a:p>
            <a:pPr lvl="1"/>
            <a:r>
              <a:rPr lang="en-US" dirty="0">
                <a:latin typeface="Source Sans Pro Black" panose="020B0803030403020204" pitchFamily="34" charset="0"/>
              </a:rPr>
              <a:t>Took offense </a:t>
            </a:r>
            <a:r>
              <a:rPr lang="en-US" dirty="0"/>
              <a:t>(</a:t>
            </a:r>
            <a:r>
              <a:rPr lang="en-US" i="1" dirty="0" err="1"/>
              <a:t>skandalizō</a:t>
            </a:r>
            <a:r>
              <a:rPr lang="en-US" dirty="0"/>
              <a:t>): “to cause to be brought to a downfall, </a:t>
            </a:r>
            <a:r>
              <a:rPr lang="en-US" i="1" dirty="0"/>
              <a:t>cause to sin. . . Be led into sin, be repelled by someone</a:t>
            </a:r>
            <a:r>
              <a:rPr lang="en-US" dirty="0"/>
              <a:t>” (BDAG, 926). It is the opposite of believing in Jesus.</a:t>
            </a:r>
          </a:p>
          <a:p>
            <a:pPr lvl="1"/>
            <a:r>
              <a:rPr lang="en-US" dirty="0"/>
              <a:t>Jesus did not fit their picture of what the Messiah/Christ should be and was rejected by His own family and home town.</a:t>
            </a:r>
          </a:p>
          <a:p>
            <a:pPr lvl="1"/>
            <a:r>
              <a:rPr lang="en-US" dirty="0"/>
              <a:t>That Jesus refers to Himself as a prophet is significant. Israel had not known any prophets since Malachi. However, Jesus is more than a prophet!</a:t>
            </a:r>
          </a:p>
          <a:p>
            <a:endParaRPr lang="en-US" dirty="0"/>
          </a:p>
        </p:txBody>
      </p:sp>
    </p:spTree>
    <p:extLst>
      <p:ext uri="{BB962C8B-B14F-4D97-AF65-F5344CB8AC3E}">
        <p14:creationId xmlns:p14="http://schemas.microsoft.com/office/powerpoint/2010/main" val="953774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ircle(in)">
                                      <p:cBhvr>
                                        <p:cTn id="1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FFF7DF-092C-7270-3A86-3A563D10CD8D}"/>
              </a:ext>
            </a:extLst>
          </p:cNvPr>
          <p:cNvSpPr>
            <a:spLocks noGrp="1"/>
          </p:cNvSpPr>
          <p:nvPr>
            <p:ph type="title"/>
          </p:nvPr>
        </p:nvSpPr>
        <p:spPr>
          <a:solidFill>
            <a:schemeClr val="tx1"/>
          </a:solidFill>
        </p:spPr>
        <p:txBody>
          <a:bodyPr/>
          <a:lstStyle/>
          <a:p>
            <a:pPr algn="ctr"/>
            <a:r>
              <a:rPr lang="en-US" b="1" dirty="0">
                <a:solidFill>
                  <a:schemeClr val="bg1"/>
                </a:solidFill>
              </a:rPr>
              <a:t>Matthew 13:58</a:t>
            </a:r>
          </a:p>
        </p:txBody>
      </p:sp>
      <p:sp>
        <p:nvSpPr>
          <p:cNvPr id="3" name="Content Placeholder 2">
            <a:extLst>
              <a:ext uri="{FF2B5EF4-FFF2-40B4-BE49-F238E27FC236}">
                <a16:creationId xmlns:a16="http://schemas.microsoft.com/office/drawing/2014/main" id="{39E06CF6-F014-6F9C-4FFF-0812745A1A8A}"/>
              </a:ext>
            </a:extLst>
          </p:cNvPr>
          <p:cNvSpPr>
            <a:spLocks noGrp="1"/>
          </p:cNvSpPr>
          <p:nvPr>
            <p:ph idx="1"/>
          </p:nvPr>
        </p:nvSpPr>
        <p:spPr/>
        <p:txBody>
          <a:bodyPr/>
          <a:lstStyle/>
          <a:p>
            <a:r>
              <a:rPr lang="en-US" dirty="0">
                <a:latin typeface="Source Sans Pro Black" panose="020B0803030403020204" pitchFamily="34" charset="0"/>
              </a:rPr>
              <a:t>“And he did not do many mighty works there, because of their unbelief.”</a:t>
            </a:r>
          </a:p>
          <a:p>
            <a:pPr lvl="1"/>
            <a:r>
              <a:rPr lang="en-US" dirty="0"/>
              <a:t>Mark said, “And he could do no mighty work there, </a:t>
            </a:r>
            <a:r>
              <a:rPr lang="en-US" dirty="0">
                <a:latin typeface="Source Sans Pro Black" panose="020B0803030403020204" pitchFamily="34" charset="0"/>
              </a:rPr>
              <a:t>except that he laid his hands on a few sick people and healed them</a:t>
            </a:r>
            <a:r>
              <a:rPr lang="en-US" dirty="0"/>
              <a:t>” (6:5).</a:t>
            </a:r>
          </a:p>
          <a:p>
            <a:pPr lvl="1"/>
            <a:r>
              <a:rPr lang="en-US" dirty="0"/>
              <a:t>“Their unbelief” does not limit the power of Jesus! It limited the benefits they received from Jesus. We should understand this to be saying that their unbelief resulted in their not bringing their sick ones to Him to be healed!</a:t>
            </a:r>
          </a:p>
          <a:p>
            <a:pPr lvl="1"/>
            <a:endParaRPr lang="en-US" dirty="0"/>
          </a:p>
          <a:p>
            <a:endParaRPr lang="en-US" dirty="0"/>
          </a:p>
        </p:txBody>
      </p:sp>
    </p:spTree>
    <p:extLst>
      <p:ext uri="{BB962C8B-B14F-4D97-AF65-F5344CB8AC3E}">
        <p14:creationId xmlns:p14="http://schemas.microsoft.com/office/powerpoint/2010/main" val="3920362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BB9549-6A4F-E0FB-FFAB-C3B32D46FBDD}"/>
              </a:ext>
            </a:extLst>
          </p:cNvPr>
          <p:cNvSpPr>
            <a:spLocks noGrp="1"/>
          </p:cNvSpPr>
          <p:nvPr>
            <p:ph type="title"/>
          </p:nvPr>
        </p:nvSpPr>
        <p:spPr>
          <a:solidFill>
            <a:schemeClr val="tx1"/>
          </a:solidFill>
        </p:spPr>
        <p:txBody>
          <a:bodyPr>
            <a:normAutofit/>
          </a:bodyPr>
          <a:lstStyle/>
          <a:p>
            <a:pPr algn="ctr"/>
            <a:r>
              <a:rPr lang="en-US" b="1" dirty="0">
                <a:solidFill>
                  <a:schemeClr val="bg1"/>
                </a:solidFill>
              </a:rPr>
              <a:t>A Hidden Treasure</a:t>
            </a:r>
            <a:br>
              <a:rPr lang="en-US" sz="2400" b="1" dirty="0">
                <a:solidFill>
                  <a:schemeClr val="bg1"/>
                </a:solidFill>
              </a:rPr>
            </a:br>
            <a:r>
              <a:rPr lang="en-US" sz="2400" b="1" dirty="0">
                <a:solidFill>
                  <a:schemeClr val="bg1"/>
                </a:solidFill>
              </a:rPr>
              <a:t>Matthew 13:44</a:t>
            </a:r>
            <a:endParaRPr lang="en-US" sz="3600" b="1" dirty="0">
              <a:solidFill>
                <a:schemeClr val="bg1"/>
              </a:solidFill>
            </a:endParaRPr>
          </a:p>
        </p:txBody>
      </p:sp>
      <p:sp>
        <p:nvSpPr>
          <p:cNvPr id="3" name="Content Placeholder 2">
            <a:extLst>
              <a:ext uri="{FF2B5EF4-FFF2-40B4-BE49-F238E27FC236}">
                <a16:creationId xmlns:a16="http://schemas.microsoft.com/office/drawing/2014/main" id="{84125D8E-C08B-F243-114A-2864E2D76387}"/>
              </a:ext>
            </a:extLst>
          </p:cNvPr>
          <p:cNvSpPr>
            <a:spLocks noGrp="1"/>
          </p:cNvSpPr>
          <p:nvPr>
            <p:ph idx="1"/>
          </p:nvPr>
        </p:nvSpPr>
        <p:spPr>
          <a:xfrm>
            <a:off x="838200" y="1825624"/>
            <a:ext cx="10515600" cy="4754637"/>
          </a:xfrm>
        </p:spPr>
        <p:txBody>
          <a:bodyPr>
            <a:normAutofit fontScale="92500"/>
          </a:bodyPr>
          <a:lstStyle/>
          <a:p>
            <a:r>
              <a:rPr lang="en-US" dirty="0">
                <a:latin typeface="Source Sans Pro Black" panose="020B0803030403020204" pitchFamily="34" charset="0"/>
              </a:rPr>
              <a:t>“</a:t>
            </a:r>
            <a:r>
              <a:rPr lang="en-US" dirty="0">
                <a:solidFill>
                  <a:srgbClr val="FF0000"/>
                </a:solidFill>
                <a:latin typeface="Source Sans Pro Black" panose="020B0803030403020204" pitchFamily="34" charset="0"/>
              </a:rPr>
              <a:t>The kingdom of heaven is like </a:t>
            </a:r>
            <a:r>
              <a:rPr lang="en-US" dirty="0">
                <a:latin typeface="Source Sans Pro Black" panose="020B0803030403020204" pitchFamily="34" charset="0"/>
              </a:rPr>
              <a:t>treasure hidden in a field, which a man found and covered up. Then in his joy he goes and sells all that he has and buys that field.”</a:t>
            </a:r>
          </a:p>
          <a:p>
            <a:pPr lvl="1"/>
            <a:r>
              <a:rPr lang="en-US" dirty="0"/>
              <a:t>In the days before banks, treasures were frequently hidden to protect oneself from thieves (cf. the one-talent man in Matt. 25:25). This treasure was hidden in a field.</a:t>
            </a:r>
          </a:p>
          <a:p>
            <a:pPr lvl="2"/>
            <a:r>
              <a:rPr lang="en-US" dirty="0"/>
              <a:t>The circumstances of how the treasure was left in a field is not explained.</a:t>
            </a:r>
            <a:endParaRPr lang="en-US" b="1" dirty="0">
              <a:solidFill>
                <a:srgbClr val="00B0F0"/>
              </a:solidFill>
            </a:endParaRPr>
          </a:p>
          <a:p>
            <a:pPr lvl="2"/>
            <a:r>
              <a:rPr lang="en-US" dirty="0"/>
              <a:t>Morris suggests the following: “If anyone did this before going off on a journey and failed to return, the possessions remained there and might be found later through a chance discovery like that in this parable. So too, in frequent wars, people would hide valuables to keep them from looting soldiers, and sometimes the owners would not survive” (359).</a:t>
            </a:r>
          </a:p>
          <a:p>
            <a:pPr lvl="1"/>
            <a:r>
              <a:rPr lang="en-US" dirty="0"/>
              <a:t>The point of the parable is this: “the kingdom is so valuable that it is worth sacrificing anything to gain it” (Craig Blomberg, </a:t>
            </a:r>
            <a:r>
              <a:rPr lang="en-US" i="1" dirty="0"/>
              <a:t>Matthew</a:t>
            </a:r>
            <a:r>
              <a:rPr lang="en-US" dirty="0"/>
              <a:t>, 223).</a:t>
            </a:r>
          </a:p>
          <a:p>
            <a:pPr lvl="1"/>
            <a:r>
              <a:rPr lang="en-US" dirty="0"/>
              <a:t>The man’s attitude toward his sacrifice to obtain the treasure is “his joy.” He does not feel imposed upon to have to give up everything for something so valuable.</a:t>
            </a:r>
          </a:p>
          <a:p>
            <a:endParaRPr lang="en-US" dirty="0"/>
          </a:p>
        </p:txBody>
      </p:sp>
    </p:spTree>
    <p:extLst>
      <p:ext uri="{BB962C8B-B14F-4D97-AF65-F5344CB8AC3E}">
        <p14:creationId xmlns:p14="http://schemas.microsoft.com/office/powerpoint/2010/main" val="3361457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circle(in)">
                                      <p:cBhvr>
                                        <p:cTn id="10" dur="2000"/>
                                        <p:tgtEl>
                                          <p:spTgt spid="3">
                                            <p:txEl>
                                              <p:pRg st="2" end="2"/>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circle(in)">
                                      <p:cBhvr>
                                        <p:cTn id="13" dur="2000"/>
                                        <p:tgtEl>
                                          <p:spTgt spid="3">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circle(in)">
                                      <p:cBhvr>
                                        <p:cTn id="18" dur="20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circle(in)">
                                      <p:cBhvr>
                                        <p:cTn id="23"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58D39-5EA8-46D6-C84E-606B02CE9791}"/>
              </a:ext>
            </a:extLst>
          </p:cNvPr>
          <p:cNvSpPr>
            <a:spLocks noGrp="1"/>
          </p:cNvSpPr>
          <p:nvPr>
            <p:ph type="title"/>
          </p:nvPr>
        </p:nvSpPr>
        <p:spPr>
          <a:solidFill>
            <a:schemeClr val="tx1"/>
          </a:solidFill>
        </p:spPr>
        <p:txBody>
          <a:bodyPr>
            <a:normAutofit/>
          </a:bodyPr>
          <a:lstStyle/>
          <a:p>
            <a:pPr algn="ctr"/>
            <a:r>
              <a:rPr lang="en-US" b="1" dirty="0">
                <a:solidFill>
                  <a:schemeClr val="bg1"/>
                </a:solidFill>
              </a:rPr>
              <a:t>A Goodly Pearl</a:t>
            </a:r>
            <a:br>
              <a:rPr lang="en-US" sz="4800" b="1" dirty="0">
                <a:solidFill>
                  <a:schemeClr val="bg1"/>
                </a:solidFill>
              </a:rPr>
            </a:br>
            <a:r>
              <a:rPr lang="en-US" sz="2700" b="1" dirty="0">
                <a:solidFill>
                  <a:schemeClr val="bg1"/>
                </a:solidFill>
              </a:rPr>
              <a:t>Matthew 13:45-46</a:t>
            </a:r>
          </a:p>
        </p:txBody>
      </p:sp>
      <p:sp>
        <p:nvSpPr>
          <p:cNvPr id="3" name="Content Placeholder 2">
            <a:extLst>
              <a:ext uri="{FF2B5EF4-FFF2-40B4-BE49-F238E27FC236}">
                <a16:creationId xmlns:a16="http://schemas.microsoft.com/office/drawing/2014/main" id="{BEE944F7-7A69-8B88-F160-8AC981E57520}"/>
              </a:ext>
            </a:extLst>
          </p:cNvPr>
          <p:cNvSpPr>
            <a:spLocks noGrp="1"/>
          </p:cNvSpPr>
          <p:nvPr>
            <p:ph idx="1"/>
          </p:nvPr>
        </p:nvSpPr>
        <p:spPr/>
        <p:txBody>
          <a:bodyPr/>
          <a:lstStyle/>
          <a:p>
            <a:r>
              <a:rPr lang="en-US" dirty="0">
                <a:latin typeface="Source Sans Pro Black" panose="020B0803030403020204" pitchFamily="34" charset="0"/>
              </a:rPr>
              <a:t>“Again, </a:t>
            </a:r>
            <a:r>
              <a:rPr lang="en-US" dirty="0">
                <a:solidFill>
                  <a:srgbClr val="FF0000"/>
                </a:solidFill>
                <a:latin typeface="Source Sans Pro Black" panose="020B0803030403020204" pitchFamily="34" charset="0"/>
              </a:rPr>
              <a:t>the kingdom of heaven is like </a:t>
            </a:r>
            <a:r>
              <a:rPr lang="en-US" dirty="0">
                <a:latin typeface="Source Sans Pro Black" panose="020B0803030403020204" pitchFamily="34" charset="0"/>
              </a:rPr>
              <a:t>a merchant in search of fine pearls, who, on finding one pearl of great value, went and sold all that he had and bought it.”</a:t>
            </a:r>
          </a:p>
          <a:p>
            <a:pPr lvl="1"/>
            <a:r>
              <a:rPr lang="en-US" dirty="0"/>
              <a:t>Pearls were considered extremely valuable in ancient times, much like diamonds today.</a:t>
            </a:r>
          </a:p>
          <a:p>
            <a:pPr lvl="1"/>
            <a:r>
              <a:rPr lang="en-US" dirty="0"/>
              <a:t>What did the pearl merchant have to do to obtain the high quality pearl?</a:t>
            </a:r>
          </a:p>
          <a:p>
            <a:pPr lvl="1"/>
            <a:r>
              <a:rPr lang="en-US" dirty="0"/>
              <a:t>What is the difference between the one who found the treasure in a field and the merchant who found a goodly pearl?</a:t>
            </a:r>
          </a:p>
          <a:p>
            <a:endParaRPr lang="en-US" dirty="0"/>
          </a:p>
        </p:txBody>
      </p:sp>
    </p:spTree>
    <p:extLst>
      <p:ext uri="{BB962C8B-B14F-4D97-AF65-F5344CB8AC3E}">
        <p14:creationId xmlns:p14="http://schemas.microsoft.com/office/powerpoint/2010/main" val="3780499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ircle(in)">
                                      <p:cBhvr>
                                        <p:cTn id="7" dur="20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circle(in)">
                                      <p:cBhvr>
                                        <p:cTn id="1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4D6F54-DF36-5550-1F8B-EB78CAB1FE4D}"/>
              </a:ext>
            </a:extLst>
          </p:cNvPr>
          <p:cNvSpPr>
            <a:spLocks noGrp="1"/>
          </p:cNvSpPr>
          <p:nvPr>
            <p:ph type="title"/>
          </p:nvPr>
        </p:nvSpPr>
        <p:spPr>
          <a:solidFill>
            <a:schemeClr val="tx1"/>
          </a:solidFill>
        </p:spPr>
        <p:txBody>
          <a:bodyPr>
            <a:normAutofit/>
          </a:bodyPr>
          <a:lstStyle/>
          <a:p>
            <a:pPr algn="ctr"/>
            <a:r>
              <a:rPr lang="en-US" b="1" dirty="0">
                <a:solidFill>
                  <a:schemeClr val="bg1"/>
                </a:solidFill>
              </a:rPr>
              <a:t>The Fishing Net</a:t>
            </a:r>
            <a:br>
              <a:rPr lang="en-US" sz="2000" b="1" dirty="0">
                <a:solidFill>
                  <a:schemeClr val="bg1"/>
                </a:solidFill>
              </a:rPr>
            </a:br>
            <a:r>
              <a:rPr lang="en-US" sz="2400" b="1" dirty="0">
                <a:solidFill>
                  <a:schemeClr val="bg1"/>
                </a:solidFill>
              </a:rPr>
              <a:t>Matthew 13:47-50</a:t>
            </a:r>
          </a:p>
        </p:txBody>
      </p:sp>
      <p:sp>
        <p:nvSpPr>
          <p:cNvPr id="3" name="Content Placeholder 2">
            <a:extLst>
              <a:ext uri="{FF2B5EF4-FFF2-40B4-BE49-F238E27FC236}">
                <a16:creationId xmlns:a16="http://schemas.microsoft.com/office/drawing/2014/main" id="{8592777B-3335-AA90-7879-B43DC384BCB6}"/>
              </a:ext>
            </a:extLst>
          </p:cNvPr>
          <p:cNvSpPr>
            <a:spLocks noGrp="1"/>
          </p:cNvSpPr>
          <p:nvPr>
            <p:ph idx="1"/>
          </p:nvPr>
        </p:nvSpPr>
        <p:spPr/>
        <p:txBody>
          <a:bodyPr>
            <a:normAutofit fontScale="92500" lnSpcReduction="10000"/>
          </a:bodyPr>
          <a:lstStyle/>
          <a:p>
            <a:r>
              <a:rPr lang="en-US" dirty="0">
                <a:latin typeface="Source Sans Pro Black" panose="020B0803030403020204" pitchFamily="34" charset="0"/>
              </a:rPr>
              <a:t>“Again, </a:t>
            </a:r>
            <a:r>
              <a:rPr lang="en-US" dirty="0">
                <a:solidFill>
                  <a:srgbClr val="FF0000"/>
                </a:solidFill>
                <a:latin typeface="Source Sans Pro Black" panose="020B0803030403020204" pitchFamily="34" charset="0"/>
              </a:rPr>
              <a:t>the kingdom of heaven is like</a:t>
            </a:r>
            <a:r>
              <a:rPr lang="en-US" dirty="0">
                <a:latin typeface="Source Sans Pro Black" panose="020B0803030403020204" pitchFamily="34" charset="0"/>
              </a:rPr>
              <a:t> a net that was thrown into the sea and gathered fish of every kind. When it was full, men drew it ashore and sat down and sorted the good into containers but threw away the bad. So it will be at the end of the age. The angels will come out and separate the evil from the righteous and throw them into the fiery furnace. In that place there will be weeping and gnashing of teeth.”</a:t>
            </a:r>
          </a:p>
          <a:p>
            <a:pPr lvl="1"/>
            <a:r>
              <a:rPr lang="en-US" dirty="0"/>
              <a:t>This parable is different because it contains an interpretation.</a:t>
            </a:r>
          </a:p>
          <a:p>
            <a:pPr lvl="1"/>
            <a:r>
              <a:rPr lang="en-US" dirty="0"/>
              <a:t>Sometimes one does not know the kinds of “fish” that are attracted by the gospel, and we do not have the ability to separate them.</a:t>
            </a:r>
          </a:p>
          <a:p>
            <a:pPr lvl="1"/>
            <a:r>
              <a:rPr lang="en-US" dirty="0"/>
              <a:t>Most of the explanation is a verbatim repetition of vv. 40-42, which indicates how closely joined in meaning are the parables of the fishing net and the tares among the wheat.</a:t>
            </a:r>
          </a:p>
          <a:p>
            <a:endParaRPr lang="en-US" dirty="0"/>
          </a:p>
        </p:txBody>
      </p:sp>
    </p:spTree>
    <p:extLst>
      <p:ext uri="{BB962C8B-B14F-4D97-AF65-F5344CB8AC3E}">
        <p14:creationId xmlns:p14="http://schemas.microsoft.com/office/powerpoint/2010/main" val="1372158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ircle(in)">
                                      <p:cBhvr>
                                        <p:cTn id="1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FA6206-8964-ADA0-0C34-3827740AAEFB}"/>
              </a:ext>
            </a:extLst>
          </p:cNvPr>
          <p:cNvSpPr>
            <a:spLocks noGrp="1"/>
          </p:cNvSpPr>
          <p:nvPr>
            <p:ph type="title"/>
          </p:nvPr>
        </p:nvSpPr>
        <p:spPr>
          <a:solidFill>
            <a:schemeClr val="tx1"/>
          </a:solidFill>
        </p:spPr>
        <p:txBody>
          <a:bodyPr/>
          <a:lstStyle/>
          <a:p>
            <a:pPr algn="ctr"/>
            <a:r>
              <a:rPr lang="en-US" b="1" dirty="0">
                <a:solidFill>
                  <a:schemeClr val="bg1"/>
                </a:solidFill>
              </a:rPr>
              <a:t>Events of the End of the Age</a:t>
            </a:r>
          </a:p>
        </p:txBody>
      </p:sp>
      <p:sp>
        <p:nvSpPr>
          <p:cNvPr id="3" name="Content Placeholder 2">
            <a:extLst>
              <a:ext uri="{FF2B5EF4-FFF2-40B4-BE49-F238E27FC236}">
                <a16:creationId xmlns:a16="http://schemas.microsoft.com/office/drawing/2014/main" id="{B32659AC-37A8-2045-3AAF-D8F55A1E080B}"/>
              </a:ext>
            </a:extLst>
          </p:cNvPr>
          <p:cNvSpPr>
            <a:spLocks noGrp="1"/>
          </p:cNvSpPr>
          <p:nvPr>
            <p:ph idx="1"/>
          </p:nvPr>
        </p:nvSpPr>
        <p:spPr/>
        <p:txBody>
          <a:bodyPr/>
          <a:lstStyle/>
          <a:p>
            <a:r>
              <a:rPr lang="en-US" dirty="0"/>
              <a:t>The world will have an end (Matt. 13:39, 49; 28:20)! This universe is not eternal, as some men think.</a:t>
            </a:r>
          </a:p>
          <a:p>
            <a:r>
              <a:rPr lang="en-US" dirty="0"/>
              <a:t>Some of Jesus’s pictures of judgment:</a:t>
            </a:r>
          </a:p>
          <a:p>
            <a:pPr lvl="1"/>
            <a:r>
              <a:rPr lang="en-US" dirty="0"/>
              <a:t>Separation of tares from the wheat (13:36-43)</a:t>
            </a:r>
          </a:p>
          <a:p>
            <a:pPr lvl="1"/>
            <a:r>
              <a:rPr lang="en-US" dirty="0"/>
              <a:t>Separation of good fish from worthless fish (13:47-50)</a:t>
            </a:r>
          </a:p>
          <a:p>
            <a:pPr lvl="1"/>
            <a:r>
              <a:rPr lang="en-US" dirty="0"/>
              <a:t>Separation of wise and foolish virgins (25:1-13)</a:t>
            </a:r>
          </a:p>
          <a:p>
            <a:pPr lvl="1"/>
            <a:r>
              <a:rPr lang="en-US" dirty="0"/>
              <a:t>Separation of the men who used their talents (25:14-30)</a:t>
            </a:r>
          </a:p>
          <a:p>
            <a:pPr lvl="1"/>
            <a:r>
              <a:rPr lang="en-US" dirty="0"/>
              <a:t>Separation of sheep and goats (25:31-46)</a:t>
            </a:r>
          </a:p>
          <a:p>
            <a:r>
              <a:rPr lang="en-US" dirty="0"/>
              <a:t>Pictures of eternal damnation (13:42, 50)</a:t>
            </a:r>
          </a:p>
        </p:txBody>
      </p:sp>
    </p:spTree>
    <p:extLst>
      <p:ext uri="{BB962C8B-B14F-4D97-AF65-F5344CB8AC3E}">
        <p14:creationId xmlns:p14="http://schemas.microsoft.com/office/powerpoint/2010/main" val="1204943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circle(in)">
                                      <p:cBhvr>
                                        <p:cTn id="10" dur="2000"/>
                                        <p:tgtEl>
                                          <p:spTgt spid="3">
                                            <p:txEl>
                                              <p:pRg st="2" end="2"/>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circle(in)">
                                      <p:cBhvr>
                                        <p:cTn id="13" dur="2000"/>
                                        <p:tgtEl>
                                          <p:spTgt spid="3">
                                            <p:txEl>
                                              <p:pRg st="3" end="3"/>
                                            </p:txEl>
                                          </p:spTgt>
                                        </p:tgtEl>
                                      </p:cBhvr>
                                    </p:animEffect>
                                  </p:childTnLst>
                                </p:cTn>
                              </p:par>
                              <p:par>
                                <p:cTn id="14" presetID="6" presetClass="entr" presetSubtype="16"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circle(in)">
                                      <p:cBhvr>
                                        <p:cTn id="16" dur="2000"/>
                                        <p:tgtEl>
                                          <p:spTgt spid="3">
                                            <p:txEl>
                                              <p:pRg st="4" end="4"/>
                                            </p:txEl>
                                          </p:spTgt>
                                        </p:tgtEl>
                                      </p:cBhvr>
                                    </p:animEffect>
                                  </p:childTnLst>
                                </p:cTn>
                              </p:par>
                              <p:par>
                                <p:cTn id="17" presetID="6" presetClass="entr" presetSubtype="16"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circle(in)">
                                      <p:cBhvr>
                                        <p:cTn id="19" dur="2000"/>
                                        <p:tgtEl>
                                          <p:spTgt spid="3">
                                            <p:txEl>
                                              <p:pRg st="5" end="5"/>
                                            </p:txEl>
                                          </p:spTgt>
                                        </p:tgtEl>
                                      </p:cBhvr>
                                    </p:animEffect>
                                  </p:childTnLst>
                                </p:cTn>
                              </p:par>
                              <p:par>
                                <p:cTn id="20" presetID="6" presetClass="entr" presetSubtype="16" fill="hold"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circle(in)">
                                      <p:cBhvr>
                                        <p:cTn id="22" dur="20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circle(in)">
                                      <p:cBhvr>
                                        <p:cTn id="27"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BBE1B-16D3-A887-CBC8-B73F9EBCA1E9}"/>
              </a:ext>
            </a:extLst>
          </p:cNvPr>
          <p:cNvSpPr>
            <a:spLocks noGrp="1"/>
          </p:cNvSpPr>
          <p:nvPr>
            <p:ph type="title"/>
          </p:nvPr>
        </p:nvSpPr>
        <p:spPr>
          <a:solidFill>
            <a:schemeClr val="tx1"/>
          </a:solidFill>
        </p:spPr>
        <p:txBody>
          <a:bodyPr>
            <a:normAutofit/>
          </a:bodyPr>
          <a:lstStyle/>
          <a:p>
            <a:pPr algn="ctr"/>
            <a:r>
              <a:rPr lang="en-US" b="1" dirty="0">
                <a:solidFill>
                  <a:schemeClr val="bg1"/>
                </a:solidFill>
              </a:rPr>
              <a:t>Concluding Parable: New and Old Treasures </a:t>
            </a:r>
            <a:br>
              <a:rPr lang="en-US" sz="2700" b="1" dirty="0">
                <a:solidFill>
                  <a:schemeClr val="bg1"/>
                </a:solidFill>
              </a:rPr>
            </a:br>
            <a:r>
              <a:rPr lang="en-US" sz="2700" b="1" dirty="0">
                <a:solidFill>
                  <a:schemeClr val="bg1"/>
                </a:solidFill>
              </a:rPr>
              <a:t>Matthew 13:51-52</a:t>
            </a:r>
          </a:p>
        </p:txBody>
      </p:sp>
      <p:sp>
        <p:nvSpPr>
          <p:cNvPr id="3" name="Content Placeholder 2">
            <a:extLst>
              <a:ext uri="{FF2B5EF4-FFF2-40B4-BE49-F238E27FC236}">
                <a16:creationId xmlns:a16="http://schemas.microsoft.com/office/drawing/2014/main" id="{A32C91F9-4F52-4480-34BE-1F60B23151E1}"/>
              </a:ext>
            </a:extLst>
          </p:cNvPr>
          <p:cNvSpPr>
            <a:spLocks noGrp="1"/>
          </p:cNvSpPr>
          <p:nvPr>
            <p:ph idx="1"/>
          </p:nvPr>
        </p:nvSpPr>
        <p:spPr/>
        <p:txBody>
          <a:bodyPr>
            <a:normAutofit lnSpcReduction="10000"/>
          </a:bodyPr>
          <a:lstStyle/>
          <a:p>
            <a:r>
              <a:rPr lang="en-US" dirty="0">
                <a:latin typeface="Source Sans Pro Black" panose="020B0803030403020204" pitchFamily="34" charset="0"/>
              </a:rPr>
              <a:t>“‘Have you understood all these things?’ They said to him, ‘Yes.’ And he said to them, ‘Therefore every scribe who has been trained for the kingdom of heaven is like a master of a house, who brings out of his treasure what is new and what is old.’”</a:t>
            </a:r>
          </a:p>
          <a:p>
            <a:pPr lvl="1"/>
            <a:r>
              <a:rPr lang="en-US" dirty="0"/>
              <a:t>Jesus has been “discipling” the Twelve who accompany Him.</a:t>
            </a:r>
          </a:p>
          <a:p>
            <a:pPr lvl="1"/>
            <a:r>
              <a:rPr lang="en-US" dirty="0"/>
              <a:t>He asked them if they understood what He was teaching and they respond that they did, even though other texts show evidence that they did not understand all things.</a:t>
            </a:r>
          </a:p>
          <a:p>
            <a:pPr lvl="1"/>
            <a:r>
              <a:rPr lang="en-US" dirty="0"/>
              <a:t>The treasures of “old and new” may be the rich treasures of both testaments.</a:t>
            </a:r>
          </a:p>
          <a:p>
            <a:pPr lvl="2"/>
            <a:r>
              <a:rPr lang="en-US" dirty="0"/>
              <a:t>Only those who understand the fulfillment of OT prophecies can fully appreciate the treasures of the OT.</a:t>
            </a:r>
          </a:p>
          <a:p>
            <a:endParaRPr lang="en-US" dirty="0"/>
          </a:p>
          <a:p>
            <a:endParaRPr lang="en-US" dirty="0"/>
          </a:p>
        </p:txBody>
      </p:sp>
    </p:spTree>
    <p:extLst>
      <p:ext uri="{BB962C8B-B14F-4D97-AF65-F5344CB8AC3E}">
        <p14:creationId xmlns:p14="http://schemas.microsoft.com/office/powerpoint/2010/main" val="305526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circle(in)">
                                      <p:cBhvr>
                                        <p:cTn id="10" dur="20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circle(in)">
                                      <p:cBhvr>
                                        <p:cTn id="15" dur="2000"/>
                                        <p:tgtEl>
                                          <p:spTgt spid="3">
                                            <p:txEl>
                                              <p:pRg st="3" end="3"/>
                                            </p:txEl>
                                          </p:spTgt>
                                        </p:tgtEl>
                                      </p:cBhvr>
                                    </p:animEffect>
                                  </p:childTnLst>
                                </p:cTn>
                              </p:par>
                              <p:par>
                                <p:cTn id="16" presetID="6" presetClass="entr" presetSubtype="16"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circle(in)">
                                      <p:cBhvr>
                                        <p:cTn id="18"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596BE-C114-B4EE-7EDA-7D0CAF4734EB}"/>
              </a:ext>
            </a:extLst>
          </p:cNvPr>
          <p:cNvSpPr>
            <a:spLocks noGrp="1"/>
          </p:cNvSpPr>
          <p:nvPr>
            <p:ph type="title"/>
          </p:nvPr>
        </p:nvSpPr>
        <p:spPr>
          <a:solidFill>
            <a:schemeClr val="tx1"/>
          </a:solidFill>
        </p:spPr>
        <p:txBody>
          <a:bodyPr/>
          <a:lstStyle/>
          <a:p>
            <a:pPr algn="ctr"/>
            <a:r>
              <a:rPr lang="en-US" b="1" dirty="0">
                <a:solidFill>
                  <a:schemeClr val="bg1"/>
                </a:solidFill>
              </a:rPr>
              <a:t>Jesus Rejected at Nazareth</a:t>
            </a:r>
            <a:br>
              <a:rPr lang="en-US" sz="2400" b="1" dirty="0">
                <a:solidFill>
                  <a:schemeClr val="bg1"/>
                </a:solidFill>
              </a:rPr>
            </a:br>
            <a:r>
              <a:rPr lang="en-US" sz="2400" b="1" dirty="0">
                <a:solidFill>
                  <a:schemeClr val="bg1"/>
                </a:solidFill>
              </a:rPr>
              <a:t>Matthew 13:53-58</a:t>
            </a:r>
            <a:endParaRPr lang="en-US" b="1" dirty="0">
              <a:solidFill>
                <a:schemeClr val="bg1"/>
              </a:solidFill>
            </a:endParaRPr>
          </a:p>
        </p:txBody>
      </p:sp>
      <p:sp>
        <p:nvSpPr>
          <p:cNvPr id="3" name="Content Placeholder 2">
            <a:extLst>
              <a:ext uri="{FF2B5EF4-FFF2-40B4-BE49-F238E27FC236}">
                <a16:creationId xmlns:a16="http://schemas.microsoft.com/office/drawing/2014/main" id="{6E2749D9-686E-29E3-48BE-865C4A436F2F}"/>
              </a:ext>
            </a:extLst>
          </p:cNvPr>
          <p:cNvSpPr>
            <a:spLocks noGrp="1"/>
          </p:cNvSpPr>
          <p:nvPr>
            <p:ph idx="1"/>
          </p:nvPr>
        </p:nvSpPr>
        <p:spPr/>
        <p:txBody>
          <a:bodyPr/>
          <a:lstStyle/>
          <a:p>
            <a:r>
              <a:rPr lang="en-US" dirty="0"/>
              <a:t>“And when Jesus had finished these parables, he went away from there, and coming to his hometown he taught them in their synagogue, so that they were astonished, and said, ‘Where did this man get this wisdom and these mighty works? Is not this the carpenter’s son? Is not his mother called Mary? And are not his brothers James and Joseph and Simon and Judas? And are not all his sisters with us? Where then did this man get all these things?’ And they took offense at him. But Jesus said to them, ‘A prophet is not without honor except in his hometown and in his own household.’ And he did not do many mighty works there, because of their unbelief.”</a:t>
            </a:r>
          </a:p>
          <a:p>
            <a:endParaRPr lang="en-US" dirty="0"/>
          </a:p>
        </p:txBody>
      </p:sp>
    </p:spTree>
    <p:extLst>
      <p:ext uri="{BB962C8B-B14F-4D97-AF65-F5344CB8AC3E}">
        <p14:creationId xmlns:p14="http://schemas.microsoft.com/office/powerpoint/2010/main" val="26026950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476AFF-58CA-422C-3C7E-D28712B268EE}"/>
              </a:ext>
            </a:extLst>
          </p:cNvPr>
          <p:cNvSpPr>
            <a:spLocks noGrp="1"/>
          </p:cNvSpPr>
          <p:nvPr>
            <p:ph type="title"/>
          </p:nvPr>
        </p:nvSpPr>
        <p:spPr>
          <a:solidFill>
            <a:schemeClr val="tx1"/>
          </a:solidFill>
        </p:spPr>
        <p:txBody>
          <a:bodyPr/>
          <a:lstStyle/>
          <a:p>
            <a:pPr algn="ctr"/>
            <a:r>
              <a:rPr lang="en-US" b="1" dirty="0">
                <a:solidFill>
                  <a:schemeClr val="bg1"/>
                </a:solidFill>
              </a:rPr>
              <a:t>Matthew 13:53-54</a:t>
            </a:r>
          </a:p>
        </p:txBody>
      </p:sp>
      <p:sp>
        <p:nvSpPr>
          <p:cNvPr id="3" name="Content Placeholder 2">
            <a:extLst>
              <a:ext uri="{FF2B5EF4-FFF2-40B4-BE49-F238E27FC236}">
                <a16:creationId xmlns:a16="http://schemas.microsoft.com/office/drawing/2014/main" id="{A063704B-A2AC-1C58-5999-E6C65A935B03}"/>
              </a:ext>
            </a:extLst>
          </p:cNvPr>
          <p:cNvSpPr>
            <a:spLocks noGrp="1"/>
          </p:cNvSpPr>
          <p:nvPr>
            <p:ph idx="1"/>
          </p:nvPr>
        </p:nvSpPr>
        <p:spPr/>
        <p:txBody>
          <a:bodyPr>
            <a:normAutofit/>
          </a:bodyPr>
          <a:lstStyle/>
          <a:p>
            <a:r>
              <a:rPr lang="en-US" dirty="0">
                <a:latin typeface="Source Sans Pro Black" panose="020B0803030403020204" pitchFamily="34" charset="0"/>
              </a:rPr>
              <a:t>“And when Jesus had finished these parables, he went away from there, and coming to his hometown he taught them in their synagogue, so that they were astonished, and said, ‘Where did this man get this wisdom and these mighty works?’”</a:t>
            </a:r>
          </a:p>
          <a:p>
            <a:pPr lvl="1"/>
            <a:r>
              <a:rPr lang="en-US" dirty="0"/>
              <a:t>Jesus’s </a:t>
            </a:r>
            <a:r>
              <a:rPr lang="en-US" dirty="0">
                <a:latin typeface="Source Sans Pro Black" panose="020B0803030403020204" pitchFamily="34" charset="0"/>
              </a:rPr>
              <a:t>hometown</a:t>
            </a:r>
            <a:r>
              <a:rPr lang="en-US" dirty="0"/>
              <a:t> (</a:t>
            </a:r>
            <a:r>
              <a:rPr lang="en-US" i="1" dirty="0" err="1"/>
              <a:t>patris</a:t>
            </a:r>
            <a:r>
              <a:rPr lang="en-US" dirty="0"/>
              <a:t>) is Nazareth, where Mary and Joseph had raised Him.</a:t>
            </a:r>
          </a:p>
          <a:p>
            <a:pPr lvl="1"/>
            <a:r>
              <a:rPr lang="en-US" dirty="0"/>
              <a:t>What reaction did His teaching have on the crowd?</a:t>
            </a:r>
          </a:p>
          <a:p>
            <a:pPr lvl="2"/>
            <a:r>
              <a:rPr lang="en-US" dirty="0"/>
              <a:t>The word “astonished” (</a:t>
            </a:r>
            <a:r>
              <a:rPr lang="en-US" i="1" dirty="0" err="1"/>
              <a:t>ekplēssō</a:t>
            </a:r>
            <a:r>
              <a:rPr lang="en-US" dirty="0"/>
              <a:t>) appears 12 times in the gospels, always to describe the effect of Jesus’s teaching and miracles.</a:t>
            </a:r>
          </a:p>
          <a:p>
            <a:pPr lvl="1"/>
            <a:r>
              <a:rPr lang="en-US" dirty="0"/>
              <a:t>Why are the people amazed?</a:t>
            </a:r>
          </a:p>
        </p:txBody>
      </p:sp>
    </p:spTree>
    <p:extLst>
      <p:ext uri="{BB962C8B-B14F-4D97-AF65-F5344CB8AC3E}">
        <p14:creationId xmlns:p14="http://schemas.microsoft.com/office/powerpoint/2010/main" val="218098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ircle(in)">
                                      <p:cBhvr>
                                        <p:cTn id="7" dur="2000"/>
                                        <p:tgtEl>
                                          <p:spTgt spid="3">
                                            <p:txEl>
                                              <p:pRg st="2" end="2"/>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circle(in)">
                                      <p:cBhvr>
                                        <p:cTn id="10" dur="2000"/>
                                        <p:tgtEl>
                                          <p:spTgt spid="3">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circle(in)">
                                      <p:cBhvr>
                                        <p:cTn id="15"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117729-97D0-B25E-C304-5C307F9CDF24}"/>
              </a:ext>
            </a:extLst>
          </p:cNvPr>
          <p:cNvSpPr>
            <a:spLocks noGrp="1"/>
          </p:cNvSpPr>
          <p:nvPr>
            <p:ph type="title"/>
          </p:nvPr>
        </p:nvSpPr>
        <p:spPr>
          <a:xfrm>
            <a:off x="838200" y="365125"/>
            <a:ext cx="10515600" cy="968019"/>
          </a:xfrm>
          <a:solidFill>
            <a:schemeClr val="tx1"/>
          </a:solidFill>
        </p:spPr>
        <p:txBody>
          <a:bodyPr/>
          <a:lstStyle/>
          <a:p>
            <a:pPr algn="ctr"/>
            <a:r>
              <a:rPr lang="en-US" b="1" dirty="0">
                <a:solidFill>
                  <a:schemeClr val="bg1"/>
                </a:solidFill>
              </a:rPr>
              <a:t>Matthew 13:55-56</a:t>
            </a:r>
          </a:p>
        </p:txBody>
      </p:sp>
      <p:sp>
        <p:nvSpPr>
          <p:cNvPr id="3" name="Content Placeholder 2">
            <a:extLst>
              <a:ext uri="{FF2B5EF4-FFF2-40B4-BE49-F238E27FC236}">
                <a16:creationId xmlns:a16="http://schemas.microsoft.com/office/drawing/2014/main" id="{2F7CC3E1-29B8-6227-D759-E42AACF3D937}"/>
              </a:ext>
            </a:extLst>
          </p:cNvPr>
          <p:cNvSpPr>
            <a:spLocks noGrp="1"/>
          </p:cNvSpPr>
          <p:nvPr>
            <p:ph idx="1"/>
          </p:nvPr>
        </p:nvSpPr>
        <p:spPr>
          <a:xfrm>
            <a:off x="838200" y="1469877"/>
            <a:ext cx="10515600" cy="5204388"/>
          </a:xfrm>
        </p:spPr>
        <p:txBody>
          <a:bodyPr>
            <a:normAutofit fontScale="92500"/>
          </a:bodyPr>
          <a:lstStyle/>
          <a:p>
            <a:r>
              <a:rPr lang="en-US" dirty="0">
                <a:latin typeface="Source Sans Pro Black" panose="020B0803030403020204" pitchFamily="34" charset="0"/>
              </a:rPr>
              <a:t>“Is not this the carpenter’s son? Is not his mother called Mary? And are not his brothers James and Joseph and Simon and Judas? And are not all his sisters with us? Where then did this man get all these things?”</a:t>
            </a:r>
          </a:p>
          <a:p>
            <a:pPr lvl="1"/>
            <a:r>
              <a:rPr lang="en-US" dirty="0"/>
              <a:t>The word </a:t>
            </a:r>
            <a:r>
              <a:rPr lang="en-US" i="1" dirty="0" err="1"/>
              <a:t>tektōn</a:t>
            </a:r>
            <a:r>
              <a:rPr lang="en-US" dirty="0"/>
              <a:t> (</a:t>
            </a:r>
            <a:r>
              <a:rPr lang="en-US" dirty="0">
                <a:latin typeface="Source Sans Pro Black" panose="020B0803030403020204" pitchFamily="34" charset="0"/>
              </a:rPr>
              <a:t>carpenter</a:t>
            </a:r>
            <a:r>
              <a:rPr lang="en-US" dirty="0"/>
              <a:t>) is used in two places, here and in Mark 6:3. Mark says that Jesus was a carpenter and Matthew that Jesus was a carpenter’s son. It is natural to assume that a son followed the trade of his father.</a:t>
            </a:r>
          </a:p>
          <a:p>
            <a:pPr lvl="2"/>
            <a:r>
              <a:rPr lang="en-US" dirty="0"/>
              <a:t>A </a:t>
            </a:r>
            <a:r>
              <a:rPr lang="en-US" i="1" dirty="0" err="1"/>
              <a:t>tektōn</a:t>
            </a:r>
            <a:r>
              <a:rPr lang="en-US" dirty="0"/>
              <a:t> is “one who constructs, </a:t>
            </a:r>
            <a:r>
              <a:rPr lang="en-US" i="1" dirty="0"/>
              <a:t>builder, carpenter</a:t>
            </a:r>
            <a:r>
              <a:rPr lang="en-US" dirty="0"/>
              <a:t>” but can include masonry (BDAG, 995).</a:t>
            </a:r>
          </a:p>
          <a:p>
            <a:pPr lvl="1"/>
            <a:r>
              <a:rPr lang="en-US" dirty="0"/>
              <a:t>Jesus’s brothers: James, Joseph, Simon, Judas.</a:t>
            </a:r>
          </a:p>
          <a:p>
            <a:pPr lvl="2"/>
            <a:r>
              <a:rPr lang="en-US" dirty="0"/>
              <a:t>James became a leader in the Jerusalem church, wrote the book of James, and was put to death by being thrown over the wall of the Temple.</a:t>
            </a:r>
          </a:p>
          <a:p>
            <a:pPr lvl="2"/>
            <a:r>
              <a:rPr lang="en-US" dirty="0"/>
              <a:t>Judas was the author of Jude.</a:t>
            </a:r>
          </a:p>
          <a:p>
            <a:pPr lvl="1"/>
            <a:r>
              <a:rPr lang="en-US" dirty="0"/>
              <a:t>None of Jesus’s sisters are identified by name. They are only mentioned in Matthew. </a:t>
            </a:r>
          </a:p>
          <a:p>
            <a:pPr lvl="1"/>
            <a:r>
              <a:rPr lang="en-US" dirty="0"/>
              <a:t>What is this verse saying?</a:t>
            </a:r>
          </a:p>
        </p:txBody>
      </p:sp>
    </p:spTree>
    <p:extLst>
      <p:ext uri="{BB962C8B-B14F-4D97-AF65-F5344CB8AC3E}">
        <p14:creationId xmlns:p14="http://schemas.microsoft.com/office/powerpoint/2010/main" val="1370758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circle(in)">
                                      <p:cBhvr>
                                        <p:cTn id="7" dur="20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circle(in)">
                                      <p:cBhvr>
                                        <p:cTn id="12" dur="2000"/>
                                        <p:tgtEl>
                                          <p:spTgt spid="3">
                                            <p:txEl>
                                              <p:pRg st="4" end="4"/>
                                            </p:txEl>
                                          </p:spTgt>
                                        </p:tgtEl>
                                      </p:cBhvr>
                                    </p:animEffect>
                                  </p:childTnLst>
                                </p:cTn>
                              </p:par>
                              <p:par>
                                <p:cTn id="13" presetID="6" presetClass="entr" presetSubtype="16"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circle(in)">
                                      <p:cBhvr>
                                        <p:cTn id="15" dur="2000"/>
                                        <p:tgtEl>
                                          <p:spTgt spid="3">
                                            <p:txEl>
                                              <p:pRg st="5" end="5"/>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nodeType="clickEffect">
                                  <p:stCondLst>
                                    <p:cond delay="0"/>
                                  </p:stCondLst>
                                  <p:childTnLst>
                                    <p:set>
                                      <p:cBhvr>
                                        <p:cTn id="19" dur="1" fill="hold">
                                          <p:stCondLst>
                                            <p:cond delay="0"/>
                                          </p:stCondLst>
                                        </p:cTn>
                                        <p:tgtEl>
                                          <p:spTgt spid="3">
                                            <p:txEl>
                                              <p:pRg st="6" end="6"/>
                                            </p:txEl>
                                          </p:spTgt>
                                        </p:tgtEl>
                                        <p:attrNameLst>
                                          <p:attrName>style.visibility</p:attrName>
                                        </p:attrNameLst>
                                      </p:cBhvr>
                                      <p:to>
                                        <p:strVal val="visible"/>
                                      </p:to>
                                    </p:set>
                                    <p:animEffect transition="in" filter="circle(in)">
                                      <p:cBhvr>
                                        <p:cTn id="20" dur="2000"/>
                                        <p:tgtEl>
                                          <p:spTgt spid="3">
                                            <p:txEl>
                                              <p:pRg st="6" end="6"/>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circle(in)">
                                      <p:cBhvr>
                                        <p:cTn id="25"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89</TotalTime>
  <Words>1523</Words>
  <Application>Microsoft Macintosh PowerPoint</Application>
  <PresentationFormat>Widescreen</PresentationFormat>
  <Paragraphs>66</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Source Sans Pro Black</vt:lpstr>
      <vt:lpstr>Office Theme</vt:lpstr>
      <vt:lpstr>Three More Parables</vt:lpstr>
      <vt:lpstr>A Hidden Treasure Matthew 13:44</vt:lpstr>
      <vt:lpstr>A Goodly Pearl Matthew 13:45-46</vt:lpstr>
      <vt:lpstr>The Fishing Net Matthew 13:47-50</vt:lpstr>
      <vt:lpstr>Events of the End of the Age</vt:lpstr>
      <vt:lpstr>Concluding Parable: New and Old Treasures  Matthew 13:51-52</vt:lpstr>
      <vt:lpstr>Jesus Rejected at Nazareth Matthew 13:53-58</vt:lpstr>
      <vt:lpstr>Matthew 13:53-54</vt:lpstr>
      <vt:lpstr>Matthew 13:55-56</vt:lpstr>
      <vt:lpstr>Matthew 13:57</vt:lpstr>
      <vt:lpstr>Matthew 13:58</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Three More Parables</dc:title>
  <dc:creator>Gregory King</dc:creator>
  <cp:lastModifiedBy>Gregory King</cp:lastModifiedBy>
  <cp:revision>5</cp:revision>
  <dcterms:created xsi:type="dcterms:W3CDTF">2023-01-12T14:47:46Z</dcterms:created>
  <dcterms:modified xsi:type="dcterms:W3CDTF">2023-01-17T01:03:28Z</dcterms:modified>
</cp:coreProperties>
</file>