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7" r:id="rId2"/>
    <p:sldId id="329"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736"/>
    <a:srgbClr val="A23C30"/>
    <a:srgbClr val="D5684B"/>
    <a:srgbClr val="1D3D81"/>
    <a:srgbClr val="788945"/>
    <a:srgbClr val="CF4B5E"/>
    <a:srgbClr val="462F29"/>
    <a:srgbClr val="EFD0BC"/>
    <a:srgbClr val="FBFCFE"/>
    <a:srgbClr val="D9D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936BB-DBFC-412A-B390-09AFA1C8358C}" v="5" dt="2023-02-26T18:42:01.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2/26/2023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bg1">
              <a:lumMod val="85000"/>
            </a:scheme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2/26/2023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chemeClr val="accent2">
              <a:lumMod val="50000"/>
            </a:schemeClr>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31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late's Today's Papers invented aggregation journalism.">
            <a:extLst>
              <a:ext uri="{FF2B5EF4-FFF2-40B4-BE49-F238E27FC236}">
                <a16:creationId xmlns:a16="http://schemas.microsoft.com/office/drawing/2014/main" id="{4809F652-5CFD-C846-1E47-CCECD70EF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8566" cy="8633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D45A04-70B7-1D70-E3BB-A24E0BB0ACE8}"/>
              </a:ext>
            </a:extLst>
          </p:cNvPr>
          <p:cNvSpPr>
            <a:spLocks noGrp="1"/>
          </p:cNvSpPr>
          <p:nvPr>
            <p:ph type="title"/>
          </p:nvPr>
        </p:nvSpPr>
        <p:spPr>
          <a:xfrm>
            <a:off x="838200" y="2766218"/>
            <a:ext cx="10515600" cy="1325563"/>
          </a:xfrm>
        </p:spPr>
        <p:txBody>
          <a:bodyPr/>
          <a:lstStyle/>
          <a:p>
            <a:r>
              <a:rPr lang="en-US" dirty="0"/>
              <a:t>It’s Not All Bad News!</a:t>
            </a:r>
          </a:p>
        </p:txBody>
      </p:sp>
    </p:spTree>
    <p:extLst>
      <p:ext uri="{BB962C8B-B14F-4D97-AF65-F5344CB8AC3E}">
        <p14:creationId xmlns:p14="http://schemas.microsoft.com/office/powerpoint/2010/main" val="6452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4E43-2041-0948-68ED-04253791BDD9}"/>
              </a:ext>
            </a:extLst>
          </p:cNvPr>
          <p:cNvSpPr>
            <a:spLocks noGrp="1"/>
          </p:cNvSpPr>
          <p:nvPr>
            <p:ph type="title"/>
          </p:nvPr>
        </p:nvSpPr>
        <p:spPr/>
        <p:txBody>
          <a:bodyPr/>
          <a:lstStyle/>
          <a:p>
            <a:r>
              <a:rPr lang="en-US" dirty="0"/>
              <a:t>Let’s Define Words</a:t>
            </a:r>
          </a:p>
        </p:txBody>
      </p:sp>
      <p:sp>
        <p:nvSpPr>
          <p:cNvPr id="3" name="Content Placeholder 2">
            <a:extLst>
              <a:ext uri="{FF2B5EF4-FFF2-40B4-BE49-F238E27FC236}">
                <a16:creationId xmlns:a16="http://schemas.microsoft.com/office/drawing/2014/main" id="{D99704E3-E053-F84C-CCB4-77D6A162D47E}"/>
              </a:ext>
            </a:extLst>
          </p:cNvPr>
          <p:cNvSpPr>
            <a:spLocks noGrp="1"/>
          </p:cNvSpPr>
          <p:nvPr>
            <p:ph idx="1"/>
          </p:nvPr>
        </p:nvSpPr>
        <p:spPr/>
        <p:txBody>
          <a:bodyPr/>
          <a:lstStyle/>
          <a:p>
            <a:r>
              <a:rPr lang="en-US" dirty="0">
                <a:latin typeface="Source Sans Pro Black" panose="020B0803030403020204" pitchFamily="34" charset="0"/>
              </a:rPr>
              <a:t>Christendom: </a:t>
            </a:r>
            <a:r>
              <a:rPr lang="en-US" dirty="0"/>
              <a:t>“the part of the world in which Christianity prevails”</a:t>
            </a:r>
          </a:p>
          <a:p>
            <a:r>
              <a:rPr lang="en-US" dirty="0">
                <a:latin typeface="Source Sans Pro Black" panose="020B0803030403020204" pitchFamily="34" charset="0"/>
              </a:rPr>
              <a:t>Christianity: </a:t>
            </a:r>
            <a:r>
              <a:rPr lang="en-US" dirty="0"/>
              <a:t>“the religion derived from Jesus Christ, based on the Bible as sacred scripture”</a:t>
            </a:r>
          </a:p>
          <a:p>
            <a:endParaRPr lang="en-US" dirty="0"/>
          </a:p>
          <a:p>
            <a:r>
              <a:rPr lang="en-US" dirty="0"/>
              <a:t>Most of what is in Christendom is not Christianity!</a:t>
            </a:r>
          </a:p>
        </p:txBody>
      </p:sp>
    </p:spTree>
    <p:extLst>
      <p:ext uri="{BB962C8B-B14F-4D97-AF65-F5344CB8AC3E}">
        <p14:creationId xmlns:p14="http://schemas.microsoft.com/office/powerpoint/2010/main" val="8028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80AF-4B9F-1079-713E-10B2A4B4F907}"/>
              </a:ext>
            </a:extLst>
          </p:cNvPr>
          <p:cNvSpPr>
            <a:spLocks noGrp="1"/>
          </p:cNvSpPr>
          <p:nvPr>
            <p:ph type="title"/>
          </p:nvPr>
        </p:nvSpPr>
        <p:spPr/>
        <p:txBody>
          <a:bodyPr/>
          <a:lstStyle/>
          <a:p>
            <a:r>
              <a:rPr lang="en-US" dirty="0"/>
              <a:t>What Many Oppose</a:t>
            </a:r>
          </a:p>
        </p:txBody>
      </p:sp>
      <p:sp>
        <p:nvSpPr>
          <p:cNvPr id="3" name="Content Placeholder 2">
            <a:extLst>
              <a:ext uri="{FF2B5EF4-FFF2-40B4-BE49-F238E27FC236}">
                <a16:creationId xmlns:a16="http://schemas.microsoft.com/office/drawing/2014/main" id="{8DA8FA34-A9A4-8324-EA44-25B8695BF930}"/>
              </a:ext>
            </a:extLst>
          </p:cNvPr>
          <p:cNvSpPr>
            <a:spLocks noGrp="1"/>
          </p:cNvSpPr>
          <p:nvPr>
            <p:ph idx="1"/>
          </p:nvPr>
        </p:nvSpPr>
        <p:spPr/>
        <p:txBody>
          <a:bodyPr/>
          <a:lstStyle/>
          <a:p>
            <a:r>
              <a:rPr lang="en-US" dirty="0"/>
              <a:t>Catholicism</a:t>
            </a:r>
          </a:p>
          <a:p>
            <a:r>
              <a:rPr lang="en-US" dirty="0"/>
              <a:t>Mainline Protestantism</a:t>
            </a:r>
          </a:p>
          <a:p>
            <a:r>
              <a:rPr lang="en-US" dirty="0"/>
              <a:t>Churches that have accommodated themselves to relativity in ethics</a:t>
            </a:r>
          </a:p>
          <a:p>
            <a:r>
              <a:rPr lang="en-US" dirty="0"/>
              <a:t>The Religious Right with churches married to politicians or political parties</a:t>
            </a:r>
          </a:p>
          <a:p>
            <a:r>
              <a:rPr lang="en-US" dirty="0"/>
              <a:t>Faith healers</a:t>
            </a:r>
          </a:p>
          <a:p>
            <a:r>
              <a:rPr lang="en-US" dirty="0"/>
              <a:t>Mega-churches</a:t>
            </a:r>
          </a:p>
          <a:p>
            <a:r>
              <a:rPr lang="en-US" dirty="0"/>
              <a:t>Division in the Lord’s church</a:t>
            </a:r>
          </a:p>
        </p:txBody>
      </p:sp>
      <p:sp>
        <p:nvSpPr>
          <p:cNvPr id="4" name="TextBox 3">
            <a:extLst>
              <a:ext uri="{FF2B5EF4-FFF2-40B4-BE49-F238E27FC236}">
                <a16:creationId xmlns:a16="http://schemas.microsoft.com/office/drawing/2014/main" id="{075351FD-E086-B4CC-04A4-F3300DC85BBF}"/>
              </a:ext>
            </a:extLst>
          </p:cNvPr>
          <p:cNvSpPr txBox="1"/>
          <p:nvPr/>
        </p:nvSpPr>
        <p:spPr>
          <a:xfrm>
            <a:off x="838200" y="3124131"/>
            <a:ext cx="10515600" cy="1200329"/>
          </a:xfrm>
          <a:prstGeom prst="rect">
            <a:avLst/>
          </a:prstGeom>
          <a:solidFill>
            <a:schemeClr val="bg1">
              <a:lumMod val="75000"/>
            </a:schemeClr>
          </a:solidFill>
        </p:spPr>
        <p:txBody>
          <a:bodyPr wrap="square" rtlCol="0">
            <a:spAutoFit/>
          </a:bodyPr>
          <a:lstStyle/>
          <a:p>
            <a:pPr algn="ctr"/>
            <a:r>
              <a:rPr lang="en-US" sz="3600" dirty="0">
                <a:latin typeface="+mj-lt"/>
              </a:rPr>
              <a:t>Would Christianity Be Hurt If Any or All of These Passed Away?</a:t>
            </a:r>
          </a:p>
        </p:txBody>
      </p:sp>
    </p:spTree>
    <p:extLst>
      <p:ext uri="{BB962C8B-B14F-4D97-AF65-F5344CB8AC3E}">
        <p14:creationId xmlns:p14="http://schemas.microsoft.com/office/powerpoint/2010/main" val="29668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fltVal val="0"/>
                                          </p:val>
                                        </p:tav>
                                        <p:tav tm="100000">
                                          <p:val>
                                            <p:strVal val="#ppt_w"/>
                                          </p:val>
                                        </p:tav>
                                      </p:tavLst>
                                    </p:anim>
                                    <p:anim calcmode="lin" valueType="num">
                                      <p:cBhvr>
                                        <p:cTn id="57" dur="1000" fill="hold"/>
                                        <p:tgtEl>
                                          <p:spTgt spid="4"/>
                                        </p:tgtEl>
                                        <p:attrNameLst>
                                          <p:attrName>ppt_h</p:attrName>
                                        </p:attrNameLst>
                                      </p:cBhvr>
                                      <p:tavLst>
                                        <p:tav tm="0">
                                          <p:val>
                                            <p:fltVal val="0"/>
                                          </p:val>
                                        </p:tav>
                                        <p:tav tm="100000">
                                          <p:val>
                                            <p:strVal val="#ppt_h"/>
                                          </p:val>
                                        </p:tav>
                                      </p:tavLst>
                                    </p:anim>
                                    <p:anim calcmode="lin" valueType="num">
                                      <p:cBhvr>
                                        <p:cTn id="58" dur="1000" fill="hold"/>
                                        <p:tgtEl>
                                          <p:spTgt spid="4"/>
                                        </p:tgtEl>
                                        <p:attrNameLst>
                                          <p:attrName>style.rotation</p:attrName>
                                        </p:attrNameLst>
                                      </p:cBhvr>
                                      <p:tavLst>
                                        <p:tav tm="0">
                                          <p:val>
                                            <p:fltVal val="90"/>
                                          </p:val>
                                        </p:tav>
                                        <p:tav tm="100000">
                                          <p:val>
                                            <p:fltVal val="0"/>
                                          </p:val>
                                        </p:tav>
                                      </p:tavLst>
                                    </p:anim>
                                    <p:animEffect transition="in" filter="fade">
                                      <p:cBhvr>
                                        <p:cTn id="5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E600-8CC7-901B-0F22-D628B941D43F}"/>
              </a:ext>
            </a:extLst>
          </p:cNvPr>
          <p:cNvSpPr>
            <a:spLocks noGrp="1"/>
          </p:cNvSpPr>
          <p:nvPr>
            <p:ph type="title"/>
          </p:nvPr>
        </p:nvSpPr>
        <p:spPr/>
        <p:txBody>
          <a:bodyPr/>
          <a:lstStyle/>
          <a:p>
            <a:r>
              <a:rPr lang="en-US" dirty="0"/>
              <a:t>Is the Lord Purging and Uprooting?</a:t>
            </a:r>
          </a:p>
        </p:txBody>
      </p:sp>
      <p:sp>
        <p:nvSpPr>
          <p:cNvPr id="3" name="Content Placeholder 2">
            <a:extLst>
              <a:ext uri="{FF2B5EF4-FFF2-40B4-BE49-F238E27FC236}">
                <a16:creationId xmlns:a16="http://schemas.microsoft.com/office/drawing/2014/main" id="{44CC33CB-FE49-6346-E8D7-DFE7D8B6D627}"/>
              </a:ext>
            </a:extLst>
          </p:cNvPr>
          <p:cNvSpPr>
            <a:spLocks noGrp="1"/>
          </p:cNvSpPr>
          <p:nvPr>
            <p:ph idx="1"/>
          </p:nvPr>
        </p:nvSpPr>
        <p:spPr/>
        <p:txBody>
          <a:bodyPr>
            <a:normAutofit lnSpcReduction="10000"/>
          </a:bodyPr>
          <a:lstStyle/>
          <a:p>
            <a:r>
              <a:rPr lang="en-US" dirty="0">
                <a:solidFill>
                  <a:schemeClr val="accent2">
                    <a:lumMod val="50000"/>
                  </a:schemeClr>
                </a:solidFill>
                <a:latin typeface="+mj-lt"/>
              </a:rPr>
              <a:t>The call of Jeremiah: </a:t>
            </a:r>
            <a:r>
              <a:rPr lang="en-US" dirty="0"/>
              <a:t>“Then the </a:t>
            </a:r>
            <a:r>
              <a:rPr lang="en-US" cap="small" dirty="0"/>
              <a:t>Lord</a:t>
            </a:r>
            <a:r>
              <a:rPr lang="en-US" dirty="0"/>
              <a:t> put out his hand and touched my mouth. And the </a:t>
            </a:r>
            <a:r>
              <a:rPr lang="en-US" cap="small" dirty="0"/>
              <a:t>Lord</a:t>
            </a:r>
            <a:r>
              <a:rPr lang="en-US" dirty="0"/>
              <a:t> said to me, “Behold, I have put my words in your mouth. </a:t>
            </a:r>
            <a:r>
              <a:rPr lang="en-US" dirty="0">
                <a:solidFill>
                  <a:schemeClr val="accent2">
                    <a:lumMod val="50000"/>
                  </a:schemeClr>
                </a:solidFill>
                <a:latin typeface="+mj-lt"/>
              </a:rPr>
              <a:t>See, I have set you this day over nations and over kingdoms, to pluck up and to break down, to destroy and to overthrow, to build and to plant</a:t>
            </a:r>
            <a:r>
              <a:rPr lang="en-US" dirty="0"/>
              <a:t>” (Jer. 1:10).</a:t>
            </a:r>
          </a:p>
          <a:p>
            <a:pPr lvl="1"/>
            <a:r>
              <a:rPr lang="en-US" dirty="0"/>
              <a:t>The ground had to be cleared before God could replant.</a:t>
            </a:r>
          </a:p>
          <a:p>
            <a:pPr lvl="1"/>
            <a:r>
              <a:rPr lang="en-US" dirty="0"/>
              <a:t>F. B. Huey: “Judah’s idols and immoral practices had to be purged before God could bless the nation. Erroneous beliefs and practices must be destroyed before reconstruction can take place (Eccl 3:3). A new building cannot be constructed until the old structure it will replace has been demolished. ‘God can speak his yes only after he has spoken a no’” (</a:t>
            </a:r>
            <a:r>
              <a:rPr lang="en-US" i="1" dirty="0"/>
              <a:t>Jeremiah, Lamentations</a:t>
            </a:r>
            <a:r>
              <a:rPr lang="en-US" dirty="0"/>
              <a:t>, The New American Commentary, 52).</a:t>
            </a:r>
          </a:p>
          <a:p>
            <a:endParaRPr lang="en-US" dirty="0"/>
          </a:p>
        </p:txBody>
      </p:sp>
    </p:spTree>
    <p:extLst>
      <p:ext uri="{BB962C8B-B14F-4D97-AF65-F5344CB8AC3E}">
        <p14:creationId xmlns:p14="http://schemas.microsoft.com/office/powerpoint/2010/main" val="42052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06E4-8077-2378-1024-E161754D6060}"/>
              </a:ext>
            </a:extLst>
          </p:cNvPr>
          <p:cNvSpPr>
            <a:spLocks noGrp="1"/>
          </p:cNvSpPr>
          <p:nvPr>
            <p:ph type="title"/>
          </p:nvPr>
        </p:nvSpPr>
        <p:spPr/>
        <p:txBody>
          <a:bodyPr/>
          <a:lstStyle/>
          <a:p>
            <a:r>
              <a:rPr lang="en-US" dirty="0"/>
              <a:t>One Should Remember That . . .</a:t>
            </a:r>
          </a:p>
        </p:txBody>
      </p:sp>
      <p:sp>
        <p:nvSpPr>
          <p:cNvPr id="3" name="Content Placeholder 2">
            <a:extLst>
              <a:ext uri="{FF2B5EF4-FFF2-40B4-BE49-F238E27FC236}">
                <a16:creationId xmlns:a16="http://schemas.microsoft.com/office/drawing/2014/main" id="{DAA15A67-6EBC-2AC6-ADAF-5928E67D1E74}"/>
              </a:ext>
            </a:extLst>
          </p:cNvPr>
          <p:cNvSpPr>
            <a:spLocks noGrp="1"/>
          </p:cNvSpPr>
          <p:nvPr>
            <p:ph idx="1"/>
          </p:nvPr>
        </p:nvSpPr>
        <p:spPr/>
        <p:txBody>
          <a:bodyPr/>
          <a:lstStyle/>
          <a:p>
            <a:r>
              <a:rPr lang="en-US" dirty="0"/>
              <a:t>The Protestant Reformation of the 14-15th centuries occurred because of the apostasies within Roman Catholicism.</a:t>
            </a:r>
          </a:p>
          <a:p>
            <a:r>
              <a:rPr lang="en-US" dirty="0"/>
              <a:t>The American Restoration Movement was a rejection of the denominational divisions of the nineteenth century.</a:t>
            </a:r>
          </a:p>
          <a:p>
            <a:r>
              <a:rPr lang="en-US" dirty="0"/>
              <a:t>Perhaps the Lord is rooting out the weeds to make room for us to plant good seed. Is God purging the church to prepare for another wave of evangelism?</a:t>
            </a:r>
          </a:p>
        </p:txBody>
      </p:sp>
    </p:spTree>
    <p:extLst>
      <p:ext uri="{BB962C8B-B14F-4D97-AF65-F5344CB8AC3E}">
        <p14:creationId xmlns:p14="http://schemas.microsoft.com/office/powerpoint/2010/main" val="95416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C813-E818-9209-A30A-4AFD78C1AB01}"/>
              </a:ext>
            </a:extLst>
          </p:cNvPr>
          <p:cNvSpPr>
            <a:spLocks noGrp="1"/>
          </p:cNvSpPr>
          <p:nvPr>
            <p:ph type="title"/>
          </p:nvPr>
        </p:nvSpPr>
        <p:spPr/>
        <p:txBody>
          <a:bodyPr/>
          <a:lstStyle/>
          <a:p>
            <a:r>
              <a:rPr lang="en-US" dirty="0"/>
              <a:t>America ≠ Israel</a:t>
            </a:r>
          </a:p>
        </p:txBody>
      </p:sp>
      <p:sp>
        <p:nvSpPr>
          <p:cNvPr id="3" name="Content Placeholder 2">
            <a:extLst>
              <a:ext uri="{FF2B5EF4-FFF2-40B4-BE49-F238E27FC236}">
                <a16:creationId xmlns:a16="http://schemas.microsoft.com/office/drawing/2014/main" id="{44DC469D-B2ED-9A8C-020D-748355F5C14D}"/>
              </a:ext>
            </a:extLst>
          </p:cNvPr>
          <p:cNvSpPr>
            <a:spLocks noGrp="1"/>
          </p:cNvSpPr>
          <p:nvPr>
            <p:ph idx="1"/>
          </p:nvPr>
        </p:nvSpPr>
        <p:spPr/>
        <p:txBody>
          <a:bodyPr/>
          <a:lstStyle/>
          <a:p>
            <a:r>
              <a:rPr lang="en-US" dirty="0"/>
              <a:t>God had a covenant with Israel that He did not make with all nations. His covenant was not with . . .</a:t>
            </a:r>
          </a:p>
          <a:p>
            <a:pPr lvl="1"/>
            <a:r>
              <a:rPr lang="en-US" dirty="0"/>
              <a:t>Egypt</a:t>
            </a:r>
          </a:p>
          <a:p>
            <a:pPr lvl="1"/>
            <a:r>
              <a:rPr lang="en-US" dirty="0"/>
              <a:t>Syria</a:t>
            </a:r>
          </a:p>
          <a:p>
            <a:pPr lvl="1"/>
            <a:r>
              <a:rPr lang="en-US" dirty="0"/>
              <a:t>Assyria</a:t>
            </a:r>
          </a:p>
          <a:p>
            <a:pPr lvl="1"/>
            <a:r>
              <a:rPr lang="en-US" dirty="0"/>
              <a:t>Babylon</a:t>
            </a:r>
          </a:p>
          <a:p>
            <a:pPr lvl="1"/>
            <a:r>
              <a:rPr lang="en-US" dirty="0"/>
              <a:t>Persia</a:t>
            </a:r>
          </a:p>
          <a:p>
            <a:pPr lvl="1"/>
            <a:r>
              <a:rPr lang="en-US" dirty="0"/>
              <a:t>Macedonia/Greece</a:t>
            </a:r>
          </a:p>
          <a:p>
            <a:pPr lvl="1"/>
            <a:r>
              <a:rPr lang="en-US" dirty="0"/>
              <a:t>Rome</a:t>
            </a:r>
          </a:p>
          <a:p>
            <a:r>
              <a:rPr lang="en-US" dirty="0"/>
              <a:t>Nor does God have a covenant with the United States!</a:t>
            </a:r>
          </a:p>
        </p:txBody>
      </p:sp>
    </p:spTree>
    <p:extLst>
      <p:ext uri="{BB962C8B-B14F-4D97-AF65-F5344CB8AC3E}">
        <p14:creationId xmlns:p14="http://schemas.microsoft.com/office/powerpoint/2010/main" val="41853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ircle(in)">
                                      <p:cBhvr>
                                        <p:cTn id="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9F26-7C55-E5A7-19A1-7A8B4CA93123}"/>
              </a:ext>
            </a:extLst>
          </p:cNvPr>
          <p:cNvSpPr>
            <a:spLocks noGrp="1"/>
          </p:cNvSpPr>
          <p:nvPr>
            <p:ph type="title"/>
          </p:nvPr>
        </p:nvSpPr>
        <p:spPr/>
        <p:txBody>
          <a:bodyPr/>
          <a:lstStyle/>
          <a:p>
            <a:r>
              <a:rPr lang="en-US" dirty="0"/>
              <a:t>God Controls the Nations</a:t>
            </a:r>
          </a:p>
        </p:txBody>
      </p:sp>
      <p:sp>
        <p:nvSpPr>
          <p:cNvPr id="3" name="Content Placeholder 2">
            <a:extLst>
              <a:ext uri="{FF2B5EF4-FFF2-40B4-BE49-F238E27FC236}">
                <a16:creationId xmlns:a16="http://schemas.microsoft.com/office/drawing/2014/main" id="{3DC5C027-2F8F-DE51-C4F9-8E2BC479BA3E}"/>
              </a:ext>
            </a:extLst>
          </p:cNvPr>
          <p:cNvSpPr>
            <a:spLocks noGrp="1"/>
          </p:cNvSpPr>
          <p:nvPr>
            <p:ph idx="1"/>
          </p:nvPr>
        </p:nvSpPr>
        <p:spPr/>
        <p:txBody>
          <a:bodyPr>
            <a:normAutofit/>
          </a:bodyPr>
          <a:lstStyle/>
          <a:p>
            <a:r>
              <a:rPr lang="en-US" dirty="0"/>
              <a:t>“And he made from one man every nation of mankind to live on all the face of the earth, having determined allotted periods and the boundaries of their dwelling place” (Acts 17:27).</a:t>
            </a:r>
          </a:p>
          <a:p>
            <a:r>
              <a:rPr lang="en-US" dirty="0"/>
              <a:t>“He makes nations great, and he destroys them; he enlarges nations, and leads them away” (Job 12:23).</a:t>
            </a:r>
          </a:p>
          <a:p>
            <a:r>
              <a:rPr lang="en-US" dirty="0"/>
              <a:t>“They will fall by the edge of the sword and be led captive among all nations, and Jerusalem will be trampled underfoot by the Gentiles, until the times of the Gentiles are fulfilled” (Luke 21:24).</a:t>
            </a:r>
          </a:p>
          <a:p>
            <a:r>
              <a:rPr lang="en-US" dirty="0"/>
              <a:t>Remember Nebuchadnezzar’s dream (Dan. 2:36-45).</a:t>
            </a:r>
          </a:p>
          <a:p>
            <a:endParaRPr lang="en-US" dirty="0"/>
          </a:p>
          <a:p>
            <a:endParaRPr lang="en-US" dirty="0"/>
          </a:p>
        </p:txBody>
      </p:sp>
    </p:spTree>
    <p:extLst>
      <p:ext uri="{BB962C8B-B14F-4D97-AF65-F5344CB8AC3E}">
        <p14:creationId xmlns:p14="http://schemas.microsoft.com/office/powerpoint/2010/main" val="338689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F97A-9A2F-94DE-AF06-34B28E927605}"/>
              </a:ext>
            </a:extLst>
          </p:cNvPr>
          <p:cNvSpPr>
            <a:spLocks noGrp="1"/>
          </p:cNvSpPr>
          <p:nvPr>
            <p:ph type="title"/>
          </p:nvPr>
        </p:nvSpPr>
        <p:spPr/>
        <p:txBody>
          <a:bodyPr/>
          <a:lstStyle/>
          <a:p>
            <a:r>
              <a:rPr lang="en-US" dirty="0"/>
              <a:t>Lessons for Nebuchadnezzar (Daniel 4)</a:t>
            </a:r>
          </a:p>
        </p:txBody>
      </p:sp>
      <p:sp>
        <p:nvSpPr>
          <p:cNvPr id="3" name="Content Placeholder 2">
            <a:extLst>
              <a:ext uri="{FF2B5EF4-FFF2-40B4-BE49-F238E27FC236}">
                <a16:creationId xmlns:a16="http://schemas.microsoft.com/office/drawing/2014/main" id="{F95F48E8-B7E5-4284-A7BD-05C145E5B512}"/>
              </a:ext>
            </a:extLst>
          </p:cNvPr>
          <p:cNvSpPr>
            <a:spLocks noGrp="1"/>
          </p:cNvSpPr>
          <p:nvPr>
            <p:ph idx="1"/>
          </p:nvPr>
        </p:nvSpPr>
        <p:spPr/>
        <p:txBody>
          <a:bodyPr>
            <a:normAutofit fontScale="92500" lnSpcReduction="10000"/>
          </a:bodyPr>
          <a:lstStyle/>
          <a:p>
            <a:r>
              <a:rPr lang="en-US" dirty="0"/>
              <a:t>“The sentence is by the decree of the watchers, the decision by the word of the holy ones, to the end that the living may know that </a:t>
            </a:r>
            <a:r>
              <a:rPr lang="en-US" dirty="0">
                <a:latin typeface="+mj-lt"/>
              </a:rPr>
              <a:t>the Most High rules the kingdom of men and gives it to whom he will and sets over it the lowliest of men</a:t>
            </a:r>
            <a:r>
              <a:rPr lang="en-US" dirty="0"/>
              <a:t>’” (4:17).</a:t>
            </a:r>
          </a:p>
          <a:p>
            <a:r>
              <a:rPr lang="en-US" dirty="0"/>
              <a:t>“While the words were still in the king’s mouth, there fell a voice from heaven, ‘O King Nebuchadnezzar, to you it is spoken: The kingdom has departed from you, and you shall be driven from among men, and your dwelling shall be with the beasts of the field. And you shall be made to eat grass like an ox, and seven periods of time shall pass over you, </a:t>
            </a:r>
            <a:r>
              <a:rPr lang="en-US" dirty="0">
                <a:latin typeface="Source Sans Pro Black" panose="020B0803030403020204" pitchFamily="34" charset="0"/>
              </a:rPr>
              <a:t>until you know that the Most High rules the kingdom of men and gives it to whom he will</a:t>
            </a:r>
            <a:r>
              <a:rPr lang="en-US" dirty="0"/>
              <a:t>’” (4:31-32).</a:t>
            </a:r>
          </a:p>
          <a:p>
            <a:r>
              <a:rPr lang="en-US" dirty="0"/>
              <a:t>America needs to remember what Nebuchadnezzar had to learn!</a:t>
            </a:r>
          </a:p>
          <a:p>
            <a:endParaRPr lang="en-US" dirty="0"/>
          </a:p>
        </p:txBody>
      </p:sp>
    </p:spTree>
    <p:extLst>
      <p:ext uri="{BB962C8B-B14F-4D97-AF65-F5344CB8AC3E}">
        <p14:creationId xmlns:p14="http://schemas.microsoft.com/office/powerpoint/2010/main" val="126731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3BB7-EA01-69BB-903A-5590E59D8CE9}"/>
              </a:ext>
            </a:extLst>
          </p:cNvPr>
          <p:cNvSpPr>
            <a:spLocks noGrp="1"/>
          </p:cNvSpPr>
          <p:nvPr>
            <p:ph type="title"/>
          </p:nvPr>
        </p:nvSpPr>
        <p:spPr>
          <a:xfrm>
            <a:off x="838200" y="365126"/>
            <a:ext cx="10515600" cy="794372"/>
          </a:xfrm>
        </p:spPr>
        <p:txBody>
          <a:bodyPr/>
          <a:lstStyle/>
          <a:p>
            <a:r>
              <a:rPr lang="en-US" dirty="0"/>
              <a:t>Will We Keep the Faith?</a:t>
            </a:r>
          </a:p>
        </p:txBody>
      </p:sp>
      <p:pic>
        <p:nvPicPr>
          <p:cNvPr id="3074" name="Picture 2" descr="2021.01.14 WWL Open Doors 2021 persecuzione cristiani">
            <a:extLst>
              <a:ext uri="{FF2B5EF4-FFF2-40B4-BE49-F238E27FC236}">
                <a16:creationId xmlns:a16="http://schemas.microsoft.com/office/drawing/2014/main" id="{7264712E-AE34-55EA-DF82-102826818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630" y="1404449"/>
            <a:ext cx="8444170" cy="47512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4112E3-BF3D-78D4-4281-4E8F5150C145}"/>
              </a:ext>
            </a:extLst>
          </p:cNvPr>
          <p:cNvSpPr txBox="1"/>
          <p:nvPr/>
        </p:nvSpPr>
        <p:spPr>
          <a:xfrm>
            <a:off x="838200" y="6215987"/>
            <a:ext cx="10515600" cy="400110"/>
          </a:xfrm>
          <a:prstGeom prst="rect">
            <a:avLst/>
          </a:prstGeom>
          <a:noFill/>
        </p:spPr>
        <p:txBody>
          <a:bodyPr wrap="square" rtlCol="0">
            <a:spAutoFit/>
          </a:bodyPr>
          <a:lstStyle/>
          <a:p>
            <a:r>
              <a:rPr lang="en-US" sz="2000" dirty="0"/>
              <a:t>Persecution Against Christians: 2022 World Watch List released by Vatican News (01/20/2022)</a:t>
            </a:r>
          </a:p>
        </p:txBody>
      </p:sp>
    </p:spTree>
    <p:extLst>
      <p:ext uri="{BB962C8B-B14F-4D97-AF65-F5344CB8AC3E}">
        <p14:creationId xmlns:p14="http://schemas.microsoft.com/office/powerpoint/2010/main" val="332640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EA0D-5180-89F4-C96F-50E7512AAF8E}"/>
              </a:ext>
            </a:extLst>
          </p:cNvPr>
          <p:cNvSpPr>
            <a:spLocks noGrp="1"/>
          </p:cNvSpPr>
          <p:nvPr>
            <p:ph type="title"/>
          </p:nvPr>
        </p:nvSpPr>
        <p:spPr/>
        <p:txBody>
          <a:bodyPr/>
          <a:lstStyle/>
          <a:p>
            <a:r>
              <a:rPr lang="en-US" dirty="0"/>
              <a:t>Keep the Faith</a:t>
            </a:r>
          </a:p>
        </p:txBody>
      </p:sp>
      <p:sp>
        <p:nvSpPr>
          <p:cNvPr id="3" name="Content Placeholder 2">
            <a:extLst>
              <a:ext uri="{FF2B5EF4-FFF2-40B4-BE49-F238E27FC236}">
                <a16:creationId xmlns:a16="http://schemas.microsoft.com/office/drawing/2014/main" id="{B0D8FB8F-3D61-30DD-F576-09DC7F718179}"/>
              </a:ext>
            </a:extLst>
          </p:cNvPr>
          <p:cNvSpPr>
            <a:spLocks noGrp="1"/>
          </p:cNvSpPr>
          <p:nvPr>
            <p:ph idx="1"/>
          </p:nvPr>
        </p:nvSpPr>
        <p:spPr>
          <a:xfrm>
            <a:off x="838200" y="1825625"/>
            <a:ext cx="10515600" cy="4944452"/>
          </a:xfrm>
        </p:spPr>
        <p:txBody>
          <a:bodyPr>
            <a:normAutofit fontScale="92500" lnSpcReduction="10000"/>
          </a:bodyPr>
          <a:lstStyle/>
          <a:p>
            <a:r>
              <a:rPr lang="en-US" dirty="0"/>
              <a:t>“Fear not, therefore; you are of more value than many sparrows. So everyone who acknowledges me before men, I also will acknowledge before my Father who is in heaven, but whoever denies me before men, I also will deny before my Father who is in heaven” (Matt. 10:32-33).</a:t>
            </a:r>
          </a:p>
          <a:p>
            <a:r>
              <a:rPr lang="en-US" dirty="0"/>
              <a:t>“But Peter and the apostles answered, ‘We must obey God rather than men’” (Acts 5:29).</a:t>
            </a:r>
          </a:p>
          <a:p>
            <a:r>
              <a:rPr lang="en-US" dirty="0"/>
              <a:t>“In this you rejoice, though now for a little while, if necessary, you have been grieved by various trials, so that the tested genuineness of your faith—more precious than gold that perishes though it is tested by fire—may be found to result in praise and glory and honor at the revelation of Jesus Christ. Though you have not seen him, you love him. Though you do not now see him, you believe in him and rejoice with joy that is inexpressible and filled with glory, obtaining the outcome of your faith, the salvation of your souls” (1 Pet. 1:6-9).</a:t>
            </a:r>
          </a:p>
        </p:txBody>
      </p:sp>
    </p:spTree>
    <p:extLst>
      <p:ext uri="{BB962C8B-B14F-4D97-AF65-F5344CB8AC3E}">
        <p14:creationId xmlns:p14="http://schemas.microsoft.com/office/powerpoint/2010/main" val="123557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6897020-2A30-7FFD-3299-516B45B2B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971" y="0"/>
            <a:ext cx="5272029" cy="6858000"/>
          </a:xfrm>
          <a:prstGeom prst="rect">
            <a:avLst/>
          </a:prstGeom>
          <a:ln>
            <a:solidFill>
              <a:schemeClr val="tx1"/>
            </a:solidFill>
          </a:ln>
        </p:spPr>
      </p:pic>
      <p:sp>
        <p:nvSpPr>
          <p:cNvPr id="4" name="TextBox 3">
            <a:extLst>
              <a:ext uri="{FF2B5EF4-FFF2-40B4-BE49-F238E27FC236}">
                <a16:creationId xmlns:a16="http://schemas.microsoft.com/office/drawing/2014/main" id="{1A8988C1-5767-A3A1-CA0E-99764D8EB3D6}"/>
              </a:ext>
            </a:extLst>
          </p:cNvPr>
          <p:cNvSpPr txBox="1"/>
          <p:nvPr/>
        </p:nvSpPr>
        <p:spPr>
          <a:xfrm>
            <a:off x="683664" y="1555335"/>
            <a:ext cx="5597495" cy="3600986"/>
          </a:xfrm>
          <a:prstGeom prst="rect">
            <a:avLst/>
          </a:prstGeom>
          <a:noFill/>
        </p:spPr>
        <p:txBody>
          <a:bodyPr wrap="square" rtlCol="0">
            <a:spAutoFit/>
          </a:bodyPr>
          <a:lstStyle/>
          <a:p>
            <a:r>
              <a:rPr lang="en-US" sz="3200" b="0" i="0" u="none" strike="noStrike" baseline="0" dirty="0">
                <a:solidFill>
                  <a:schemeClr val="accent2">
                    <a:lumMod val="50000"/>
                  </a:schemeClr>
                </a:solidFill>
                <a:latin typeface="Source Sans Pro Black" panose="020B0803030403020204" pitchFamily="34" charset="0"/>
              </a:rPr>
              <a:t>“If recent trends in religious switching continue, Christians could make up less than half of the U.S. population within a few decades.”</a:t>
            </a:r>
          </a:p>
          <a:p>
            <a:pPr algn="r"/>
            <a:r>
              <a:rPr lang="en-US" dirty="0"/>
              <a:t>September 13, 2022</a:t>
            </a:r>
          </a:p>
          <a:p>
            <a:pPr algn="r"/>
            <a:r>
              <a:rPr lang="en-US" dirty="0"/>
              <a:t>Pew Research Center</a:t>
            </a:r>
          </a:p>
        </p:txBody>
      </p:sp>
    </p:spTree>
    <p:extLst>
      <p:ext uri="{BB962C8B-B14F-4D97-AF65-F5344CB8AC3E}">
        <p14:creationId xmlns:p14="http://schemas.microsoft.com/office/powerpoint/2010/main" val="12557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8702-5004-4F47-A0C1-AEB44D6EC415}"/>
              </a:ext>
            </a:extLst>
          </p:cNvPr>
          <p:cNvSpPr>
            <a:spLocks noGrp="1"/>
          </p:cNvSpPr>
          <p:nvPr>
            <p:ph type="title"/>
          </p:nvPr>
        </p:nvSpPr>
        <p:spPr/>
        <p:txBody>
          <a:bodyPr/>
          <a:lstStyle/>
          <a:p>
            <a:r>
              <a:rPr lang="en-US" dirty="0"/>
              <a:t>Ominous Predictions</a:t>
            </a:r>
          </a:p>
        </p:txBody>
      </p:sp>
      <p:sp>
        <p:nvSpPr>
          <p:cNvPr id="3" name="Content Placeholder 2">
            <a:extLst>
              <a:ext uri="{FF2B5EF4-FFF2-40B4-BE49-F238E27FC236}">
                <a16:creationId xmlns:a16="http://schemas.microsoft.com/office/drawing/2014/main" id="{9BB5E792-94F2-AAF4-A7B8-C3102FABF632}"/>
              </a:ext>
            </a:extLst>
          </p:cNvPr>
          <p:cNvSpPr>
            <a:spLocks noGrp="1"/>
          </p:cNvSpPr>
          <p:nvPr>
            <p:ph idx="1"/>
          </p:nvPr>
        </p:nvSpPr>
        <p:spPr/>
        <p:txBody>
          <a:bodyPr/>
          <a:lstStyle/>
          <a:p>
            <a:r>
              <a:rPr lang="en-US" dirty="0"/>
              <a:t>In 2017, Ron Dreher wrote </a:t>
            </a:r>
            <a:r>
              <a:rPr lang="en-US" i="1" dirty="0"/>
              <a:t>The Benedict Option</a:t>
            </a:r>
            <a:r>
              <a:rPr lang="en-US" dirty="0"/>
              <a:t>, advertised on its cover as “The most discussed and most important religious book of the decade.” Dreher calls for Americans to recognize that the light of Christianity is flickering out all over the West and “barring a dramatic reversal of current trends, it will all but disappear entirely from Europe and North America” (8).</a:t>
            </a:r>
          </a:p>
          <a:p>
            <a:r>
              <a:rPr lang="en-US" dirty="0"/>
              <a:t>In 2020, he followed up with another book entitled </a:t>
            </a:r>
            <a:r>
              <a:rPr lang="en-US" i="1" dirty="0"/>
              <a:t>Live Not By Lies</a:t>
            </a:r>
            <a:r>
              <a:rPr lang="en-US" dirty="0"/>
              <a:t>, Dreher predicts, “A time of painful testing, even persecution, is coming. Lukewarm or shallow Christian will not come through with their faith intact” (162).</a:t>
            </a:r>
          </a:p>
        </p:txBody>
      </p:sp>
    </p:spTree>
    <p:extLst>
      <p:ext uri="{BB962C8B-B14F-4D97-AF65-F5344CB8AC3E}">
        <p14:creationId xmlns:p14="http://schemas.microsoft.com/office/powerpoint/2010/main" val="35814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70FF-6CFC-1D97-DBC5-5416ABBA4926}"/>
              </a:ext>
            </a:extLst>
          </p:cNvPr>
          <p:cNvSpPr>
            <a:spLocks noGrp="1"/>
          </p:cNvSpPr>
          <p:nvPr>
            <p:ph type="title"/>
          </p:nvPr>
        </p:nvSpPr>
        <p:spPr/>
        <p:txBody>
          <a:bodyPr/>
          <a:lstStyle/>
          <a:p>
            <a:r>
              <a:rPr lang="en-US" dirty="0"/>
              <a:t>Dreher: Admirers or Followers?</a:t>
            </a:r>
          </a:p>
        </p:txBody>
      </p:sp>
      <p:sp>
        <p:nvSpPr>
          <p:cNvPr id="3" name="Content Placeholder 2">
            <a:extLst>
              <a:ext uri="{FF2B5EF4-FFF2-40B4-BE49-F238E27FC236}">
                <a16:creationId xmlns:a16="http://schemas.microsoft.com/office/drawing/2014/main" id="{D81DDEC7-0BF4-13D4-506E-1589CFD6EA08}"/>
              </a:ext>
            </a:extLst>
          </p:cNvPr>
          <p:cNvSpPr>
            <a:spLocks noGrp="1"/>
          </p:cNvSpPr>
          <p:nvPr>
            <p:ph idx="1"/>
          </p:nvPr>
        </p:nvSpPr>
        <p:spPr/>
        <p:txBody>
          <a:bodyPr>
            <a:normAutofit fontScale="92500"/>
          </a:bodyPr>
          <a:lstStyle/>
          <a:p>
            <a:r>
              <a:rPr lang="en-US" dirty="0"/>
              <a:t>Dreher’s answer to his rhetorical question is as follows: “We will know when we act—or fail to act—as Christians when to be faithful costs us something. It may be a small thing at first—a place on a sports team because we won’t play on Sunday mornings, or the respect of our peers when we will not march in a parade for a political cause. But the demands made on us will grow greater, and the consequences for failing to submit to the world’s demands will grow more severe” (ibid.). </a:t>
            </a:r>
          </a:p>
          <a:p>
            <a:pPr lvl="1"/>
            <a:r>
              <a:rPr lang="en-US" dirty="0"/>
              <a:t>It may mean losing a job.</a:t>
            </a:r>
          </a:p>
          <a:p>
            <a:pPr lvl="1"/>
            <a:r>
              <a:rPr lang="en-US" dirty="0"/>
              <a:t>It may mean you have to accept a lesser paying and less fulfilling job to provide for your family.</a:t>
            </a:r>
          </a:p>
          <a:p>
            <a:pPr lvl="1"/>
            <a:r>
              <a:rPr lang="en-US" dirty="0"/>
              <a:t>You may be “cancelled” by the WOKE crowd.</a:t>
            </a:r>
          </a:p>
          <a:p>
            <a:pPr lvl="1"/>
            <a:r>
              <a:rPr lang="en-US" dirty="0"/>
              <a:t>You may be fined or arrested for your faith.</a:t>
            </a:r>
          </a:p>
          <a:p>
            <a:endParaRPr lang="en-US" dirty="0"/>
          </a:p>
        </p:txBody>
      </p:sp>
    </p:spTree>
    <p:extLst>
      <p:ext uri="{BB962C8B-B14F-4D97-AF65-F5344CB8AC3E}">
        <p14:creationId xmlns:p14="http://schemas.microsoft.com/office/powerpoint/2010/main" val="35101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76A0-4591-8B2E-6BBA-5F3815613C86}"/>
              </a:ext>
            </a:extLst>
          </p:cNvPr>
          <p:cNvSpPr>
            <a:spLocks noGrp="1"/>
          </p:cNvSpPr>
          <p:nvPr>
            <p:ph type="title"/>
          </p:nvPr>
        </p:nvSpPr>
        <p:spPr/>
        <p:txBody>
          <a:bodyPr/>
          <a:lstStyle/>
          <a:p>
            <a:r>
              <a:rPr lang="en-US" dirty="0"/>
              <a:t>The Times They Are A-Changin’</a:t>
            </a:r>
            <a:br>
              <a:rPr lang="en-US" sz="2000" dirty="0"/>
            </a:br>
            <a:r>
              <a:rPr lang="en-US" sz="2000" dirty="0"/>
              <a:t>Song by Bob Dylan</a:t>
            </a:r>
          </a:p>
        </p:txBody>
      </p:sp>
      <p:sp>
        <p:nvSpPr>
          <p:cNvPr id="3" name="Content Placeholder 2">
            <a:extLst>
              <a:ext uri="{FF2B5EF4-FFF2-40B4-BE49-F238E27FC236}">
                <a16:creationId xmlns:a16="http://schemas.microsoft.com/office/drawing/2014/main" id="{47D80471-5B0B-6913-4409-8C6D0B608BF7}"/>
              </a:ext>
            </a:extLst>
          </p:cNvPr>
          <p:cNvSpPr>
            <a:spLocks noGrp="1"/>
          </p:cNvSpPr>
          <p:nvPr>
            <p:ph idx="1"/>
          </p:nvPr>
        </p:nvSpPr>
        <p:spPr/>
        <p:txBody>
          <a:bodyPr>
            <a:normAutofit fontScale="92500"/>
          </a:bodyPr>
          <a:lstStyle/>
          <a:p>
            <a:r>
              <a:rPr lang="en-US" dirty="0"/>
              <a:t>I am not trying to scare you or discourage you in any way. But it would be unwise not to be aware of the evolving culture around us and its potential to do Christians harm. </a:t>
            </a:r>
          </a:p>
          <a:p>
            <a:pPr lvl="1"/>
            <a:r>
              <a:rPr lang="en-US" dirty="0"/>
              <a:t>Already, some small business owners have been sued to force them to provide photography and cake for homosexual weddings. </a:t>
            </a:r>
          </a:p>
          <a:p>
            <a:pPr lvl="1"/>
            <a:r>
              <a:rPr lang="en-US" dirty="0"/>
              <a:t>Teachers have been fired for not teaching critical race theory and refusing to present transgender materials to elementary children. </a:t>
            </a:r>
          </a:p>
          <a:p>
            <a:r>
              <a:rPr lang="en-US" dirty="0"/>
              <a:t>It would be unwise not to prepare ourselves for the eventuality that persecution may come upon us, just as it did the first century church.</a:t>
            </a:r>
          </a:p>
          <a:p>
            <a:r>
              <a:rPr lang="en-US" dirty="0"/>
              <a:t>May God help us to be spiritually strong enough to endure whatever may lie before us.</a:t>
            </a:r>
          </a:p>
        </p:txBody>
      </p:sp>
    </p:spTree>
    <p:extLst>
      <p:ext uri="{BB962C8B-B14F-4D97-AF65-F5344CB8AC3E}">
        <p14:creationId xmlns:p14="http://schemas.microsoft.com/office/powerpoint/2010/main" val="24946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C773-AA4E-329A-5D9C-FB4DC52955BC}"/>
              </a:ext>
            </a:extLst>
          </p:cNvPr>
          <p:cNvSpPr>
            <a:spLocks noGrp="1"/>
          </p:cNvSpPr>
          <p:nvPr>
            <p:ph type="title"/>
          </p:nvPr>
        </p:nvSpPr>
        <p:spPr/>
        <p:txBody>
          <a:bodyPr/>
          <a:lstStyle/>
          <a:p>
            <a:r>
              <a:rPr lang="en-US" dirty="0"/>
              <a:t>Basis for the Forecast</a:t>
            </a:r>
          </a:p>
        </p:txBody>
      </p:sp>
      <p:sp>
        <p:nvSpPr>
          <p:cNvPr id="3" name="Content Placeholder 2">
            <a:extLst>
              <a:ext uri="{FF2B5EF4-FFF2-40B4-BE49-F238E27FC236}">
                <a16:creationId xmlns:a16="http://schemas.microsoft.com/office/drawing/2014/main" id="{098361A5-022C-691B-4652-1C14EDDC0E1B}"/>
              </a:ext>
            </a:extLst>
          </p:cNvPr>
          <p:cNvSpPr>
            <a:spLocks noGrp="1"/>
          </p:cNvSpPr>
          <p:nvPr>
            <p:ph idx="1"/>
          </p:nvPr>
        </p:nvSpPr>
        <p:spPr/>
        <p:txBody>
          <a:bodyPr/>
          <a:lstStyle/>
          <a:p>
            <a:r>
              <a:rPr lang="en-US" dirty="0"/>
              <a:t>The largest percentage of Christians falls into the elderly age group and are dying.</a:t>
            </a:r>
          </a:p>
          <a:p>
            <a:r>
              <a:rPr lang="en-US" dirty="0"/>
              <a:t>The largest percentage of those who are defining themselves as “</a:t>
            </a:r>
            <a:r>
              <a:rPr lang="en-US" dirty="0" err="1"/>
              <a:t>nones</a:t>
            </a:r>
            <a:r>
              <a:rPr lang="en-US" dirty="0"/>
              <a:t>” are the younger people.</a:t>
            </a:r>
          </a:p>
          <a:p>
            <a:r>
              <a:rPr lang="en-US" dirty="0"/>
              <a:t>Low fertility rates among Americans.</a:t>
            </a:r>
          </a:p>
          <a:p>
            <a:r>
              <a:rPr lang="en-US" dirty="0"/>
              <a:t>The effect of large numbers of Asian and Muslim people immigrating into the U.S.</a:t>
            </a:r>
          </a:p>
        </p:txBody>
      </p:sp>
    </p:spTree>
    <p:extLst>
      <p:ext uri="{BB962C8B-B14F-4D97-AF65-F5344CB8AC3E}">
        <p14:creationId xmlns:p14="http://schemas.microsoft.com/office/powerpoint/2010/main" val="425383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2BD7-6BE9-BCCF-21A0-0528ED87B774}"/>
              </a:ext>
            </a:extLst>
          </p:cNvPr>
          <p:cNvSpPr>
            <a:spLocks noGrp="1"/>
          </p:cNvSpPr>
          <p:nvPr>
            <p:ph type="title"/>
          </p:nvPr>
        </p:nvSpPr>
        <p:spPr/>
        <p:txBody>
          <a:bodyPr/>
          <a:lstStyle/>
          <a:p>
            <a:r>
              <a:rPr lang="en-US" dirty="0"/>
              <a:t>A Secular America</a:t>
            </a:r>
          </a:p>
        </p:txBody>
      </p:sp>
      <p:sp>
        <p:nvSpPr>
          <p:cNvPr id="3" name="Content Placeholder 2">
            <a:extLst>
              <a:ext uri="{FF2B5EF4-FFF2-40B4-BE49-F238E27FC236}">
                <a16:creationId xmlns:a16="http://schemas.microsoft.com/office/drawing/2014/main" id="{C51272AB-264C-0CAE-A538-3090339969A4}"/>
              </a:ext>
            </a:extLst>
          </p:cNvPr>
          <p:cNvSpPr>
            <a:spLocks noGrp="1"/>
          </p:cNvSpPr>
          <p:nvPr>
            <p:ph idx="1"/>
          </p:nvPr>
        </p:nvSpPr>
        <p:spPr/>
        <p:txBody>
          <a:bodyPr/>
          <a:lstStyle/>
          <a:p>
            <a:r>
              <a:rPr lang="en-US" dirty="0"/>
              <a:t>Secularism is already the dominant religion in Europe.</a:t>
            </a:r>
          </a:p>
          <a:p>
            <a:pPr lvl="1"/>
            <a:r>
              <a:rPr lang="en-US" dirty="0"/>
              <a:t>This includes Italy, France, Germany, United Kingdom, etc.</a:t>
            </a:r>
          </a:p>
          <a:p>
            <a:r>
              <a:rPr lang="en-US" dirty="0"/>
              <a:t>Canada is much more secular than the U.S.</a:t>
            </a:r>
          </a:p>
          <a:p>
            <a:r>
              <a:rPr lang="en-US" dirty="0"/>
              <a:t>Already the Soviet/China block of nations is atheistic.</a:t>
            </a:r>
          </a:p>
          <a:p>
            <a:r>
              <a:rPr lang="en-US" dirty="0"/>
              <a:t>Now the United States is dominated by secularism in its legislation and culture.</a:t>
            </a:r>
          </a:p>
        </p:txBody>
      </p:sp>
    </p:spTree>
    <p:extLst>
      <p:ext uri="{BB962C8B-B14F-4D97-AF65-F5344CB8AC3E}">
        <p14:creationId xmlns:p14="http://schemas.microsoft.com/office/powerpoint/2010/main" val="24942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0AF8-3190-DE66-B1CD-424B65499F03}"/>
              </a:ext>
            </a:extLst>
          </p:cNvPr>
          <p:cNvSpPr>
            <a:spLocks noGrp="1"/>
          </p:cNvSpPr>
          <p:nvPr>
            <p:ph type="title"/>
          </p:nvPr>
        </p:nvSpPr>
        <p:spPr/>
        <p:txBody>
          <a:bodyPr/>
          <a:lstStyle/>
          <a:p>
            <a:r>
              <a:rPr lang="en-US" dirty="0"/>
              <a:t>Living as a Christian Minority</a:t>
            </a:r>
          </a:p>
        </p:txBody>
      </p:sp>
      <p:pic>
        <p:nvPicPr>
          <p:cNvPr id="1026" name="Picture 2" descr="Take your troubles to the chapel | Abandoned churches, Abandoned places,  Abandoned houses">
            <a:extLst>
              <a:ext uri="{FF2B5EF4-FFF2-40B4-BE49-F238E27FC236}">
                <a16:creationId xmlns:a16="http://schemas.microsoft.com/office/drawing/2014/main" id="{6F03E7D9-0086-A8CA-8790-FC314DFC7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0327"/>
            <a:ext cx="3323165" cy="49830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Pin on Abandoned,forgotten,lost">
            <a:extLst>
              <a:ext uri="{FF2B5EF4-FFF2-40B4-BE49-F238E27FC236}">
                <a16:creationId xmlns:a16="http://schemas.microsoft.com/office/drawing/2014/main" id="{6F29A624-6B80-1F6D-6E97-64DBFA35A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27" y="1810327"/>
            <a:ext cx="3325474" cy="49830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C64228-6E3A-82B0-BA0A-2A21316E3F75}"/>
              </a:ext>
            </a:extLst>
          </p:cNvPr>
          <p:cNvSpPr txBox="1"/>
          <p:nvPr/>
        </p:nvSpPr>
        <p:spPr>
          <a:xfrm>
            <a:off x="4229100" y="1810327"/>
            <a:ext cx="2083777" cy="400110"/>
          </a:xfrm>
          <a:prstGeom prst="rect">
            <a:avLst/>
          </a:prstGeom>
          <a:noFill/>
        </p:spPr>
        <p:txBody>
          <a:bodyPr wrap="square" rtlCol="0">
            <a:spAutoFit/>
          </a:bodyPr>
          <a:lstStyle/>
          <a:p>
            <a:r>
              <a:rPr lang="en-US" sz="2000" dirty="0">
                <a:latin typeface="+mj-lt"/>
              </a:rPr>
              <a:t>European</a:t>
            </a:r>
          </a:p>
        </p:txBody>
      </p:sp>
      <p:sp>
        <p:nvSpPr>
          <p:cNvPr id="6" name="TextBox 5">
            <a:extLst>
              <a:ext uri="{FF2B5EF4-FFF2-40B4-BE49-F238E27FC236}">
                <a16:creationId xmlns:a16="http://schemas.microsoft.com/office/drawing/2014/main" id="{9A2AEAEF-B356-826D-3C09-883059B434FC}"/>
              </a:ext>
            </a:extLst>
          </p:cNvPr>
          <p:cNvSpPr txBox="1"/>
          <p:nvPr/>
        </p:nvSpPr>
        <p:spPr>
          <a:xfrm>
            <a:off x="5876815" y="6292820"/>
            <a:ext cx="2083777" cy="400110"/>
          </a:xfrm>
          <a:prstGeom prst="rect">
            <a:avLst/>
          </a:prstGeom>
          <a:noFill/>
        </p:spPr>
        <p:txBody>
          <a:bodyPr wrap="square" rtlCol="0">
            <a:spAutoFit/>
          </a:bodyPr>
          <a:lstStyle/>
          <a:p>
            <a:pPr algn="r"/>
            <a:r>
              <a:rPr lang="en-US" sz="2000" dirty="0">
                <a:latin typeface="+mj-lt"/>
              </a:rPr>
              <a:t>American</a:t>
            </a:r>
          </a:p>
        </p:txBody>
      </p:sp>
    </p:spTree>
    <p:extLst>
      <p:ext uri="{BB962C8B-B14F-4D97-AF65-F5344CB8AC3E}">
        <p14:creationId xmlns:p14="http://schemas.microsoft.com/office/powerpoint/2010/main" val="422510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BCA9-5A00-4DE3-44E4-23B29BF7D565}"/>
              </a:ext>
            </a:extLst>
          </p:cNvPr>
          <p:cNvSpPr>
            <a:spLocks noGrp="1"/>
          </p:cNvSpPr>
          <p:nvPr>
            <p:ph type="title"/>
          </p:nvPr>
        </p:nvSpPr>
        <p:spPr/>
        <p:txBody>
          <a:bodyPr/>
          <a:lstStyle/>
          <a:p>
            <a:r>
              <a:rPr lang="en-US" dirty="0"/>
              <a:t>Remember the Words of Jesus</a:t>
            </a:r>
          </a:p>
        </p:txBody>
      </p:sp>
      <p:sp>
        <p:nvSpPr>
          <p:cNvPr id="3" name="Content Placeholder 2">
            <a:extLst>
              <a:ext uri="{FF2B5EF4-FFF2-40B4-BE49-F238E27FC236}">
                <a16:creationId xmlns:a16="http://schemas.microsoft.com/office/drawing/2014/main" id="{C1F03765-8D3E-C6B3-26F8-973854338908}"/>
              </a:ext>
            </a:extLst>
          </p:cNvPr>
          <p:cNvSpPr>
            <a:spLocks noGrp="1"/>
          </p:cNvSpPr>
          <p:nvPr>
            <p:ph idx="1"/>
          </p:nvPr>
        </p:nvSpPr>
        <p:spPr/>
        <p:txBody>
          <a:bodyPr/>
          <a:lstStyle/>
          <a:p>
            <a:r>
              <a:rPr lang="en-US" dirty="0"/>
              <a:t>“Enter by the narrow gate. For the gate is wide and the way is easy that leads to destruction, and those who enter by it are many. For the gate is narrow and the way is hard that leads to life, and those who find it are few” (Matt. 7:13-14).</a:t>
            </a:r>
          </a:p>
          <a:p>
            <a:r>
              <a:rPr lang="en-US" dirty="0"/>
              <a:t>“And someone said to him, ‘Lord, will those who are saved be few?’ And he said to them, ‘Strive to enter through the narrow door. For many, I tell you, will seek to enter and will not be able’” (Luke 13:23-24).</a:t>
            </a:r>
          </a:p>
          <a:p>
            <a:endParaRPr lang="en-US" dirty="0"/>
          </a:p>
        </p:txBody>
      </p:sp>
    </p:spTree>
    <p:extLst>
      <p:ext uri="{BB962C8B-B14F-4D97-AF65-F5344CB8AC3E}">
        <p14:creationId xmlns:p14="http://schemas.microsoft.com/office/powerpoint/2010/main" val="20268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48D8-2948-4F7A-4B70-66BF3E67D935}"/>
              </a:ext>
            </a:extLst>
          </p:cNvPr>
          <p:cNvSpPr>
            <a:spLocks noGrp="1"/>
          </p:cNvSpPr>
          <p:nvPr>
            <p:ph type="title"/>
          </p:nvPr>
        </p:nvSpPr>
        <p:spPr/>
        <p:txBody>
          <a:bodyPr>
            <a:normAutofit/>
          </a:bodyPr>
          <a:lstStyle/>
          <a:p>
            <a:r>
              <a:rPr lang="en-US" sz="3600" dirty="0"/>
              <a:t>1</a:t>
            </a:r>
            <a:r>
              <a:rPr lang="en-US" sz="3600" baseline="30000" dirty="0"/>
              <a:t>st</a:t>
            </a:r>
            <a:r>
              <a:rPr lang="en-US" sz="3600" dirty="0"/>
              <a:t> Century Christianity Was a Minority Religion</a:t>
            </a:r>
          </a:p>
        </p:txBody>
      </p:sp>
      <p:sp>
        <p:nvSpPr>
          <p:cNvPr id="3" name="Content Placeholder 2">
            <a:extLst>
              <a:ext uri="{FF2B5EF4-FFF2-40B4-BE49-F238E27FC236}">
                <a16:creationId xmlns:a16="http://schemas.microsoft.com/office/drawing/2014/main" id="{E1A4F05E-8606-CB9B-BB3C-4E1C776555EF}"/>
              </a:ext>
            </a:extLst>
          </p:cNvPr>
          <p:cNvSpPr>
            <a:spLocks noGrp="1"/>
          </p:cNvSpPr>
          <p:nvPr>
            <p:ph idx="1"/>
          </p:nvPr>
        </p:nvSpPr>
        <p:spPr>
          <a:xfrm>
            <a:off x="838200" y="1825624"/>
            <a:ext cx="10515600" cy="4865733"/>
          </a:xfrm>
        </p:spPr>
        <p:txBody>
          <a:bodyPr>
            <a:normAutofit/>
          </a:bodyPr>
          <a:lstStyle/>
          <a:p>
            <a:r>
              <a:rPr lang="en-US" dirty="0"/>
              <a:t>This was so from the day Christianity was born—in Jerusalem, Judea and Samaria, and in the uttermost pasts of the world (Acts 1:8).</a:t>
            </a:r>
          </a:p>
          <a:p>
            <a:r>
              <a:rPr lang="en-US" dirty="0"/>
              <a:t>During the reigns of Nero (AD 54-68) and Domitian (AD 81-96), Christians were persecuted.</a:t>
            </a:r>
          </a:p>
          <a:p>
            <a:r>
              <a:rPr lang="en-US" dirty="0"/>
              <a:t>Christianity was an illegal religion until the reign of Constantine (306-337).</a:t>
            </a:r>
          </a:p>
          <a:p>
            <a:pPr lvl="1"/>
            <a:r>
              <a:rPr lang="en-US" dirty="0"/>
              <a:t>In 313, Constantine issued the Edict of Milan which declared tolerance for the Christian religion in the Roman Empire.</a:t>
            </a:r>
          </a:p>
          <a:p>
            <a:pPr lvl="1"/>
            <a:r>
              <a:rPr lang="en-US" dirty="0"/>
              <a:t>Even then, many heresies had already arisen in Christianity and many Christian sects would have been considered apostates at the time and even today.</a:t>
            </a:r>
          </a:p>
        </p:txBody>
      </p:sp>
    </p:spTree>
    <p:extLst>
      <p:ext uri="{BB962C8B-B14F-4D97-AF65-F5344CB8AC3E}">
        <p14:creationId xmlns:p14="http://schemas.microsoft.com/office/powerpoint/2010/main" val="32450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02CE-5C4B-E877-7FAA-93EDC06EA42A}"/>
              </a:ext>
            </a:extLst>
          </p:cNvPr>
          <p:cNvSpPr>
            <a:spLocks noGrp="1"/>
          </p:cNvSpPr>
          <p:nvPr>
            <p:ph type="title"/>
          </p:nvPr>
        </p:nvSpPr>
        <p:spPr/>
        <p:txBody>
          <a:bodyPr/>
          <a:lstStyle/>
          <a:p>
            <a:r>
              <a:rPr lang="en-US" dirty="0"/>
              <a:t>Already A Minority</a:t>
            </a:r>
          </a:p>
        </p:txBody>
      </p:sp>
      <p:sp>
        <p:nvSpPr>
          <p:cNvPr id="3" name="Content Placeholder 2">
            <a:extLst>
              <a:ext uri="{FF2B5EF4-FFF2-40B4-BE49-F238E27FC236}">
                <a16:creationId xmlns:a16="http://schemas.microsoft.com/office/drawing/2014/main" id="{7748B747-5825-85FF-1515-A7C5A8059968}"/>
              </a:ext>
            </a:extLst>
          </p:cNvPr>
          <p:cNvSpPr>
            <a:spLocks noGrp="1"/>
          </p:cNvSpPr>
          <p:nvPr>
            <p:ph idx="1"/>
          </p:nvPr>
        </p:nvSpPr>
        <p:spPr/>
        <p:txBody>
          <a:bodyPr/>
          <a:lstStyle/>
          <a:p>
            <a:r>
              <a:rPr lang="en-US" dirty="0"/>
              <a:t>Look what is included in today’s Christian majority:</a:t>
            </a:r>
          </a:p>
          <a:p>
            <a:pPr lvl="1"/>
            <a:r>
              <a:rPr lang="en-US" dirty="0"/>
              <a:t>Roman Catholicism</a:t>
            </a:r>
          </a:p>
          <a:p>
            <a:pPr lvl="1"/>
            <a:r>
              <a:rPr lang="en-US" dirty="0"/>
              <a:t>Protestant denominations both mainline and Evangelical</a:t>
            </a:r>
          </a:p>
          <a:p>
            <a:r>
              <a:rPr lang="en-US" dirty="0"/>
              <a:t>New Testament Christians do not consider either of these as part of the body of Christ.</a:t>
            </a:r>
          </a:p>
          <a:p>
            <a:pPr lvl="1"/>
            <a:r>
              <a:rPr lang="en-US" dirty="0"/>
              <a:t>They teach a different plan of salvation</a:t>
            </a:r>
          </a:p>
          <a:p>
            <a:pPr lvl="1"/>
            <a:r>
              <a:rPr lang="en-US" dirty="0"/>
              <a:t>They follow humanly written creeds</a:t>
            </a:r>
          </a:p>
          <a:p>
            <a:pPr lvl="1"/>
            <a:r>
              <a:rPr lang="en-US" dirty="0"/>
              <a:t>Many of these denominations have denied the deity of Christ and the inspiration of the Scriptures</a:t>
            </a:r>
          </a:p>
          <a:p>
            <a:pPr lvl="1"/>
            <a:r>
              <a:rPr lang="en-US" dirty="0"/>
              <a:t>They are loose in their moral principles </a:t>
            </a:r>
          </a:p>
        </p:txBody>
      </p:sp>
    </p:spTree>
    <p:extLst>
      <p:ext uri="{BB962C8B-B14F-4D97-AF65-F5344CB8AC3E}">
        <p14:creationId xmlns:p14="http://schemas.microsoft.com/office/powerpoint/2010/main" val="299292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ircle(in)">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262F-0698-1210-11DF-D04F5BEDC4B5}"/>
              </a:ext>
            </a:extLst>
          </p:cNvPr>
          <p:cNvSpPr>
            <a:spLocks noGrp="1"/>
          </p:cNvSpPr>
          <p:nvPr>
            <p:ph type="title"/>
          </p:nvPr>
        </p:nvSpPr>
        <p:spPr/>
        <p:txBody>
          <a:bodyPr>
            <a:normAutofit/>
          </a:bodyPr>
          <a:lstStyle/>
          <a:p>
            <a:r>
              <a:rPr lang="en-US" sz="3600" dirty="0"/>
              <a:t>New Testament Christians Are A Super Minority</a:t>
            </a:r>
          </a:p>
        </p:txBody>
      </p:sp>
      <p:sp>
        <p:nvSpPr>
          <p:cNvPr id="3" name="Content Placeholder 2">
            <a:extLst>
              <a:ext uri="{FF2B5EF4-FFF2-40B4-BE49-F238E27FC236}">
                <a16:creationId xmlns:a16="http://schemas.microsoft.com/office/drawing/2014/main" id="{EC1A0DCC-8609-3C12-5D5E-2BCC2F3BDFF6}"/>
              </a:ext>
            </a:extLst>
          </p:cNvPr>
          <p:cNvSpPr>
            <a:spLocks noGrp="1"/>
          </p:cNvSpPr>
          <p:nvPr>
            <p:ph idx="1"/>
          </p:nvPr>
        </p:nvSpPr>
        <p:spPr/>
        <p:txBody>
          <a:bodyPr>
            <a:normAutofit/>
          </a:bodyPr>
          <a:lstStyle/>
          <a:p>
            <a:r>
              <a:rPr lang="en-US" dirty="0"/>
              <a:t>In 2022, the total membership of Churches of Christ is estimated to be between 1,700,000 and 2,000,000, with over 40,000 individual congregations worldwide. </a:t>
            </a:r>
          </a:p>
          <a:p>
            <a:r>
              <a:rPr lang="en-US" dirty="0"/>
              <a:t>In the United States, there are approximately 1,087,559 members and 11,776 congregations.</a:t>
            </a:r>
          </a:p>
          <a:p>
            <a:r>
              <a:rPr lang="en-US" dirty="0"/>
              <a:t>The population of the United States in 2022 was 334,233,854. The church (including institutional, non-institutional, one-cup, no Bible class, etc.) is </a:t>
            </a:r>
            <a:r>
              <a:rPr lang="en-US" dirty="0">
                <a:latin typeface="Source Sans Pro Black" panose="020B0803030403020204" pitchFamily="34" charset="0"/>
              </a:rPr>
              <a:t>.3%</a:t>
            </a:r>
            <a:r>
              <a:rPr lang="en-US" dirty="0"/>
              <a:t> (3/10 of 1%) of the total population!</a:t>
            </a:r>
          </a:p>
          <a:p>
            <a:r>
              <a:rPr lang="en-US" dirty="0"/>
              <a:t>The first message of this study is this: We always have been the minority religion in the world and always will be.</a:t>
            </a:r>
          </a:p>
          <a:p>
            <a:endParaRPr lang="en-US" dirty="0"/>
          </a:p>
        </p:txBody>
      </p:sp>
    </p:spTree>
    <p:extLst>
      <p:ext uri="{BB962C8B-B14F-4D97-AF65-F5344CB8AC3E}">
        <p14:creationId xmlns:p14="http://schemas.microsoft.com/office/powerpoint/2010/main" val="35989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458</TotalTime>
  <Words>1892</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Source Sans Pro Black</vt:lpstr>
      <vt:lpstr>Source Sans Pro Semibold</vt:lpstr>
      <vt:lpstr>Office Theme</vt:lpstr>
      <vt:lpstr>PowerPoint Presentation</vt:lpstr>
      <vt:lpstr>PowerPoint Presentation</vt:lpstr>
      <vt:lpstr>Basis for the Forecast</vt:lpstr>
      <vt:lpstr>A Secular America</vt:lpstr>
      <vt:lpstr>Living as a Christian Minority</vt:lpstr>
      <vt:lpstr>Remember the Words of Jesus</vt:lpstr>
      <vt:lpstr>1st Century Christianity Was a Minority Religion</vt:lpstr>
      <vt:lpstr>Already A Minority</vt:lpstr>
      <vt:lpstr>New Testament Christians Are A Super Minority</vt:lpstr>
      <vt:lpstr>It’s Not All Bad News!</vt:lpstr>
      <vt:lpstr>Let’s Define Words</vt:lpstr>
      <vt:lpstr>What Many Oppose</vt:lpstr>
      <vt:lpstr>Is the Lord Purging and Uprooting?</vt:lpstr>
      <vt:lpstr>One Should Remember That . . .</vt:lpstr>
      <vt:lpstr>America ≠ Israel</vt:lpstr>
      <vt:lpstr>God Controls the Nations</vt:lpstr>
      <vt:lpstr>Lessons for Nebuchadnezzar (Daniel 4)</vt:lpstr>
      <vt:lpstr>Will We Keep the Faith?</vt:lpstr>
      <vt:lpstr>Keep the Faith</vt:lpstr>
      <vt:lpstr>Ominous Predictions</vt:lpstr>
      <vt:lpstr>Dreher: Admirers or Followers?</vt:lpstr>
      <vt:lpstr>The Times They Are A-Changin’ Song by Bob Dylan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95</cp:revision>
  <dcterms:created xsi:type="dcterms:W3CDTF">2022-05-27T13:44:17Z</dcterms:created>
  <dcterms:modified xsi:type="dcterms:W3CDTF">2023-02-26T19:03:24Z</dcterms:modified>
</cp:coreProperties>
</file>