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4" r:id="rId6"/>
    <p:sldId id="265" r:id="rId7"/>
    <p:sldId id="266" r:id="rId8"/>
    <p:sldId id="267" r:id="rId9"/>
    <p:sldId id="268" r:id="rId10"/>
    <p:sldId id="271"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94" r:id="rId29"/>
    <p:sldId id="288" r:id="rId30"/>
    <p:sldId id="289" r:id="rId31"/>
    <p:sldId id="290" r:id="rId32"/>
    <p:sldId id="291" r:id="rId33"/>
    <p:sldId id="292" r:id="rId34"/>
    <p:sldId id="293" r:id="rId35"/>
    <p:sldId id="295" r:id="rId36"/>
    <p:sldId id="296" r:id="rId37"/>
    <p:sldId id="297" r:id="rId38"/>
    <p:sldId id="298" r:id="rId39"/>
    <p:sldId id="299" r:id="rId40"/>
    <p:sldId id="300" r:id="rId41"/>
    <p:sldId id="302" r:id="rId42"/>
    <p:sldId id="301" r:id="rId43"/>
    <p:sldId id="304" r:id="rId44"/>
    <p:sldId id="303" r:id="rId45"/>
    <p:sldId id="30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4/26/2023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4/26/2023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4/26/2023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4/26/2023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4/26/2023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4/26/2023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4/26/2023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4/26/2023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4/26/2023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4/26/2023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4/26/2023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4/26/2023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56F4-ADBA-29B5-5F51-7F7A100615F3}"/>
              </a:ext>
            </a:extLst>
          </p:cNvPr>
          <p:cNvSpPr>
            <a:spLocks noGrp="1"/>
          </p:cNvSpPr>
          <p:nvPr>
            <p:ph type="title"/>
          </p:nvPr>
        </p:nvSpPr>
        <p:spPr/>
        <p:txBody>
          <a:bodyPr/>
          <a:lstStyle/>
          <a:p>
            <a:r>
              <a:rPr lang="en-US" dirty="0"/>
              <a:t>Preliminary Information</a:t>
            </a:r>
          </a:p>
        </p:txBody>
      </p:sp>
      <p:sp>
        <p:nvSpPr>
          <p:cNvPr id="3" name="Content Placeholder 2">
            <a:extLst>
              <a:ext uri="{FF2B5EF4-FFF2-40B4-BE49-F238E27FC236}">
                <a16:creationId xmlns:a16="http://schemas.microsoft.com/office/drawing/2014/main" id="{50ED4328-7DD6-7712-AA3D-09AF04EB416B}"/>
              </a:ext>
            </a:extLst>
          </p:cNvPr>
          <p:cNvSpPr>
            <a:spLocks noGrp="1"/>
          </p:cNvSpPr>
          <p:nvPr>
            <p:ph idx="1"/>
          </p:nvPr>
        </p:nvSpPr>
        <p:spPr/>
        <p:txBody>
          <a:bodyPr/>
          <a:lstStyle/>
          <a:p>
            <a:r>
              <a:rPr lang="en-US" dirty="0">
                <a:solidFill>
                  <a:schemeClr val="bg1">
                    <a:lumMod val="50000"/>
                  </a:schemeClr>
                </a:solidFill>
              </a:rPr>
              <a:t>This incident is recorded in both Mark (7:2-13) and Luke (9:28-36).</a:t>
            </a:r>
          </a:p>
          <a:p>
            <a:pPr lvl="1"/>
            <a:r>
              <a:rPr lang="en-US" dirty="0">
                <a:solidFill>
                  <a:schemeClr val="bg1">
                    <a:lumMod val="50000"/>
                  </a:schemeClr>
                </a:solidFill>
              </a:rPr>
              <a:t>It does not appear in John’s gospel.</a:t>
            </a:r>
          </a:p>
          <a:p>
            <a:pPr lvl="1"/>
            <a:r>
              <a:rPr lang="en-US" dirty="0">
                <a:solidFill>
                  <a:schemeClr val="bg1">
                    <a:lumMod val="50000"/>
                  </a:schemeClr>
                </a:solidFill>
              </a:rPr>
              <a:t>Peter mentions the transfiguration in his second epistle.</a:t>
            </a:r>
          </a:p>
          <a:p>
            <a:r>
              <a:rPr lang="en-US" dirty="0">
                <a:solidFill>
                  <a:schemeClr val="bg1">
                    <a:lumMod val="50000"/>
                  </a:schemeClr>
                </a:solidFill>
              </a:rPr>
              <a:t>The Transfiguration draws on two Old Testament texts:</a:t>
            </a:r>
          </a:p>
          <a:p>
            <a:pPr lvl="1"/>
            <a:r>
              <a:rPr lang="en-US" dirty="0">
                <a:solidFill>
                  <a:schemeClr val="bg1">
                    <a:lumMod val="50000"/>
                  </a:schemeClr>
                </a:solidFill>
              </a:rPr>
              <a:t>Exodus 24:9-18</a:t>
            </a:r>
          </a:p>
          <a:p>
            <a:pPr lvl="1"/>
            <a:r>
              <a:rPr lang="en-US" dirty="0">
                <a:solidFill>
                  <a:schemeClr val="bg1">
                    <a:lumMod val="50000"/>
                  </a:schemeClr>
                </a:solidFill>
              </a:rPr>
              <a:t>Exodus 34:29-35</a:t>
            </a:r>
          </a:p>
          <a:p>
            <a:r>
              <a:rPr lang="en-US" dirty="0"/>
              <a:t>The text also recalls Deuteronomy 18:15-18.</a:t>
            </a:r>
          </a:p>
          <a:p>
            <a:pPr lvl="1"/>
            <a:r>
              <a:rPr lang="en-US" dirty="0"/>
              <a:t>The Jewish expectation included the coming of a prophet like unto Moses.</a:t>
            </a:r>
          </a:p>
        </p:txBody>
      </p:sp>
    </p:spTree>
    <p:extLst>
      <p:ext uri="{BB962C8B-B14F-4D97-AF65-F5344CB8AC3E}">
        <p14:creationId xmlns:p14="http://schemas.microsoft.com/office/powerpoint/2010/main" val="240792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694A-245B-33C9-BFBC-3F94259F8DF8}"/>
              </a:ext>
            </a:extLst>
          </p:cNvPr>
          <p:cNvSpPr>
            <a:spLocks noGrp="1"/>
          </p:cNvSpPr>
          <p:nvPr>
            <p:ph type="title"/>
          </p:nvPr>
        </p:nvSpPr>
        <p:spPr/>
        <p:txBody>
          <a:bodyPr/>
          <a:lstStyle/>
          <a:p>
            <a:r>
              <a:rPr lang="en-US" dirty="0"/>
              <a:t>Deuteronomy 18:15-18</a:t>
            </a:r>
          </a:p>
        </p:txBody>
      </p:sp>
      <p:sp>
        <p:nvSpPr>
          <p:cNvPr id="3" name="Content Placeholder 2">
            <a:extLst>
              <a:ext uri="{FF2B5EF4-FFF2-40B4-BE49-F238E27FC236}">
                <a16:creationId xmlns:a16="http://schemas.microsoft.com/office/drawing/2014/main" id="{3C9BF9E4-BFAC-7C90-E126-80500FBE9CCA}"/>
              </a:ext>
            </a:extLst>
          </p:cNvPr>
          <p:cNvSpPr>
            <a:spLocks noGrp="1"/>
          </p:cNvSpPr>
          <p:nvPr>
            <p:ph idx="1"/>
          </p:nvPr>
        </p:nvSpPr>
        <p:spPr/>
        <p:txBody>
          <a:bodyPr>
            <a:normAutofit/>
          </a:bodyPr>
          <a:lstStyle/>
          <a:p>
            <a:r>
              <a:rPr lang="en-US" dirty="0"/>
              <a:t>“</a:t>
            </a:r>
            <a:r>
              <a:rPr lang="en-US" dirty="0">
                <a:latin typeface="Source Sans Pro Black" panose="020B0803030403020204" pitchFamily="34" charset="0"/>
              </a:rPr>
              <a:t>The </a:t>
            </a:r>
            <a:r>
              <a:rPr lang="en-US" cap="small" dirty="0">
                <a:latin typeface="Source Sans Pro Black" panose="020B0803030403020204" pitchFamily="34" charset="0"/>
              </a:rPr>
              <a:t>Lord</a:t>
            </a:r>
            <a:r>
              <a:rPr lang="en-US" dirty="0">
                <a:latin typeface="Source Sans Pro Black" panose="020B0803030403020204" pitchFamily="34" charset="0"/>
              </a:rPr>
              <a:t> your God will raise up for you a prophet like me from among you</a:t>
            </a:r>
            <a:r>
              <a:rPr lang="en-US" dirty="0"/>
              <a:t>, from your brothers—it is to him you shall listen— just as you desired of the </a:t>
            </a:r>
            <a:r>
              <a:rPr lang="en-US" cap="small" dirty="0"/>
              <a:t>Lord</a:t>
            </a:r>
            <a:r>
              <a:rPr lang="en-US" dirty="0"/>
              <a:t> your God at Horeb on the day of the assembly, when you said, ‘Let me not hear again the voice of the </a:t>
            </a:r>
            <a:r>
              <a:rPr lang="en-US" cap="small" dirty="0"/>
              <a:t>Lord</a:t>
            </a:r>
            <a:r>
              <a:rPr lang="en-US" dirty="0"/>
              <a:t> my God or see this great fire any more, lest I die.’ And the </a:t>
            </a:r>
            <a:r>
              <a:rPr lang="en-US" cap="small" dirty="0"/>
              <a:t>Lord</a:t>
            </a:r>
            <a:r>
              <a:rPr lang="en-US" dirty="0"/>
              <a:t> said to me, ‘They are right in what they have spoken. </a:t>
            </a:r>
            <a:r>
              <a:rPr lang="en-US" dirty="0">
                <a:latin typeface="Source Sans Pro Black" panose="020B0803030403020204" pitchFamily="34" charset="0"/>
              </a:rPr>
              <a:t>I will raise up for them a prophet like you from among their brothers. And I will put my words in his mouth, and he shall speak to them all that I command him. And whoever will not listen to my words that he shall speak in my name, I myself will require it of him</a:t>
            </a:r>
            <a:r>
              <a:rPr lang="en-US" dirty="0"/>
              <a:t>.’”</a:t>
            </a:r>
          </a:p>
          <a:p>
            <a:endParaRPr lang="en-US" dirty="0"/>
          </a:p>
        </p:txBody>
      </p:sp>
    </p:spTree>
    <p:extLst>
      <p:ext uri="{BB962C8B-B14F-4D97-AF65-F5344CB8AC3E}">
        <p14:creationId xmlns:p14="http://schemas.microsoft.com/office/powerpoint/2010/main" val="27436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2447-7D95-B89A-E0C9-27B276A4E1C6}"/>
              </a:ext>
            </a:extLst>
          </p:cNvPr>
          <p:cNvSpPr>
            <a:spLocks noGrp="1"/>
          </p:cNvSpPr>
          <p:nvPr>
            <p:ph type="title"/>
          </p:nvPr>
        </p:nvSpPr>
        <p:spPr/>
        <p:txBody>
          <a:bodyPr/>
          <a:lstStyle/>
          <a:p>
            <a:r>
              <a:rPr lang="en-US" dirty="0"/>
              <a:t>Matthew 17:1</a:t>
            </a:r>
          </a:p>
        </p:txBody>
      </p:sp>
      <p:sp>
        <p:nvSpPr>
          <p:cNvPr id="3" name="Content Placeholder 2">
            <a:extLst>
              <a:ext uri="{FF2B5EF4-FFF2-40B4-BE49-F238E27FC236}">
                <a16:creationId xmlns:a16="http://schemas.microsoft.com/office/drawing/2014/main" id="{9528EE53-2B74-BB59-EBD5-2E4BAE0A14A7}"/>
              </a:ext>
            </a:extLst>
          </p:cNvPr>
          <p:cNvSpPr>
            <a:spLocks noGrp="1"/>
          </p:cNvSpPr>
          <p:nvPr>
            <p:ph idx="1"/>
          </p:nvPr>
        </p:nvSpPr>
        <p:spPr>
          <a:xfrm>
            <a:off x="838200" y="1825624"/>
            <a:ext cx="10515600" cy="4899915"/>
          </a:xfrm>
        </p:spPr>
        <p:txBody>
          <a:bodyPr>
            <a:normAutofit/>
          </a:bodyPr>
          <a:lstStyle/>
          <a:p>
            <a:r>
              <a:rPr lang="en-US" dirty="0">
                <a:latin typeface="Source Sans Pro Black" panose="020B0803030403020204" pitchFamily="34" charset="0"/>
              </a:rPr>
              <a:t>“And after six days Jesus took with him Peter and James, and John his brother, and led them up a high mountain by themselves.”</a:t>
            </a:r>
          </a:p>
          <a:p>
            <a:pPr lvl="1"/>
            <a:r>
              <a:rPr lang="en-US" dirty="0"/>
              <a:t>Luke’s account has “Now about eight days after”; “after six days” and “about eight days” are equivalent ways of saying “a week later.”</a:t>
            </a:r>
          </a:p>
          <a:p>
            <a:pPr lvl="1"/>
            <a:r>
              <a:rPr lang="en-US" dirty="0"/>
              <a:t>Luke adds that Jesus went up the mountain to pray (9:28).</a:t>
            </a:r>
          </a:p>
          <a:p>
            <a:pPr lvl="1"/>
            <a:r>
              <a:rPr lang="en-US" dirty="0"/>
              <a:t>Leaving the other Apostles at the base of the mountain (to be rejoined later), the “inner three” (Peter, James, and John) accompanied Jesus up the mountain. Where else were these three men alone with Jesus?</a:t>
            </a:r>
          </a:p>
          <a:p>
            <a:pPr lvl="2"/>
            <a:r>
              <a:rPr lang="en-US" dirty="0"/>
              <a:t>Gethsemane</a:t>
            </a:r>
          </a:p>
          <a:p>
            <a:pPr lvl="2"/>
            <a:r>
              <a:rPr lang="en-US" dirty="0"/>
              <a:t>Raising of Jairus’s daughter (Luke 8:51).</a:t>
            </a:r>
          </a:p>
          <a:p>
            <a:pPr lvl="1"/>
            <a:r>
              <a:rPr lang="en-US" dirty="0"/>
              <a:t>The high mountain is not specifically named. The last place where the disciples were is Caesarea Philippi which is at the base of Mount Hermon.</a:t>
            </a:r>
          </a:p>
        </p:txBody>
      </p:sp>
    </p:spTree>
    <p:extLst>
      <p:ext uri="{BB962C8B-B14F-4D97-AF65-F5344CB8AC3E}">
        <p14:creationId xmlns:p14="http://schemas.microsoft.com/office/powerpoint/2010/main" val="391769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uildings with a mountain in the background&#10;&#10;Description automatically generated with medium confidence">
            <a:extLst>
              <a:ext uri="{FF2B5EF4-FFF2-40B4-BE49-F238E27FC236}">
                <a16:creationId xmlns:a16="http://schemas.microsoft.com/office/drawing/2014/main" id="{8FC19B79-F191-AC02-EA2E-AABD2DC86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764" y="0"/>
            <a:ext cx="7417236" cy="6858000"/>
          </a:xfrm>
          <a:prstGeom prst="rect">
            <a:avLst/>
          </a:prstGeom>
        </p:spPr>
      </p:pic>
      <p:sp>
        <p:nvSpPr>
          <p:cNvPr id="4" name="TextBox 3">
            <a:extLst>
              <a:ext uri="{FF2B5EF4-FFF2-40B4-BE49-F238E27FC236}">
                <a16:creationId xmlns:a16="http://schemas.microsoft.com/office/drawing/2014/main" id="{6CD46D46-01E9-C641-6AFD-7D066E219C77}"/>
              </a:ext>
            </a:extLst>
          </p:cNvPr>
          <p:cNvSpPr txBox="1"/>
          <p:nvPr/>
        </p:nvSpPr>
        <p:spPr>
          <a:xfrm>
            <a:off x="692727" y="6086764"/>
            <a:ext cx="3648364" cy="461665"/>
          </a:xfrm>
          <a:prstGeom prst="rect">
            <a:avLst/>
          </a:prstGeom>
          <a:noFill/>
        </p:spPr>
        <p:txBody>
          <a:bodyPr wrap="square" rtlCol="0">
            <a:spAutoFit/>
          </a:bodyPr>
          <a:lstStyle/>
          <a:p>
            <a:pPr algn="r"/>
            <a:r>
              <a:rPr lang="en-US" sz="2400" dirty="0">
                <a:latin typeface="Source Sans Pro Black" panose="020B0803030403020204" pitchFamily="34" charset="0"/>
              </a:rPr>
              <a:t>Mount Hermon</a:t>
            </a:r>
          </a:p>
        </p:txBody>
      </p:sp>
    </p:spTree>
    <p:extLst>
      <p:ext uri="{BB962C8B-B14F-4D97-AF65-F5344CB8AC3E}">
        <p14:creationId xmlns:p14="http://schemas.microsoft.com/office/powerpoint/2010/main" val="105134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outdoor, sky, mountain, nature&#10;&#10;Description automatically generated">
            <a:extLst>
              <a:ext uri="{FF2B5EF4-FFF2-40B4-BE49-F238E27FC236}">
                <a16:creationId xmlns:a16="http://schemas.microsoft.com/office/drawing/2014/main" id="{E7F0429F-65A4-6C48-A65C-CDCFEC26A2C0}"/>
              </a:ext>
            </a:extLst>
          </p:cNvPr>
          <p:cNvPicPr>
            <a:picLocks noChangeAspect="1"/>
          </p:cNvPicPr>
          <p:nvPr/>
        </p:nvPicPr>
        <p:blipFill rotWithShape="1">
          <a:blip r:embed="rId2">
            <a:extLst>
              <a:ext uri="{28A0092B-C50C-407E-A947-70E740481C1C}">
                <a14:useLocalDpi xmlns:a14="http://schemas.microsoft.com/office/drawing/2010/main" val="0"/>
              </a:ext>
            </a:extLst>
          </a:blip>
          <a:srcRect t="10017"/>
          <a:stretch/>
        </p:blipFill>
        <p:spPr>
          <a:xfrm>
            <a:off x="-1504" y="0"/>
            <a:ext cx="12191980" cy="6856718"/>
          </a:xfrm>
          <a:prstGeom prst="rect">
            <a:avLst/>
          </a:prstGeom>
        </p:spPr>
      </p:pic>
      <p:sp>
        <p:nvSpPr>
          <p:cNvPr id="4" name="TextBox 3">
            <a:extLst>
              <a:ext uri="{FF2B5EF4-FFF2-40B4-BE49-F238E27FC236}">
                <a16:creationId xmlns:a16="http://schemas.microsoft.com/office/drawing/2014/main" id="{8EE029C1-3963-9D86-C4D8-01E09BA6DC09}"/>
              </a:ext>
            </a:extLst>
          </p:cNvPr>
          <p:cNvSpPr txBox="1"/>
          <p:nvPr/>
        </p:nvSpPr>
        <p:spPr>
          <a:xfrm>
            <a:off x="6243782" y="849746"/>
            <a:ext cx="5508303" cy="461665"/>
          </a:xfrm>
          <a:prstGeom prst="rect">
            <a:avLst/>
          </a:prstGeom>
          <a:noFill/>
        </p:spPr>
        <p:txBody>
          <a:bodyPr wrap="none" rtlCol="0">
            <a:spAutoFit/>
          </a:bodyPr>
          <a:lstStyle/>
          <a:p>
            <a:r>
              <a:rPr lang="en-US" sz="2400" dirty="0">
                <a:latin typeface="Source Sans Pro Black" panose="020B0803030403020204" pitchFamily="34" charset="0"/>
              </a:rPr>
              <a:t>Mount Tabor as viewed from Nazareth </a:t>
            </a:r>
          </a:p>
        </p:txBody>
      </p:sp>
    </p:spTree>
    <p:extLst>
      <p:ext uri="{BB962C8B-B14F-4D97-AF65-F5344CB8AC3E}">
        <p14:creationId xmlns:p14="http://schemas.microsoft.com/office/powerpoint/2010/main" val="84912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1CE3-7F42-DB7F-351A-214BCADD83B5}"/>
              </a:ext>
            </a:extLst>
          </p:cNvPr>
          <p:cNvSpPr>
            <a:spLocks noGrp="1"/>
          </p:cNvSpPr>
          <p:nvPr>
            <p:ph type="title"/>
          </p:nvPr>
        </p:nvSpPr>
        <p:spPr/>
        <p:txBody>
          <a:bodyPr/>
          <a:lstStyle/>
          <a:p>
            <a:r>
              <a:rPr lang="en-US" dirty="0"/>
              <a:t>Matthew 17:2</a:t>
            </a:r>
          </a:p>
        </p:txBody>
      </p:sp>
      <p:sp>
        <p:nvSpPr>
          <p:cNvPr id="3" name="Content Placeholder 2">
            <a:extLst>
              <a:ext uri="{FF2B5EF4-FFF2-40B4-BE49-F238E27FC236}">
                <a16:creationId xmlns:a16="http://schemas.microsoft.com/office/drawing/2014/main" id="{128BA163-C1B6-219B-87DD-9D6480325D60}"/>
              </a:ext>
            </a:extLst>
          </p:cNvPr>
          <p:cNvSpPr>
            <a:spLocks noGrp="1"/>
          </p:cNvSpPr>
          <p:nvPr>
            <p:ph idx="1"/>
          </p:nvPr>
        </p:nvSpPr>
        <p:spPr>
          <a:xfrm>
            <a:off x="838200" y="1825625"/>
            <a:ext cx="10515600" cy="4788820"/>
          </a:xfrm>
        </p:spPr>
        <p:txBody>
          <a:bodyPr>
            <a:normAutofit/>
          </a:bodyPr>
          <a:lstStyle/>
          <a:p>
            <a:r>
              <a:rPr lang="en-US" dirty="0">
                <a:latin typeface="Source Sans Pro Black" panose="020B0803030403020204" pitchFamily="34" charset="0"/>
              </a:rPr>
              <a:t>“And he was transfigured before them, and his face shone like the sun, and his clothes became white as light.”</a:t>
            </a:r>
          </a:p>
          <a:p>
            <a:pPr lvl="1"/>
            <a:r>
              <a:rPr lang="en-US" dirty="0">
                <a:latin typeface="Source Sans Pro Black" panose="020B0803030403020204" pitchFamily="34" charset="0"/>
              </a:rPr>
              <a:t>Transfigured</a:t>
            </a:r>
            <a:r>
              <a:rPr lang="en-US" dirty="0"/>
              <a:t> (</a:t>
            </a:r>
            <a:r>
              <a:rPr lang="en-US" i="1" dirty="0" err="1"/>
              <a:t>metamorphoō</a:t>
            </a:r>
            <a:r>
              <a:rPr lang="en-US" dirty="0"/>
              <a:t>): “to change in a manner visible to others, be transfigured of Jesus, who took on the form of his heavenly glory” (BDAG, 639). The English word “metamorphosis” is derived from this Greek word. Its meaning is explained:</a:t>
            </a:r>
          </a:p>
          <a:p>
            <a:pPr lvl="2"/>
            <a:r>
              <a:rPr lang="en-US" dirty="0"/>
              <a:t>“His face shone like the sun.” </a:t>
            </a:r>
            <a:r>
              <a:rPr lang="en-US" dirty="0">
                <a:latin typeface="Source Sans Pro Black" panose="020B0803030403020204" pitchFamily="34" charset="0"/>
              </a:rPr>
              <a:t>Shone</a:t>
            </a:r>
            <a:r>
              <a:rPr lang="en-US" dirty="0"/>
              <a:t> (</a:t>
            </a:r>
            <a:r>
              <a:rPr lang="en-US" i="1" dirty="0" err="1"/>
              <a:t>lampō</a:t>
            </a:r>
            <a:r>
              <a:rPr lang="en-US" dirty="0"/>
              <a:t>): “to emit rays of light, </a:t>
            </a:r>
            <a:r>
              <a:rPr lang="en-US" i="1" dirty="0"/>
              <a:t>shine</a:t>
            </a:r>
            <a:r>
              <a:rPr lang="en-US" dirty="0"/>
              <a:t>” (BDAG, 585). This reminds us of Moses’ face shining after being in the presence of God (Exod. 34:29, 30, 35). Cf. Rev. 1:16.</a:t>
            </a:r>
          </a:p>
          <a:p>
            <a:pPr lvl="2"/>
            <a:r>
              <a:rPr lang="en-US" dirty="0"/>
              <a:t>“His clothes became white as light.” </a:t>
            </a:r>
            <a:r>
              <a:rPr lang="en-US" dirty="0">
                <a:latin typeface="Source Sans Pro Black" panose="020B0803030403020204" pitchFamily="34" charset="0"/>
              </a:rPr>
              <a:t>White</a:t>
            </a:r>
            <a:r>
              <a:rPr lang="en-US" dirty="0"/>
              <a:t> (</a:t>
            </a:r>
            <a:r>
              <a:rPr lang="en-US" i="1" dirty="0" err="1"/>
              <a:t>leukos</a:t>
            </a:r>
            <a:r>
              <a:rPr lang="en-US" dirty="0"/>
              <a:t>): “bright, shining, gleaming. . . </a:t>
            </a:r>
            <a:r>
              <a:rPr lang="en-US" i="1" dirty="0"/>
              <a:t>Brilliant as light</a:t>
            </a:r>
            <a:r>
              <a:rPr lang="en-US" dirty="0"/>
              <a:t>” (BDAG, 593).</a:t>
            </a:r>
          </a:p>
          <a:p>
            <a:pPr lvl="3"/>
            <a:r>
              <a:rPr lang="en-US" dirty="0"/>
              <a:t>The ultimate glory of the righteous was described as “Then the righteous will shine like the sun in the kingdom of their Father” (Matt. 13:43).</a:t>
            </a:r>
          </a:p>
          <a:p>
            <a:pPr lvl="3"/>
            <a:endParaRPr lang="en-US" dirty="0"/>
          </a:p>
        </p:txBody>
      </p:sp>
    </p:spTree>
    <p:extLst>
      <p:ext uri="{BB962C8B-B14F-4D97-AF65-F5344CB8AC3E}">
        <p14:creationId xmlns:p14="http://schemas.microsoft.com/office/powerpoint/2010/main" val="31911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C943-6E71-278B-4FD8-085E96B0DE42}"/>
              </a:ext>
            </a:extLst>
          </p:cNvPr>
          <p:cNvSpPr>
            <a:spLocks noGrp="1"/>
          </p:cNvSpPr>
          <p:nvPr>
            <p:ph type="title"/>
          </p:nvPr>
        </p:nvSpPr>
        <p:spPr/>
        <p:txBody>
          <a:bodyPr/>
          <a:lstStyle/>
          <a:p>
            <a:r>
              <a:rPr lang="en-US" dirty="0"/>
              <a:t>Matthew 17:3</a:t>
            </a:r>
          </a:p>
        </p:txBody>
      </p:sp>
      <p:sp>
        <p:nvSpPr>
          <p:cNvPr id="3" name="Content Placeholder 2">
            <a:extLst>
              <a:ext uri="{FF2B5EF4-FFF2-40B4-BE49-F238E27FC236}">
                <a16:creationId xmlns:a16="http://schemas.microsoft.com/office/drawing/2014/main" id="{5D6B70CA-70C6-348D-DC31-42B528C83F67}"/>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a:t>
            </a:r>
            <a:r>
              <a:rPr lang="en-US" dirty="0">
                <a:solidFill>
                  <a:srgbClr val="FF0000"/>
                </a:solidFill>
                <a:latin typeface="Source Sans Pro Black" panose="020B0803030403020204" pitchFamily="34" charset="0"/>
              </a:rPr>
              <a:t>behold</a:t>
            </a:r>
            <a:r>
              <a:rPr lang="en-US" dirty="0">
                <a:latin typeface="Source Sans Pro Black" panose="020B0803030403020204" pitchFamily="34" charset="0"/>
              </a:rPr>
              <a:t>, there appeared to them Moses and Elijah, talking with him.”</a:t>
            </a:r>
          </a:p>
          <a:p>
            <a:pPr lvl="1"/>
            <a:r>
              <a:rPr lang="en-US" dirty="0"/>
              <a:t>Matthew uses the word “behold” three times in this chapter (17:3, 5[2x]).</a:t>
            </a:r>
          </a:p>
          <a:p>
            <a:pPr lvl="1"/>
            <a:r>
              <a:rPr lang="en-US" dirty="0"/>
              <a:t>Possible reasons that it was Moses and Elijah:</a:t>
            </a:r>
          </a:p>
          <a:p>
            <a:pPr lvl="2"/>
            <a:r>
              <a:rPr lang="en-US" dirty="0"/>
              <a:t>They were key representatives of the law and prophets.</a:t>
            </a:r>
          </a:p>
          <a:p>
            <a:pPr lvl="2"/>
            <a:r>
              <a:rPr lang="en-US" dirty="0"/>
              <a:t>They lived through the two major periods of Old Testament miracles.</a:t>
            </a:r>
          </a:p>
          <a:p>
            <a:pPr lvl="2"/>
            <a:r>
              <a:rPr lang="en-US" dirty="0"/>
              <a:t>They were key messianic forerunners whose return was often expected with the advent of the Messiah.</a:t>
            </a:r>
          </a:p>
          <a:p>
            <a:pPr lvl="2"/>
            <a:r>
              <a:rPr lang="en-US" dirty="0"/>
              <a:t>Elijah had a miraculous departure from earth; Moses died but was buried by God.</a:t>
            </a:r>
          </a:p>
          <a:p>
            <a:pPr lvl="1"/>
            <a:r>
              <a:rPr lang="en-US" dirty="0"/>
              <a:t>Luke relates that they were “spoke of his departure (</a:t>
            </a:r>
            <a:r>
              <a:rPr lang="en-US" i="1" dirty="0"/>
              <a:t>exodus</a:t>
            </a:r>
            <a:r>
              <a:rPr lang="en-US" dirty="0"/>
              <a:t>)</a:t>
            </a:r>
            <a:r>
              <a:rPr lang="en-US" i="1" dirty="0"/>
              <a:t>,</a:t>
            </a:r>
            <a:r>
              <a:rPr lang="en-US" dirty="0"/>
              <a:t> which he was about to accomplish at Jerusalem” (9:31).</a:t>
            </a:r>
          </a:p>
        </p:txBody>
      </p:sp>
    </p:spTree>
    <p:extLst>
      <p:ext uri="{BB962C8B-B14F-4D97-AF65-F5344CB8AC3E}">
        <p14:creationId xmlns:p14="http://schemas.microsoft.com/office/powerpoint/2010/main" val="281674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8851-BBC8-E49E-3F55-60E9AB60C9B8}"/>
              </a:ext>
            </a:extLst>
          </p:cNvPr>
          <p:cNvSpPr>
            <a:spLocks noGrp="1"/>
          </p:cNvSpPr>
          <p:nvPr>
            <p:ph type="title"/>
          </p:nvPr>
        </p:nvSpPr>
        <p:spPr/>
        <p:txBody>
          <a:bodyPr/>
          <a:lstStyle/>
          <a:p>
            <a:r>
              <a:rPr lang="en-US" dirty="0"/>
              <a:t>Matthew 17:4</a:t>
            </a:r>
          </a:p>
        </p:txBody>
      </p:sp>
      <p:sp>
        <p:nvSpPr>
          <p:cNvPr id="3" name="Content Placeholder 2">
            <a:extLst>
              <a:ext uri="{FF2B5EF4-FFF2-40B4-BE49-F238E27FC236}">
                <a16:creationId xmlns:a16="http://schemas.microsoft.com/office/drawing/2014/main" id="{F66DE905-2822-3823-E5DB-FDDFAC7D81C1}"/>
              </a:ext>
            </a:extLst>
          </p:cNvPr>
          <p:cNvSpPr>
            <a:spLocks noGrp="1"/>
          </p:cNvSpPr>
          <p:nvPr>
            <p:ph idx="1"/>
          </p:nvPr>
        </p:nvSpPr>
        <p:spPr/>
        <p:txBody>
          <a:bodyPr/>
          <a:lstStyle/>
          <a:p>
            <a:r>
              <a:rPr lang="en-US" dirty="0">
                <a:latin typeface="Source Sans Pro Black" panose="020B0803030403020204" pitchFamily="34" charset="0"/>
              </a:rPr>
              <a:t>“And Peter said to Jesus, ‘Lord, it is good that we are here. If you wish, I will make three tents here, one for you and one for Moses and one for Elijah.’”</a:t>
            </a:r>
          </a:p>
          <a:p>
            <a:pPr lvl="1"/>
            <a:r>
              <a:rPr lang="en-US" dirty="0"/>
              <a:t>Peter’s comments are well intentioned (he was probably wishing to show hospitality to the heavenly visitors), but Mark adds, “For he did not know what to say, for they were terrified” (9:6).</a:t>
            </a:r>
          </a:p>
          <a:p>
            <a:pPr lvl="1"/>
            <a:r>
              <a:rPr lang="en-US" dirty="0"/>
              <a:t>What does “If you wish” show?</a:t>
            </a:r>
          </a:p>
          <a:p>
            <a:pPr lvl="2"/>
            <a:r>
              <a:rPr lang="en-US" dirty="0"/>
              <a:t>Submission to Jesus’s leadership and authority.</a:t>
            </a:r>
          </a:p>
          <a:p>
            <a:pPr lvl="1"/>
            <a:r>
              <a:rPr lang="en-US" dirty="0"/>
              <a:t>“I will make” in Matthew differs from Mark’s “we will make” (9:5).</a:t>
            </a:r>
          </a:p>
          <a:p>
            <a:pPr lvl="1"/>
            <a:endParaRPr lang="en-US" dirty="0"/>
          </a:p>
          <a:p>
            <a:endParaRPr lang="en-US" dirty="0"/>
          </a:p>
        </p:txBody>
      </p:sp>
    </p:spTree>
    <p:extLst>
      <p:ext uri="{BB962C8B-B14F-4D97-AF65-F5344CB8AC3E}">
        <p14:creationId xmlns:p14="http://schemas.microsoft.com/office/powerpoint/2010/main" val="2145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884B-381A-5558-5A3E-DCD578D24091}"/>
              </a:ext>
            </a:extLst>
          </p:cNvPr>
          <p:cNvSpPr>
            <a:spLocks noGrp="1"/>
          </p:cNvSpPr>
          <p:nvPr>
            <p:ph type="title"/>
          </p:nvPr>
        </p:nvSpPr>
        <p:spPr/>
        <p:txBody>
          <a:bodyPr/>
          <a:lstStyle/>
          <a:p>
            <a:r>
              <a:rPr lang="en-US" dirty="0"/>
              <a:t>Matthew 17:5</a:t>
            </a:r>
          </a:p>
        </p:txBody>
      </p:sp>
      <p:sp>
        <p:nvSpPr>
          <p:cNvPr id="3" name="Content Placeholder 2">
            <a:extLst>
              <a:ext uri="{FF2B5EF4-FFF2-40B4-BE49-F238E27FC236}">
                <a16:creationId xmlns:a16="http://schemas.microsoft.com/office/drawing/2014/main" id="{8619D4F9-132B-87C3-6357-459838F325B6}"/>
              </a:ext>
            </a:extLst>
          </p:cNvPr>
          <p:cNvSpPr>
            <a:spLocks noGrp="1"/>
          </p:cNvSpPr>
          <p:nvPr>
            <p:ph idx="1"/>
          </p:nvPr>
        </p:nvSpPr>
        <p:spPr/>
        <p:txBody>
          <a:bodyPr/>
          <a:lstStyle/>
          <a:p>
            <a:r>
              <a:rPr lang="en-US" dirty="0">
                <a:latin typeface="Source Sans Pro Black" panose="020B0803030403020204" pitchFamily="34" charset="0"/>
              </a:rPr>
              <a:t>“He was still speaking when, </a:t>
            </a:r>
            <a:r>
              <a:rPr lang="en-US" dirty="0">
                <a:solidFill>
                  <a:srgbClr val="FF0000"/>
                </a:solidFill>
                <a:latin typeface="Source Sans Pro Black" panose="020B0803030403020204" pitchFamily="34" charset="0"/>
              </a:rPr>
              <a:t>behold</a:t>
            </a:r>
            <a:r>
              <a:rPr lang="en-US" dirty="0">
                <a:latin typeface="Source Sans Pro Black" panose="020B0803030403020204" pitchFamily="34" charset="0"/>
              </a:rPr>
              <a:t>, a bright cloud overshadowed them, and (</a:t>
            </a:r>
            <a:r>
              <a:rPr lang="en-US" dirty="0">
                <a:solidFill>
                  <a:srgbClr val="FF0000"/>
                </a:solidFill>
                <a:latin typeface="Source Sans Pro Black" panose="020B0803030403020204" pitchFamily="34" charset="0"/>
              </a:rPr>
              <a:t>behold</a:t>
            </a:r>
            <a:r>
              <a:rPr lang="en-US" dirty="0"/>
              <a:t>, KJV and Greek</a:t>
            </a:r>
            <a:r>
              <a:rPr lang="en-US" dirty="0">
                <a:latin typeface="Source Sans Pro Black" panose="020B0803030403020204" pitchFamily="34" charset="0"/>
              </a:rPr>
              <a:t>) a voice from the cloud said, ‘This is my beloved Son, with whom I am well pleased; listen to him.’”</a:t>
            </a:r>
          </a:p>
          <a:p>
            <a:pPr lvl="1"/>
            <a:r>
              <a:rPr lang="en-US" dirty="0"/>
              <a:t>God interrupts Peter (“he was still speaking when . . .”).</a:t>
            </a:r>
          </a:p>
          <a:p>
            <a:pPr lvl="1"/>
            <a:r>
              <a:rPr lang="en-US" dirty="0">
                <a:latin typeface="Source Sans Pro Black" panose="020B0803030403020204" pitchFamily="34" charset="0"/>
              </a:rPr>
              <a:t>Cloud</a:t>
            </a:r>
            <a:r>
              <a:rPr lang="en-US" dirty="0"/>
              <a:t> recalls to mind the clouds present when God appears, to prevent men seeing the presence of God (BDAG, 378; cf. Exod. 24:15-18; 40:34-38).</a:t>
            </a:r>
          </a:p>
          <a:p>
            <a:pPr lvl="1"/>
            <a:r>
              <a:rPr lang="en-US" dirty="0">
                <a:latin typeface="Source Sans Pro Black" panose="020B0803030403020204" pitchFamily="34" charset="0"/>
              </a:rPr>
              <a:t>This is my beloved Son, with whom I am well pleased </a:t>
            </a:r>
            <a:r>
              <a:rPr lang="en-US" dirty="0"/>
              <a:t>reminds us of Matthew 3:17.</a:t>
            </a:r>
            <a:endParaRPr lang="en-US" dirty="0">
              <a:latin typeface="Source Sans Pro Black" panose="020B0803030403020204" pitchFamily="34" charset="0"/>
            </a:endParaRPr>
          </a:p>
          <a:p>
            <a:pPr lvl="1"/>
            <a:r>
              <a:rPr lang="en-US" dirty="0">
                <a:latin typeface="Source Sans Pro Black" panose="020B0803030403020204" pitchFamily="34" charset="0"/>
              </a:rPr>
              <a:t>Listen to him </a:t>
            </a:r>
            <a:r>
              <a:rPr lang="en-US" dirty="0"/>
              <a:t>is probably an echo of Deuteronomy 18:15, 19. </a:t>
            </a:r>
          </a:p>
          <a:p>
            <a:pPr lvl="2"/>
            <a:r>
              <a:rPr lang="en-US" dirty="0"/>
              <a:t>Deuteronomy 18:15-19 is quoted with application to Jesus in Acts 3:22; 7:37. </a:t>
            </a:r>
          </a:p>
          <a:p>
            <a:endParaRPr lang="en-US" dirty="0"/>
          </a:p>
        </p:txBody>
      </p:sp>
    </p:spTree>
    <p:extLst>
      <p:ext uri="{BB962C8B-B14F-4D97-AF65-F5344CB8AC3E}">
        <p14:creationId xmlns:p14="http://schemas.microsoft.com/office/powerpoint/2010/main" val="367132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C27E-1889-6808-86FD-4D12A8F802DD}"/>
              </a:ext>
            </a:extLst>
          </p:cNvPr>
          <p:cNvSpPr>
            <a:spLocks noGrp="1"/>
          </p:cNvSpPr>
          <p:nvPr>
            <p:ph type="title"/>
          </p:nvPr>
        </p:nvSpPr>
        <p:spPr/>
        <p:txBody>
          <a:bodyPr/>
          <a:lstStyle/>
          <a:p>
            <a:r>
              <a:rPr lang="en-US" dirty="0"/>
              <a:t>Matthew 17:6-7</a:t>
            </a:r>
          </a:p>
        </p:txBody>
      </p:sp>
      <p:sp>
        <p:nvSpPr>
          <p:cNvPr id="3" name="Content Placeholder 2">
            <a:extLst>
              <a:ext uri="{FF2B5EF4-FFF2-40B4-BE49-F238E27FC236}">
                <a16:creationId xmlns:a16="http://schemas.microsoft.com/office/drawing/2014/main" id="{56635364-A6CE-F643-B711-1F5DF5F3B274}"/>
              </a:ext>
            </a:extLst>
          </p:cNvPr>
          <p:cNvSpPr>
            <a:spLocks noGrp="1"/>
          </p:cNvSpPr>
          <p:nvPr>
            <p:ph idx="1"/>
          </p:nvPr>
        </p:nvSpPr>
        <p:spPr/>
        <p:txBody>
          <a:bodyPr/>
          <a:lstStyle/>
          <a:p>
            <a:r>
              <a:rPr lang="en-US" dirty="0">
                <a:latin typeface="Source Sans Pro Black" panose="020B0803030403020204" pitchFamily="34" charset="0"/>
              </a:rPr>
              <a:t>“When the disciples heard this, they fell on their faces and were terrified. But Jesus came and touched them, saying, ‘Rise, and have no fear.’”</a:t>
            </a:r>
          </a:p>
          <a:p>
            <a:pPr lvl="1"/>
            <a:r>
              <a:rPr lang="en-US" dirty="0">
                <a:latin typeface="Source Sans Pro Black" panose="020B0803030403020204" pitchFamily="34" charset="0"/>
              </a:rPr>
              <a:t>Leon Morris: </a:t>
            </a:r>
            <a:r>
              <a:rPr lang="en-US" dirty="0"/>
              <a:t>“Prostration (falling on the face) was characteristically used for taking up a lowly position before God or on occasion before a great man. It was a sign of humility and devotion” (</a:t>
            </a:r>
            <a:r>
              <a:rPr lang="en-US" i="1" dirty="0"/>
              <a:t>The Gospel according to Matthew</a:t>
            </a:r>
            <a:r>
              <a:rPr lang="en-US" dirty="0"/>
              <a:t>, 441).</a:t>
            </a:r>
          </a:p>
          <a:p>
            <a:pPr lvl="1"/>
            <a:r>
              <a:rPr lang="en-US" dirty="0"/>
              <a:t>Sometimes, as in this text, one falls on one’s face in fear.</a:t>
            </a:r>
          </a:p>
          <a:p>
            <a:pPr lvl="1"/>
            <a:r>
              <a:rPr lang="en-US" dirty="0"/>
              <a:t>Jesus touched the disciples and calmed their fears.</a:t>
            </a:r>
          </a:p>
        </p:txBody>
      </p:sp>
    </p:spTree>
    <p:extLst>
      <p:ext uri="{BB962C8B-B14F-4D97-AF65-F5344CB8AC3E}">
        <p14:creationId xmlns:p14="http://schemas.microsoft.com/office/powerpoint/2010/main" val="284899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17</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D18C-E655-939F-F07E-1C1548B9D489}"/>
              </a:ext>
            </a:extLst>
          </p:cNvPr>
          <p:cNvSpPr>
            <a:spLocks noGrp="1"/>
          </p:cNvSpPr>
          <p:nvPr>
            <p:ph type="title"/>
          </p:nvPr>
        </p:nvSpPr>
        <p:spPr/>
        <p:txBody>
          <a:bodyPr/>
          <a:lstStyle/>
          <a:p>
            <a:r>
              <a:rPr lang="en-US" dirty="0"/>
              <a:t>Matthew 17:8</a:t>
            </a:r>
          </a:p>
        </p:txBody>
      </p:sp>
      <p:sp>
        <p:nvSpPr>
          <p:cNvPr id="3" name="Content Placeholder 2">
            <a:extLst>
              <a:ext uri="{FF2B5EF4-FFF2-40B4-BE49-F238E27FC236}">
                <a16:creationId xmlns:a16="http://schemas.microsoft.com/office/drawing/2014/main" id="{DEAE8CD3-CA96-6371-5552-8653C40AA5E0}"/>
              </a:ext>
            </a:extLst>
          </p:cNvPr>
          <p:cNvSpPr>
            <a:spLocks noGrp="1"/>
          </p:cNvSpPr>
          <p:nvPr>
            <p:ph idx="1"/>
          </p:nvPr>
        </p:nvSpPr>
        <p:spPr/>
        <p:txBody>
          <a:bodyPr/>
          <a:lstStyle/>
          <a:p>
            <a:r>
              <a:rPr lang="en-US" dirty="0">
                <a:latin typeface="Source Sans Pro Black" panose="020B0803030403020204" pitchFamily="34" charset="0"/>
              </a:rPr>
              <a:t>“And when they lifted up their eyes, they saw no one but Jesus only.”</a:t>
            </a:r>
          </a:p>
          <a:p>
            <a:pPr lvl="1"/>
            <a:r>
              <a:rPr lang="en-US" dirty="0"/>
              <a:t>Why have Moses and Elijah disappeared?</a:t>
            </a:r>
          </a:p>
          <a:p>
            <a:pPr lvl="1"/>
            <a:r>
              <a:rPr lang="en-US" dirty="0"/>
              <a:t>Why does the Transfiguration occur?</a:t>
            </a:r>
          </a:p>
          <a:p>
            <a:pPr lvl="1"/>
            <a:r>
              <a:rPr lang="en-US" dirty="0"/>
              <a:t>What should the disciples have learned from it?</a:t>
            </a:r>
          </a:p>
          <a:p>
            <a:endParaRPr lang="en-US" dirty="0"/>
          </a:p>
          <a:p>
            <a:endParaRPr lang="en-US" dirty="0"/>
          </a:p>
        </p:txBody>
      </p:sp>
    </p:spTree>
    <p:extLst>
      <p:ext uri="{BB962C8B-B14F-4D97-AF65-F5344CB8AC3E}">
        <p14:creationId xmlns:p14="http://schemas.microsoft.com/office/powerpoint/2010/main" val="33510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3D8A-1900-1ABB-0311-048BB832889A}"/>
              </a:ext>
            </a:extLst>
          </p:cNvPr>
          <p:cNvSpPr>
            <a:spLocks noGrp="1"/>
          </p:cNvSpPr>
          <p:nvPr>
            <p:ph type="title"/>
          </p:nvPr>
        </p:nvSpPr>
        <p:spPr/>
        <p:txBody>
          <a:bodyPr/>
          <a:lstStyle/>
          <a:p>
            <a:r>
              <a:rPr lang="en-US" dirty="0"/>
              <a:t>Matthew 17:9</a:t>
            </a:r>
          </a:p>
        </p:txBody>
      </p:sp>
      <p:sp>
        <p:nvSpPr>
          <p:cNvPr id="3" name="Content Placeholder 2">
            <a:extLst>
              <a:ext uri="{FF2B5EF4-FFF2-40B4-BE49-F238E27FC236}">
                <a16:creationId xmlns:a16="http://schemas.microsoft.com/office/drawing/2014/main" id="{F86CB4B9-8096-9E95-9772-07EA1F9AA88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as they were coming down the mountain, Jesus commanded them, ‘Tell no one the vision, until the Son of Man is raised from the dead.’”</a:t>
            </a:r>
          </a:p>
          <a:p>
            <a:pPr lvl="1"/>
            <a:r>
              <a:rPr lang="en-US" dirty="0"/>
              <a:t>The event of Jesus’s transfiguration is called a </a:t>
            </a:r>
            <a:r>
              <a:rPr lang="en-US" dirty="0">
                <a:latin typeface="Source Sans Pro Black" panose="020B0803030403020204" pitchFamily="34" charset="0"/>
              </a:rPr>
              <a:t>vision </a:t>
            </a:r>
            <a:r>
              <a:rPr lang="en-US" dirty="0"/>
              <a:t>(</a:t>
            </a:r>
            <a:r>
              <a:rPr lang="en-US" i="1" dirty="0" err="1"/>
              <a:t>horama</a:t>
            </a:r>
            <a:r>
              <a:rPr lang="en-US" dirty="0"/>
              <a:t>): “something that is viewed with one’s eye, something seen, sight, vision” (BDAG, 718).</a:t>
            </a:r>
          </a:p>
          <a:p>
            <a:pPr lvl="2"/>
            <a:r>
              <a:rPr lang="en-US" dirty="0"/>
              <a:t>Why would Peter wish to build three physical tents, if Moses and Elijah were not bodily present?</a:t>
            </a:r>
          </a:p>
          <a:p>
            <a:pPr lvl="1"/>
            <a:r>
              <a:rPr lang="en-US" dirty="0"/>
              <a:t>Why did Jesus command Peter, James, and John not to tell anyone about the events on the mount where Jesus was transfigured until His resurrection? </a:t>
            </a:r>
          </a:p>
          <a:p>
            <a:pPr lvl="2"/>
            <a:r>
              <a:rPr lang="en-US" dirty="0"/>
              <a:t>After the resurrection, they would naturally tell the narrative.</a:t>
            </a:r>
          </a:p>
          <a:p>
            <a:pPr lvl="2"/>
            <a:r>
              <a:rPr lang="en-US" dirty="0"/>
              <a:t>The death, burial, and resurrection of Jesus were essential to the Messiah’s mission and reminds us of 16:21.</a:t>
            </a:r>
          </a:p>
          <a:p>
            <a:pPr lvl="2"/>
            <a:r>
              <a:rPr lang="en-US" dirty="0"/>
              <a:t>This is the last time in Matthew’s gospel when Jesus commanded silence.</a:t>
            </a:r>
          </a:p>
        </p:txBody>
      </p:sp>
    </p:spTree>
    <p:extLst>
      <p:ext uri="{BB962C8B-B14F-4D97-AF65-F5344CB8AC3E}">
        <p14:creationId xmlns:p14="http://schemas.microsoft.com/office/powerpoint/2010/main" val="233994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9D77-6401-EA5D-A12D-EEC015BF2016}"/>
              </a:ext>
            </a:extLst>
          </p:cNvPr>
          <p:cNvSpPr>
            <a:spLocks noGrp="1"/>
          </p:cNvSpPr>
          <p:nvPr>
            <p:ph type="title"/>
          </p:nvPr>
        </p:nvSpPr>
        <p:spPr/>
        <p:txBody>
          <a:bodyPr/>
          <a:lstStyle/>
          <a:p>
            <a:r>
              <a:rPr lang="en-US" dirty="0"/>
              <a:t>Matthew 17:10</a:t>
            </a:r>
          </a:p>
        </p:txBody>
      </p:sp>
      <p:sp>
        <p:nvSpPr>
          <p:cNvPr id="3" name="Content Placeholder 2">
            <a:extLst>
              <a:ext uri="{FF2B5EF4-FFF2-40B4-BE49-F238E27FC236}">
                <a16:creationId xmlns:a16="http://schemas.microsoft.com/office/drawing/2014/main" id="{2D891316-DF39-38B2-AE74-B6FA0BF8F11E}"/>
              </a:ext>
            </a:extLst>
          </p:cNvPr>
          <p:cNvSpPr>
            <a:spLocks noGrp="1"/>
          </p:cNvSpPr>
          <p:nvPr>
            <p:ph idx="1"/>
          </p:nvPr>
        </p:nvSpPr>
        <p:spPr/>
        <p:txBody>
          <a:bodyPr/>
          <a:lstStyle/>
          <a:p>
            <a:r>
              <a:rPr lang="en-US" dirty="0">
                <a:latin typeface="Source Sans Pro Black" panose="020B0803030403020204" pitchFamily="34" charset="0"/>
              </a:rPr>
              <a:t>“And the disciples asked him, ‘Then why do the scribes say that first Elijah must come?’”</a:t>
            </a:r>
          </a:p>
          <a:p>
            <a:pPr lvl="1"/>
            <a:r>
              <a:rPr lang="en-US" dirty="0"/>
              <a:t>This question is based on Malachi’s prophecy: “Behold, I will send you Elijah the prophet before the great and awesome day of the </a:t>
            </a:r>
            <a:r>
              <a:rPr lang="en-US" cap="small" dirty="0"/>
              <a:t>Lord</a:t>
            </a:r>
            <a:r>
              <a:rPr lang="en-US" dirty="0"/>
              <a:t> comes. And he will turn the hearts of fathers to their children and the hearts of children to their fathers, lest I come and strike the land with a decree of utter destruction” (Mal. 4:5-6).</a:t>
            </a:r>
          </a:p>
          <a:p>
            <a:pPr lvl="1"/>
            <a:r>
              <a:rPr lang="en-US" dirty="0">
                <a:latin typeface="Source Sans Pro Black" panose="020B0803030403020204" pitchFamily="34" charset="0"/>
              </a:rPr>
              <a:t>Must</a:t>
            </a:r>
            <a:r>
              <a:rPr lang="en-US" dirty="0"/>
              <a:t> (</a:t>
            </a:r>
            <a:r>
              <a:rPr lang="en-US" i="1" dirty="0" err="1"/>
              <a:t>dei</a:t>
            </a:r>
            <a:r>
              <a:rPr lang="en-US" dirty="0"/>
              <a:t>) refers to a divine necessity (if God said it, it must occur).</a:t>
            </a:r>
          </a:p>
          <a:p>
            <a:pPr lvl="1"/>
            <a:r>
              <a:rPr lang="en-US" dirty="0"/>
              <a:t>The problem for the disciples was this: The Lord foretold the coming of </a:t>
            </a:r>
            <a:br>
              <a:rPr lang="en-US" dirty="0"/>
            </a:br>
            <a:r>
              <a:rPr lang="en-US" dirty="0"/>
              <a:t>Elijah and he will restore all things; therefore, why must the Messiah suffer?</a:t>
            </a:r>
          </a:p>
          <a:p>
            <a:pPr lvl="1"/>
            <a:endParaRPr lang="en-US" dirty="0"/>
          </a:p>
          <a:p>
            <a:endParaRPr lang="en-US" dirty="0"/>
          </a:p>
        </p:txBody>
      </p:sp>
    </p:spTree>
    <p:extLst>
      <p:ext uri="{BB962C8B-B14F-4D97-AF65-F5344CB8AC3E}">
        <p14:creationId xmlns:p14="http://schemas.microsoft.com/office/powerpoint/2010/main" val="341243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7FC0-9DB5-9B96-BCDB-C238E6B2E8A4}"/>
              </a:ext>
            </a:extLst>
          </p:cNvPr>
          <p:cNvSpPr>
            <a:spLocks noGrp="1"/>
          </p:cNvSpPr>
          <p:nvPr>
            <p:ph type="title"/>
          </p:nvPr>
        </p:nvSpPr>
        <p:spPr/>
        <p:txBody>
          <a:bodyPr/>
          <a:lstStyle/>
          <a:p>
            <a:r>
              <a:rPr lang="en-US" dirty="0"/>
              <a:t>Matthew 17:11</a:t>
            </a:r>
          </a:p>
        </p:txBody>
      </p:sp>
      <p:sp>
        <p:nvSpPr>
          <p:cNvPr id="3" name="Content Placeholder 2">
            <a:extLst>
              <a:ext uri="{FF2B5EF4-FFF2-40B4-BE49-F238E27FC236}">
                <a16:creationId xmlns:a16="http://schemas.microsoft.com/office/drawing/2014/main" id="{551CD957-858C-8BD5-308D-58870C5E68D0}"/>
              </a:ext>
            </a:extLst>
          </p:cNvPr>
          <p:cNvSpPr>
            <a:spLocks noGrp="1"/>
          </p:cNvSpPr>
          <p:nvPr>
            <p:ph idx="1"/>
          </p:nvPr>
        </p:nvSpPr>
        <p:spPr/>
        <p:txBody>
          <a:bodyPr/>
          <a:lstStyle/>
          <a:p>
            <a:r>
              <a:rPr lang="en-US" dirty="0">
                <a:latin typeface="Source Sans Pro Black" panose="020B0803030403020204" pitchFamily="34" charset="0"/>
              </a:rPr>
              <a:t>“He answered, ‘Elijah does come, and he will restore all things.’”</a:t>
            </a:r>
          </a:p>
          <a:p>
            <a:pPr lvl="1"/>
            <a:r>
              <a:rPr lang="en-US" dirty="0"/>
              <a:t>The future tense of “will restore all things” is “that of the scribal hope, not Jesus’ prediction of a still future coming of Elijah” (R. T. France, 268) or a future aspect of the work that the prophet has inaugurated” (Morris, 443).</a:t>
            </a:r>
          </a:p>
        </p:txBody>
      </p:sp>
    </p:spTree>
    <p:extLst>
      <p:ext uri="{BB962C8B-B14F-4D97-AF65-F5344CB8AC3E}">
        <p14:creationId xmlns:p14="http://schemas.microsoft.com/office/powerpoint/2010/main" val="1865151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5109-D70C-ED28-A168-0DED7247F6E2}"/>
              </a:ext>
            </a:extLst>
          </p:cNvPr>
          <p:cNvSpPr>
            <a:spLocks noGrp="1"/>
          </p:cNvSpPr>
          <p:nvPr>
            <p:ph type="title"/>
          </p:nvPr>
        </p:nvSpPr>
        <p:spPr/>
        <p:txBody>
          <a:bodyPr/>
          <a:lstStyle/>
          <a:p>
            <a:r>
              <a:rPr lang="en-US" dirty="0"/>
              <a:t>Matthew 17:12</a:t>
            </a:r>
          </a:p>
        </p:txBody>
      </p:sp>
      <p:sp>
        <p:nvSpPr>
          <p:cNvPr id="3" name="Content Placeholder 2">
            <a:extLst>
              <a:ext uri="{FF2B5EF4-FFF2-40B4-BE49-F238E27FC236}">
                <a16:creationId xmlns:a16="http://schemas.microsoft.com/office/drawing/2014/main" id="{E39C1F56-BFFB-6C76-5567-5D7325839D66}"/>
              </a:ext>
            </a:extLst>
          </p:cNvPr>
          <p:cNvSpPr>
            <a:spLocks noGrp="1"/>
          </p:cNvSpPr>
          <p:nvPr>
            <p:ph idx="1"/>
          </p:nvPr>
        </p:nvSpPr>
        <p:spPr>
          <a:xfrm>
            <a:off x="838200" y="1825625"/>
            <a:ext cx="10515600" cy="4667250"/>
          </a:xfrm>
        </p:spPr>
        <p:txBody>
          <a:bodyPr>
            <a:normAutofit/>
          </a:bodyPr>
          <a:lstStyle/>
          <a:p>
            <a:r>
              <a:rPr lang="en-US" dirty="0">
                <a:latin typeface="Source Sans Pro Black" panose="020B0803030403020204" pitchFamily="34" charset="0"/>
              </a:rPr>
              <a:t>“But I tell you that Elijah has already come, and they did not recognize him, but did to him whatever they pleased. So also the Son of Man will certainly suffer at their hands.”</a:t>
            </a:r>
          </a:p>
          <a:p>
            <a:pPr lvl="1"/>
            <a:r>
              <a:rPr lang="en-US" dirty="0"/>
              <a:t>Note that “Elijah has already come (</a:t>
            </a:r>
            <a:r>
              <a:rPr lang="en-US" i="1" dirty="0" err="1"/>
              <a:t>ēdē</a:t>
            </a:r>
            <a:r>
              <a:rPr lang="en-US" i="1" dirty="0"/>
              <a:t> </a:t>
            </a:r>
            <a:r>
              <a:rPr lang="en-US" i="1" dirty="0" err="1"/>
              <a:t>ēlthen</a:t>
            </a:r>
            <a:r>
              <a:rPr lang="en-US" dirty="0"/>
              <a:t>).” His coming is past, not future.</a:t>
            </a:r>
          </a:p>
          <a:p>
            <a:pPr lvl="1"/>
            <a:r>
              <a:rPr lang="en-US" dirty="0"/>
              <a:t>The Jews, however, did not recognize John the Baptist as the fulfillment of the Elijah prophecies.</a:t>
            </a:r>
          </a:p>
          <a:p>
            <a:pPr lvl="1"/>
            <a:r>
              <a:rPr lang="en-US" dirty="0"/>
              <a:t>As a result they “did to him whatever they pleased,” a reference to the arrest, imprisonment and beheading of John.</a:t>
            </a:r>
          </a:p>
          <a:p>
            <a:pPr lvl="1"/>
            <a:r>
              <a:rPr lang="en-US" dirty="0"/>
              <a:t>Similarly, the Son of Man will suffer at their hands, reaffirming 16:21.</a:t>
            </a:r>
          </a:p>
          <a:p>
            <a:pPr lvl="2"/>
            <a:r>
              <a:rPr lang="en-US" dirty="0"/>
              <a:t>The suffering of John the Baptist foreshadowed what would be done to Jesus.</a:t>
            </a:r>
          </a:p>
          <a:p>
            <a:endParaRPr lang="en-US" dirty="0"/>
          </a:p>
        </p:txBody>
      </p:sp>
    </p:spTree>
    <p:extLst>
      <p:ext uri="{BB962C8B-B14F-4D97-AF65-F5344CB8AC3E}">
        <p14:creationId xmlns:p14="http://schemas.microsoft.com/office/powerpoint/2010/main" val="159066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CA0D-B7C2-13AA-E34C-8F78953AF5C7}"/>
              </a:ext>
            </a:extLst>
          </p:cNvPr>
          <p:cNvSpPr>
            <a:spLocks noGrp="1"/>
          </p:cNvSpPr>
          <p:nvPr>
            <p:ph type="title"/>
          </p:nvPr>
        </p:nvSpPr>
        <p:spPr/>
        <p:txBody>
          <a:bodyPr/>
          <a:lstStyle/>
          <a:p>
            <a:r>
              <a:rPr lang="en-US" dirty="0"/>
              <a:t>Matthew 17:13</a:t>
            </a:r>
          </a:p>
        </p:txBody>
      </p:sp>
      <p:sp>
        <p:nvSpPr>
          <p:cNvPr id="3" name="Content Placeholder 2">
            <a:extLst>
              <a:ext uri="{FF2B5EF4-FFF2-40B4-BE49-F238E27FC236}">
                <a16:creationId xmlns:a16="http://schemas.microsoft.com/office/drawing/2014/main" id="{E322977E-7E73-9B40-ECDF-BDB3BE6F7132}"/>
              </a:ext>
            </a:extLst>
          </p:cNvPr>
          <p:cNvSpPr>
            <a:spLocks noGrp="1"/>
          </p:cNvSpPr>
          <p:nvPr>
            <p:ph idx="1"/>
          </p:nvPr>
        </p:nvSpPr>
        <p:spPr/>
        <p:txBody>
          <a:bodyPr/>
          <a:lstStyle/>
          <a:p>
            <a:r>
              <a:rPr lang="en-US" dirty="0">
                <a:latin typeface="Source Sans Pro Black" panose="020B0803030403020204" pitchFamily="34" charset="0"/>
              </a:rPr>
              <a:t>“Then the disciples understood that he was speaking to them of John the Baptist.”</a:t>
            </a:r>
          </a:p>
          <a:p>
            <a:pPr lvl="1"/>
            <a:r>
              <a:rPr lang="en-US" dirty="0"/>
              <a:t>The paragraph closes with a statement that the disciples finally comprehend that the Elijah of Old Testament prophecy was John the Baptist.</a:t>
            </a:r>
          </a:p>
          <a:p>
            <a:pPr lvl="1"/>
            <a:r>
              <a:rPr lang="en-US" dirty="0"/>
              <a:t>Neither John nor Jesus fit the model of Jewish expectation.</a:t>
            </a:r>
          </a:p>
          <a:p>
            <a:endParaRPr lang="en-US" dirty="0"/>
          </a:p>
        </p:txBody>
      </p:sp>
    </p:spTree>
    <p:extLst>
      <p:ext uri="{BB962C8B-B14F-4D97-AF65-F5344CB8AC3E}">
        <p14:creationId xmlns:p14="http://schemas.microsoft.com/office/powerpoint/2010/main" val="334718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4713-AC62-F700-13E4-8FA77549A251}"/>
              </a:ext>
            </a:extLst>
          </p:cNvPr>
          <p:cNvSpPr>
            <a:spLocks noGrp="1"/>
          </p:cNvSpPr>
          <p:nvPr>
            <p:ph type="title"/>
          </p:nvPr>
        </p:nvSpPr>
        <p:spPr/>
        <p:txBody>
          <a:bodyPr>
            <a:normAutofit/>
          </a:bodyPr>
          <a:lstStyle/>
          <a:p>
            <a:r>
              <a:rPr lang="en-US" dirty="0"/>
              <a:t>Healing of a Demon Possessed Boy </a:t>
            </a:r>
            <a:br>
              <a:rPr lang="en-US" sz="2400" dirty="0"/>
            </a:br>
            <a:r>
              <a:rPr lang="en-US" sz="2400" dirty="0"/>
              <a:t>Matthew 17:14-21</a:t>
            </a:r>
          </a:p>
        </p:txBody>
      </p:sp>
      <p:sp>
        <p:nvSpPr>
          <p:cNvPr id="3" name="Content Placeholder 2">
            <a:extLst>
              <a:ext uri="{FF2B5EF4-FFF2-40B4-BE49-F238E27FC236}">
                <a16:creationId xmlns:a16="http://schemas.microsoft.com/office/drawing/2014/main" id="{F328FD2B-2CE5-6D6A-00E4-D33922721497}"/>
              </a:ext>
            </a:extLst>
          </p:cNvPr>
          <p:cNvSpPr>
            <a:spLocks noGrp="1"/>
          </p:cNvSpPr>
          <p:nvPr>
            <p:ph idx="1"/>
          </p:nvPr>
        </p:nvSpPr>
        <p:spPr/>
        <p:txBody>
          <a:bodyPr>
            <a:normAutofit fontScale="92500" lnSpcReduction="10000"/>
          </a:bodyPr>
          <a:lstStyle/>
          <a:p>
            <a:r>
              <a:rPr lang="en-US" dirty="0"/>
              <a:t>And when they came to the crowd, a man came up to him and, kneeling before him, said, “Lord, have mercy on my son, for he has seizures and he suffers terribly. For often he falls into the fire, and often into the water. And I brought him to your disciples, and they could not heal him.” And Jesus answered, “O faithless and twisted generation, how long am I to be with you? How long am I to bear with you? Bring him here to me.” And Jesus rebuked the demon, and it came out of him, and the boy was healed instantly. Then the disciples came to Jesus privately and said, “Why could we not cast it out?” He said to them, “Because of your little faith. For truly, I say to you, if you have faith like a grain of mustard seed, you will say to this mountain, ‘Move from here to there,’ and it will move, and nothing will be impossible for you.”</a:t>
            </a:r>
          </a:p>
          <a:p>
            <a:endParaRPr lang="en-US" dirty="0"/>
          </a:p>
        </p:txBody>
      </p:sp>
    </p:spTree>
    <p:extLst>
      <p:ext uri="{BB962C8B-B14F-4D97-AF65-F5344CB8AC3E}">
        <p14:creationId xmlns:p14="http://schemas.microsoft.com/office/powerpoint/2010/main" val="757773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8EE9-4AC3-528D-36B2-83414F910E00}"/>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E9E3BD5F-BD86-539F-4156-64420D39AE07}"/>
              </a:ext>
            </a:extLst>
          </p:cNvPr>
          <p:cNvSpPr>
            <a:spLocks noGrp="1"/>
          </p:cNvSpPr>
          <p:nvPr>
            <p:ph idx="1"/>
          </p:nvPr>
        </p:nvSpPr>
        <p:spPr/>
        <p:txBody>
          <a:bodyPr/>
          <a:lstStyle/>
          <a:p>
            <a:r>
              <a:rPr lang="en-US" dirty="0"/>
              <a:t>Matthew is still following the order given in Mark’s gospel.</a:t>
            </a:r>
          </a:p>
          <a:p>
            <a:r>
              <a:rPr lang="en-US" dirty="0"/>
              <a:t>The healing appears in Mark 9:14-29 and Luke 9:37-43. It is 8 verses long in Matthew, 16 verses in Mark, and 7 verses in Luke.</a:t>
            </a:r>
          </a:p>
          <a:p>
            <a:pPr lvl="1"/>
            <a:r>
              <a:rPr lang="en-US" dirty="0"/>
              <a:t>Mark tells of an attack the demon made on the child when he was taken to Jesus and the father’s dialogue with Jesus when it occurred.</a:t>
            </a:r>
          </a:p>
          <a:p>
            <a:r>
              <a:rPr lang="en-US" dirty="0"/>
              <a:t>The parallel between Moses coming down from Mt. Sinai to find the Israelites worshipping a golden calf is somewhat parallel to Jesus coming down from the mount where He was transfigured to witness the disciples’ failure to heal a demon possessed lad.</a:t>
            </a:r>
          </a:p>
        </p:txBody>
      </p:sp>
    </p:spTree>
    <p:extLst>
      <p:ext uri="{BB962C8B-B14F-4D97-AF65-F5344CB8AC3E}">
        <p14:creationId xmlns:p14="http://schemas.microsoft.com/office/powerpoint/2010/main" val="78790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E7CF-8F0F-2F92-1758-18D1BF071DDA}"/>
              </a:ext>
            </a:extLst>
          </p:cNvPr>
          <p:cNvSpPr>
            <a:spLocks noGrp="1"/>
          </p:cNvSpPr>
          <p:nvPr>
            <p:ph type="title"/>
          </p:nvPr>
        </p:nvSpPr>
        <p:spPr/>
        <p:txBody>
          <a:bodyPr/>
          <a:lstStyle/>
          <a:p>
            <a:r>
              <a:rPr lang="en-US" dirty="0"/>
              <a:t>More Information from Mark’s Account</a:t>
            </a:r>
          </a:p>
        </p:txBody>
      </p:sp>
      <p:sp>
        <p:nvSpPr>
          <p:cNvPr id="3" name="Content Placeholder 2">
            <a:extLst>
              <a:ext uri="{FF2B5EF4-FFF2-40B4-BE49-F238E27FC236}">
                <a16:creationId xmlns:a16="http://schemas.microsoft.com/office/drawing/2014/main" id="{372B5E09-9D3B-81DC-DEA2-F4B4D4B0B336}"/>
              </a:ext>
            </a:extLst>
          </p:cNvPr>
          <p:cNvSpPr>
            <a:spLocks noGrp="1"/>
          </p:cNvSpPr>
          <p:nvPr>
            <p:ph idx="1"/>
          </p:nvPr>
        </p:nvSpPr>
        <p:spPr/>
        <p:txBody>
          <a:bodyPr>
            <a:normAutofit fontScale="92500" lnSpcReduction="20000"/>
          </a:bodyPr>
          <a:lstStyle/>
          <a:p>
            <a:r>
              <a:rPr lang="en-US" dirty="0"/>
              <a:t>And they brought the boy to him. And when the spirit saw him, immediately it convulsed the boy, and he fell on the ground and rolled about, foaming at the mouth. And Jesus asked his father, “How long has this been happening to him?” And he said, “From childhood. And it has often cast him into fire and into water, to destroy him. But </a:t>
            </a:r>
            <a:r>
              <a:rPr lang="en-US" dirty="0">
                <a:solidFill>
                  <a:srgbClr val="FF0000"/>
                </a:solidFill>
              </a:rPr>
              <a:t>if you can do anything</a:t>
            </a:r>
            <a:r>
              <a:rPr lang="en-US" dirty="0"/>
              <a:t>, have compassion on us and help us.” And Jesus said to him, “‘</a:t>
            </a:r>
            <a:r>
              <a:rPr lang="en-US" dirty="0">
                <a:solidFill>
                  <a:srgbClr val="FF0000"/>
                </a:solidFill>
              </a:rPr>
              <a:t>If you can’! All things are possible for one who believes</a:t>
            </a:r>
            <a:r>
              <a:rPr lang="en-US" dirty="0"/>
              <a:t>.” Immediately the father of the child cried out and said, “I believe; help my unbelief!” And when Jesus saw that a crowd came running together, he rebuked the unclean spirit, saying to it, </a:t>
            </a:r>
            <a:r>
              <a:rPr lang="en-US" dirty="0">
                <a:solidFill>
                  <a:srgbClr val="0070C0"/>
                </a:solidFill>
              </a:rPr>
              <a:t>“You mute and deaf spirit, I command you, come out of him and never enter him again.”</a:t>
            </a:r>
            <a:r>
              <a:rPr lang="en-US" dirty="0"/>
              <a:t> And after crying out and convulsing him terribly, it came out, and the boy was like a corpse, so that most of them said, “He is dead.” But Jesus took him by the hand and lifted him up, and he arose.</a:t>
            </a:r>
          </a:p>
          <a:p>
            <a:endParaRPr lang="en-US" dirty="0"/>
          </a:p>
        </p:txBody>
      </p:sp>
    </p:spTree>
    <p:extLst>
      <p:ext uri="{BB962C8B-B14F-4D97-AF65-F5344CB8AC3E}">
        <p14:creationId xmlns:p14="http://schemas.microsoft.com/office/powerpoint/2010/main" val="3500478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AFB0-629F-EC46-63D2-8274ABA8CDA0}"/>
              </a:ext>
            </a:extLst>
          </p:cNvPr>
          <p:cNvSpPr>
            <a:spLocks noGrp="1"/>
          </p:cNvSpPr>
          <p:nvPr>
            <p:ph type="title"/>
          </p:nvPr>
        </p:nvSpPr>
        <p:spPr/>
        <p:txBody>
          <a:bodyPr/>
          <a:lstStyle/>
          <a:p>
            <a:r>
              <a:rPr lang="en-US" dirty="0"/>
              <a:t>Matthew 17:14</a:t>
            </a:r>
          </a:p>
        </p:txBody>
      </p:sp>
      <p:sp>
        <p:nvSpPr>
          <p:cNvPr id="3" name="Content Placeholder 2">
            <a:extLst>
              <a:ext uri="{FF2B5EF4-FFF2-40B4-BE49-F238E27FC236}">
                <a16:creationId xmlns:a16="http://schemas.microsoft.com/office/drawing/2014/main" id="{842217DE-6994-6BC3-E56E-01B4AB654C57}"/>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when they came to the crowd, a man came up to him and, kneeling before him, . . .</a:t>
            </a:r>
            <a:endParaRPr lang="en-US" dirty="0"/>
          </a:p>
          <a:p>
            <a:pPr lvl="1"/>
            <a:r>
              <a:rPr lang="en-US" dirty="0"/>
              <a:t>Jesus and the three disciples rejoin the nine at the foot of the mount the day after the transfiguration (Luke 9:37).</a:t>
            </a:r>
          </a:p>
          <a:p>
            <a:pPr lvl="1"/>
            <a:r>
              <a:rPr lang="en-US" dirty="0"/>
              <a:t>When Jesus commissioned the Twelve, He charged them saying, “And proclaim as you go, saying, ‘The kingdom of heaven is at hand.’ Heal the sick, raise the dead, cleanse lepers, cast out demons. You received without paying; give without pay” (Matt. 10:7).</a:t>
            </a:r>
          </a:p>
          <a:p>
            <a:pPr lvl="1"/>
            <a:r>
              <a:rPr lang="en-US" dirty="0"/>
              <a:t>For some reason, the nine were unable to perform the miracle of casting the demon from this lad, v. 21.</a:t>
            </a:r>
          </a:p>
          <a:p>
            <a:pPr lvl="1"/>
            <a:r>
              <a:rPr lang="en-US" dirty="0"/>
              <a:t>This is the last miracle in which Jesus cast out a demon in Matthew’s gospel.</a:t>
            </a:r>
          </a:p>
          <a:p>
            <a:pPr lvl="1"/>
            <a:r>
              <a:rPr lang="en-US" dirty="0"/>
              <a:t>The father of the lad came to Jesus </a:t>
            </a:r>
            <a:r>
              <a:rPr lang="en-US" dirty="0">
                <a:latin typeface="Source Sans Pro Black" panose="020B0803030403020204" pitchFamily="34" charset="0"/>
              </a:rPr>
              <a:t>kneeling</a:t>
            </a:r>
            <a:r>
              <a:rPr lang="en-US" dirty="0"/>
              <a:t> (</a:t>
            </a:r>
            <a:r>
              <a:rPr lang="en-US" i="1" dirty="0" err="1"/>
              <a:t>gonupeteō</a:t>
            </a:r>
            <a:r>
              <a:rPr lang="en-US" dirty="0"/>
              <a:t>) before Him, much as a person might fall before a king appealing for his help.</a:t>
            </a:r>
          </a:p>
          <a:p>
            <a:pPr lvl="1"/>
            <a:r>
              <a:rPr lang="en-US" dirty="0"/>
              <a:t>Mark adds that the scribes were </a:t>
            </a:r>
            <a:r>
              <a:rPr lang="en-US" dirty="0">
                <a:latin typeface="Source Sans Pro Black" panose="020B0803030403020204" pitchFamily="34" charset="0"/>
              </a:rPr>
              <a:t>disputing</a:t>
            </a:r>
            <a:r>
              <a:rPr lang="en-US" dirty="0"/>
              <a:t> (</a:t>
            </a:r>
            <a:r>
              <a:rPr lang="en-US" i="1" dirty="0" err="1"/>
              <a:t>suzēteō</a:t>
            </a:r>
            <a:r>
              <a:rPr lang="en-US" dirty="0"/>
              <a:t>) with Jesus’s disciples.</a:t>
            </a:r>
          </a:p>
        </p:txBody>
      </p:sp>
    </p:spTree>
    <p:extLst>
      <p:ext uri="{BB962C8B-B14F-4D97-AF65-F5344CB8AC3E}">
        <p14:creationId xmlns:p14="http://schemas.microsoft.com/office/powerpoint/2010/main" val="28752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7109-45B3-189B-1D5E-AE49BE802223}"/>
              </a:ext>
            </a:extLst>
          </p:cNvPr>
          <p:cNvSpPr>
            <a:spLocks noGrp="1"/>
          </p:cNvSpPr>
          <p:nvPr>
            <p:ph type="title"/>
          </p:nvPr>
        </p:nvSpPr>
        <p:spPr/>
        <p:txBody>
          <a:bodyPr/>
          <a:lstStyle/>
          <a:p>
            <a:r>
              <a:rPr lang="en-US" dirty="0"/>
              <a:t>Outline of Chapter 17</a:t>
            </a:r>
          </a:p>
        </p:txBody>
      </p:sp>
      <p:sp>
        <p:nvSpPr>
          <p:cNvPr id="3" name="Content Placeholder 2">
            <a:extLst>
              <a:ext uri="{FF2B5EF4-FFF2-40B4-BE49-F238E27FC236}">
                <a16:creationId xmlns:a16="http://schemas.microsoft.com/office/drawing/2014/main" id="{4652BFC1-AE4E-D815-A718-9A5B93707011}"/>
              </a:ext>
            </a:extLst>
          </p:cNvPr>
          <p:cNvSpPr>
            <a:spLocks noGrp="1"/>
          </p:cNvSpPr>
          <p:nvPr>
            <p:ph idx="1"/>
          </p:nvPr>
        </p:nvSpPr>
        <p:spPr/>
        <p:txBody>
          <a:bodyPr/>
          <a:lstStyle/>
          <a:p>
            <a:r>
              <a:rPr lang="en-US" dirty="0"/>
              <a:t>The Transfiguration (17:1-13)</a:t>
            </a:r>
          </a:p>
          <a:p>
            <a:r>
              <a:rPr lang="en-US" dirty="0"/>
              <a:t>Healing of a demon possessed boy (17:14-21)</a:t>
            </a:r>
          </a:p>
          <a:p>
            <a:r>
              <a:rPr lang="en-US" dirty="0"/>
              <a:t>Jesus foretells His death and resurrection again (17:22-23)</a:t>
            </a:r>
          </a:p>
          <a:p>
            <a:r>
              <a:rPr lang="en-US" dirty="0"/>
              <a:t>The Temple tax (17:24-27)</a:t>
            </a:r>
          </a:p>
          <a:p>
            <a:endParaRPr lang="en-US" dirty="0"/>
          </a:p>
          <a:p>
            <a:r>
              <a:rPr lang="en-US" dirty="0"/>
              <a:t>In all of the events except the Temple tax, Matthew is following the same order as Mark.</a:t>
            </a:r>
          </a:p>
        </p:txBody>
      </p:sp>
    </p:spTree>
    <p:extLst>
      <p:ext uri="{BB962C8B-B14F-4D97-AF65-F5344CB8AC3E}">
        <p14:creationId xmlns:p14="http://schemas.microsoft.com/office/powerpoint/2010/main" val="362046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E598-A3CE-0678-A93A-DDC3A226FF13}"/>
              </a:ext>
            </a:extLst>
          </p:cNvPr>
          <p:cNvSpPr>
            <a:spLocks noGrp="1"/>
          </p:cNvSpPr>
          <p:nvPr>
            <p:ph type="title"/>
          </p:nvPr>
        </p:nvSpPr>
        <p:spPr/>
        <p:txBody>
          <a:bodyPr/>
          <a:lstStyle/>
          <a:p>
            <a:r>
              <a:rPr lang="en-US" dirty="0"/>
              <a:t>Matthew 7:15</a:t>
            </a:r>
          </a:p>
        </p:txBody>
      </p:sp>
      <p:sp>
        <p:nvSpPr>
          <p:cNvPr id="3" name="Content Placeholder 2">
            <a:extLst>
              <a:ext uri="{FF2B5EF4-FFF2-40B4-BE49-F238E27FC236}">
                <a16:creationId xmlns:a16="http://schemas.microsoft.com/office/drawing/2014/main" id="{A3925B2E-9B96-F44B-4A22-C59F064D3CAB}"/>
              </a:ext>
            </a:extLst>
          </p:cNvPr>
          <p:cNvSpPr>
            <a:spLocks noGrp="1"/>
          </p:cNvSpPr>
          <p:nvPr>
            <p:ph idx="1"/>
          </p:nvPr>
        </p:nvSpPr>
        <p:spPr>
          <a:xfrm>
            <a:off x="838200" y="1825624"/>
            <a:ext cx="10515600" cy="4814457"/>
          </a:xfrm>
        </p:spPr>
        <p:txBody>
          <a:bodyPr>
            <a:normAutofit fontScale="92500" lnSpcReduction="10000"/>
          </a:bodyPr>
          <a:lstStyle/>
          <a:p>
            <a:r>
              <a:rPr lang="en-US" dirty="0">
                <a:latin typeface="Source Sans Pro Black" panose="020B0803030403020204" pitchFamily="34" charset="0"/>
              </a:rPr>
              <a:t>“. . . said, “Lord, have mercy on my son, for he has seizures and he suffers terribly. For often he falls into the fire, and often into the water.’”</a:t>
            </a:r>
          </a:p>
          <a:p>
            <a:pPr lvl="1"/>
            <a:r>
              <a:rPr lang="en-US" dirty="0"/>
              <a:t>The illness is described in the ESV (and most recent translations) as “he has seizures” (KJV: “he is a </a:t>
            </a:r>
            <a:r>
              <a:rPr lang="en-US" dirty="0" err="1"/>
              <a:t>lunatik</a:t>
            </a:r>
            <a:r>
              <a:rPr lang="en-US" dirty="0"/>
              <a:t>”; NKJV, “he is an epileptic”). The Greek word </a:t>
            </a:r>
            <a:r>
              <a:rPr lang="en-US" i="1" dirty="0" err="1"/>
              <a:t>selēniazomai</a:t>
            </a:r>
            <a:r>
              <a:rPr lang="en-US" dirty="0"/>
              <a:t> means “to experience epileptic seizures, be an epileptic (in the ancient world epileptic seizure was associated with transcendent powers of the moon” (BDAG, 919). It has previously appeared in 4:24.</a:t>
            </a:r>
          </a:p>
          <a:p>
            <a:pPr lvl="2"/>
            <a:r>
              <a:rPr lang="en-US" dirty="0"/>
              <a:t>Significantly, the English word “lunatic” is derived from “lunar” (moon).</a:t>
            </a:r>
          </a:p>
          <a:p>
            <a:pPr lvl="2"/>
            <a:r>
              <a:rPr lang="en-US" dirty="0"/>
              <a:t>This lad’s suffering is not caused by epilepsy but from demon possession.</a:t>
            </a:r>
          </a:p>
          <a:p>
            <a:pPr lvl="1"/>
            <a:r>
              <a:rPr lang="en-US" dirty="0"/>
              <a:t>The phrase </a:t>
            </a:r>
            <a:r>
              <a:rPr lang="en-US" dirty="0">
                <a:latin typeface="Source Sans Pro Black" panose="020B0803030403020204" pitchFamily="34" charset="0"/>
              </a:rPr>
              <a:t>he suffers terribly </a:t>
            </a:r>
            <a:r>
              <a:rPr lang="en-US" dirty="0"/>
              <a:t>(</a:t>
            </a:r>
            <a:r>
              <a:rPr lang="en-US" i="1" dirty="0" err="1"/>
              <a:t>kakōs</a:t>
            </a:r>
            <a:r>
              <a:rPr lang="en-US" i="1" dirty="0"/>
              <a:t> </a:t>
            </a:r>
            <a:r>
              <a:rPr lang="en-US" i="1" dirty="0" err="1"/>
              <a:t>paschei</a:t>
            </a:r>
            <a:r>
              <a:rPr lang="en-US" dirty="0"/>
              <a:t>) emphasizes the intensity of the sickness. We might say that he had </a:t>
            </a:r>
            <a:r>
              <a:rPr lang="en-US" i="1" dirty="0"/>
              <a:t>grand mal seizures</a:t>
            </a:r>
            <a:r>
              <a:rPr lang="en-US" dirty="0"/>
              <a:t>. </a:t>
            </a:r>
            <a:r>
              <a:rPr lang="en-US" dirty="0">
                <a:latin typeface="Source Sans Pro Black" panose="020B0803030403020204" pitchFamily="34" charset="0"/>
              </a:rPr>
              <a:t>Often</a:t>
            </a:r>
            <a:r>
              <a:rPr lang="en-US" dirty="0"/>
              <a:t> expresses their frequency.</a:t>
            </a:r>
          </a:p>
          <a:p>
            <a:pPr lvl="1"/>
            <a:r>
              <a:rPr lang="en-US" dirty="0"/>
              <a:t>The seizures would sometimes occur near fire or water that threatened the child’s life.</a:t>
            </a:r>
          </a:p>
        </p:txBody>
      </p:sp>
    </p:spTree>
    <p:extLst>
      <p:ext uri="{BB962C8B-B14F-4D97-AF65-F5344CB8AC3E}">
        <p14:creationId xmlns:p14="http://schemas.microsoft.com/office/powerpoint/2010/main" val="36853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A881-24E7-A21C-7D90-128C951BDDF5}"/>
              </a:ext>
            </a:extLst>
          </p:cNvPr>
          <p:cNvSpPr>
            <a:spLocks noGrp="1"/>
          </p:cNvSpPr>
          <p:nvPr>
            <p:ph type="title"/>
          </p:nvPr>
        </p:nvSpPr>
        <p:spPr/>
        <p:txBody>
          <a:bodyPr/>
          <a:lstStyle/>
          <a:p>
            <a:r>
              <a:rPr lang="en-US" dirty="0"/>
              <a:t>Mercy</a:t>
            </a:r>
          </a:p>
        </p:txBody>
      </p:sp>
      <p:sp>
        <p:nvSpPr>
          <p:cNvPr id="3" name="Content Placeholder 2">
            <a:extLst>
              <a:ext uri="{FF2B5EF4-FFF2-40B4-BE49-F238E27FC236}">
                <a16:creationId xmlns:a16="http://schemas.microsoft.com/office/drawing/2014/main" id="{06BE6DA7-7E3D-0937-5D2F-F4E77B61C7D4}"/>
              </a:ext>
            </a:extLst>
          </p:cNvPr>
          <p:cNvSpPr>
            <a:spLocks noGrp="1"/>
          </p:cNvSpPr>
          <p:nvPr>
            <p:ph idx="1"/>
          </p:nvPr>
        </p:nvSpPr>
        <p:spPr/>
        <p:txBody>
          <a:bodyPr/>
          <a:lstStyle/>
          <a:p>
            <a:r>
              <a:rPr lang="en-US" dirty="0"/>
              <a:t>The father pleaded for Jesus to show mercy to his son. </a:t>
            </a:r>
          </a:p>
          <a:p>
            <a:r>
              <a:rPr lang="en-US" dirty="0">
                <a:latin typeface="Source Sans Pro Black" panose="020B0803030403020204" pitchFamily="34" charset="0"/>
              </a:rPr>
              <a:t>Mercy</a:t>
            </a:r>
            <a:r>
              <a:rPr lang="en-US" dirty="0"/>
              <a:t> (</a:t>
            </a:r>
            <a:r>
              <a:rPr lang="en-US" i="1" dirty="0" err="1"/>
              <a:t>eleeō</a:t>
            </a:r>
            <a:r>
              <a:rPr lang="en-US" dirty="0"/>
              <a:t>) means “to be greatly concerned about someone in need, have compassion/mercy/pity </a:t>
            </a:r>
            <a:r>
              <a:rPr lang="en-US" dirty="0" err="1"/>
              <a:t>τινά</a:t>
            </a:r>
            <a:r>
              <a:rPr lang="en-US" dirty="0"/>
              <a:t> on or for someone” (BDAG, 315).</a:t>
            </a:r>
          </a:p>
          <a:p>
            <a:r>
              <a:rPr lang="en-US" dirty="0"/>
              <a:t>It reminds one of the Beatitude: “Blessed are the merciful, for they shall receive mercy” (Matt. 5:7).</a:t>
            </a:r>
          </a:p>
          <a:p>
            <a:r>
              <a:rPr lang="en-US" dirty="0"/>
              <a:t>How does mercy show itself in one’s life? </a:t>
            </a:r>
          </a:p>
          <a:p>
            <a:r>
              <a:rPr lang="en-US" dirty="0"/>
              <a:t>Why should one not dispense benevolence, compassion, and mercy based on what the suffering person deserves?</a:t>
            </a:r>
          </a:p>
          <a:p>
            <a:endParaRPr lang="en-US" dirty="0"/>
          </a:p>
        </p:txBody>
      </p:sp>
    </p:spTree>
    <p:extLst>
      <p:ext uri="{BB962C8B-B14F-4D97-AF65-F5344CB8AC3E}">
        <p14:creationId xmlns:p14="http://schemas.microsoft.com/office/powerpoint/2010/main" val="124763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9230-7F9B-7597-2973-8E85E0141653}"/>
              </a:ext>
            </a:extLst>
          </p:cNvPr>
          <p:cNvSpPr>
            <a:spLocks noGrp="1"/>
          </p:cNvSpPr>
          <p:nvPr>
            <p:ph type="title"/>
          </p:nvPr>
        </p:nvSpPr>
        <p:spPr/>
        <p:txBody>
          <a:bodyPr/>
          <a:lstStyle/>
          <a:p>
            <a:r>
              <a:rPr lang="en-US" dirty="0"/>
              <a:t>Matthew 17:16</a:t>
            </a:r>
          </a:p>
        </p:txBody>
      </p:sp>
      <p:sp>
        <p:nvSpPr>
          <p:cNvPr id="3" name="Content Placeholder 2">
            <a:extLst>
              <a:ext uri="{FF2B5EF4-FFF2-40B4-BE49-F238E27FC236}">
                <a16:creationId xmlns:a16="http://schemas.microsoft.com/office/drawing/2014/main" id="{FF3AC9C2-2F6C-E35F-0EF0-6E3A4B276019}"/>
              </a:ext>
            </a:extLst>
          </p:cNvPr>
          <p:cNvSpPr>
            <a:spLocks noGrp="1"/>
          </p:cNvSpPr>
          <p:nvPr>
            <p:ph idx="1"/>
          </p:nvPr>
        </p:nvSpPr>
        <p:spPr/>
        <p:txBody>
          <a:bodyPr/>
          <a:lstStyle/>
          <a:p>
            <a:r>
              <a:rPr lang="en-US" dirty="0">
                <a:latin typeface="Source Sans Pro Black" panose="020B0803030403020204" pitchFamily="34" charset="0"/>
              </a:rPr>
              <a:t>“And I brought him to your disciples, and they could not heal him.”</a:t>
            </a:r>
          </a:p>
          <a:p>
            <a:pPr lvl="1"/>
            <a:r>
              <a:rPr lang="en-US" dirty="0"/>
              <a:t>The words of the desperate father continue in this verse.</a:t>
            </a:r>
          </a:p>
          <a:p>
            <a:pPr lvl="1"/>
            <a:r>
              <a:rPr lang="en-US" dirty="0"/>
              <a:t>He reports the failure of Jesus’s disciples to Jesus.</a:t>
            </a:r>
          </a:p>
          <a:p>
            <a:pPr lvl="1"/>
            <a:r>
              <a:rPr lang="en-US" dirty="0"/>
              <a:t>In light of modern Pentecostal claims about the miracles, we should take notice of what causes the miracle not to occur. </a:t>
            </a:r>
          </a:p>
          <a:p>
            <a:endParaRPr lang="en-US" dirty="0"/>
          </a:p>
        </p:txBody>
      </p:sp>
    </p:spTree>
    <p:extLst>
      <p:ext uri="{BB962C8B-B14F-4D97-AF65-F5344CB8AC3E}">
        <p14:creationId xmlns:p14="http://schemas.microsoft.com/office/powerpoint/2010/main" val="23470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F732-049A-F846-122D-2A85E044D1DE}"/>
              </a:ext>
            </a:extLst>
          </p:cNvPr>
          <p:cNvSpPr>
            <a:spLocks noGrp="1"/>
          </p:cNvSpPr>
          <p:nvPr>
            <p:ph type="title"/>
          </p:nvPr>
        </p:nvSpPr>
        <p:spPr/>
        <p:txBody>
          <a:bodyPr/>
          <a:lstStyle/>
          <a:p>
            <a:r>
              <a:rPr lang="en-US" dirty="0"/>
              <a:t>Matthew 17:17</a:t>
            </a:r>
          </a:p>
        </p:txBody>
      </p:sp>
      <p:sp>
        <p:nvSpPr>
          <p:cNvPr id="3" name="Content Placeholder 2">
            <a:extLst>
              <a:ext uri="{FF2B5EF4-FFF2-40B4-BE49-F238E27FC236}">
                <a16:creationId xmlns:a16="http://schemas.microsoft.com/office/drawing/2014/main" id="{DB8D2E2F-4384-31DC-763B-8506499EAB78}"/>
              </a:ext>
            </a:extLst>
          </p:cNvPr>
          <p:cNvSpPr>
            <a:spLocks noGrp="1"/>
          </p:cNvSpPr>
          <p:nvPr>
            <p:ph idx="1"/>
          </p:nvPr>
        </p:nvSpPr>
        <p:spPr/>
        <p:txBody>
          <a:bodyPr/>
          <a:lstStyle/>
          <a:p>
            <a:r>
              <a:rPr lang="en-US" dirty="0">
                <a:latin typeface="Source Sans Pro Black" panose="020B0803030403020204" pitchFamily="34" charset="0"/>
              </a:rPr>
              <a:t>“And Jesus answered, ‘O faithless and twisted generation, how long am I to be with you? How long am I to bear with you? Bring him here to me.’”</a:t>
            </a:r>
          </a:p>
          <a:p>
            <a:pPr lvl="1"/>
            <a:r>
              <a:rPr lang="en-US" dirty="0"/>
              <a:t>Who is being rebuked in this verse?</a:t>
            </a:r>
          </a:p>
          <a:p>
            <a:pPr lvl="1"/>
            <a:r>
              <a:rPr lang="en-US" dirty="0">
                <a:latin typeface="Source Sans Pro Black" panose="020B0803030403020204" pitchFamily="34" charset="0"/>
              </a:rPr>
              <a:t>Generation</a:t>
            </a:r>
            <a:r>
              <a:rPr lang="en-US" dirty="0"/>
              <a:t> is used here to mean “the sum total of those born at the same time, expanded to include all those living at a given time” (BDAG, 191). </a:t>
            </a:r>
          </a:p>
          <a:p>
            <a:pPr lvl="1"/>
            <a:r>
              <a:rPr lang="en-US" dirty="0"/>
              <a:t>What do these two descriptive words mean: “faithless” and “twisted”?</a:t>
            </a:r>
          </a:p>
          <a:p>
            <a:pPr lvl="2"/>
            <a:r>
              <a:rPr lang="en-US" dirty="0"/>
              <a:t>How well would those two adjectives describe our own generation?</a:t>
            </a:r>
          </a:p>
          <a:p>
            <a:pPr lvl="1"/>
            <a:r>
              <a:rPr lang="en-US" dirty="0"/>
              <a:t>What did Jesus mean when He said “How long am I to bear with you?”</a:t>
            </a:r>
          </a:p>
          <a:p>
            <a:pPr lvl="2"/>
            <a:r>
              <a:rPr lang="en-US" dirty="0"/>
              <a:t>What emotion is Jesus feeling?</a:t>
            </a:r>
          </a:p>
          <a:p>
            <a:endParaRPr lang="en-US" dirty="0"/>
          </a:p>
        </p:txBody>
      </p:sp>
    </p:spTree>
    <p:extLst>
      <p:ext uri="{BB962C8B-B14F-4D97-AF65-F5344CB8AC3E}">
        <p14:creationId xmlns:p14="http://schemas.microsoft.com/office/powerpoint/2010/main" val="14985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DD71-4421-0081-7D83-F34344CE0BFF}"/>
              </a:ext>
            </a:extLst>
          </p:cNvPr>
          <p:cNvSpPr>
            <a:spLocks noGrp="1"/>
          </p:cNvSpPr>
          <p:nvPr>
            <p:ph type="title"/>
          </p:nvPr>
        </p:nvSpPr>
        <p:spPr/>
        <p:txBody>
          <a:bodyPr/>
          <a:lstStyle/>
          <a:p>
            <a:r>
              <a:rPr lang="en-US" dirty="0"/>
              <a:t>Matthew 17:18</a:t>
            </a:r>
          </a:p>
        </p:txBody>
      </p:sp>
      <p:sp>
        <p:nvSpPr>
          <p:cNvPr id="3" name="Content Placeholder 2">
            <a:extLst>
              <a:ext uri="{FF2B5EF4-FFF2-40B4-BE49-F238E27FC236}">
                <a16:creationId xmlns:a16="http://schemas.microsoft.com/office/drawing/2014/main" id="{94426FC0-793D-2E8C-6B0A-74595DC8AF73}"/>
              </a:ext>
            </a:extLst>
          </p:cNvPr>
          <p:cNvSpPr>
            <a:spLocks noGrp="1"/>
          </p:cNvSpPr>
          <p:nvPr>
            <p:ph idx="1"/>
          </p:nvPr>
        </p:nvSpPr>
        <p:spPr/>
        <p:txBody>
          <a:bodyPr/>
          <a:lstStyle/>
          <a:p>
            <a:r>
              <a:rPr lang="en-US" dirty="0">
                <a:latin typeface="Source Sans Pro Black" panose="020B0803030403020204" pitchFamily="34" charset="0"/>
              </a:rPr>
              <a:t>And Jesus rebuked the demon, and it came out of him, and the boy was healed instantly.</a:t>
            </a:r>
          </a:p>
          <a:p>
            <a:pPr lvl="1"/>
            <a:r>
              <a:rPr lang="en-US" dirty="0"/>
              <a:t>The inability of the disciples did not affect Jesus’s power.</a:t>
            </a:r>
          </a:p>
          <a:p>
            <a:pPr lvl="1"/>
            <a:r>
              <a:rPr lang="en-US" dirty="0"/>
              <a:t>The word </a:t>
            </a:r>
            <a:r>
              <a:rPr lang="en-US" dirty="0">
                <a:latin typeface="Source Sans Pro Black" panose="020B0803030403020204" pitchFamily="34" charset="0"/>
              </a:rPr>
              <a:t>rebuke</a:t>
            </a:r>
            <a:r>
              <a:rPr lang="en-US" dirty="0"/>
              <a:t> (</a:t>
            </a:r>
            <a:r>
              <a:rPr lang="en-US" i="1" dirty="0" err="1"/>
              <a:t>epitimaō</a:t>
            </a:r>
            <a:r>
              <a:rPr lang="en-US" dirty="0"/>
              <a:t>) means “to express strong disapproval of someone, </a:t>
            </a:r>
            <a:r>
              <a:rPr lang="en-US" i="1" dirty="0"/>
              <a:t>rebuke, reprove, censure </a:t>
            </a:r>
            <a:r>
              <a:rPr lang="en-US" dirty="0"/>
              <a:t>also </a:t>
            </a:r>
            <a:r>
              <a:rPr lang="en-US" i="1" dirty="0"/>
              <a:t>speak seriously, warn </a:t>
            </a:r>
            <a:r>
              <a:rPr lang="en-US" dirty="0"/>
              <a:t>in order to prevent an action or bring one to an end” (BDAG, 384).</a:t>
            </a:r>
          </a:p>
          <a:p>
            <a:pPr lvl="1"/>
            <a:r>
              <a:rPr lang="en-US" dirty="0"/>
              <a:t>Just as the demons departed from demon possessed man to enter the swine when Jesus commanded them (Matt. 8:28-34), so also the demon departed from this young man.</a:t>
            </a:r>
          </a:p>
          <a:p>
            <a:pPr lvl="1"/>
            <a:r>
              <a:rPr lang="en-US" dirty="0"/>
              <a:t>The result was that he was healed </a:t>
            </a:r>
            <a:r>
              <a:rPr lang="en-US" dirty="0">
                <a:latin typeface="Source Sans Pro Black" panose="020B0803030403020204" pitchFamily="34" charset="0"/>
              </a:rPr>
              <a:t>instantly </a:t>
            </a:r>
            <a:r>
              <a:rPr lang="en-US" dirty="0"/>
              <a:t>(Greek: “from that hour”).</a:t>
            </a:r>
          </a:p>
        </p:txBody>
      </p:sp>
    </p:spTree>
    <p:extLst>
      <p:ext uri="{BB962C8B-B14F-4D97-AF65-F5344CB8AC3E}">
        <p14:creationId xmlns:p14="http://schemas.microsoft.com/office/powerpoint/2010/main" val="215630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4674-AC94-167F-7A63-4114A853C663}"/>
              </a:ext>
            </a:extLst>
          </p:cNvPr>
          <p:cNvSpPr>
            <a:spLocks noGrp="1"/>
          </p:cNvSpPr>
          <p:nvPr>
            <p:ph type="title"/>
          </p:nvPr>
        </p:nvSpPr>
        <p:spPr/>
        <p:txBody>
          <a:bodyPr/>
          <a:lstStyle/>
          <a:p>
            <a:r>
              <a:rPr lang="en-US" dirty="0"/>
              <a:t>Matthew 17:19</a:t>
            </a:r>
          </a:p>
        </p:txBody>
      </p:sp>
      <p:sp>
        <p:nvSpPr>
          <p:cNvPr id="3" name="Content Placeholder 2">
            <a:extLst>
              <a:ext uri="{FF2B5EF4-FFF2-40B4-BE49-F238E27FC236}">
                <a16:creationId xmlns:a16="http://schemas.microsoft.com/office/drawing/2014/main" id="{BF6E5543-4F3B-FDD6-392B-1F144D65EEBC}"/>
              </a:ext>
            </a:extLst>
          </p:cNvPr>
          <p:cNvSpPr>
            <a:spLocks noGrp="1"/>
          </p:cNvSpPr>
          <p:nvPr>
            <p:ph idx="1"/>
          </p:nvPr>
        </p:nvSpPr>
        <p:spPr/>
        <p:txBody>
          <a:bodyPr/>
          <a:lstStyle/>
          <a:p>
            <a:r>
              <a:rPr lang="en-US" dirty="0">
                <a:latin typeface="Source Sans Pro Black" panose="020B0803030403020204" pitchFamily="34" charset="0"/>
              </a:rPr>
              <a:t>“Then the disciples came to Jesus privately and said, ‘Why could we not cast it out?’”</a:t>
            </a:r>
          </a:p>
          <a:p>
            <a:pPr lvl="1"/>
            <a:r>
              <a:rPr lang="en-US" dirty="0"/>
              <a:t>To whom had the father attributed the cause for the inability to cast out the demon (v. 16)? </a:t>
            </a:r>
          </a:p>
          <a:p>
            <a:pPr lvl="1"/>
            <a:r>
              <a:rPr lang="en-US" dirty="0"/>
              <a:t>To whom are the disciples blaming for their inability to heal the youth?</a:t>
            </a:r>
          </a:p>
          <a:p>
            <a:pPr lvl="1"/>
            <a:r>
              <a:rPr lang="en-US" dirty="0"/>
              <a:t>What does Mark’s account show about the father’s faith?</a:t>
            </a:r>
          </a:p>
          <a:p>
            <a:pPr lvl="1"/>
            <a:r>
              <a:rPr lang="en-US" dirty="0"/>
              <a:t>Who do modern Pentecostals blame when they cannot heal someone?</a:t>
            </a:r>
          </a:p>
          <a:p>
            <a:endParaRPr lang="en-US" dirty="0"/>
          </a:p>
        </p:txBody>
      </p:sp>
    </p:spTree>
    <p:extLst>
      <p:ext uri="{BB962C8B-B14F-4D97-AF65-F5344CB8AC3E}">
        <p14:creationId xmlns:p14="http://schemas.microsoft.com/office/powerpoint/2010/main" val="8082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BD76-426B-9AEB-5826-1EFA51795EBC}"/>
              </a:ext>
            </a:extLst>
          </p:cNvPr>
          <p:cNvSpPr>
            <a:spLocks noGrp="1"/>
          </p:cNvSpPr>
          <p:nvPr>
            <p:ph type="title"/>
          </p:nvPr>
        </p:nvSpPr>
        <p:spPr/>
        <p:txBody>
          <a:bodyPr/>
          <a:lstStyle/>
          <a:p>
            <a:r>
              <a:rPr lang="en-US" dirty="0"/>
              <a:t>Matthew 17:20</a:t>
            </a:r>
          </a:p>
        </p:txBody>
      </p:sp>
      <p:sp>
        <p:nvSpPr>
          <p:cNvPr id="3" name="Content Placeholder 2">
            <a:extLst>
              <a:ext uri="{FF2B5EF4-FFF2-40B4-BE49-F238E27FC236}">
                <a16:creationId xmlns:a16="http://schemas.microsoft.com/office/drawing/2014/main" id="{B95F0E19-0D21-630E-A8A2-F1EB00322813}"/>
              </a:ext>
            </a:extLst>
          </p:cNvPr>
          <p:cNvSpPr>
            <a:spLocks noGrp="1"/>
          </p:cNvSpPr>
          <p:nvPr>
            <p:ph idx="1"/>
          </p:nvPr>
        </p:nvSpPr>
        <p:spPr/>
        <p:txBody>
          <a:bodyPr/>
          <a:lstStyle/>
          <a:p>
            <a:r>
              <a:rPr lang="en-US" dirty="0">
                <a:latin typeface="Source Sans Pro Black" panose="020B0803030403020204" pitchFamily="34" charset="0"/>
              </a:rPr>
              <a:t>“He said to them, ‘Because of your little faith. For truly, I say to you, if you have faith like a grain of mustard seed, you will say to this mountain, “Move from here to there,” and it will move, and nothing will be impossible for you.’”</a:t>
            </a:r>
          </a:p>
          <a:p>
            <a:pPr lvl="1"/>
            <a:r>
              <a:rPr lang="en-US" dirty="0"/>
              <a:t>Two figures of speech:</a:t>
            </a:r>
          </a:p>
          <a:p>
            <a:pPr lvl="2"/>
            <a:r>
              <a:rPr lang="en-US" dirty="0"/>
              <a:t>Like a grain of mustard seed = the smallest thing</a:t>
            </a:r>
          </a:p>
          <a:p>
            <a:pPr lvl="2"/>
            <a:r>
              <a:rPr lang="en-US" dirty="0"/>
              <a:t>Move a mountain = accomplishing something of very great difficulty.</a:t>
            </a:r>
          </a:p>
          <a:p>
            <a:pPr lvl="1"/>
            <a:r>
              <a:rPr lang="en-US" dirty="0"/>
              <a:t>Remember: It is not great faith that moves mountains, but the greatness of God Almighty. </a:t>
            </a:r>
          </a:p>
        </p:txBody>
      </p:sp>
    </p:spTree>
    <p:extLst>
      <p:ext uri="{BB962C8B-B14F-4D97-AF65-F5344CB8AC3E}">
        <p14:creationId xmlns:p14="http://schemas.microsoft.com/office/powerpoint/2010/main" val="340396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9198-3582-7F1D-CD49-08D31DAC544A}"/>
              </a:ext>
            </a:extLst>
          </p:cNvPr>
          <p:cNvSpPr>
            <a:spLocks noGrp="1"/>
          </p:cNvSpPr>
          <p:nvPr>
            <p:ph type="title"/>
          </p:nvPr>
        </p:nvSpPr>
        <p:spPr/>
        <p:txBody>
          <a:bodyPr/>
          <a:lstStyle/>
          <a:p>
            <a:r>
              <a:rPr lang="en-US" dirty="0"/>
              <a:t>Matthew 17:21</a:t>
            </a:r>
          </a:p>
        </p:txBody>
      </p:sp>
      <p:sp>
        <p:nvSpPr>
          <p:cNvPr id="3" name="Content Placeholder 2">
            <a:extLst>
              <a:ext uri="{FF2B5EF4-FFF2-40B4-BE49-F238E27FC236}">
                <a16:creationId xmlns:a16="http://schemas.microsoft.com/office/drawing/2014/main" id="{1A73AC04-1173-92F1-DBDF-BCBD7DE7706A}"/>
              </a:ext>
            </a:extLst>
          </p:cNvPr>
          <p:cNvSpPr>
            <a:spLocks noGrp="1"/>
          </p:cNvSpPr>
          <p:nvPr>
            <p:ph idx="1"/>
          </p:nvPr>
        </p:nvSpPr>
        <p:spPr>
          <a:xfrm>
            <a:off x="838200" y="1825625"/>
            <a:ext cx="10515600" cy="4874278"/>
          </a:xfrm>
        </p:spPr>
        <p:txBody>
          <a:bodyPr>
            <a:normAutofit fontScale="92500" lnSpcReduction="10000"/>
          </a:bodyPr>
          <a:lstStyle/>
          <a:p>
            <a:r>
              <a:rPr lang="en-US" dirty="0">
                <a:latin typeface="Source Sans Pro Black" panose="020B0803030403020204" pitchFamily="34" charset="0"/>
              </a:rPr>
              <a:t>“However, this kind does not go out except by prayer and fasting.”</a:t>
            </a:r>
          </a:p>
          <a:p>
            <a:pPr lvl="1"/>
            <a:r>
              <a:rPr lang="en-US" dirty="0"/>
              <a:t>The ESV places this verse in a footnote because the text it is following does not include it. Here is the reasoning of the textual scholars:</a:t>
            </a:r>
          </a:p>
          <a:p>
            <a:pPr lvl="2"/>
            <a:r>
              <a:rPr lang="en-US" dirty="0"/>
              <a:t>“There is no satisfactory reason why this verse should have been omitted in such a wide variety of manuscripts if it were originally present in Matthew. Copyists frequently inserted material from one Gospel into another; and here it appears that most manuscripts have added ‘But this kind never comes out except by prayer and fasting’ from the parallel in Mark 9:29, on which see the comment” (Roger L. </a:t>
            </a:r>
            <a:r>
              <a:rPr lang="en-US" dirty="0" err="1"/>
              <a:t>Omanson</a:t>
            </a:r>
            <a:r>
              <a:rPr lang="en-US" dirty="0"/>
              <a:t> and Bruce Manning Metzger, </a:t>
            </a:r>
            <a:r>
              <a:rPr lang="en-US" i="1" dirty="0"/>
              <a:t>A Textual Guide to the Greek New Testament: An Adaptation of Bruce M. Metzger’s Textual Commentary for the Needs of Translators</a:t>
            </a:r>
            <a:r>
              <a:rPr lang="en-US" dirty="0"/>
              <a:t>, 28).</a:t>
            </a:r>
          </a:p>
          <a:p>
            <a:pPr lvl="2"/>
            <a:r>
              <a:rPr lang="en-US" dirty="0"/>
              <a:t>The verse appears in Mark 9:29 with a textual note that “and fasting” was a later addition to </a:t>
            </a:r>
            <a:r>
              <a:rPr lang="en-US"/>
              <a:t>the Greek </a:t>
            </a:r>
            <a:r>
              <a:rPr lang="en-US" dirty="0"/>
              <a:t>text.</a:t>
            </a:r>
          </a:p>
          <a:p>
            <a:pPr lvl="1"/>
            <a:r>
              <a:rPr lang="en-US" dirty="0"/>
              <a:t>However, the inclusion in Mark shows the authenticity of the sentence reported in Mark, but not Matthew. Jesus is therefore remarking on the power of prayer. Had the disciples begun to think of themselves as having sufficient power to heal?</a:t>
            </a:r>
          </a:p>
        </p:txBody>
      </p:sp>
    </p:spTree>
    <p:extLst>
      <p:ext uri="{BB962C8B-B14F-4D97-AF65-F5344CB8AC3E}">
        <p14:creationId xmlns:p14="http://schemas.microsoft.com/office/powerpoint/2010/main" val="291279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06D2-94AB-D42F-CCCB-CCB74359DC16}"/>
              </a:ext>
            </a:extLst>
          </p:cNvPr>
          <p:cNvSpPr>
            <a:spLocks noGrp="1"/>
          </p:cNvSpPr>
          <p:nvPr>
            <p:ph type="title"/>
          </p:nvPr>
        </p:nvSpPr>
        <p:spPr/>
        <p:txBody>
          <a:bodyPr>
            <a:normAutofit/>
          </a:bodyPr>
          <a:lstStyle/>
          <a:p>
            <a:r>
              <a:rPr lang="en-US" sz="3600" dirty="0"/>
              <a:t>Jesus Foretells His death and Resurrection Again </a:t>
            </a:r>
            <a:br>
              <a:rPr lang="en-US" sz="2400" dirty="0"/>
            </a:br>
            <a:r>
              <a:rPr lang="en-US" sz="2400" dirty="0"/>
              <a:t>(Matthew 17:22-23)</a:t>
            </a:r>
          </a:p>
        </p:txBody>
      </p:sp>
      <p:sp>
        <p:nvSpPr>
          <p:cNvPr id="3" name="Content Placeholder 2">
            <a:extLst>
              <a:ext uri="{FF2B5EF4-FFF2-40B4-BE49-F238E27FC236}">
                <a16:creationId xmlns:a16="http://schemas.microsoft.com/office/drawing/2014/main" id="{F9432A18-E2C1-FE83-6BF3-441456B195C7}"/>
              </a:ext>
            </a:extLst>
          </p:cNvPr>
          <p:cNvSpPr>
            <a:spLocks noGrp="1"/>
          </p:cNvSpPr>
          <p:nvPr>
            <p:ph idx="1"/>
          </p:nvPr>
        </p:nvSpPr>
        <p:spPr>
          <a:xfrm>
            <a:off x="838200" y="1825625"/>
            <a:ext cx="10515600" cy="4848640"/>
          </a:xfrm>
        </p:spPr>
        <p:txBody>
          <a:bodyPr>
            <a:normAutofit lnSpcReduction="10000"/>
          </a:bodyPr>
          <a:lstStyle/>
          <a:p>
            <a:r>
              <a:rPr lang="en-US" dirty="0">
                <a:latin typeface="Source Sans Pro Black" panose="020B0803030403020204" pitchFamily="34" charset="0"/>
              </a:rPr>
              <a:t>As they were gathering in Galilee, Jesus said to them, “The Son of Man is about to be delivered into the hands of men, and they will kill him, and he will be raised on the third day.” And they were greatly distressed.</a:t>
            </a:r>
          </a:p>
          <a:p>
            <a:pPr lvl="1"/>
            <a:r>
              <a:rPr lang="en-US" dirty="0">
                <a:latin typeface="Source Sans Pro Black" panose="020B0803030403020204" pitchFamily="34" charset="0"/>
              </a:rPr>
              <a:t>Were gathering </a:t>
            </a:r>
            <a:r>
              <a:rPr lang="en-US" dirty="0"/>
              <a:t>(</a:t>
            </a:r>
            <a:r>
              <a:rPr lang="en-US" i="1" dirty="0" err="1"/>
              <a:t>sustrephō</a:t>
            </a:r>
            <a:r>
              <a:rPr lang="en-US" dirty="0"/>
              <a:t>): “to come together as a gathering, </a:t>
            </a:r>
            <a:r>
              <a:rPr lang="en-US" i="1" dirty="0"/>
              <a:t>be gathered, gather, come together</a:t>
            </a:r>
            <a:r>
              <a:rPr lang="en-US" dirty="0"/>
              <a:t>” (BDAG, 979). </a:t>
            </a:r>
          </a:p>
          <a:p>
            <a:pPr lvl="2"/>
            <a:r>
              <a:rPr lang="en-US" dirty="0"/>
              <a:t>The scene has shifted to Galilee, near Capernaum (v. 24).</a:t>
            </a:r>
          </a:p>
          <a:p>
            <a:pPr lvl="2"/>
            <a:r>
              <a:rPr lang="en-US" dirty="0"/>
              <a:t>It is used here of the gathering of the Twelve with the intention to journey toward Jerusalem where Jesus would be crucified.</a:t>
            </a:r>
          </a:p>
          <a:p>
            <a:pPr lvl="1"/>
            <a:r>
              <a:rPr lang="en-US" dirty="0"/>
              <a:t>The announcement about the coming events recalls 16:21; 17:9, 12.</a:t>
            </a:r>
          </a:p>
          <a:p>
            <a:pPr lvl="1"/>
            <a:r>
              <a:rPr lang="en-US" dirty="0"/>
              <a:t>The effect it had on the Twelve was that they were </a:t>
            </a:r>
            <a:r>
              <a:rPr lang="en-US" dirty="0">
                <a:latin typeface="Source Sans Pro Black" panose="020B0803030403020204" pitchFamily="34" charset="0"/>
              </a:rPr>
              <a:t>greatly distressed </a:t>
            </a:r>
            <a:r>
              <a:rPr lang="en-US" dirty="0"/>
              <a:t>(</a:t>
            </a:r>
            <a:r>
              <a:rPr lang="en-US" i="1" dirty="0" err="1"/>
              <a:t>elupēthēsan</a:t>
            </a:r>
            <a:r>
              <a:rPr lang="en-US" i="1" dirty="0"/>
              <a:t> </a:t>
            </a:r>
            <a:r>
              <a:rPr lang="en-US" i="1" dirty="0" err="1"/>
              <a:t>sphodra</a:t>
            </a:r>
            <a:r>
              <a:rPr lang="en-US" dirty="0"/>
              <a:t>). The </a:t>
            </a:r>
            <a:r>
              <a:rPr lang="en-US" dirty="0" err="1"/>
              <a:t>verby</a:t>
            </a:r>
            <a:r>
              <a:rPr lang="en-US" dirty="0"/>
              <a:t> </a:t>
            </a:r>
            <a:r>
              <a:rPr lang="en-US" i="1" dirty="0" err="1"/>
              <a:t>lupeō</a:t>
            </a:r>
            <a:r>
              <a:rPr lang="en-US" i="1" dirty="0"/>
              <a:t> means “to become sad, sorrowful, distressed</a:t>
            </a:r>
            <a:r>
              <a:rPr lang="en-US" dirty="0"/>
              <a:t>” (BDAG, 604). </a:t>
            </a:r>
            <a:r>
              <a:rPr lang="en-US" i="1" dirty="0" err="1"/>
              <a:t>Sphodra</a:t>
            </a:r>
            <a:r>
              <a:rPr lang="en-US" dirty="0"/>
              <a:t> is an adverb of degree meaning “very (much), extremely, greatly” (BDAG, 980).</a:t>
            </a:r>
          </a:p>
          <a:p>
            <a:endParaRPr lang="en-US" dirty="0"/>
          </a:p>
        </p:txBody>
      </p:sp>
    </p:spTree>
    <p:extLst>
      <p:ext uri="{BB962C8B-B14F-4D97-AF65-F5344CB8AC3E}">
        <p14:creationId xmlns:p14="http://schemas.microsoft.com/office/powerpoint/2010/main" val="19578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5D3C-0570-AC5A-3B20-0CE5C1E6277B}"/>
              </a:ext>
            </a:extLst>
          </p:cNvPr>
          <p:cNvSpPr>
            <a:spLocks noGrp="1"/>
          </p:cNvSpPr>
          <p:nvPr>
            <p:ph type="title"/>
          </p:nvPr>
        </p:nvSpPr>
        <p:spPr/>
        <p:txBody>
          <a:bodyPr>
            <a:normAutofit/>
          </a:bodyPr>
          <a:lstStyle/>
          <a:p>
            <a:r>
              <a:rPr lang="en-US" dirty="0"/>
              <a:t>The Temple Tax </a:t>
            </a:r>
            <a:br>
              <a:rPr lang="en-US" dirty="0"/>
            </a:br>
            <a:r>
              <a:rPr lang="en-US" sz="2400" dirty="0"/>
              <a:t>(Matthew 17:24-27)</a:t>
            </a:r>
            <a:endParaRPr lang="en-US" dirty="0"/>
          </a:p>
        </p:txBody>
      </p:sp>
      <p:sp>
        <p:nvSpPr>
          <p:cNvPr id="3" name="Content Placeholder 2">
            <a:extLst>
              <a:ext uri="{FF2B5EF4-FFF2-40B4-BE49-F238E27FC236}">
                <a16:creationId xmlns:a16="http://schemas.microsoft.com/office/drawing/2014/main" id="{EF75DB69-AC72-1B51-7868-63F4CE4FAA5F}"/>
              </a:ext>
            </a:extLst>
          </p:cNvPr>
          <p:cNvSpPr>
            <a:spLocks noGrp="1"/>
          </p:cNvSpPr>
          <p:nvPr>
            <p:ph idx="1"/>
          </p:nvPr>
        </p:nvSpPr>
        <p:spPr/>
        <p:txBody>
          <a:bodyPr/>
          <a:lstStyle/>
          <a:p>
            <a:r>
              <a:rPr lang="en-US" dirty="0"/>
              <a:t>When they came to Capernaum, the collectors of the two-drachma tax went up to Peter and said, “Does your teacher not pay the tax?” He said, “Yes.” And when he came into the house, Jesus spoke to him first, saying, “What do you think, Simon? From whom do kings of the earth take toll or tax? From their sons or from others?” And when he said, “From others,” Jesus said to him, “Then the sons are free. However, not to give offense to them, go to the sea and cast a hook and take the first fish that comes up, and when you open its mouth you will find a shekel. Take that and give it to them for me and for yourself.”</a:t>
            </a:r>
          </a:p>
          <a:p>
            <a:pPr marL="0" indent="0">
              <a:buNone/>
            </a:pPr>
            <a:endParaRPr lang="en-US" dirty="0"/>
          </a:p>
        </p:txBody>
      </p:sp>
    </p:spTree>
    <p:extLst>
      <p:ext uri="{BB962C8B-B14F-4D97-AF65-F5344CB8AC3E}">
        <p14:creationId xmlns:p14="http://schemas.microsoft.com/office/powerpoint/2010/main" val="266801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350C-F40F-ED3E-5998-89D4EFCC43F4}"/>
              </a:ext>
            </a:extLst>
          </p:cNvPr>
          <p:cNvSpPr>
            <a:spLocks noGrp="1"/>
          </p:cNvSpPr>
          <p:nvPr>
            <p:ph type="title"/>
          </p:nvPr>
        </p:nvSpPr>
        <p:spPr>
          <a:xfrm>
            <a:off x="316194" y="365125"/>
            <a:ext cx="11502640" cy="1325563"/>
          </a:xfrm>
        </p:spPr>
        <p:txBody>
          <a:bodyPr/>
          <a:lstStyle/>
          <a:p>
            <a:r>
              <a:rPr lang="en-US" dirty="0"/>
              <a:t>The Transfiguration</a:t>
            </a:r>
            <a:br>
              <a:rPr lang="en-US" sz="2400" dirty="0"/>
            </a:br>
            <a:r>
              <a:rPr lang="en-US" sz="2400" dirty="0"/>
              <a:t>Matthew 17:1-13</a:t>
            </a:r>
          </a:p>
        </p:txBody>
      </p:sp>
      <p:sp>
        <p:nvSpPr>
          <p:cNvPr id="3" name="Content Placeholder 2">
            <a:extLst>
              <a:ext uri="{FF2B5EF4-FFF2-40B4-BE49-F238E27FC236}">
                <a16:creationId xmlns:a16="http://schemas.microsoft.com/office/drawing/2014/main" id="{28E82397-722C-4F55-7E72-5AC25E1334D2}"/>
              </a:ext>
            </a:extLst>
          </p:cNvPr>
          <p:cNvSpPr>
            <a:spLocks noGrp="1"/>
          </p:cNvSpPr>
          <p:nvPr>
            <p:ph idx="1"/>
          </p:nvPr>
        </p:nvSpPr>
        <p:spPr>
          <a:xfrm>
            <a:off x="316194" y="1825625"/>
            <a:ext cx="11502640" cy="4763182"/>
          </a:xfrm>
        </p:spPr>
        <p:txBody>
          <a:bodyPr>
            <a:normAutofit fontScale="85000" lnSpcReduction="20000"/>
          </a:bodyPr>
          <a:lstStyle/>
          <a:p>
            <a:pPr marL="0" indent="0">
              <a:buNone/>
            </a:pPr>
            <a:r>
              <a:rPr lang="en-US" dirty="0"/>
              <a:t>And after six days Jesus took with him Peter and James, and John his brother, and led them up a high mountain by themselves. And he was transfigured before them, and his face shone like the sun, and his clothes became white as light. And behold, there appeared to them Moses and Elijah, talking with him. And Peter said to Jesus, “Lord, it is good that we are here. If you wish, I will make three tents here, one for you and one for Moses and one for Elijah.” He was still speaking when, behold, a bright cloud overshadowed them, and a voice from the cloud said, “This is my beloved Son, with whom I am well pleased; listen to him.” When the disciples heard this, they fell on their faces and were terrified. But Jesus came and touched them, saying, “Rise, and have no fear.” And when they lifted up their eyes, they saw no one but Jesus only. And as they were coming down the mountain, Jesus commanded them, “Tell no one the vision, until the Son of Man is raised from the dead.” And the disciples asked him, “Then why do the scribes say that first Elijah must come?” He answered, “Elijah does come, and he will restore all things. But I tell you that Elijah has already come, and they did not recognize him, but did to him whatever they pleased. So also the Son of Man will certainly suffer at their hands.” Then the disciples understood that he was speaking to them of John the Baptist.</a:t>
            </a:r>
          </a:p>
          <a:p>
            <a:endParaRPr lang="en-US" dirty="0"/>
          </a:p>
        </p:txBody>
      </p:sp>
    </p:spTree>
    <p:extLst>
      <p:ext uri="{BB962C8B-B14F-4D97-AF65-F5344CB8AC3E}">
        <p14:creationId xmlns:p14="http://schemas.microsoft.com/office/powerpoint/2010/main" val="1397542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FA3C-6606-21F0-8A3C-39FFA994F5BB}"/>
              </a:ext>
            </a:extLst>
          </p:cNvPr>
          <p:cNvSpPr>
            <a:spLocks noGrp="1"/>
          </p:cNvSpPr>
          <p:nvPr>
            <p:ph type="title"/>
          </p:nvPr>
        </p:nvSpPr>
        <p:spPr/>
        <p:txBody>
          <a:bodyPr/>
          <a:lstStyle/>
          <a:p>
            <a:r>
              <a:rPr lang="en-US" dirty="0"/>
              <a:t>Matthew 17:24</a:t>
            </a:r>
          </a:p>
        </p:txBody>
      </p:sp>
      <p:sp>
        <p:nvSpPr>
          <p:cNvPr id="3" name="Content Placeholder 2">
            <a:extLst>
              <a:ext uri="{FF2B5EF4-FFF2-40B4-BE49-F238E27FC236}">
                <a16:creationId xmlns:a16="http://schemas.microsoft.com/office/drawing/2014/main" id="{8F0EF2AB-231A-6543-5B1A-BC80CA30BCC8}"/>
              </a:ext>
            </a:extLst>
          </p:cNvPr>
          <p:cNvSpPr>
            <a:spLocks noGrp="1"/>
          </p:cNvSpPr>
          <p:nvPr>
            <p:ph idx="1"/>
          </p:nvPr>
        </p:nvSpPr>
        <p:spPr>
          <a:xfrm>
            <a:off x="838200" y="1825624"/>
            <a:ext cx="10515600" cy="4814457"/>
          </a:xfrm>
        </p:spPr>
        <p:txBody>
          <a:bodyPr>
            <a:normAutofit lnSpcReduction="10000"/>
          </a:bodyPr>
          <a:lstStyle/>
          <a:p>
            <a:r>
              <a:rPr lang="en-US" dirty="0">
                <a:latin typeface="Source Sans Pro Black" panose="020B0803030403020204" pitchFamily="34" charset="0"/>
              </a:rPr>
              <a:t>“When they came to Capernaum, the collectors of the two-drachma tax went up to Peter and said, ‘Does your teacher not pay the tax?’”</a:t>
            </a:r>
          </a:p>
          <a:p>
            <a:pPr lvl="1"/>
            <a:r>
              <a:rPr lang="en-US" dirty="0"/>
              <a:t>Matthew alone records this incident, perhaps because he was a tax collector.</a:t>
            </a:r>
          </a:p>
          <a:p>
            <a:pPr lvl="1"/>
            <a:r>
              <a:rPr lang="en-US" dirty="0"/>
              <a:t>The location: Capernaum.</a:t>
            </a:r>
          </a:p>
          <a:p>
            <a:pPr lvl="1"/>
            <a:r>
              <a:rPr lang="en-US" dirty="0"/>
              <a:t>Two drachma tax: </a:t>
            </a:r>
            <a:r>
              <a:rPr lang="en-US" i="1" dirty="0"/>
              <a:t>Didrachmon</a:t>
            </a:r>
            <a:r>
              <a:rPr lang="en-US" dirty="0"/>
              <a:t> means “a coin worth two Attic drachmas, but no longer in circulation in NT times; it was about equal to a half shekel (two days’ wage) among the Jews, and was the sum required of each person annually as the temple tax; even though this tax was paid with other coins, the amount was termed a </a:t>
            </a:r>
            <a:r>
              <a:rPr lang="el-GR" dirty="0"/>
              <a:t>δίδραχμον</a:t>
            </a:r>
            <a:r>
              <a:rPr lang="en-US" dirty="0"/>
              <a:t>”  (BDAG, 241).</a:t>
            </a:r>
          </a:p>
          <a:p>
            <a:pPr lvl="2"/>
            <a:r>
              <a:rPr lang="en-US" dirty="0"/>
              <a:t>The half-shekel taxed is based on  Exodus 30:11-16 and Nehemiah 10:32-33 and was used to pay for the upkeep of the tabernacle/temple.</a:t>
            </a:r>
          </a:p>
          <a:p>
            <a:pPr lvl="1"/>
            <a:r>
              <a:rPr lang="en-US" dirty="0"/>
              <a:t>The wording of the question presupposes a positive answer.</a:t>
            </a:r>
          </a:p>
        </p:txBody>
      </p:sp>
    </p:spTree>
    <p:extLst>
      <p:ext uri="{BB962C8B-B14F-4D97-AF65-F5344CB8AC3E}">
        <p14:creationId xmlns:p14="http://schemas.microsoft.com/office/powerpoint/2010/main" val="250727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E26-0572-7096-E431-025F95AB8B91}"/>
              </a:ext>
            </a:extLst>
          </p:cNvPr>
          <p:cNvSpPr>
            <a:spLocks noGrp="1"/>
          </p:cNvSpPr>
          <p:nvPr>
            <p:ph type="title"/>
          </p:nvPr>
        </p:nvSpPr>
        <p:spPr/>
        <p:txBody>
          <a:bodyPr/>
          <a:lstStyle/>
          <a:p>
            <a:r>
              <a:rPr lang="en-US" dirty="0"/>
              <a:t>More on the Temple Tax</a:t>
            </a:r>
          </a:p>
        </p:txBody>
      </p:sp>
      <p:sp>
        <p:nvSpPr>
          <p:cNvPr id="3" name="Content Placeholder 2">
            <a:extLst>
              <a:ext uri="{FF2B5EF4-FFF2-40B4-BE49-F238E27FC236}">
                <a16:creationId xmlns:a16="http://schemas.microsoft.com/office/drawing/2014/main" id="{0667AE08-B630-4BFA-1831-3C599AE6F157}"/>
              </a:ext>
            </a:extLst>
          </p:cNvPr>
          <p:cNvSpPr>
            <a:spLocks noGrp="1"/>
          </p:cNvSpPr>
          <p:nvPr>
            <p:ph idx="1"/>
          </p:nvPr>
        </p:nvSpPr>
        <p:spPr>
          <a:xfrm>
            <a:off x="838200" y="1825624"/>
            <a:ext cx="10515600" cy="4728999"/>
          </a:xfrm>
        </p:spPr>
        <p:txBody>
          <a:bodyPr>
            <a:normAutofit fontScale="92500" lnSpcReduction="10000"/>
          </a:bodyPr>
          <a:lstStyle/>
          <a:p>
            <a:r>
              <a:rPr lang="en-US" dirty="0"/>
              <a:t>Not every Jew paid the tax.</a:t>
            </a:r>
          </a:p>
          <a:p>
            <a:pPr lvl="1"/>
            <a:r>
              <a:rPr lang="en-US" dirty="0">
                <a:latin typeface="Source Sans Pro Black" panose="020B0803030403020204" pitchFamily="34" charset="0"/>
              </a:rPr>
              <a:t>John </a:t>
            </a:r>
            <a:r>
              <a:rPr lang="en-US" dirty="0" err="1">
                <a:latin typeface="Source Sans Pro Black" panose="020B0803030403020204" pitchFamily="34" charset="0"/>
              </a:rPr>
              <a:t>Nolland</a:t>
            </a:r>
            <a:r>
              <a:rPr lang="en-US" dirty="0">
                <a:latin typeface="Source Sans Pro Black" panose="020B0803030403020204" pitchFamily="34" charset="0"/>
              </a:rPr>
              <a:t>: </a:t>
            </a:r>
            <a:r>
              <a:rPr lang="en-US" dirty="0"/>
              <a:t>“Clearly not everyone paid the tax. The priests considered themselves exempt (</a:t>
            </a:r>
            <a:r>
              <a:rPr lang="en-US" i="1" dirty="0"/>
              <a:t>m. </a:t>
            </a:r>
            <a:r>
              <a:rPr lang="en-US" i="1" dirty="0" err="1"/>
              <a:t>Šeq</a:t>
            </a:r>
            <a:r>
              <a:rPr lang="en-US" dirty="0"/>
              <a:t>. 1:4), some Jews were simply lax, and not everyone agreed that such a tax was mandated by the Law” (</a:t>
            </a:r>
            <a:r>
              <a:rPr lang="en-US" i="1" dirty="0"/>
              <a:t>The Gospel of Matthew: A Commentary on the Greek Text</a:t>
            </a:r>
            <a:r>
              <a:rPr lang="en-US" dirty="0"/>
              <a:t>, New International Greek Testament Commentary, 723).</a:t>
            </a:r>
          </a:p>
          <a:p>
            <a:pPr lvl="1"/>
            <a:r>
              <a:rPr lang="en-US" dirty="0">
                <a:latin typeface="Source Sans Pro Black" panose="020B0803030403020204" pitchFamily="34" charset="0"/>
              </a:rPr>
              <a:t>R. T. France: </a:t>
            </a:r>
            <a:r>
              <a:rPr lang="en-US" dirty="0"/>
              <a:t>“Rabbis were exempt from paying this tax, and so were the priests in Jerusalem” (</a:t>
            </a:r>
            <a:r>
              <a:rPr lang="en-US" i="1" dirty="0"/>
              <a:t>Matthew: An Introduction and Commentary</a:t>
            </a:r>
            <a:r>
              <a:rPr lang="en-US" dirty="0"/>
              <a:t>, 271).</a:t>
            </a:r>
          </a:p>
          <a:p>
            <a:r>
              <a:rPr lang="en-US" dirty="0"/>
              <a:t>Many Jewish people living in the </a:t>
            </a:r>
            <a:r>
              <a:rPr lang="en-US" i="1" dirty="0"/>
              <a:t>Diaspora</a:t>
            </a:r>
            <a:r>
              <a:rPr lang="en-US" dirty="0"/>
              <a:t> sent their temple tax funds to the Temple.</a:t>
            </a:r>
          </a:p>
          <a:p>
            <a:r>
              <a:rPr lang="en-US" dirty="0"/>
              <a:t>The question is worded in such a way that the questioner expects the answer to be “yes.”</a:t>
            </a:r>
          </a:p>
          <a:p>
            <a:r>
              <a:rPr lang="en-US" dirty="0"/>
              <a:t>Matthew’s inclusion of the incident leaves the impression that the Temple was still standing when he wrote his gospel.</a:t>
            </a:r>
          </a:p>
        </p:txBody>
      </p:sp>
    </p:spTree>
    <p:extLst>
      <p:ext uri="{BB962C8B-B14F-4D97-AF65-F5344CB8AC3E}">
        <p14:creationId xmlns:p14="http://schemas.microsoft.com/office/powerpoint/2010/main" val="14097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E5F3-5893-EAA4-6694-AE4F166582FE}"/>
              </a:ext>
            </a:extLst>
          </p:cNvPr>
          <p:cNvSpPr>
            <a:spLocks noGrp="1"/>
          </p:cNvSpPr>
          <p:nvPr>
            <p:ph type="title"/>
          </p:nvPr>
        </p:nvSpPr>
        <p:spPr/>
        <p:txBody>
          <a:bodyPr/>
          <a:lstStyle/>
          <a:p>
            <a:r>
              <a:rPr lang="en-US" dirty="0"/>
              <a:t>Matthew 17:25</a:t>
            </a:r>
          </a:p>
        </p:txBody>
      </p:sp>
      <p:sp>
        <p:nvSpPr>
          <p:cNvPr id="3" name="Content Placeholder 2">
            <a:extLst>
              <a:ext uri="{FF2B5EF4-FFF2-40B4-BE49-F238E27FC236}">
                <a16:creationId xmlns:a16="http://schemas.microsoft.com/office/drawing/2014/main" id="{74601595-48DD-00EC-6A99-4DC5B5CB6B02}"/>
              </a:ext>
            </a:extLst>
          </p:cNvPr>
          <p:cNvSpPr>
            <a:spLocks noGrp="1"/>
          </p:cNvSpPr>
          <p:nvPr>
            <p:ph idx="1"/>
          </p:nvPr>
        </p:nvSpPr>
        <p:spPr>
          <a:xfrm>
            <a:off x="838200" y="1825625"/>
            <a:ext cx="10515600" cy="4763182"/>
          </a:xfrm>
        </p:spPr>
        <p:txBody>
          <a:bodyPr>
            <a:normAutofit fontScale="92500"/>
          </a:bodyPr>
          <a:lstStyle/>
          <a:p>
            <a:r>
              <a:rPr lang="en-US" dirty="0">
                <a:latin typeface="Source Sans Pro Black" panose="020B0803030403020204" pitchFamily="34" charset="0"/>
              </a:rPr>
              <a:t>“He said, ‘Yes.’ And when he came into the house, Jesus spoke to him first, saying, ‘What do you think, Simon? From whom do kings of the earth take toll or tax? From their sons or from others?’”</a:t>
            </a:r>
          </a:p>
          <a:p>
            <a:pPr lvl="1"/>
            <a:r>
              <a:rPr lang="en-US" dirty="0"/>
              <a:t>When Peter entered the house to speak to Jesus about the tax, Jesus spoke first. The word </a:t>
            </a:r>
            <a:r>
              <a:rPr lang="en-US" i="1" dirty="0" err="1"/>
              <a:t>prophthanō</a:t>
            </a:r>
            <a:r>
              <a:rPr lang="en-US" dirty="0"/>
              <a:t> means “to be ahead of someone in some activity, </a:t>
            </a:r>
            <a:r>
              <a:rPr lang="en-US" i="1" dirty="0"/>
              <a:t>be ahead of, come before, anticipate</a:t>
            </a:r>
            <a:r>
              <a:rPr lang="en-US" dirty="0"/>
              <a:t>” (BDAG, 891).</a:t>
            </a:r>
          </a:p>
          <a:p>
            <a:pPr lvl="2"/>
            <a:r>
              <a:rPr lang="en-US" dirty="0"/>
              <a:t>This leaves the impression that Jesus was aware of the discussion that occurred outside the house.</a:t>
            </a:r>
          </a:p>
          <a:p>
            <a:pPr lvl="1"/>
            <a:r>
              <a:rPr lang="en-US" dirty="0">
                <a:latin typeface="Source Sans Pro Black" panose="020B0803030403020204" pitchFamily="34" charset="0"/>
              </a:rPr>
              <a:t>Others</a:t>
            </a:r>
            <a:r>
              <a:rPr lang="en-US" dirty="0"/>
              <a:t> (</a:t>
            </a:r>
            <a:r>
              <a:rPr lang="en-US" i="1" dirty="0" err="1"/>
              <a:t>allotrios</a:t>
            </a:r>
            <a:r>
              <a:rPr lang="en-US" dirty="0"/>
              <a:t>): “the stranger. . . </a:t>
            </a:r>
            <a:r>
              <a:rPr lang="en-US" i="1" dirty="0"/>
              <a:t>Strange people. . . Aliens</a:t>
            </a:r>
            <a:r>
              <a:rPr lang="en-US" dirty="0"/>
              <a:t>” (BDAG, 47). The question is not citizens vs. aliens, but members of the royal household vs. others. Citizens as well as non-citizens were taxed.</a:t>
            </a:r>
          </a:p>
          <a:p>
            <a:pPr lvl="1"/>
            <a:r>
              <a:rPr lang="en-US" dirty="0"/>
              <a:t>The question Jesus poses to Peter is based on this logic: “No ruler taxes his own family. But this is God’s tax, so God’s Son is not obliged to pay it” (R.T. France, 271).</a:t>
            </a:r>
          </a:p>
          <a:p>
            <a:endParaRPr lang="en-US" dirty="0"/>
          </a:p>
        </p:txBody>
      </p:sp>
    </p:spTree>
    <p:extLst>
      <p:ext uri="{BB962C8B-B14F-4D97-AF65-F5344CB8AC3E}">
        <p14:creationId xmlns:p14="http://schemas.microsoft.com/office/powerpoint/2010/main" val="129214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C996D-A825-7322-F6B1-A0AB320CD61A}"/>
              </a:ext>
            </a:extLst>
          </p:cNvPr>
          <p:cNvSpPr>
            <a:spLocks noGrp="1"/>
          </p:cNvSpPr>
          <p:nvPr>
            <p:ph type="title"/>
          </p:nvPr>
        </p:nvSpPr>
        <p:spPr/>
        <p:txBody>
          <a:bodyPr/>
          <a:lstStyle/>
          <a:p>
            <a:r>
              <a:rPr lang="en-US" dirty="0"/>
              <a:t>Taxes</a:t>
            </a:r>
          </a:p>
        </p:txBody>
      </p:sp>
      <p:sp>
        <p:nvSpPr>
          <p:cNvPr id="3" name="Content Placeholder 2">
            <a:extLst>
              <a:ext uri="{FF2B5EF4-FFF2-40B4-BE49-F238E27FC236}">
                <a16:creationId xmlns:a16="http://schemas.microsoft.com/office/drawing/2014/main" id="{2114FD8C-D973-9056-4FDA-1F1AE9052572}"/>
              </a:ext>
            </a:extLst>
          </p:cNvPr>
          <p:cNvSpPr>
            <a:spLocks noGrp="1"/>
          </p:cNvSpPr>
          <p:nvPr>
            <p:ph idx="1"/>
          </p:nvPr>
        </p:nvSpPr>
        <p:spPr/>
        <p:txBody>
          <a:bodyPr>
            <a:normAutofit fontScale="92500"/>
          </a:bodyPr>
          <a:lstStyle/>
          <a:p>
            <a:r>
              <a:rPr lang="en-US" dirty="0"/>
              <a:t>Two words are used to describe the tax:</a:t>
            </a:r>
          </a:p>
          <a:p>
            <a:pPr lvl="1"/>
            <a:r>
              <a:rPr lang="en-US" i="1" dirty="0" err="1"/>
              <a:t>Telē</a:t>
            </a:r>
            <a:r>
              <a:rPr lang="en-US" dirty="0"/>
              <a:t>: “revenue obligation, </a:t>
            </a:r>
            <a:r>
              <a:rPr lang="en-US" i="1" dirty="0"/>
              <a:t>(indirect) tax, toll-tax, custom duties</a:t>
            </a:r>
            <a:r>
              <a:rPr lang="en-US" dirty="0"/>
              <a:t>” (BDAG, 999).</a:t>
            </a:r>
          </a:p>
          <a:p>
            <a:pPr lvl="1"/>
            <a:r>
              <a:rPr lang="en-US" i="1" dirty="0" err="1"/>
              <a:t>Kēnsos</a:t>
            </a:r>
            <a:r>
              <a:rPr lang="en-US" dirty="0"/>
              <a:t>: the word comes from a Latin loanword meaning “census.” It is a “</a:t>
            </a:r>
            <a:r>
              <a:rPr lang="en-US" i="1" dirty="0"/>
              <a:t>tax, poll-tax</a:t>
            </a:r>
            <a:r>
              <a:rPr lang="en-US" dirty="0"/>
              <a:t>” (BDAG, 542). A “poll tax” is “</a:t>
            </a:r>
            <a:r>
              <a:rPr lang="en-US" b="0" i="0" dirty="0">
                <a:effectLst/>
              </a:rPr>
              <a:t>a tax </a:t>
            </a:r>
            <a:r>
              <a:rPr lang="en-US" dirty="0"/>
              <a:t>levied</a:t>
            </a:r>
            <a:r>
              <a:rPr lang="en-US" b="0" i="0" dirty="0">
                <a:effectLst/>
              </a:rPr>
              <a:t> on every adult, without reference to income or resources.”</a:t>
            </a:r>
          </a:p>
          <a:p>
            <a:pPr lvl="1"/>
            <a:r>
              <a:rPr lang="en-US" dirty="0"/>
              <a:t>This is a temple tax, not a tax levy issued by a state or national government.</a:t>
            </a:r>
          </a:p>
          <a:p>
            <a:pPr lvl="1"/>
            <a:r>
              <a:rPr lang="en-US" dirty="0"/>
              <a:t>Regarding governmental taxes, Paul wrote, “Therefore one must be in subjection, not only to avoid God’s wrath but also for the sake of conscience. For because of this you also pay taxes, for the authorities are ministers of God, attending to this very thing. Pay to all what is owed to them: taxes to whom taxes are owed, revenue to whom revenue is owed, respect to whom respect is owed, honor to whom honor is owed” (Rom. 13:5-7).</a:t>
            </a:r>
          </a:p>
        </p:txBody>
      </p:sp>
    </p:spTree>
    <p:extLst>
      <p:ext uri="{BB962C8B-B14F-4D97-AF65-F5344CB8AC3E}">
        <p14:creationId xmlns:p14="http://schemas.microsoft.com/office/powerpoint/2010/main" val="162892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DC78-9068-1311-AEFE-BDC3C7857223}"/>
              </a:ext>
            </a:extLst>
          </p:cNvPr>
          <p:cNvSpPr>
            <a:spLocks noGrp="1"/>
          </p:cNvSpPr>
          <p:nvPr>
            <p:ph type="title"/>
          </p:nvPr>
        </p:nvSpPr>
        <p:spPr/>
        <p:txBody>
          <a:bodyPr/>
          <a:lstStyle/>
          <a:p>
            <a:r>
              <a:rPr lang="en-US" dirty="0"/>
              <a:t>Matthew 17:26</a:t>
            </a:r>
          </a:p>
        </p:txBody>
      </p:sp>
      <p:sp>
        <p:nvSpPr>
          <p:cNvPr id="3" name="Content Placeholder 2">
            <a:extLst>
              <a:ext uri="{FF2B5EF4-FFF2-40B4-BE49-F238E27FC236}">
                <a16:creationId xmlns:a16="http://schemas.microsoft.com/office/drawing/2014/main" id="{4800DB45-8CDC-7CDE-67F6-205E156CB062}"/>
              </a:ext>
            </a:extLst>
          </p:cNvPr>
          <p:cNvSpPr>
            <a:spLocks noGrp="1"/>
          </p:cNvSpPr>
          <p:nvPr>
            <p:ph idx="1"/>
          </p:nvPr>
        </p:nvSpPr>
        <p:spPr/>
        <p:txBody>
          <a:bodyPr/>
          <a:lstStyle/>
          <a:p>
            <a:r>
              <a:rPr lang="en-US" dirty="0">
                <a:latin typeface="Source Sans Pro Black" panose="020B0803030403020204" pitchFamily="34" charset="0"/>
              </a:rPr>
              <a:t>“And when he said, ‘From others,’ Jesus said to him, ‘Then the sons are free.’”</a:t>
            </a:r>
          </a:p>
          <a:p>
            <a:pPr lvl="1"/>
            <a:r>
              <a:rPr lang="en-US" dirty="0"/>
              <a:t>Peter answered the question correctly. When Caesar issues a tax, his children do not pay it. Those who are part of the royal household are exempt.</a:t>
            </a:r>
          </a:p>
          <a:p>
            <a:pPr lvl="1"/>
            <a:r>
              <a:rPr lang="en-US" dirty="0"/>
              <a:t>The implication is this: As the Son of God, Jesus is exempt from paying the Temple Tax!</a:t>
            </a:r>
          </a:p>
          <a:p>
            <a:endParaRPr lang="en-US" dirty="0"/>
          </a:p>
        </p:txBody>
      </p:sp>
    </p:spTree>
    <p:extLst>
      <p:ext uri="{BB962C8B-B14F-4D97-AF65-F5344CB8AC3E}">
        <p14:creationId xmlns:p14="http://schemas.microsoft.com/office/powerpoint/2010/main" val="8453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A620-BC06-00A5-7167-011FE7A712E5}"/>
              </a:ext>
            </a:extLst>
          </p:cNvPr>
          <p:cNvSpPr>
            <a:spLocks noGrp="1"/>
          </p:cNvSpPr>
          <p:nvPr>
            <p:ph type="title"/>
          </p:nvPr>
        </p:nvSpPr>
        <p:spPr/>
        <p:txBody>
          <a:bodyPr/>
          <a:lstStyle/>
          <a:p>
            <a:r>
              <a:rPr lang="en-US" dirty="0"/>
              <a:t>Matthew 17:27</a:t>
            </a:r>
          </a:p>
        </p:txBody>
      </p:sp>
      <p:sp>
        <p:nvSpPr>
          <p:cNvPr id="3" name="Content Placeholder 2">
            <a:extLst>
              <a:ext uri="{FF2B5EF4-FFF2-40B4-BE49-F238E27FC236}">
                <a16:creationId xmlns:a16="http://schemas.microsoft.com/office/drawing/2014/main" id="{D9CE7F08-39B0-C757-7DB2-53CA315BC3C6}"/>
              </a:ext>
            </a:extLst>
          </p:cNvPr>
          <p:cNvSpPr>
            <a:spLocks noGrp="1"/>
          </p:cNvSpPr>
          <p:nvPr>
            <p:ph idx="1"/>
          </p:nvPr>
        </p:nvSpPr>
        <p:spPr/>
        <p:txBody>
          <a:bodyPr/>
          <a:lstStyle/>
          <a:p>
            <a:r>
              <a:rPr lang="en-US" dirty="0">
                <a:latin typeface="Source Sans Pro Black" panose="020B0803030403020204" pitchFamily="34" charset="0"/>
              </a:rPr>
              <a:t>“However, not to give offense to them, go to the sea and cast a hook and take the first fish that comes up, and when you open its mouth you will find a shekel. Take that and give it to them for me and for yourself.”</a:t>
            </a:r>
          </a:p>
          <a:p>
            <a:pPr lvl="1"/>
            <a:r>
              <a:rPr lang="en-US" dirty="0"/>
              <a:t>At other times, Jesus was not so concerned about giving offence (15:12).</a:t>
            </a:r>
          </a:p>
          <a:p>
            <a:pPr lvl="1"/>
            <a:r>
              <a:rPr lang="en-US" dirty="0"/>
              <a:t>Jesus respected the social conventions of the society in which He lived.</a:t>
            </a:r>
          </a:p>
          <a:p>
            <a:pPr lvl="1"/>
            <a:r>
              <a:rPr lang="en-US" dirty="0"/>
              <a:t>The coin is called a </a:t>
            </a:r>
            <a:r>
              <a:rPr lang="en-US" i="1" dirty="0" err="1"/>
              <a:t>statēr</a:t>
            </a:r>
            <a:r>
              <a:rPr lang="en-US" dirty="0"/>
              <a:t>, “a silver coin = four drachmas” (BDAG, 940), enough for both Peter and Jesus.</a:t>
            </a:r>
          </a:p>
          <a:p>
            <a:pPr lvl="1"/>
            <a:r>
              <a:rPr lang="en-US" dirty="0"/>
              <a:t>What is the miracle of this narrative?</a:t>
            </a:r>
          </a:p>
        </p:txBody>
      </p:sp>
    </p:spTree>
    <p:extLst>
      <p:ext uri="{BB962C8B-B14F-4D97-AF65-F5344CB8AC3E}">
        <p14:creationId xmlns:p14="http://schemas.microsoft.com/office/powerpoint/2010/main" val="405135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56F4-ADBA-29B5-5F51-7F7A100615F3}"/>
              </a:ext>
            </a:extLst>
          </p:cNvPr>
          <p:cNvSpPr>
            <a:spLocks noGrp="1"/>
          </p:cNvSpPr>
          <p:nvPr>
            <p:ph type="title"/>
          </p:nvPr>
        </p:nvSpPr>
        <p:spPr/>
        <p:txBody>
          <a:bodyPr/>
          <a:lstStyle/>
          <a:p>
            <a:r>
              <a:rPr lang="en-US" dirty="0"/>
              <a:t>Preliminary Information</a:t>
            </a:r>
          </a:p>
        </p:txBody>
      </p:sp>
      <p:sp>
        <p:nvSpPr>
          <p:cNvPr id="3" name="Content Placeholder 2">
            <a:extLst>
              <a:ext uri="{FF2B5EF4-FFF2-40B4-BE49-F238E27FC236}">
                <a16:creationId xmlns:a16="http://schemas.microsoft.com/office/drawing/2014/main" id="{50ED4328-7DD6-7712-AA3D-09AF04EB416B}"/>
              </a:ext>
            </a:extLst>
          </p:cNvPr>
          <p:cNvSpPr>
            <a:spLocks noGrp="1"/>
          </p:cNvSpPr>
          <p:nvPr>
            <p:ph idx="1"/>
          </p:nvPr>
        </p:nvSpPr>
        <p:spPr/>
        <p:txBody>
          <a:bodyPr/>
          <a:lstStyle/>
          <a:p>
            <a:r>
              <a:rPr lang="en-US" dirty="0"/>
              <a:t>This incident is recorded in both Mark (7:2-13) and Luke (9:28-36).</a:t>
            </a:r>
          </a:p>
          <a:p>
            <a:pPr lvl="1"/>
            <a:r>
              <a:rPr lang="en-US" dirty="0"/>
              <a:t>It does not appear in John’s gospel.</a:t>
            </a:r>
          </a:p>
          <a:p>
            <a:pPr lvl="1"/>
            <a:r>
              <a:rPr lang="en-US" dirty="0"/>
              <a:t>Peter mentions the transfiguration in his second epistle.</a:t>
            </a:r>
          </a:p>
        </p:txBody>
      </p:sp>
    </p:spTree>
    <p:extLst>
      <p:ext uri="{BB962C8B-B14F-4D97-AF65-F5344CB8AC3E}">
        <p14:creationId xmlns:p14="http://schemas.microsoft.com/office/powerpoint/2010/main" val="50063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09DD-804A-9ED2-EB9C-5BC966CF5548}"/>
              </a:ext>
            </a:extLst>
          </p:cNvPr>
          <p:cNvSpPr>
            <a:spLocks noGrp="1"/>
          </p:cNvSpPr>
          <p:nvPr>
            <p:ph type="title"/>
          </p:nvPr>
        </p:nvSpPr>
        <p:spPr/>
        <p:txBody>
          <a:bodyPr/>
          <a:lstStyle/>
          <a:p>
            <a:r>
              <a:rPr lang="en-US" dirty="0"/>
              <a:t>2 Peter 1:16-21</a:t>
            </a:r>
          </a:p>
        </p:txBody>
      </p:sp>
      <p:sp>
        <p:nvSpPr>
          <p:cNvPr id="3" name="Content Placeholder 2">
            <a:extLst>
              <a:ext uri="{FF2B5EF4-FFF2-40B4-BE49-F238E27FC236}">
                <a16:creationId xmlns:a16="http://schemas.microsoft.com/office/drawing/2014/main" id="{9006043C-09FE-31D2-2306-CBE7E534DDAA}"/>
              </a:ext>
            </a:extLst>
          </p:cNvPr>
          <p:cNvSpPr>
            <a:spLocks noGrp="1"/>
          </p:cNvSpPr>
          <p:nvPr>
            <p:ph idx="1"/>
          </p:nvPr>
        </p:nvSpPr>
        <p:spPr/>
        <p:txBody>
          <a:bodyPr>
            <a:normAutofit fontScale="92500" lnSpcReduction="10000"/>
          </a:bodyPr>
          <a:lstStyle/>
          <a:p>
            <a:r>
              <a:rPr lang="en-US" dirty="0"/>
              <a:t>“For </a:t>
            </a:r>
            <a:r>
              <a:rPr lang="en-US" dirty="0">
                <a:solidFill>
                  <a:srgbClr val="FF0000"/>
                </a:solidFill>
                <a:latin typeface="Source Sans Pro Black" panose="020B0803030403020204" pitchFamily="34" charset="0"/>
              </a:rPr>
              <a:t>we did not follow cleverly devised myths </a:t>
            </a:r>
            <a:r>
              <a:rPr lang="en-US" dirty="0"/>
              <a:t>when we made known to you the power and coming of our Lord Jesus Christ, but </a:t>
            </a:r>
            <a:r>
              <a:rPr lang="en-US" dirty="0">
                <a:solidFill>
                  <a:srgbClr val="FF0000"/>
                </a:solidFill>
                <a:latin typeface="Source Sans Pro Black" panose="020B0803030403020204" pitchFamily="34" charset="0"/>
              </a:rPr>
              <a:t>we were eyewitnesses of his majesty</a:t>
            </a:r>
            <a:r>
              <a:rPr lang="en-US" dirty="0"/>
              <a:t>. For when he received honor and glory from God the Father, and the voice was borne to him by the Majestic Glory, ‘This is my beloved Son, with whom I am well pleased,’ </a:t>
            </a:r>
            <a:r>
              <a:rPr lang="en-US" dirty="0">
                <a:solidFill>
                  <a:srgbClr val="FF0000"/>
                </a:solidFill>
                <a:latin typeface="Source Sans Pro Black" panose="020B0803030403020204" pitchFamily="34" charset="0"/>
              </a:rPr>
              <a:t>we ourselves heard this very voice borne from heaven, for we were with him on the holy mountain. </a:t>
            </a:r>
            <a:r>
              <a:rPr lang="en-US" dirty="0"/>
              <a:t>And we have the prophetic word more fully confirmed, to which you will do well to pay attention as to a lamp shining in a dark place, until the day dawns and the morning star rises in your hearts, knowing this first of all, that no prophecy of Scripture comes from someone’s own interpretation. For no prophecy was ever produced by the will of man, but men spoke from God as they were carried along by the Holy Spirit.”</a:t>
            </a:r>
          </a:p>
          <a:p>
            <a:endParaRPr lang="en-US" dirty="0"/>
          </a:p>
        </p:txBody>
      </p:sp>
    </p:spTree>
    <p:extLst>
      <p:ext uri="{BB962C8B-B14F-4D97-AF65-F5344CB8AC3E}">
        <p14:creationId xmlns:p14="http://schemas.microsoft.com/office/powerpoint/2010/main" val="146814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56F4-ADBA-29B5-5F51-7F7A100615F3}"/>
              </a:ext>
            </a:extLst>
          </p:cNvPr>
          <p:cNvSpPr>
            <a:spLocks noGrp="1"/>
          </p:cNvSpPr>
          <p:nvPr>
            <p:ph type="title"/>
          </p:nvPr>
        </p:nvSpPr>
        <p:spPr/>
        <p:txBody>
          <a:bodyPr/>
          <a:lstStyle/>
          <a:p>
            <a:r>
              <a:rPr lang="en-US" dirty="0"/>
              <a:t>Preliminary Information</a:t>
            </a:r>
          </a:p>
        </p:txBody>
      </p:sp>
      <p:sp>
        <p:nvSpPr>
          <p:cNvPr id="3" name="Content Placeholder 2">
            <a:extLst>
              <a:ext uri="{FF2B5EF4-FFF2-40B4-BE49-F238E27FC236}">
                <a16:creationId xmlns:a16="http://schemas.microsoft.com/office/drawing/2014/main" id="{50ED4328-7DD6-7712-AA3D-09AF04EB416B}"/>
              </a:ext>
            </a:extLst>
          </p:cNvPr>
          <p:cNvSpPr>
            <a:spLocks noGrp="1"/>
          </p:cNvSpPr>
          <p:nvPr>
            <p:ph idx="1"/>
          </p:nvPr>
        </p:nvSpPr>
        <p:spPr/>
        <p:txBody>
          <a:bodyPr/>
          <a:lstStyle/>
          <a:p>
            <a:r>
              <a:rPr lang="en-US" dirty="0">
                <a:solidFill>
                  <a:schemeClr val="bg1">
                    <a:lumMod val="50000"/>
                  </a:schemeClr>
                </a:solidFill>
              </a:rPr>
              <a:t>This incident is recorded in both Mark (7:2-13) and Luke (9:28-36).</a:t>
            </a:r>
          </a:p>
          <a:p>
            <a:pPr lvl="1"/>
            <a:r>
              <a:rPr lang="en-US" dirty="0">
                <a:solidFill>
                  <a:schemeClr val="bg1">
                    <a:lumMod val="50000"/>
                  </a:schemeClr>
                </a:solidFill>
              </a:rPr>
              <a:t>It does not appear in John’s gospel.</a:t>
            </a:r>
          </a:p>
          <a:p>
            <a:pPr lvl="1"/>
            <a:r>
              <a:rPr lang="en-US" dirty="0">
                <a:solidFill>
                  <a:schemeClr val="bg1">
                    <a:lumMod val="50000"/>
                  </a:schemeClr>
                </a:solidFill>
              </a:rPr>
              <a:t>Peter mentions the transfiguration in his second epistle.</a:t>
            </a:r>
          </a:p>
          <a:p>
            <a:r>
              <a:rPr lang="en-US" dirty="0"/>
              <a:t>The Transfiguration draws on two Old Testament texts:</a:t>
            </a:r>
          </a:p>
          <a:p>
            <a:pPr lvl="1"/>
            <a:r>
              <a:rPr lang="en-US" dirty="0"/>
              <a:t>Exodus 24:9-18—God appearing to 70 elders of Israel to confirm the covenant at Mount Sinai.</a:t>
            </a:r>
          </a:p>
          <a:p>
            <a:pPr lvl="1"/>
            <a:r>
              <a:rPr lang="en-US" dirty="0"/>
              <a:t>Exodus 34:29-35—the shining of Moses’s face after God appeared to him when at the second giving of the Ten Commandments on stone tablets.</a:t>
            </a:r>
          </a:p>
        </p:txBody>
      </p:sp>
    </p:spTree>
    <p:extLst>
      <p:ext uri="{BB962C8B-B14F-4D97-AF65-F5344CB8AC3E}">
        <p14:creationId xmlns:p14="http://schemas.microsoft.com/office/powerpoint/2010/main" val="33953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4FAB-D9DD-213D-AD0E-535409E8CBDD}"/>
              </a:ext>
            </a:extLst>
          </p:cNvPr>
          <p:cNvSpPr>
            <a:spLocks noGrp="1"/>
          </p:cNvSpPr>
          <p:nvPr>
            <p:ph type="title"/>
          </p:nvPr>
        </p:nvSpPr>
        <p:spPr/>
        <p:txBody>
          <a:bodyPr/>
          <a:lstStyle/>
          <a:p>
            <a:r>
              <a:rPr lang="en-US" dirty="0"/>
              <a:t>Exodus 24:9-18</a:t>
            </a:r>
          </a:p>
        </p:txBody>
      </p:sp>
      <p:sp>
        <p:nvSpPr>
          <p:cNvPr id="3" name="Content Placeholder 2">
            <a:extLst>
              <a:ext uri="{FF2B5EF4-FFF2-40B4-BE49-F238E27FC236}">
                <a16:creationId xmlns:a16="http://schemas.microsoft.com/office/drawing/2014/main" id="{54BFB690-E4AE-2CCB-4044-D88492E661D9}"/>
              </a:ext>
            </a:extLst>
          </p:cNvPr>
          <p:cNvSpPr>
            <a:spLocks noGrp="1"/>
          </p:cNvSpPr>
          <p:nvPr>
            <p:ph idx="1"/>
          </p:nvPr>
        </p:nvSpPr>
        <p:spPr>
          <a:xfrm>
            <a:off x="838200" y="1825625"/>
            <a:ext cx="10515600" cy="4865732"/>
          </a:xfrm>
        </p:spPr>
        <p:txBody>
          <a:bodyPr>
            <a:normAutofit fontScale="85000" lnSpcReduction="20000"/>
          </a:bodyPr>
          <a:lstStyle/>
          <a:p>
            <a:r>
              <a:rPr lang="en-US" dirty="0"/>
              <a:t>“Then Moses and Aaron, Nadab, and Abihu, and seventy of the elders of Israel went up, and they saw the God of Israel. There was under his feet as it were a pavement of sapphire stone, like the very heaven for clearness. And he did not lay his hand on the chief men of the people of Israel; they beheld God, and ate and drank. The </a:t>
            </a:r>
            <a:r>
              <a:rPr lang="en-US" cap="small" dirty="0"/>
              <a:t>Lord</a:t>
            </a:r>
            <a:r>
              <a:rPr lang="en-US" dirty="0"/>
              <a:t> said to Moses, ‘Come up to me on the mountain and wait there, that I may give you the tablets of stone, with the law and the commandment, which I have written for their instruction.’ So Moses rose with his assistant Joshua, and Moses went up into the mountain of God. And he said to the elders, ‘Wait here for us until we return to you. And behold, Aaron and </a:t>
            </a:r>
            <a:r>
              <a:rPr lang="en-US" dirty="0" err="1"/>
              <a:t>Hur</a:t>
            </a:r>
            <a:r>
              <a:rPr lang="en-US" dirty="0"/>
              <a:t> are with you. Whoever has a dispute, let him go to them.’ Then Moses went up on the mountain, and </a:t>
            </a:r>
            <a:r>
              <a:rPr lang="en-US" dirty="0">
                <a:latin typeface="Source Sans Pro Black" panose="020B0803030403020204" pitchFamily="34" charset="0"/>
              </a:rPr>
              <a:t>the cloud covered the mountain. The glory of the </a:t>
            </a:r>
            <a:r>
              <a:rPr lang="en-US" cap="small" dirty="0">
                <a:latin typeface="Source Sans Pro Black" panose="020B0803030403020204" pitchFamily="34" charset="0"/>
              </a:rPr>
              <a:t>Lord</a:t>
            </a:r>
            <a:r>
              <a:rPr lang="en-US" dirty="0">
                <a:latin typeface="Source Sans Pro Black" panose="020B0803030403020204" pitchFamily="34" charset="0"/>
              </a:rPr>
              <a:t> dwelt on Mount Sinai, and the cloud covered it six days. And on the seventh day he called to Moses out of the midst of the cloud. Now the appearance of the glory of the </a:t>
            </a:r>
            <a:r>
              <a:rPr lang="en-US" cap="small" dirty="0">
                <a:latin typeface="Source Sans Pro Black" panose="020B0803030403020204" pitchFamily="34" charset="0"/>
              </a:rPr>
              <a:t>Lord</a:t>
            </a:r>
            <a:r>
              <a:rPr lang="en-US" dirty="0">
                <a:latin typeface="Source Sans Pro Black" panose="020B0803030403020204" pitchFamily="34" charset="0"/>
              </a:rPr>
              <a:t> was like a devouring fire on the top of the mountain in the sight of the people of Israel. </a:t>
            </a:r>
            <a:r>
              <a:rPr lang="en-US" dirty="0"/>
              <a:t>Moses entered the cloud and went up on the mountain. And Moses was on the mountain forty days and forty nights.”</a:t>
            </a:r>
          </a:p>
          <a:p>
            <a:endParaRPr lang="en-US" dirty="0"/>
          </a:p>
        </p:txBody>
      </p:sp>
    </p:spTree>
    <p:extLst>
      <p:ext uri="{BB962C8B-B14F-4D97-AF65-F5344CB8AC3E}">
        <p14:creationId xmlns:p14="http://schemas.microsoft.com/office/powerpoint/2010/main" val="276940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5581-99A4-1C9B-ECB0-1AF96D63FF54}"/>
              </a:ext>
            </a:extLst>
          </p:cNvPr>
          <p:cNvSpPr>
            <a:spLocks noGrp="1"/>
          </p:cNvSpPr>
          <p:nvPr>
            <p:ph type="title"/>
          </p:nvPr>
        </p:nvSpPr>
        <p:spPr/>
        <p:txBody>
          <a:bodyPr/>
          <a:lstStyle/>
          <a:p>
            <a:r>
              <a:rPr lang="en-US" dirty="0"/>
              <a:t>Exodus 34:29-35</a:t>
            </a:r>
          </a:p>
        </p:txBody>
      </p:sp>
      <p:sp>
        <p:nvSpPr>
          <p:cNvPr id="3" name="Content Placeholder 2">
            <a:extLst>
              <a:ext uri="{FF2B5EF4-FFF2-40B4-BE49-F238E27FC236}">
                <a16:creationId xmlns:a16="http://schemas.microsoft.com/office/drawing/2014/main" id="{C4B53131-A1C1-E903-DE78-DD41110B30E5}"/>
              </a:ext>
            </a:extLst>
          </p:cNvPr>
          <p:cNvSpPr>
            <a:spLocks noGrp="1"/>
          </p:cNvSpPr>
          <p:nvPr>
            <p:ph idx="1"/>
          </p:nvPr>
        </p:nvSpPr>
        <p:spPr/>
        <p:txBody>
          <a:bodyPr>
            <a:normAutofit fontScale="92500" lnSpcReduction="20000"/>
          </a:bodyPr>
          <a:lstStyle/>
          <a:p>
            <a:r>
              <a:rPr lang="en-US" dirty="0"/>
              <a:t>“When Moses came down from Mount Sinai, with the two tablets of the testimony in his hand as he came down from the mountain, </a:t>
            </a:r>
            <a:r>
              <a:rPr lang="en-US" dirty="0">
                <a:latin typeface="Source Sans Pro Black" panose="020B0803030403020204" pitchFamily="34" charset="0"/>
              </a:rPr>
              <a:t>Moses did not know that the skin of his face shone because he had been talking with God</a:t>
            </a:r>
            <a:r>
              <a:rPr lang="en-US" dirty="0"/>
              <a:t>. Aaron and all the people of Israel saw Moses, and behold, the skin of his face shone, and they were afraid to come near him. But Moses called to them, and Aaron and all the leaders of the congregation returned to him, and Moses talked with them. Afterward all the people of Israel came near, and he commanded them all that the </a:t>
            </a:r>
            <a:r>
              <a:rPr lang="en-US" cap="small" dirty="0"/>
              <a:t>Lord</a:t>
            </a:r>
            <a:r>
              <a:rPr lang="en-US" dirty="0"/>
              <a:t> had spoken with him in Mount Sinai. And when Moses had finished speaking with them, he put a veil over his face. Whenever Moses went in before the </a:t>
            </a:r>
            <a:r>
              <a:rPr lang="en-US" cap="small" dirty="0"/>
              <a:t>Lord</a:t>
            </a:r>
            <a:r>
              <a:rPr lang="en-US" dirty="0"/>
              <a:t> to speak with him, he would remove the veil, until he came out. And when he came out and told the people of Israel what he was commanded, the people of Israel would see the face of Moses, </a:t>
            </a:r>
            <a:r>
              <a:rPr lang="en-US" dirty="0">
                <a:latin typeface="Source Sans Pro Black" panose="020B0803030403020204" pitchFamily="34" charset="0"/>
              </a:rPr>
              <a:t>that the skin of Moses’ face was shining</a:t>
            </a:r>
            <a:r>
              <a:rPr lang="en-US" dirty="0"/>
              <a:t>. And Moses would put the veil over his face again, until he went in to speak with him.”</a:t>
            </a:r>
          </a:p>
          <a:p>
            <a:endParaRPr lang="en-US" dirty="0"/>
          </a:p>
        </p:txBody>
      </p:sp>
    </p:spTree>
    <p:extLst>
      <p:ext uri="{BB962C8B-B14F-4D97-AF65-F5344CB8AC3E}">
        <p14:creationId xmlns:p14="http://schemas.microsoft.com/office/powerpoint/2010/main" val="2082755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6840</TotalTime>
  <Words>5862</Words>
  <Application>Microsoft Office PowerPoint</Application>
  <PresentationFormat>Widescreen</PresentationFormat>
  <Paragraphs>226</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Outline of Chapter 17</vt:lpstr>
      <vt:lpstr>The Transfiguration Matthew 17:1-13</vt:lpstr>
      <vt:lpstr>Preliminary Information</vt:lpstr>
      <vt:lpstr>2 Peter 1:16-21</vt:lpstr>
      <vt:lpstr>Preliminary Information</vt:lpstr>
      <vt:lpstr>Exodus 24:9-18</vt:lpstr>
      <vt:lpstr>Exodus 34:29-35</vt:lpstr>
      <vt:lpstr>Preliminary Information</vt:lpstr>
      <vt:lpstr>Deuteronomy 18:15-18</vt:lpstr>
      <vt:lpstr>Matthew 17:1</vt:lpstr>
      <vt:lpstr>PowerPoint Presentation</vt:lpstr>
      <vt:lpstr>PowerPoint Presentation</vt:lpstr>
      <vt:lpstr>Matthew 17:2</vt:lpstr>
      <vt:lpstr>Matthew 17:3</vt:lpstr>
      <vt:lpstr>Matthew 17:4</vt:lpstr>
      <vt:lpstr>Matthew 17:5</vt:lpstr>
      <vt:lpstr>Matthew 17:6-7</vt:lpstr>
      <vt:lpstr>Matthew 17:8</vt:lpstr>
      <vt:lpstr>Matthew 17:9</vt:lpstr>
      <vt:lpstr>Matthew 17:10</vt:lpstr>
      <vt:lpstr>Matthew 17:11</vt:lpstr>
      <vt:lpstr>Matthew 17:12</vt:lpstr>
      <vt:lpstr>Matthew 17:13</vt:lpstr>
      <vt:lpstr>Healing of a Demon Possessed Boy  Matthew 17:14-21</vt:lpstr>
      <vt:lpstr>Observations</vt:lpstr>
      <vt:lpstr>More Information from Mark’s Account</vt:lpstr>
      <vt:lpstr>Matthew 17:14</vt:lpstr>
      <vt:lpstr>Matthew 7:15</vt:lpstr>
      <vt:lpstr>Mercy</vt:lpstr>
      <vt:lpstr>Matthew 17:16</vt:lpstr>
      <vt:lpstr>Matthew 17:17</vt:lpstr>
      <vt:lpstr>Matthew 17:18</vt:lpstr>
      <vt:lpstr>Matthew 17:19</vt:lpstr>
      <vt:lpstr>Matthew 17:20</vt:lpstr>
      <vt:lpstr>Matthew 17:21</vt:lpstr>
      <vt:lpstr>Jesus Foretells His death and Resurrection Again  (Matthew 17:22-23)</vt:lpstr>
      <vt:lpstr>The Temple Tax  (Matthew 17:24-27)</vt:lpstr>
      <vt:lpstr>Matthew 17:24</vt:lpstr>
      <vt:lpstr>More on the Temple Tax</vt:lpstr>
      <vt:lpstr>Matthew 17:25</vt:lpstr>
      <vt:lpstr>Taxes</vt:lpstr>
      <vt:lpstr>Matthew 17:26</vt:lpstr>
      <vt:lpstr>Matthew 17:27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8</cp:revision>
  <dcterms:created xsi:type="dcterms:W3CDTF">2022-04-12T15:32:23Z</dcterms:created>
  <dcterms:modified xsi:type="dcterms:W3CDTF">2023-04-26T19:51:28Z</dcterms:modified>
</cp:coreProperties>
</file>