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320" r:id="rId5"/>
    <p:sldId id="263" r:id="rId6"/>
    <p:sldId id="277" r:id="rId7"/>
    <p:sldId id="264" r:id="rId8"/>
    <p:sldId id="266" r:id="rId9"/>
    <p:sldId id="268" r:id="rId10"/>
    <p:sldId id="265" r:id="rId11"/>
    <p:sldId id="267" r:id="rId12"/>
    <p:sldId id="269" r:id="rId13"/>
    <p:sldId id="322" r:id="rId14"/>
    <p:sldId id="323" r:id="rId15"/>
    <p:sldId id="324" r:id="rId16"/>
    <p:sldId id="270" r:id="rId17"/>
    <p:sldId id="271" r:id="rId18"/>
    <p:sldId id="321" r:id="rId19"/>
    <p:sldId id="272" r:id="rId20"/>
    <p:sldId id="273" r:id="rId21"/>
    <p:sldId id="279" r:id="rId22"/>
    <p:sldId id="274" r:id="rId23"/>
    <p:sldId id="275" r:id="rId24"/>
    <p:sldId id="276" r:id="rId25"/>
    <p:sldId id="278" r:id="rId26"/>
    <p:sldId id="280" r:id="rId27"/>
    <p:sldId id="281" r:id="rId28"/>
    <p:sldId id="282" r:id="rId29"/>
    <p:sldId id="284" r:id="rId30"/>
    <p:sldId id="283" r:id="rId31"/>
    <p:sldId id="285" r:id="rId32"/>
    <p:sldId id="286" r:id="rId33"/>
    <p:sldId id="292" r:id="rId34"/>
    <p:sldId id="294" r:id="rId35"/>
    <p:sldId id="287" r:id="rId36"/>
    <p:sldId id="288" r:id="rId37"/>
    <p:sldId id="289" r:id="rId38"/>
    <p:sldId id="290" r:id="rId39"/>
    <p:sldId id="291" r:id="rId40"/>
    <p:sldId id="293" r:id="rId41"/>
    <p:sldId id="295" r:id="rId42"/>
    <p:sldId id="319" r:id="rId43"/>
    <p:sldId id="297" r:id="rId44"/>
    <p:sldId id="298" r:id="rId45"/>
    <p:sldId id="296" r:id="rId46"/>
    <p:sldId id="299" r:id="rId47"/>
    <p:sldId id="301" r:id="rId48"/>
    <p:sldId id="302" r:id="rId49"/>
    <p:sldId id="303" r:id="rId50"/>
    <p:sldId id="307" r:id="rId51"/>
    <p:sldId id="304" r:id="rId52"/>
    <p:sldId id="305" r:id="rId53"/>
    <p:sldId id="306" r:id="rId54"/>
    <p:sldId id="310" r:id="rId55"/>
    <p:sldId id="308" r:id="rId56"/>
    <p:sldId id="30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1/19/2022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1/19/2022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5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377D-B226-45CB-B2A1-25B17BFEA99D}"/>
              </a:ext>
            </a:extLst>
          </p:cNvPr>
          <p:cNvSpPr>
            <a:spLocks noGrp="1"/>
          </p:cNvSpPr>
          <p:nvPr>
            <p:ph type="title"/>
          </p:nvPr>
        </p:nvSpPr>
        <p:spPr/>
        <p:txBody>
          <a:bodyPr/>
          <a:lstStyle/>
          <a:p>
            <a:r>
              <a:rPr lang="en-US" dirty="0"/>
              <a:t>The Wilderness of Judea</a:t>
            </a:r>
          </a:p>
        </p:txBody>
      </p:sp>
      <p:pic>
        <p:nvPicPr>
          <p:cNvPr id="1026" name="Picture 2" descr="Judean Desert - Tourist Israel">
            <a:extLst>
              <a:ext uri="{FF2B5EF4-FFF2-40B4-BE49-F238E27FC236}">
                <a16:creationId xmlns:a16="http://schemas.microsoft.com/office/drawing/2014/main" id="{3C0BA12B-7E63-4A46-833B-9AE01AD75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90" y="1877374"/>
            <a:ext cx="9174019" cy="461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0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EBA5-64E1-4316-AB3A-7F1B4BA27146}"/>
              </a:ext>
            </a:extLst>
          </p:cNvPr>
          <p:cNvSpPr>
            <a:spLocks noGrp="1"/>
          </p:cNvSpPr>
          <p:nvPr>
            <p:ph type="title"/>
          </p:nvPr>
        </p:nvSpPr>
        <p:spPr/>
        <p:txBody>
          <a:bodyPr/>
          <a:lstStyle/>
          <a:p>
            <a:r>
              <a:rPr lang="en-US" dirty="0"/>
              <a:t>Matthew 3:2</a:t>
            </a:r>
          </a:p>
        </p:txBody>
      </p:sp>
      <p:sp>
        <p:nvSpPr>
          <p:cNvPr id="3" name="Content Placeholder 2">
            <a:extLst>
              <a:ext uri="{FF2B5EF4-FFF2-40B4-BE49-F238E27FC236}">
                <a16:creationId xmlns:a16="http://schemas.microsoft.com/office/drawing/2014/main" id="{659CEF06-AB0C-4A6A-82B6-4913A164F6D3}"/>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saying, “Repent, for the kingdom of heaven is at hand!”</a:t>
            </a:r>
          </a:p>
          <a:p>
            <a:pPr lvl="1"/>
            <a:r>
              <a:rPr lang="en-US" dirty="0"/>
              <a:t>What is the meaning of the word “repent”?</a:t>
            </a:r>
          </a:p>
          <a:p>
            <a:pPr lvl="1"/>
            <a:r>
              <a:rPr lang="en-US" dirty="0"/>
              <a:t>“Kingdom of Heaven” appears 32 times and only in Matthew.</a:t>
            </a:r>
          </a:p>
          <a:p>
            <a:pPr lvl="2"/>
            <a:r>
              <a:rPr lang="en-US" dirty="0"/>
              <a:t>The phrase “kingdom of God” appears in the NT 69 times, five times in Matthew (6:33; 12:28; 19:24; 21:31, 43). </a:t>
            </a:r>
          </a:p>
          <a:p>
            <a:pPr lvl="2"/>
            <a:r>
              <a:rPr lang="en-US" dirty="0"/>
              <a:t>That the “kingdom of heaven” is the same as the “kingdom of God” is seen by the parallel verses where Matthew uses “kingdom of heaven” and Mark uses “kingdom of God” (Matt. 4:17; Mark 1:15).</a:t>
            </a:r>
          </a:p>
          <a:p>
            <a:pPr lvl="2"/>
            <a:r>
              <a:rPr lang="en-US" dirty="0"/>
              <a:t>The “of Heaven” is another way of saying “God,” used mostly by those Jews who so honored the word Yahweh that they did not use it lest they take the name of the Lord in vain.</a:t>
            </a:r>
          </a:p>
          <a:p>
            <a:pPr lvl="3"/>
            <a:r>
              <a:rPr lang="en-US" dirty="0"/>
              <a:t>Compare how we use “The White House says” to refer to the president.</a:t>
            </a:r>
          </a:p>
          <a:p>
            <a:pPr lvl="1"/>
            <a:r>
              <a:rPr lang="en-US" dirty="0"/>
              <a:t>What does “the kingdom of heaven is at hand” mean?</a:t>
            </a:r>
          </a:p>
          <a:p>
            <a:endParaRPr lang="en-US" dirty="0"/>
          </a:p>
        </p:txBody>
      </p:sp>
    </p:spTree>
    <p:extLst>
      <p:ext uri="{BB962C8B-B14F-4D97-AF65-F5344CB8AC3E}">
        <p14:creationId xmlns:p14="http://schemas.microsoft.com/office/powerpoint/2010/main" val="282838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ircle(in)">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4D21-86E8-4E11-B1A5-09F1E2B38A81}"/>
              </a:ext>
            </a:extLst>
          </p:cNvPr>
          <p:cNvSpPr>
            <a:spLocks noGrp="1"/>
          </p:cNvSpPr>
          <p:nvPr>
            <p:ph type="title"/>
          </p:nvPr>
        </p:nvSpPr>
        <p:spPr/>
        <p:txBody>
          <a:bodyPr/>
          <a:lstStyle/>
          <a:p>
            <a:r>
              <a:rPr lang="en-US" dirty="0"/>
              <a:t>The Kingdom of Heaven Is at Hand</a:t>
            </a:r>
          </a:p>
        </p:txBody>
      </p:sp>
      <p:sp>
        <p:nvSpPr>
          <p:cNvPr id="3" name="Content Placeholder 2">
            <a:extLst>
              <a:ext uri="{FF2B5EF4-FFF2-40B4-BE49-F238E27FC236}">
                <a16:creationId xmlns:a16="http://schemas.microsoft.com/office/drawing/2014/main" id="{55AD9003-A865-4DD4-98C7-1FC688333B64}"/>
              </a:ext>
            </a:extLst>
          </p:cNvPr>
          <p:cNvSpPr>
            <a:spLocks noGrp="1"/>
          </p:cNvSpPr>
          <p:nvPr>
            <p:ph idx="1"/>
          </p:nvPr>
        </p:nvSpPr>
        <p:spPr/>
        <p:txBody>
          <a:bodyPr>
            <a:normAutofit/>
          </a:bodyPr>
          <a:lstStyle/>
          <a:p>
            <a:r>
              <a:rPr lang="en-US" dirty="0"/>
              <a:t>John the Baptist announces that God was acting in human history to establish the kingdom foretold by the prophets which will never be destroyed (Dan. 2:44; cf. Isa. 2:1-5).</a:t>
            </a:r>
          </a:p>
        </p:txBody>
      </p:sp>
    </p:spTree>
    <p:extLst>
      <p:ext uri="{BB962C8B-B14F-4D97-AF65-F5344CB8AC3E}">
        <p14:creationId xmlns:p14="http://schemas.microsoft.com/office/powerpoint/2010/main" val="80643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B045-2924-49D9-9F7C-637384C9E030}"/>
              </a:ext>
            </a:extLst>
          </p:cNvPr>
          <p:cNvSpPr>
            <a:spLocks noGrp="1"/>
          </p:cNvSpPr>
          <p:nvPr>
            <p:ph type="title"/>
          </p:nvPr>
        </p:nvSpPr>
        <p:spPr/>
        <p:txBody>
          <a:bodyPr/>
          <a:lstStyle/>
          <a:p>
            <a:r>
              <a:rPr lang="en-US" dirty="0"/>
              <a:t>Isaiah 2:1-4</a:t>
            </a:r>
          </a:p>
        </p:txBody>
      </p:sp>
      <p:sp>
        <p:nvSpPr>
          <p:cNvPr id="3" name="Content Placeholder 2">
            <a:extLst>
              <a:ext uri="{FF2B5EF4-FFF2-40B4-BE49-F238E27FC236}">
                <a16:creationId xmlns:a16="http://schemas.microsoft.com/office/drawing/2014/main" id="{3A670EEE-5875-44E2-B930-262ED9103862}"/>
              </a:ext>
            </a:extLst>
          </p:cNvPr>
          <p:cNvSpPr>
            <a:spLocks noGrp="1"/>
          </p:cNvSpPr>
          <p:nvPr>
            <p:ph idx="1"/>
          </p:nvPr>
        </p:nvSpPr>
        <p:spPr/>
        <p:txBody>
          <a:bodyPr>
            <a:normAutofit fontScale="92500" lnSpcReduction="10000"/>
          </a:bodyPr>
          <a:lstStyle/>
          <a:p>
            <a:r>
              <a:rPr lang="en-US" dirty="0"/>
              <a:t>The word that Isaiah the son of </a:t>
            </a:r>
            <a:r>
              <a:rPr lang="en-US" dirty="0" err="1"/>
              <a:t>Amoz</a:t>
            </a:r>
            <a:r>
              <a:rPr lang="en-US" dirty="0"/>
              <a:t> saw concerning Judah and Jerusalem. Now it shall come to pass </a:t>
            </a:r>
            <a:r>
              <a:rPr lang="en-US" dirty="0">
                <a:latin typeface="Source Sans Pro Black" panose="020B0803030403020204" pitchFamily="34" charset="0"/>
              </a:rPr>
              <a:t>in the latter days </a:t>
            </a:r>
            <a:r>
              <a:rPr lang="en-US" dirty="0"/>
              <a:t>That the mountain of the </a:t>
            </a:r>
            <a:r>
              <a:rPr lang="en-US" cap="small" dirty="0"/>
              <a:t>Lord’s</a:t>
            </a:r>
            <a:r>
              <a:rPr lang="en-US" dirty="0"/>
              <a:t> house Shall be established on the top of the mountains, And shall be exalted above the hills; And all nations shall flow to it. Many people shall come and say, “Come, and let us go up to the mountain of the </a:t>
            </a:r>
            <a:r>
              <a:rPr lang="en-US" cap="small" dirty="0"/>
              <a:t>Lord</a:t>
            </a:r>
            <a:r>
              <a:rPr lang="en-US" dirty="0"/>
              <a:t>, To the house of the God of Jacob; He will teach us His ways, And we shall walk in His paths.” For out of Zion shall go forth the law, And the word of the </a:t>
            </a:r>
            <a:r>
              <a:rPr lang="en-US" cap="small" dirty="0"/>
              <a:t>Lord</a:t>
            </a:r>
            <a:r>
              <a:rPr lang="en-US" dirty="0"/>
              <a:t> from Jerusalem. He shall judge between the nations, And rebuke many people; They shall beat their swords into plowshares, And their spears into pruning hooks; Nation shall not lift up sword against nation, Neither shall they learn war anymore. </a:t>
            </a:r>
          </a:p>
          <a:p>
            <a:endParaRPr lang="en-US" dirty="0"/>
          </a:p>
        </p:txBody>
      </p:sp>
    </p:spTree>
    <p:extLst>
      <p:ext uri="{BB962C8B-B14F-4D97-AF65-F5344CB8AC3E}">
        <p14:creationId xmlns:p14="http://schemas.microsoft.com/office/powerpoint/2010/main" val="5525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ron and the Clay of Daniel Chapter Two Compared to Modern Western  Democracy">
            <a:extLst>
              <a:ext uri="{FF2B5EF4-FFF2-40B4-BE49-F238E27FC236}">
                <a16:creationId xmlns:a16="http://schemas.microsoft.com/office/drawing/2014/main" id="{092812C5-24A3-469A-85E8-A85D8D121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62" y="535708"/>
            <a:ext cx="8058138" cy="60405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0B9730-B4C9-4CCD-BFB8-F3EE2B9D6AAA}"/>
              </a:ext>
            </a:extLst>
          </p:cNvPr>
          <p:cNvSpPr txBox="1"/>
          <p:nvPr/>
        </p:nvSpPr>
        <p:spPr>
          <a:xfrm>
            <a:off x="362289" y="1351508"/>
            <a:ext cx="3577322" cy="4154984"/>
          </a:xfrm>
          <a:prstGeom prst="rect">
            <a:avLst/>
          </a:prstGeom>
          <a:noFill/>
        </p:spPr>
        <p:txBody>
          <a:bodyPr wrap="square" rtlCol="0">
            <a:spAutoFit/>
          </a:bodyPr>
          <a:lstStyle/>
          <a:p>
            <a:r>
              <a:rPr lang="en-US" sz="2400" dirty="0">
                <a:latin typeface="Source Sans Pro Semibold" panose="020B0603030403020204" pitchFamily="34" charset="0"/>
              </a:rPr>
              <a:t>And </a:t>
            </a:r>
            <a:r>
              <a:rPr lang="en-US" sz="2400" dirty="0">
                <a:latin typeface="Source Sans Pro Black" panose="020B0803030403020204" pitchFamily="34" charset="0"/>
              </a:rPr>
              <a:t>in the days of these kings </a:t>
            </a:r>
            <a:r>
              <a:rPr lang="en-US" sz="2400" dirty="0">
                <a:latin typeface="Source Sans Pro Semibold" panose="020B0603030403020204" pitchFamily="34" charset="0"/>
              </a:rPr>
              <a:t>the God of heaven will set up a kingdom which shall never be destroyed; and the kingdom shall not be left to other people; it shall break in pieces and consume all these kingdoms, and it shall stand forever (Dan. 2:44).</a:t>
            </a:r>
          </a:p>
        </p:txBody>
      </p:sp>
    </p:spTree>
    <p:extLst>
      <p:ext uri="{BB962C8B-B14F-4D97-AF65-F5344CB8AC3E}">
        <p14:creationId xmlns:p14="http://schemas.microsoft.com/office/powerpoint/2010/main" val="3400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4D21-86E8-4E11-B1A5-09F1E2B38A81}"/>
              </a:ext>
            </a:extLst>
          </p:cNvPr>
          <p:cNvSpPr>
            <a:spLocks noGrp="1"/>
          </p:cNvSpPr>
          <p:nvPr>
            <p:ph type="title"/>
          </p:nvPr>
        </p:nvSpPr>
        <p:spPr/>
        <p:txBody>
          <a:bodyPr/>
          <a:lstStyle/>
          <a:p>
            <a:r>
              <a:rPr lang="en-US" dirty="0"/>
              <a:t>The Kingdom of Heaven Is at Hand</a:t>
            </a:r>
          </a:p>
        </p:txBody>
      </p:sp>
      <p:sp>
        <p:nvSpPr>
          <p:cNvPr id="3" name="Content Placeholder 2">
            <a:extLst>
              <a:ext uri="{FF2B5EF4-FFF2-40B4-BE49-F238E27FC236}">
                <a16:creationId xmlns:a16="http://schemas.microsoft.com/office/drawing/2014/main" id="{55AD9003-A865-4DD4-98C7-1FC688333B64}"/>
              </a:ext>
            </a:extLst>
          </p:cNvPr>
          <p:cNvSpPr>
            <a:spLocks noGrp="1"/>
          </p:cNvSpPr>
          <p:nvPr>
            <p:ph idx="1"/>
          </p:nvPr>
        </p:nvSpPr>
        <p:spPr/>
        <p:txBody>
          <a:bodyPr>
            <a:normAutofit fontScale="92500"/>
          </a:bodyPr>
          <a:lstStyle/>
          <a:p>
            <a:r>
              <a:rPr lang="en-US" dirty="0"/>
              <a:t>John the Baptist announces that God was acting in human history to establish the kingdom foretold by the prophets which will never be destroyed (Dan. 2:44; cf. Isa. 2:1-5).</a:t>
            </a:r>
          </a:p>
          <a:p>
            <a:pPr lvl="1"/>
            <a:r>
              <a:rPr lang="en-US" dirty="0"/>
              <a:t>The kingdom which plays so prominent a role in Matthew’s gospel has both a  “has come” and a “has not yet come” aspect to it.</a:t>
            </a:r>
          </a:p>
          <a:p>
            <a:pPr lvl="2"/>
            <a:r>
              <a:rPr lang="en-US" dirty="0"/>
              <a:t>The “has come” aspect affirms that the kingdom was to be established within the lifetime of those living in Jesus’s day (Mark 9:1).</a:t>
            </a:r>
          </a:p>
          <a:p>
            <a:pPr lvl="3"/>
            <a:r>
              <a:rPr lang="en-US" dirty="0"/>
              <a:t>First century disciples were members of it (John 3:3, 5; Acts 8:12; 19:8; 20:25; 28:23; Col. 1:13; 4:11; 1 Thess. 2:12; Rev. 1:9).</a:t>
            </a:r>
          </a:p>
          <a:p>
            <a:pPr lvl="3"/>
            <a:r>
              <a:rPr lang="en-US" dirty="0"/>
              <a:t>In this perspective, the kingdom of God is the Lord’s church (Matt. 16:18-19).</a:t>
            </a:r>
          </a:p>
          <a:p>
            <a:pPr lvl="2"/>
            <a:r>
              <a:rPr lang="en-US" dirty="0"/>
              <a:t>The “not yet” aspect (Matt. 8:11; 25:1, 14; 2 Pet. 1:11) is because the kingdom of God is an eternal kingdom (Heb. 12:28; 1 Cor. 15:24) yet to be inherited (1 Cor. 6:9-10; 15:50; Gal. 5:21; 2 Thess. 1:5; 2 Tim. 4:1; James 2:5).</a:t>
            </a:r>
          </a:p>
        </p:txBody>
      </p:sp>
    </p:spTree>
    <p:extLst>
      <p:ext uri="{BB962C8B-B14F-4D97-AF65-F5344CB8AC3E}">
        <p14:creationId xmlns:p14="http://schemas.microsoft.com/office/powerpoint/2010/main" val="8244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FAE8-FF37-463E-8BDC-EAF6FBBE646E}"/>
              </a:ext>
            </a:extLst>
          </p:cNvPr>
          <p:cNvSpPr>
            <a:spLocks noGrp="1"/>
          </p:cNvSpPr>
          <p:nvPr>
            <p:ph type="title"/>
          </p:nvPr>
        </p:nvSpPr>
        <p:spPr/>
        <p:txBody>
          <a:bodyPr/>
          <a:lstStyle/>
          <a:p>
            <a:r>
              <a:rPr lang="en-US" dirty="0"/>
              <a:t>Matthew 3:3</a:t>
            </a:r>
          </a:p>
        </p:txBody>
      </p:sp>
      <p:sp>
        <p:nvSpPr>
          <p:cNvPr id="3" name="Content Placeholder 2">
            <a:extLst>
              <a:ext uri="{FF2B5EF4-FFF2-40B4-BE49-F238E27FC236}">
                <a16:creationId xmlns:a16="http://schemas.microsoft.com/office/drawing/2014/main" id="{208929A0-4C34-4623-BEB5-83E4AC79DA90}"/>
              </a:ext>
            </a:extLst>
          </p:cNvPr>
          <p:cNvSpPr>
            <a:spLocks noGrp="1"/>
          </p:cNvSpPr>
          <p:nvPr>
            <p:ph idx="1"/>
          </p:nvPr>
        </p:nvSpPr>
        <p:spPr/>
        <p:txBody>
          <a:bodyPr/>
          <a:lstStyle/>
          <a:p>
            <a:r>
              <a:rPr lang="en-US" dirty="0">
                <a:latin typeface="Source Sans Pro Black" panose="020B0803030403020204" pitchFamily="34" charset="0"/>
              </a:rPr>
              <a:t>For this is he who was spoken of by the prophet Isaiah, saying: “The voice of one crying in the wilderness: ‘Prepare the way of the </a:t>
            </a:r>
            <a:r>
              <a:rPr lang="en-US" cap="small" dirty="0">
                <a:latin typeface="Source Sans Pro Black" panose="020B0803030403020204" pitchFamily="34" charset="0"/>
              </a:rPr>
              <a:t>Lord</a:t>
            </a:r>
            <a:r>
              <a:rPr lang="en-US" dirty="0">
                <a:latin typeface="Source Sans Pro Black" panose="020B0803030403020204" pitchFamily="34" charset="0"/>
              </a:rPr>
              <a:t>; Make His paths straight.’”</a:t>
            </a:r>
          </a:p>
          <a:p>
            <a:pPr lvl="1"/>
            <a:r>
              <a:rPr lang="en-US" dirty="0"/>
              <a:t>Matthew affirms that the appearance of John the Baptist was not because John on his own decided to make the announcement. Rather, his appearance and preaching was part of God’s divine plan, foretold by the prophets.</a:t>
            </a:r>
          </a:p>
        </p:txBody>
      </p:sp>
    </p:spTree>
    <p:extLst>
      <p:ext uri="{BB962C8B-B14F-4D97-AF65-F5344CB8AC3E}">
        <p14:creationId xmlns:p14="http://schemas.microsoft.com/office/powerpoint/2010/main" val="70385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E566-52CE-4BA5-992E-852A2A982EDC}"/>
              </a:ext>
            </a:extLst>
          </p:cNvPr>
          <p:cNvSpPr>
            <a:spLocks noGrp="1"/>
          </p:cNvSpPr>
          <p:nvPr>
            <p:ph type="title"/>
          </p:nvPr>
        </p:nvSpPr>
        <p:spPr/>
        <p:txBody>
          <a:bodyPr/>
          <a:lstStyle/>
          <a:p>
            <a:r>
              <a:rPr lang="en-US" dirty="0"/>
              <a:t>Isaiah 40:3-5</a:t>
            </a:r>
          </a:p>
        </p:txBody>
      </p:sp>
      <p:sp>
        <p:nvSpPr>
          <p:cNvPr id="6" name="TextBox 5">
            <a:extLst>
              <a:ext uri="{FF2B5EF4-FFF2-40B4-BE49-F238E27FC236}">
                <a16:creationId xmlns:a16="http://schemas.microsoft.com/office/drawing/2014/main" id="{60DFA426-B810-4483-9A6C-40D42D9D146F}"/>
              </a:ext>
            </a:extLst>
          </p:cNvPr>
          <p:cNvSpPr txBox="1"/>
          <p:nvPr/>
        </p:nvSpPr>
        <p:spPr>
          <a:xfrm>
            <a:off x="2699047" y="1968560"/>
            <a:ext cx="6793906" cy="4154984"/>
          </a:xfrm>
          <a:prstGeom prst="rect">
            <a:avLst/>
          </a:prstGeom>
          <a:noFill/>
        </p:spPr>
        <p:txBody>
          <a:bodyPr wrap="square" rtlCol="0">
            <a:spAutoFit/>
          </a:bodyPr>
          <a:lstStyle/>
          <a:p>
            <a:r>
              <a:rPr lang="en-US" sz="2400" dirty="0">
                <a:latin typeface="Source Sans Pro Semibold" panose="020B0603030403020204" pitchFamily="34" charset="0"/>
              </a:rPr>
              <a:t>The voice of one crying in the wilderness: </a:t>
            </a:r>
          </a:p>
          <a:p>
            <a:r>
              <a:rPr lang="en-US" sz="2400" dirty="0">
                <a:latin typeface="Source Sans Pro Semibold" panose="020B0603030403020204" pitchFamily="34" charset="0"/>
              </a:rPr>
              <a:t>“Prepare the way of the </a:t>
            </a:r>
            <a:r>
              <a:rPr lang="en-US" sz="2400" cap="small" dirty="0">
                <a:latin typeface="Source Sans Pro Semibold" panose="020B0603030403020204" pitchFamily="34" charset="0"/>
              </a:rPr>
              <a:t>Lord</a:t>
            </a:r>
            <a:r>
              <a:rPr lang="en-US" sz="2400" dirty="0">
                <a:latin typeface="Source Sans Pro Semibold" panose="020B0603030403020204" pitchFamily="34" charset="0"/>
              </a:rPr>
              <a:t>; </a:t>
            </a:r>
          </a:p>
          <a:p>
            <a:r>
              <a:rPr lang="en-US" sz="2400" dirty="0">
                <a:latin typeface="Source Sans Pro Semibold" panose="020B0603030403020204" pitchFamily="34" charset="0"/>
              </a:rPr>
              <a:t>Make straight in the desert </a:t>
            </a:r>
          </a:p>
          <a:p>
            <a:r>
              <a:rPr lang="en-US" sz="2400" dirty="0">
                <a:latin typeface="Source Sans Pro Semibold" panose="020B0603030403020204" pitchFamily="34" charset="0"/>
              </a:rPr>
              <a:t>A highway for our God. </a:t>
            </a:r>
          </a:p>
          <a:p>
            <a:r>
              <a:rPr lang="en-US" sz="2400" dirty="0">
                <a:latin typeface="Source Sans Pro Semibold" panose="020B0603030403020204" pitchFamily="34" charset="0"/>
              </a:rPr>
              <a:t>Every valley shall be exalted </a:t>
            </a:r>
          </a:p>
          <a:p>
            <a:r>
              <a:rPr lang="en-US" sz="2400" dirty="0">
                <a:latin typeface="Source Sans Pro Semibold" panose="020B0603030403020204" pitchFamily="34" charset="0"/>
              </a:rPr>
              <a:t>And every mountain and hill brought low; </a:t>
            </a:r>
          </a:p>
          <a:p>
            <a:r>
              <a:rPr lang="en-US" sz="2400" dirty="0">
                <a:latin typeface="Source Sans Pro Semibold" panose="020B0603030403020204" pitchFamily="34" charset="0"/>
              </a:rPr>
              <a:t>The crooked places shall be made straight </a:t>
            </a:r>
          </a:p>
          <a:p>
            <a:r>
              <a:rPr lang="en-US" sz="2400" dirty="0">
                <a:latin typeface="Source Sans Pro Semibold" panose="020B0603030403020204" pitchFamily="34" charset="0"/>
              </a:rPr>
              <a:t>And the rough places smooth; </a:t>
            </a:r>
          </a:p>
          <a:p>
            <a:r>
              <a:rPr lang="en-US" sz="2400" dirty="0">
                <a:latin typeface="Source Sans Pro Semibold" panose="020B0603030403020204" pitchFamily="34" charset="0"/>
              </a:rPr>
              <a:t>The glory of the </a:t>
            </a:r>
            <a:r>
              <a:rPr lang="en-US" sz="2400" cap="small" dirty="0">
                <a:latin typeface="Source Sans Pro Semibold" panose="020B0603030403020204" pitchFamily="34" charset="0"/>
              </a:rPr>
              <a:t>Lord</a:t>
            </a:r>
            <a:r>
              <a:rPr lang="en-US" sz="2400" dirty="0">
                <a:latin typeface="Source Sans Pro Semibold" panose="020B0603030403020204" pitchFamily="34" charset="0"/>
              </a:rPr>
              <a:t> shall be revealed, </a:t>
            </a:r>
          </a:p>
          <a:p>
            <a:r>
              <a:rPr lang="en-US" sz="2400" dirty="0">
                <a:latin typeface="Source Sans Pro Semibold" panose="020B0603030403020204" pitchFamily="34" charset="0"/>
              </a:rPr>
              <a:t>And all flesh shall see it together; </a:t>
            </a:r>
          </a:p>
          <a:p>
            <a:r>
              <a:rPr lang="en-US" sz="2400" dirty="0">
                <a:latin typeface="Source Sans Pro Semibold" panose="020B0603030403020204" pitchFamily="34" charset="0"/>
              </a:rPr>
              <a:t>For the mouth of the </a:t>
            </a:r>
            <a:r>
              <a:rPr lang="en-US" sz="2400" cap="small" dirty="0">
                <a:latin typeface="Source Sans Pro Semibold" panose="020B0603030403020204" pitchFamily="34" charset="0"/>
              </a:rPr>
              <a:t>Lord</a:t>
            </a:r>
            <a:r>
              <a:rPr lang="en-US" sz="2400" dirty="0">
                <a:latin typeface="Source Sans Pro Semibold" panose="020B0603030403020204" pitchFamily="34" charset="0"/>
              </a:rPr>
              <a:t> has spoken.”</a:t>
            </a:r>
          </a:p>
        </p:txBody>
      </p:sp>
    </p:spTree>
    <p:extLst>
      <p:ext uri="{BB962C8B-B14F-4D97-AF65-F5344CB8AC3E}">
        <p14:creationId xmlns:p14="http://schemas.microsoft.com/office/powerpoint/2010/main" val="283090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1AD3-048B-420C-962A-502B394FF529}"/>
              </a:ext>
            </a:extLst>
          </p:cNvPr>
          <p:cNvSpPr>
            <a:spLocks noGrp="1"/>
          </p:cNvSpPr>
          <p:nvPr>
            <p:ph type="title"/>
          </p:nvPr>
        </p:nvSpPr>
        <p:spPr/>
        <p:txBody>
          <a:bodyPr/>
          <a:lstStyle/>
          <a:p>
            <a:r>
              <a:rPr lang="en-US" dirty="0"/>
              <a:t>Archelaus</a:t>
            </a:r>
          </a:p>
        </p:txBody>
      </p:sp>
      <p:sp>
        <p:nvSpPr>
          <p:cNvPr id="3" name="Content Placeholder 2">
            <a:extLst>
              <a:ext uri="{FF2B5EF4-FFF2-40B4-BE49-F238E27FC236}">
                <a16:creationId xmlns:a16="http://schemas.microsoft.com/office/drawing/2014/main" id="{0601C899-48AB-4B3A-A89A-0527202F8233}"/>
              </a:ext>
            </a:extLst>
          </p:cNvPr>
          <p:cNvSpPr>
            <a:spLocks noGrp="1"/>
          </p:cNvSpPr>
          <p:nvPr>
            <p:ph idx="1"/>
          </p:nvPr>
        </p:nvSpPr>
        <p:spPr/>
        <p:txBody>
          <a:bodyPr>
            <a:normAutofit fontScale="92500" lnSpcReduction="10000"/>
          </a:bodyPr>
          <a:lstStyle/>
          <a:p>
            <a:r>
              <a:rPr lang="en-US" dirty="0"/>
              <a:t>Upon the death of Herod the Great, several of his relatives were vying for power. Herod the Great had named Archelaus as his successor.</a:t>
            </a:r>
          </a:p>
          <a:p>
            <a:r>
              <a:rPr lang="en-US" dirty="0"/>
              <a:t>Archelaus behaved so improperly that a state of unrest developed. Archelaus and his calvary put a stop to it by killing 3000 Jews in the Temple precincts.</a:t>
            </a:r>
          </a:p>
          <a:p>
            <a:r>
              <a:rPr lang="en-US" dirty="0"/>
              <a:t>The Jews petitioned Augustus not to allow Archelaus to become king. Eventually, he was appointed Ethnarch (higher than Tetrarch, but lower than king) over Judaea, Samaria, and </a:t>
            </a:r>
            <a:r>
              <a:rPr lang="en-US" dirty="0" err="1"/>
              <a:t>Idumea</a:t>
            </a:r>
            <a:r>
              <a:rPr lang="en-US" dirty="0"/>
              <a:t> with the promise that, if he ruled wisely, he could be appointed king at a later date.</a:t>
            </a:r>
          </a:p>
          <a:p>
            <a:r>
              <a:rPr lang="en-US" dirty="0"/>
              <a:t>He ruled ten years, from 4 BC to AD 6, at which time accusations were made against him and Caesar Augustus removed him from power and put the area under procurators (the office held by Pontius Pilate). </a:t>
            </a:r>
          </a:p>
        </p:txBody>
      </p:sp>
    </p:spTree>
    <p:extLst>
      <p:ext uri="{BB962C8B-B14F-4D97-AF65-F5344CB8AC3E}">
        <p14:creationId xmlns:p14="http://schemas.microsoft.com/office/powerpoint/2010/main" val="30683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92F5-6940-4BDA-ACF0-C94D29E3E30A}"/>
              </a:ext>
            </a:extLst>
          </p:cNvPr>
          <p:cNvSpPr>
            <a:spLocks noGrp="1"/>
          </p:cNvSpPr>
          <p:nvPr>
            <p:ph type="title"/>
          </p:nvPr>
        </p:nvSpPr>
        <p:spPr/>
        <p:txBody>
          <a:bodyPr/>
          <a:lstStyle/>
          <a:p>
            <a:r>
              <a:rPr lang="en-US" dirty="0"/>
              <a:t>Malachi 3:1</a:t>
            </a:r>
          </a:p>
        </p:txBody>
      </p:sp>
      <p:sp>
        <p:nvSpPr>
          <p:cNvPr id="3" name="Content Placeholder 2">
            <a:extLst>
              <a:ext uri="{FF2B5EF4-FFF2-40B4-BE49-F238E27FC236}">
                <a16:creationId xmlns:a16="http://schemas.microsoft.com/office/drawing/2014/main" id="{E62F9236-7AF2-4FBD-A44A-49B993DFB0A2}"/>
              </a:ext>
            </a:extLst>
          </p:cNvPr>
          <p:cNvSpPr>
            <a:spLocks noGrp="1"/>
          </p:cNvSpPr>
          <p:nvPr>
            <p:ph idx="1"/>
          </p:nvPr>
        </p:nvSpPr>
        <p:spPr/>
        <p:txBody>
          <a:bodyPr/>
          <a:lstStyle/>
          <a:p>
            <a:r>
              <a:rPr lang="en-US" dirty="0"/>
              <a:t>“Behold, I send My messenger, And he will prepare the way before Me. And the Lord, whom you seek, Will suddenly come to His temple, Even the Messenger of the covenant, In whom you delight. Behold, He is coming,” Says the </a:t>
            </a:r>
            <a:r>
              <a:rPr lang="en-US" cap="small" dirty="0"/>
              <a:t>Lord</a:t>
            </a:r>
            <a:r>
              <a:rPr lang="en-US" dirty="0"/>
              <a:t> of hosts.</a:t>
            </a:r>
          </a:p>
          <a:p>
            <a:pPr lvl="1"/>
            <a:r>
              <a:rPr lang="en-US" dirty="0"/>
              <a:t>This passage is quoted by Mark with reference to John in 1:5.</a:t>
            </a:r>
          </a:p>
        </p:txBody>
      </p:sp>
    </p:spTree>
    <p:extLst>
      <p:ext uri="{BB962C8B-B14F-4D97-AF65-F5344CB8AC3E}">
        <p14:creationId xmlns:p14="http://schemas.microsoft.com/office/powerpoint/2010/main" val="206812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3</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8E12-573D-4285-B414-BD5ADDC5B91E}"/>
              </a:ext>
            </a:extLst>
          </p:cNvPr>
          <p:cNvSpPr>
            <a:spLocks noGrp="1"/>
          </p:cNvSpPr>
          <p:nvPr>
            <p:ph type="title"/>
          </p:nvPr>
        </p:nvSpPr>
        <p:spPr/>
        <p:txBody>
          <a:bodyPr/>
          <a:lstStyle/>
          <a:p>
            <a:r>
              <a:rPr lang="en-US" dirty="0"/>
              <a:t>Malachi 4:5-6</a:t>
            </a:r>
          </a:p>
        </p:txBody>
      </p:sp>
      <p:sp>
        <p:nvSpPr>
          <p:cNvPr id="3" name="Content Placeholder 2">
            <a:extLst>
              <a:ext uri="{FF2B5EF4-FFF2-40B4-BE49-F238E27FC236}">
                <a16:creationId xmlns:a16="http://schemas.microsoft.com/office/drawing/2014/main" id="{AA94FEF1-0362-4333-8381-FABC70B6AB6A}"/>
              </a:ext>
            </a:extLst>
          </p:cNvPr>
          <p:cNvSpPr>
            <a:spLocks noGrp="1"/>
          </p:cNvSpPr>
          <p:nvPr>
            <p:ph idx="1"/>
          </p:nvPr>
        </p:nvSpPr>
        <p:spPr/>
        <p:txBody>
          <a:bodyPr/>
          <a:lstStyle/>
          <a:p>
            <a:r>
              <a:rPr lang="en-US" dirty="0"/>
              <a:t>“Behold, I will send you Elijah the prophet Before the coming of the great and dreadful day of the </a:t>
            </a:r>
            <a:r>
              <a:rPr lang="en-US" cap="small" dirty="0"/>
              <a:t>Lord</a:t>
            </a:r>
            <a:r>
              <a:rPr lang="en-US" dirty="0"/>
              <a:t>. And he will turn The hearts of the fathers to the children, And the hearts of the children to their fathers, Lest I come and strike the earth with a curse.”</a:t>
            </a:r>
          </a:p>
          <a:p>
            <a:pPr lvl="1"/>
            <a:r>
              <a:rPr lang="en-US" dirty="0"/>
              <a:t>“And His disciples asked Him, saying, ‘Why then do the scribes say that Elijah must come first?’ Jesus answered and said to them, ‘Indeed, Elijah is coming first and will restore all things. But I say to you that Elijah has come already, and they did not know him but did to him whatever they wished. Likewise the Son of Man is also about to suffer at their hands.’ Then the disciples understood that He spoke to them of John the Baptist” (Matt. 17:10-13).</a:t>
            </a:r>
          </a:p>
          <a:p>
            <a:pPr lvl="1"/>
            <a:endParaRPr lang="en-US" dirty="0"/>
          </a:p>
          <a:p>
            <a:pPr lvl="1"/>
            <a:endParaRPr lang="en-US" dirty="0"/>
          </a:p>
        </p:txBody>
      </p:sp>
    </p:spTree>
    <p:extLst>
      <p:ext uri="{BB962C8B-B14F-4D97-AF65-F5344CB8AC3E}">
        <p14:creationId xmlns:p14="http://schemas.microsoft.com/office/powerpoint/2010/main" val="172820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A5FC-41C4-486A-8887-5F413CAB9C73}"/>
              </a:ext>
            </a:extLst>
          </p:cNvPr>
          <p:cNvSpPr>
            <a:spLocks noGrp="1"/>
          </p:cNvSpPr>
          <p:nvPr>
            <p:ph type="title"/>
          </p:nvPr>
        </p:nvSpPr>
        <p:spPr/>
        <p:txBody>
          <a:bodyPr/>
          <a:lstStyle/>
          <a:p>
            <a:r>
              <a:rPr lang="en-US" dirty="0"/>
              <a:t>A Contemporary Expectation</a:t>
            </a:r>
          </a:p>
        </p:txBody>
      </p:sp>
      <p:sp>
        <p:nvSpPr>
          <p:cNvPr id="3" name="Content Placeholder 2">
            <a:extLst>
              <a:ext uri="{FF2B5EF4-FFF2-40B4-BE49-F238E27FC236}">
                <a16:creationId xmlns:a16="http://schemas.microsoft.com/office/drawing/2014/main" id="{E29D97B5-DEE6-4C48-B535-E788C2E83405}"/>
              </a:ext>
            </a:extLst>
          </p:cNvPr>
          <p:cNvSpPr>
            <a:spLocks noGrp="1"/>
          </p:cNvSpPr>
          <p:nvPr>
            <p:ph idx="1"/>
          </p:nvPr>
        </p:nvSpPr>
        <p:spPr/>
        <p:txBody>
          <a:bodyPr/>
          <a:lstStyle/>
          <a:p>
            <a:r>
              <a:rPr lang="en-US" dirty="0"/>
              <a:t>The Dead Sea Essene community refers to these same passages in 1QS 8:12-16; 1QM 1:3; 4QpPs</a:t>
            </a:r>
            <a:r>
              <a:rPr lang="en-US" baseline="30000" dirty="0"/>
              <a:t>a</a:t>
            </a:r>
            <a:r>
              <a:rPr lang="en-US" dirty="0"/>
              <a:t> 3:1; 4QpIsa</a:t>
            </a:r>
            <a:r>
              <a:rPr lang="en-US" baseline="30000" dirty="0"/>
              <a:t>a</a:t>
            </a:r>
            <a:r>
              <a:rPr lang="en-US" dirty="0"/>
              <a:t> 2:18.</a:t>
            </a:r>
          </a:p>
          <a:p>
            <a:r>
              <a:rPr lang="en-US" dirty="0"/>
              <a:t>Davies and Allison commented: “So an eschatological reading of Isa. 40:3 with reference to activity around the Jordan—ethical activity preparing for the Lord’s coming—just may have been in the air around John’s time. . . .” (I:293).</a:t>
            </a:r>
          </a:p>
        </p:txBody>
      </p:sp>
    </p:spTree>
    <p:extLst>
      <p:ext uri="{BB962C8B-B14F-4D97-AF65-F5344CB8AC3E}">
        <p14:creationId xmlns:p14="http://schemas.microsoft.com/office/powerpoint/2010/main" val="173952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FAE8-FF37-463E-8BDC-EAF6FBBE646E}"/>
              </a:ext>
            </a:extLst>
          </p:cNvPr>
          <p:cNvSpPr>
            <a:spLocks noGrp="1"/>
          </p:cNvSpPr>
          <p:nvPr>
            <p:ph type="title"/>
          </p:nvPr>
        </p:nvSpPr>
        <p:spPr/>
        <p:txBody>
          <a:bodyPr/>
          <a:lstStyle/>
          <a:p>
            <a:r>
              <a:rPr lang="en-US" dirty="0"/>
              <a:t>Matthew 3:3</a:t>
            </a:r>
          </a:p>
        </p:txBody>
      </p:sp>
      <p:sp>
        <p:nvSpPr>
          <p:cNvPr id="3" name="Content Placeholder 2">
            <a:extLst>
              <a:ext uri="{FF2B5EF4-FFF2-40B4-BE49-F238E27FC236}">
                <a16:creationId xmlns:a16="http://schemas.microsoft.com/office/drawing/2014/main" id="{208929A0-4C34-4623-BEB5-83E4AC79DA90}"/>
              </a:ext>
            </a:extLst>
          </p:cNvPr>
          <p:cNvSpPr>
            <a:spLocks noGrp="1"/>
          </p:cNvSpPr>
          <p:nvPr>
            <p:ph idx="1"/>
          </p:nvPr>
        </p:nvSpPr>
        <p:spPr/>
        <p:txBody>
          <a:bodyPr/>
          <a:lstStyle/>
          <a:p>
            <a:r>
              <a:rPr lang="en-US" dirty="0">
                <a:latin typeface="Source Sans Pro Black" panose="020B0803030403020204" pitchFamily="34" charset="0"/>
              </a:rPr>
              <a:t>For this is he who was spoken of by the prophet Isaiah, saying: “The voice of one crying in the wilderness: ‘Prepare the way of the </a:t>
            </a:r>
            <a:r>
              <a:rPr lang="en-US" cap="small" dirty="0">
                <a:latin typeface="Source Sans Pro Black" panose="020B0803030403020204" pitchFamily="34" charset="0"/>
              </a:rPr>
              <a:t>Lord</a:t>
            </a:r>
            <a:r>
              <a:rPr lang="en-US" dirty="0">
                <a:latin typeface="Source Sans Pro Black" panose="020B0803030403020204" pitchFamily="34" charset="0"/>
              </a:rPr>
              <a:t>; Make His paths straight.’”</a:t>
            </a:r>
          </a:p>
          <a:p>
            <a:pPr lvl="1"/>
            <a:r>
              <a:rPr lang="en-US" dirty="0"/>
              <a:t>What is said about John’s work from this passage?</a:t>
            </a:r>
          </a:p>
          <a:p>
            <a:pPr lvl="1"/>
            <a:r>
              <a:rPr lang="en-US" dirty="0"/>
              <a:t>Why is “</a:t>
            </a:r>
            <a:r>
              <a:rPr lang="en-US" cap="small" dirty="0"/>
              <a:t>Lord</a:t>
            </a:r>
            <a:r>
              <a:rPr lang="en-US" dirty="0"/>
              <a:t>” written with small caps? What does that indicate?</a:t>
            </a:r>
          </a:p>
          <a:p>
            <a:pPr lvl="1"/>
            <a:r>
              <a:rPr lang="en-US" dirty="0"/>
              <a:t>Who is the </a:t>
            </a:r>
            <a:r>
              <a:rPr lang="en-US" cap="small" dirty="0"/>
              <a:t>Lord </a:t>
            </a:r>
            <a:r>
              <a:rPr lang="en-US" dirty="0"/>
              <a:t>for whom John prepared the way?</a:t>
            </a:r>
          </a:p>
          <a:p>
            <a:pPr lvl="1"/>
            <a:r>
              <a:rPr lang="en-US" dirty="0"/>
              <a:t>How did John prepare the way of the </a:t>
            </a:r>
            <a:r>
              <a:rPr lang="en-US" cap="small" dirty="0"/>
              <a:t>Lord</a:t>
            </a:r>
            <a:r>
              <a:rPr lang="en-US" dirty="0"/>
              <a:t>?</a:t>
            </a:r>
          </a:p>
        </p:txBody>
      </p:sp>
    </p:spTree>
    <p:extLst>
      <p:ext uri="{BB962C8B-B14F-4D97-AF65-F5344CB8AC3E}">
        <p14:creationId xmlns:p14="http://schemas.microsoft.com/office/powerpoint/2010/main" val="28895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F89E-CCC8-4B2B-9DC4-8601F0377AD1}"/>
              </a:ext>
            </a:extLst>
          </p:cNvPr>
          <p:cNvSpPr>
            <a:spLocks noGrp="1"/>
          </p:cNvSpPr>
          <p:nvPr>
            <p:ph type="title"/>
          </p:nvPr>
        </p:nvSpPr>
        <p:spPr/>
        <p:txBody>
          <a:bodyPr/>
          <a:lstStyle/>
          <a:p>
            <a:r>
              <a:rPr lang="en-US" dirty="0"/>
              <a:t>Matthew 3:4</a:t>
            </a:r>
          </a:p>
        </p:txBody>
      </p:sp>
      <p:sp>
        <p:nvSpPr>
          <p:cNvPr id="3" name="Content Placeholder 2">
            <a:extLst>
              <a:ext uri="{FF2B5EF4-FFF2-40B4-BE49-F238E27FC236}">
                <a16:creationId xmlns:a16="http://schemas.microsoft.com/office/drawing/2014/main" id="{5498C59E-99F4-497B-8F8B-F7C31CC000D3}"/>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And John himself was clothed in camel’s hair, with a leather belt around his waist; and his food was locusts and wild honey.</a:t>
            </a:r>
          </a:p>
          <a:p>
            <a:pPr lvl="1"/>
            <a:r>
              <a:rPr lang="en-US" dirty="0">
                <a:latin typeface="Source Sans Pro Black" panose="020B0803030403020204" pitchFamily="34" charset="0"/>
              </a:rPr>
              <a:t>Of Elijah: </a:t>
            </a:r>
            <a:r>
              <a:rPr lang="en-US" dirty="0"/>
              <a:t>“So they answered him, ‘A hairy man </a:t>
            </a:r>
            <a:r>
              <a:rPr lang="en-US" b="1" dirty="0">
                <a:latin typeface="Source Sans Pro Black" panose="020B0803030403020204" pitchFamily="34" charset="0"/>
              </a:rPr>
              <a:t>wearing a leather belt around his waist</a:t>
            </a:r>
            <a:r>
              <a:rPr lang="en-US" dirty="0"/>
              <a:t>.’ And he said, ‘It is Elijah the </a:t>
            </a:r>
            <a:r>
              <a:rPr lang="en-US" dirty="0" err="1"/>
              <a:t>Tishbite</a:t>
            </a:r>
            <a:r>
              <a:rPr lang="en-US" dirty="0"/>
              <a:t>’” (2 Kings 1:8).</a:t>
            </a:r>
          </a:p>
          <a:p>
            <a:pPr lvl="1"/>
            <a:r>
              <a:rPr lang="en-US" dirty="0"/>
              <a:t>Elisha took up Elijah’s mantle: “He also took up the mantle of Elijah that had fallen from him, and went back and stood by the bank of the Jordan” (2 Kings 2:13).</a:t>
            </a:r>
          </a:p>
          <a:p>
            <a:pPr lvl="1"/>
            <a:r>
              <a:rPr lang="en-US" dirty="0"/>
              <a:t>Even to this day, the garment of camel’s hair is worn by Bedouins; it is rough desert clothing (Davies and Allison, I:295).</a:t>
            </a:r>
          </a:p>
          <a:p>
            <a:pPr lvl="1"/>
            <a:r>
              <a:rPr lang="en-US" dirty="0"/>
              <a:t>John the Baptist resembled Elijah. He is being depicted as the second Elijah, the prophet also foretold in Malachi 3:1; 4:5-6.</a:t>
            </a:r>
          </a:p>
          <a:p>
            <a:pPr lvl="1"/>
            <a:r>
              <a:rPr lang="en-US" dirty="0"/>
              <a:t>His diet:</a:t>
            </a:r>
          </a:p>
          <a:p>
            <a:pPr lvl="2"/>
            <a:r>
              <a:rPr lang="en-US" dirty="0"/>
              <a:t>Locusts were and are still eaten in the Middle East (cf. Lev. 11:20-23 which uses three different Hebrew words to describe locusts that can be eaten).</a:t>
            </a:r>
          </a:p>
          <a:p>
            <a:pPr lvl="2"/>
            <a:r>
              <a:rPr lang="en-US" dirty="0"/>
              <a:t>Wild honey (cf. Judg. 14:8-9; 2 Sam. 14:29, 43)</a:t>
            </a:r>
          </a:p>
          <a:p>
            <a:pPr lvl="1"/>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3139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4793-4BA1-40A8-8064-3F784A9A3853}"/>
              </a:ext>
            </a:extLst>
          </p:cNvPr>
          <p:cNvSpPr>
            <a:spLocks noGrp="1"/>
          </p:cNvSpPr>
          <p:nvPr>
            <p:ph type="title"/>
          </p:nvPr>
        </p:nvSpPr>
        <p:spPr/>
        <p:txBody>
          <a:bodyPr/>
          <a:lstStyle/>
          <a:p>
            <a:r>
              <a:rPr lang="en-US" dirty="0"/>
              <a:t>Matthew 3:5-6</a:t>
            </a:r>
          </a:p>
        </p:txBody>
      </p:sp>
      <p:sp>
        <p:nvSpPr>
          <p:cNvPr id="3" name="Content Placeholder 2">
            <a:extLst>
              <a:ext uri="{FF2B5EF4-FFF2-40B4-BE49-F238E27FC236}">
                <a16:creationId xmlns:a16="http://schemas.microsoft.com/office/drawing/2014/main" id="{D65178A0-AD8A-4E48-8E4E-BF2981333526}"/>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Jerusalem, all Judea, and all the region around the Jordan went out to him and were baptized by him in the Jordan, confessing their sins.</a:t>
            </a:r>
          </a:p>
          <a:p>
            <a:pPr lvl="1"/>
            <a:r>
              <a:rPr lang="en-US" dirty="0"/>
              <a:t>John’s primary place of work was in Judea and around the Jordan.</a:t>
            </a:r>
          </a:p>
          <a:p>
            <a:pPr lvl="2"/>
            <a:r>
              <a:rPr lang="en-US" dirty="0"/>
              <a:t>Josephus mentions John’s widespread influence in the region (</a:t>
            </a:r>
            <a:r>
              <a:rPr lang="en-US" i="1" dirty="0"/>
              <a:t>Antiquities</a:t>
            </a:r>
            <a:r>
              <a:rPr lang="en-US" dirty="0"/>
              <a:t>, 18.5.2).</a:t>
            </a:r>
          </a:p>
          <a:p>
            <a:pPr lvl="1"/>
            <a:r>
              <a:rPr lang="en-US" dirty="0"/>
              <a:t>What is the difference in the confession demanded by John and that which the Ethiopian eunuch made (Acts 8:37)?</a:t>
            </a:r>
          </a:p>
          <a:p>
            <a:pPr lvl="1"/>
            <a:r>
              <a:rPr lang="en-US" dirty="0"/>
              <a:t>What does “confessing” sin require?</a:t>
            </a:r>
          </a:p>
          <a:p>
            <a:pPr lvl="2"/>
            <a:r>
              <a:rPr lang="en-US" dirty="0"/>
              <a:t>“And many who had believed came confessing and telling their deeds” (Acts 19:18).</a:t>
            </a:r>
          </a:p>
          <a:p>
            <a:pPr lvl="2"/>
            <a:r>
              <a:rPr lang="en-US" dirty="0"/>
              <a:t>What is wrong with this kind of confession: “I am sorry that you understood me to say that?”</a:t>
            </a:r>
          </a:p>
          <a:p>
            <a:pPr lvl="2"/>
            <a:endParaRPr lang="en-US" dirty="0"/>
          </a:p>
          <a:p>
            <a:pPr lvl="2"/>
            <a:endParaRPr lang="en-US" dirty="0"/>
          </a:p>
        </p:txBody>
      </p:sp>
    </p:spTree>
    <p:extLst>
      <p:ext uri="{BB962C8B-B14F-4D97-AF65-F5344CB8AC3E}">
        <p14:creationId xmlns:p14="http://schemas.microsoft.com/office/powerpoint/2010/main" val="33564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64BD-0007-4CC4-B6A6-23663876536F}"/>
              </a:ext>
            </a:extLst>
          </p:cNvPr>
          <p:cNvSpPr>
            <a:spLocks noGrp="1"/>
          </p:cNvSpPr>
          <p:nvPr>
            <p:ph type="title"/>
          </p:nvPr>
        </p:nvSpPr>
        <p:spPr/>
        <p:txBody>
          <a:bodyPr>
            <a:normAutofit/>
          </a:bodyPr>
          <a:lstStyle/>
          <a:p>
            <a:r>
              <a:rPr lang="en-US" sz="4000" dirty="0"/>
              <a:t>John and the Sadducees &amp; Pharisees</a:t>
            </a:r>
            <a:br>
              <a:rPr lang="en-US" sz="4000" dirty="0"/>
            </a:br>
            <a:r>
              <a:rPr lang="en-US" sz="2800" dirty="0"/>
              <a:t>Matthew 3:7-12</a:t>
            </a:r>
          </a:p>
        </p:txBody>
      </p:sp>
      <p:pic>
        <p:nvPicPr>
          <p:cNvPr id="2050" name="Picture 2" descr="Pin on BIBLES ON PINTEREST">
            <a:extLst>
              <a:ext uri="{FF2B5EF4-FFF2-40B4-BE49-F238E27FC236}">
                <a16:creationId xmlns:a16="http://schemas.microsoft.com/office/drawing/2014/main" id="{47ABE5B4-482C-4F35-B171-F8CAF4C27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361" y="1831110"/>
            <a:ext cx="6363277" cy="47724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3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EA40-74BF-438D-827B-581A76A30EAC}"/>
              </a:ext>
            </a:extLst>
          </p:cNvPr>
          <p:cNvSpPr>
            <a:spLocks noGrp="1"/>
          </p:cNvSpPr>
          <p:nvPr>
            <p:ph type="title"/>
          </p:nvPr>
        </p:nvSpPr>
        <p:spPr/>
        <p:txBody>
          <a:bodyPr/>
          <a:lstStyle/>
          <a:p>
            <a:r>
              <a:rPr lang="en-US" dirty="0"/>
              <a:t>Matthew 3:7</a:t>
            </a:r>
          </a:p>
        </p:txBody>
      </p:sp>
      <p:sp>
        <p:nvSpPr>
          <p:cNvPr id="3" name="Content Placeholder 2">
            <a:extLst>
              <a:ext uri="{FF2B5EF4-FFF2-40B4-BE49-F238E27FC236}">
                <a16:creationId xmlns:a16="http://schemas.microsoft.com/office/drawing/2014/main" id="{1DF502BF-ED58-47AA-A83F-98EADD8F21EF}"/>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he saw many of the Pharisees and Sadducees coming to his baptism, he said to them, “Brood of vipers! Who warned you to flee from the wrath to come?”</a:t>
            </a:r>
          </a:p>
          <a:p>
            <a:pPr lvl="1"/>
            <a:r>
              <a:rPr lang="en-US" dirty="0"/>
              <a:t>We are introduced here to two powerful groups of people in first century Judaism, neither of which appear in the Old Testament.</a:t>
            </a:r>
          </a:p>
          <a:p>
            <a:pPr lvl="1"/>
            <a:r>
              <a:rPr lang="en-US" dirty="0"/>
              <a:t>Sadducees: </a:t>
            </a:r>
          </a:p>
          <a:p>
            <a:pPr lvl="2"/>
            <a:r>
              <a:rPr lang="en-US" dirty="0"/>
              <a:t>Appear in 14 verses, all in the NT</a:t>
            </a:r>
          </a:p>
          <a:p>
            <a:pPr lvl="2"/>
            <a:r>
              <a:rPr lang="en-US" dirty="0"/>
              <a:t>Best known for their denial of the resurrection of the dead, angels, and spirits (Matt. 22:23; Mark 12:18; Luke 20:27; Acts 23:7-8)</a:t>
            </a:r>
          </a:p>
          <a:p>
            <a:pPr lvl="2"/>
            <a:r>
              <a:rPr lang="en-US" dirty="0"/>
              <a:t>There are no surviving texts from the Sadducees themselves</a:t>
            </a:r>
          </a:p>
          <a:p>
            <a:pPr lvl="2"/>
            <a:r>
              <a:rPr lang="en-US" dirty="0"/>
              <a:t>They did not accept as authoritative the oral traditions of the Pharisees (Josephus, </a:t>
            </a:r>
            <a:r>
              <a:rPr lang="en-US" i="1" dirty="0"/>
              <a:t>Antiquities of the Jews</a:t>
            </a:r>
            <a:r>
              <a:rPr lang="en-US" dirty="0"/>
              <a:t> 13.10.6)</a:t>
            </a:r>
          </a:p>
          <a:p>
            <a:pPr lvl="2"/>
            <a:r>
              <a:rPr lang="en-US" dirty="0"/>
              <a:t>The Sadducees controlled the Temple and usually were more wealthy</a:t>
            </a:r>
          </a:p>
        </p:txBody>
      </p:sp>
    </p:spTree>
    <p:extLst>
      <p:ext uri="{BB962C8B-B14F-4D97-AF65-F5344CB8AC3E}">
        <p14:creationId xmlns:p14="http://schemas.microsoft.com/office/powerpoint/2010/main" val="382970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DD84-27ED-4836-9CF2-A44CEE0E4373}"/>
              </a:ext>
            </a:extLst>
          </p:cNvPr>
          <p:cNvSpPr>
            <a:spLocks noGrp="1"/>
          </p:cNvSpPr>
          <p:nvPr>
            <p:ph type="title"/>
          </p:nvPr>
        </p:nvSpPr>
        <p:spPr/>
        <p:txBody>
          <a:bodyPr/>
          <a:lstStyle/>
          <a:p>
            <a:r>
              <a:rPr lang="en-US" dirty="0"/>
              <a:t>Pharisees</a:t>
            </a:r>
          </a:p>
        </p:txBody>
      </p:sp>
      <p:sp>
        <p:nvSpPr>
          <p:cNvPr id="3" name="Content Placeholder 2">
            <a:extLst>
              <a:ext uri="{FF2B5EF4-FFF2-40B4-BE49-F238E27FC236}">
                <a16:creationId xmlns:a16="http://schemas.microsoft.com/office/drawing/2014/main" id="{0301F3CE-FDA2-4211-8A66-C85F08311C8E}"/>
              </a:ext>
            </a:extLst>
          </p:cNvPr>
          <p:cNvSpPr>
            <a:spLocks noGrp="1"/>
          </p:cNvSpPr>
          <p:nvPr>
            <p:ph idx="1"/>
          </p:nvPr>
        </p:nvSpPr>
        <p:spPr/>
        <p:txBody>
          <a:bodyPr>
            <a:normAutofit fontScale="85000" lnSpcReduction="10000"/>
          </a:bodyPr>
          <a:lstStyle/>
          <a:p>
            <a:r>
              <a:rPr lang="en-US" dirty="0"/>
              <a:t>The Pharisees are referred to in 85 verses in the NT</a:t>
            </a:r>
          </a:p>
          <a:p>
            <a:r>
              <a:rPr lang="en-US" dirty="0"/>
              <a:t>They are known, not only from NT references, but also from surviving literature in the Mishnah and </a:t>
            </a:r>
            <a:r>
              <a:rPr lang="en-US" dirty="0" err="1"/>
              <a:t>Talmuds</a:t>
            </a:r>
            <a:r>
              <a:rPr lang="en-US" dirty="0"/>
              <a:t>, the writings of Josephus (who was a Pharisee), etc.</a:t>
            </a:r>
          </a:p>
          <a:p>
            <a:pPr lvl="1"/>
            <a:r>
              <a:rPr lang="en-US" dirty="0"/>
              <a:t>Josephus says that there were about 6000 Pharisees (</a:t>
            </a:r>
            <a:r>
              <a:rPr lang="en-US" i="1" dirty="0"/>
              <a:t>Antiquities</a:t>
            </a:r>
            <a:r>
              <a:rPr lang="en-US" dirty="0"/>
              <a:t>, 17.2.4).</a:t>
            </a:r>
          </a:p>
          <a:p>
            <a:r>
              <a:rPr lang="en-US" dirty="0"/>
              <a:t>They accepted the passed down interpretations of Scripture as authoritative and confronted Jesus for not following them (Matt. 9:14; 12:2; 15:1ff.)</a:t>
            </a:r>
          </a:p>
          <a:p>
            <a:r>
              <a:rPr lang="en-US" dirty="0"/>
              <a:t>They controlled most of the synagogues</a:t>
            </a:r>
          </a:p>
          <a:p>
            <a:r>
              <a:rPr lang="en-US" dirty="0"/>
              <a:t>They were the only group to survive the destruction of Jerusalem and thus, they controlled what interpretation later documents provide for first century Judaism</a:t>
            </a:r>
          </a:p>
          <a:p>
            <a:r>
              <a:rPr lang="en-US" dirty="0"/>
              <a:t>They were the most popular and highly respected sect of Judaism</a:t>
            </a:r>
          </a:p>
        </p:txBody>
      </p:sp>
    </p:spTree>
    <p:extLst>
      <p:ext uri="{BB962C8B-B14F-4D97-AF65-F5344CB8AC3E}">
        <p14:creationId xmlns:p14="http://schemas.microsoft.com/office/powerpoint/2010/main" val="30971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C013-9CEB-448D-9446-932D22191E3D}"/>
              </a:ext>
            </a:extLst>
          </p:cNvPr>
          <p:cNvSpPr>
            <a:spLocks noGrp="1"/>
          </p:cNvSpPr>
          <p:nvPr>
            <p:ph type="title"/>
          </p:nvPr>
        </p:nvSpPr>
        <p:spPr>
          <a:xfrm>
            <a:off x="838200" y="365125"/>
            <a:ext cx="10515600" cy="959473"/>
          </a:xfrm>
        </p:spPr>
        <p:txBody>
          <a:bodyPr/>
          <a:lstStyle/>
          <a:p>
            <a:r>
              <a:rPr lang="en-US" dirty="0"/>
              <a:t>John’s Rebuke</a:t>
            </a:r>
          </a:p>
        </p:txBody>
      </p:sp>
      <p:sp>
        <p:nvSpPr>
          <p:cNvPr id="3" name="Content Placeholder 2">
            <a:extLst>
              <a:ext uri="{FF2B5EF4-FFF2-40B4-BE49-F238E27FC236}">
                <a16:creationId xmlns:a16="http://schemas.microsoft.com/office/drawing/2014/main" id="{8312DD58-7EA1-41C7-9604-0E41ED3BFEC8}"/>
              </a:ext>
            </a:extLst>
          </p:cNvPr>
          <p:cNvSpPr>
            <a:spLocks noGrp="1"/>
          </p:cNvSpPr>
          <p:nvPr>
            <p:ph idx="1"/>
          </p:nvPr>
        </p:nvSpPr>
        <p:spPr>
          <a:xfrm>
            <a:off x="838200" y="1410056"/>
            <a:ext cx="10515600" cy="4982198"/>
          </a:xfrm>
        </p:spPr>
        <p:txBody>
          <a:bodyPr>
            <a:normAutofit fontScale="92500" lnSpcReduction="10000"/>
          </a:bodyPr>
          <a:lstStyle/>
          <a:p>
            <a:r>
              <a:rPr lang="en-US" dirty="0"/>
              <a:t>What does John call the Sadducees and Pharisees and what does that mean?</a:t>
            </a:r>
          </a:p>
          <a:p>
            <a:pPr lvl="1"/>
            <a:r>
              <a:rPr lang="en-US" dirty="0"/>
              <a:t>Jesus called them the same thing: </a:t>
            </a:r>
          </a:p>
          <a:p>
            <a:pPr lvl="2"/>
            <a:r>
              <a:rPr lang="en-US" dirty="0"/>
              <a:t>“Brood of vipers! How can you, being evil, speak good things? For out of the abundance of the heart the mouth speaks” (Matt. 12:34).</a:t>
            </a:r>
          </a:p>
          <a:p>
            <a:pPr lvl="2"/>
            <a:r>
              <a:rPr lang="en-US" dirty="0"/>
              <a:t>“Serpents, brood of vipers! How can you escape the condemnation of hell?” (Matt. 23:33).</a:t>
            </a:r>
          </a:p>
          <a:p>
            <a:pPr lvl="2"/>
            <a:r>
              <a:rPr lang="en-US" dirty="0"/>
              <a:t>Cf. the mortal danger of snakebites to the spiritual danger of the Serpent of Gen. 3:1 and his offspring.</a:t>
            </a:r>
          </a:p>
          <a:p>
            <a:r>
              <a:rPr lang="en-US" dirty="0"/>
              <a:t>Why does John instruct them to “flee the wrath that is to come”?</a:t>
            </a:r>
          </a:p>
          <a:p>
            <a:pPr lvl="1"/>
            <a:r>
              <a:rPr lang="en-US" dirty="0">
                <a:latin typeface="Source Sans Pro Black" panose="020B0803030403020204" pitchFamily="34" charset="0"/>
              </a:rPr>
              <a:t>Leon Morris: </a:t>
            </a:r>
            <a:r>
              <a:rPr lang="en-US" dirty="0"/>
              <a:t>“The implication is that they had no real repentance but only a desire to escape divine retribution” (</a:t>
            </a:r>
            <a:r>
              <a:rPr lang="en-US" i="1" dirty="0"/>
              <a:t>The Gospel according to Matthew,  </a:t>
            </a:r>
            <a:r>
              <a:rPr lang="en-US" dirty="0"/>
              <a:t>58).</a:t>
            </a:r>
          </a:p>
          <a:p>
            <a:pPr lvl="1"/>
            <a:r>
              <a:rPr lang="en-US" dirty="0">
                <a:latin typeface="Source Sans Pro Black" panose="020B0803030403020204" pitchFamily="34" charset="0"/>
              </a:rPr>
              <a:t>Davies and Allison: </a:t>
            </a:r>
            <a:r>
              <a:rPr lang="en-US" dirty="0"/>
              <a:t>“John saw the Jews of his day headed for catastrophe and pleaded with them to make a radical and resolute break with the past” (I:306).</a:t>
            </a:r>
          </a:p>
          <a:p>
            <a:r>
              <a:rPr lang="en-US" dirty="0"/>
              <a:t>What did John require as a condition for receiving baptism?</a:t>
            </a:r>
          </a:p>
          <a:p>
            <a:pPr lvl="2"/>
            <a:endParaRPr lang="en-US" dirty="0"/>
          </a:p>
          <a:p>
            <a:pPr lvl="2"/>
            <a:endParaRPr lang="en-US" dirty="0"/>
          </a:p>
        </p:txBody>
      </p:sp>
    </p:spTree>
    <p:extLst>
      <p:ext uri="{BB962C8B-B14F-4D97-AF65-F5344CB8AC3E}">
        <p14:creationId xmlns:p14="http://schemas.microsoft.com/office/powerpoint/2010/main" val="16909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961B-D83E-49C3-9979-DB013474FE99}"/>
              </a:ext>
            </a:extLst>
          </p:cNvPr>
          <p:cNvSpPr>
            <a:spLocks noGrp="1"/>
          </p:cNvSpPr>
          <p:nvPr>
            <p:ph type="title"/>
          </p:nvPr>
        </p:nvSpPr>
        <p:spPr>
          <a:xfrm>
            <a:off x="838200" y="365125"/>
            <a:ext cx="10515600" cy="891107"/>
          </a:xfrm>
        </p:spPr>
        <p:txBody>
          <a:bodyPr/>
          <a:lstStyle/>
          <a:p>
            <a:r>
              <a:rPr lang="en-US" dirty="0"/>
              <a:t>The Coming Wrath</a:t>
            </a:r>
          </a:p>
        </p:txBody>
      </p:sp>
      <p:sp>
        <p:nvSpPr>
          <p:cNvPr id="3" name="Content Placeholder 2">
            <a:extLst>
              <a:ext uri="{FF2B5EF4-FFF2-40B4-BE49-F238E27FC236}">
                <a16:creationId xmlns:a16="http://schemas.microsoft.com/office/drawing/2014/main" id="{4000ECAA-EB5B-421B-80B3-4017999CBC12}"/>
              </a:ext>
            </a:extLst>
          </p:cNvPr>
          <p:cNvSpPr>
            <a:spLocks noGrp="1"/>
          </p:cNvSpPr>
          <p:nvPr>
            <p:ph idx="1"/>
          </p:nvPr>
        </p:nvSpPr>
        <p:spPr>
          <a:xfrm>
            <a:off x="838200" y="1401510"/>
            <a:ext cx="10515600" cy="4775453"/>
          </a:xfrm>
        </p:spPr>
        <p:txBody>
          <a:bodyPr>
            <a:normAutofit fontScale="92500" lnSpcReduction="20000"/>
          </a:bodyPr>
          <a:lstStyle/>
          <a:p>
            <a:r>
              <a:rPr lang="en-US" dirty="0"/>
              <a:t>How does our modern American world view the idea of God’s wrath?</a:t>
            </a:r>
          </a:p>
          <a:p>
            <a:pPr lvl="1"/>
            <a:r>
              <a:rPr lang="en-US" dirty="0"/>
              <a:t>The phrase “wrath of God” occurs 31 times in the Bible.</a:t>
            </a:r>
          </a:p>
          <a:p>
            <a:pPr lvl="1"/>
            <a:r>
              <a:rPr lang="en-US" dirty="0"/>
              <a:t>“He who believes in the Son has everlasting life; and he who does not believe the Son shall not see life, but </a:t>
            </a:r>
            <a:r>
              <a:rPr lang="en-US" dirty="0">
                <a:latin typeface="Source Sans Pro Black" panose="020B0803030403020204" pitchFamily="34" charset="0"/>
              </a:rPr>
              <a:t>the wrath of God abides on him</a:t>
            </a:r>
            <a:r>
              <a:rPr lang="en-US" dirty="0"/>
              <a:t>” (John 3:36).</a:t>
            </a:r>
          </a:p>
          <a:p>
            <a:pPr lvl="1"/>
            <a:r>
              <a:rPr lang="en-US" dirty="0"/>
              <a:t>“For </a:t>
            </a:r>
            <a:r>
              <a:rPr lang="en-US" dirty="0">
                <a:latin typeface="Source Sans Pro Black" panose="020B0803030403020204" pitchFamily="34" charset="0"/>
              </a:rPr>
              <a:t>the wrath of God is revealed from heaven </a:t>
            </a:r>
            <a:r>
              <a:rPr lang="en-US" dirty="0"/>
              <a:t>against all ungodliness and unrighteousness of men, who suppress the truth in unrighteousness” (Rom. 1:18).</a:t>
            </a:r>
          </a:p>
          <a:p>
            <a:pPr lvl="1"/>
            <a:r>
              <a:rPr lang="en-US" dirty="0"/>
              <a:t>“Let no one deceive you with empty words, for because of these things the </a:t>
            </a:r>
            <a:r>
              <a:rPr lang="en-US" dirty="0">
                <a:latin typeface="Source Sans Pro Black" panose="020B0803030403020204" pitchFamily="34" charset="0"/>
              </a:rPr>
              <a:t>wrath of God comes upon the sons of disobedience</a:t>
            </a:r>
            <a:r>
              <a:rPr lang="en-US" dirty="0"/>
              <a:t>” (Eph. 5:6; Col. 3:6).</a:t>
            </a:r>
          </a:p>
          <a:p>
            <a:pPr lvl="1"/>
            <a:r>
              <a:rPr lang="en-US" dirty="0"/>
              <a:t>“. . </a:t>
            </a:r>
            <a:r>
              <a:rPr lang="en-US" dirty="0">
                <a:latin typeface="Source Sans Pro Black" panose="020B0803030403020204" pitchFamily="34" charset="0"/>
              </a:rPr>
              <a:t>. he himself shall also drink of the wine of the wrath of God</a:t>
            </a:r>
            <a:r>
              <a:rPr lang="en-US" dirty="0"/>
              <a:t>, which is poured out full strength into the cup of His indignation. He shall be tormented with fire and brimstone in the presence of the holy angels and in the presence of the Lamb” (Rev. 14:10).</a:t>
            </a:r>
          </a:p>
          <a:p>
            <a:r>
              <a:rPr lang="en-US" dirty="0"/>
              <a:t>Is it proper to use “fear” to motivate someone to obey the gospel?</a:t>
            </a:r>
          </a:p>
          <a:p>
            <a:pPr lvl="1"/>
            <a:r>
              <a:rPr lang="en-US" dirty="0"/>
              <a:t>“Knowing, therefore</a:t>
            </a:r>
            <a:r>
              <a:rPr lang="en-US" dirty="0">
                <a:latin typeface="Source Sans Pro Black" panose="020B0803030403020204" pitchFamily="34" charset="0"/>
              </a:rPr>
              <a:t>, the terror of the Lord, we persuade men</a:t>
            </a:r>
            <a:r>
              <a:rPr lang="en-US" dirty="0"/>
              <a:t>; but we are well known to God, and I also trust are well known in your consciences” (2 Cor. 5:11).</a:t>
            </a:r>
          </a:p>
          <a:p>
            <a:pPr lvl="1"/>
            <a:r>
              <a:rPr lang="en-US" dirty="0"/>
              <a:t>What made Felix tremble at the preaching of Paul (Acts 24:25)?</a:t>
            </a:r>
          </a:p>
          <a:p>
            <a:pPr lvl="1"/>
            <a:endParaRPr lang="en-US" dirty="0"/>
          </a:p>
          <a:p>
            <a:endParaRPr lang="en-US" dirty="0"/>
          </a:p>
        </p:txBody>
      </p:sp>
    </p:spTree>
    <p:extLst>
      <p:ext uri="{BB962C8B-B14F-4D97-AF65-F5344CB8AC3E}">
        <p14:creationId xmlns:p14="http://schemas.microsoft.com/office/powerpoint/2010/main" val="75472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623E-0743-4AD1-94C3-3324FEA0DEA6}"/>
              </a:ext>
            </a:extLst>
          </p:cNvPr>
          <p:cNvSpPr>
            <a:spLocks noGrp="1"/>
          </p:cNvSpPr>
          <p:nvPr>
            <p:ph type="title"/>
          </p:nvPr>
        </p:nvSpPr>
        <p:spPr/>
        <p:txBody>
          <a:bodyPr/>
          <a:lstStyle/>
          <a:p>
            <a:r>
              <a:rPr lang="en-US" dirty="0"/>
              <a:t>The Context</a:t>
            </a:r>
          </a:p>
        </p:txBody>
      </p:sp>
      <p:sp>
        <p:nvSpPr>
          <p:cNvPr id="3" name="Content Placeholder 2">
            <a:extLst>
              <a:ext uri="{FF2B5EF4-FFF2-40B4-BE49-F238E27FC236}">
                <a16:creationId xmlns:a16="http://schemas.microsoft.com/office/drawing/2014/main" id="{C9B9CC7C-019A-46DF-BAC7-896558E2A6B3}"/>
              </a:ext>
            </a:extLst>
          </p:cNvPr>
          <p:cNvSpPr>
            <a:spLocks noGrp="1"/>
          </p:cNvSpPr>
          <p:nvPr>
            <p:ph idx="1"/>
          </p:nvPr>
        </p:nvSpPr>
        <p:spPr/>
        <p:txBody>
          <a:bodyPr>
            <a:normAutofit fontScale="92500"/>
          </a:bodyPr>
          <a:lstStyle/>
          <a:p>
            <a:r>
              <a:rPr lang="en-US" dirty="0"/>
              <a:t>Years have passed between chapters 1-2 and chapter 3</a:t>
            </a:r>
          </a:p>
          <a:p>
            <a:pPr lvl="1"/>
            <a:r>
              <a:rPr lang="en-US" dirty="0"/>
              <a:t>Jesus was born sometime between 7-4 BC</a:t>
            </a:r>
          </a:p>
          <a:p>
            <a:pPr lvl="1"/>
            <a:r>
              <a:rPr lang="en-US" dirty="0"/>
              <a:t>Herod the Great died in 4 BC</a:t>
            </a:r>
          </a:p>
          <a:p>
            <a:pPr lvl="1"/>
            <a:r>
              <a:rPr lang="en-US" dirty="0"/>
              <a:t>The time is specifically defined by Luke:</a:t>
            </a:r>
          </a:p>
          <a:p>
            <a:pPr lvl="2"/>
            <a:r>
              <a:rPr lang="en-US" dirty="0"/>
              <a:t>“Now </a:t>
            </a:r>
            <a:r>
              <a:rPr lang="en-US" dirty="0">
                <a:latin typeface="Source Sans Pro Black" panose="020B0803030403020204" pitchFamily="34" charset="0"/>
              </a:rPr>
              <a:t>in the fifteenth year of the reign of Tiberius Caesar</a:t>
            </a:r>
            <a:r>
              <a:rPr lang="en-US" dirty="0"/>
              <a:t>, Pontius Pilate being governor of Judea, Herod being tetrarch of Galilee, his brother Philip tetrarch of </a:t>
            </a:r>
            <a:r>
              <a:rPr lang="en-US" dirty="0" err="1"/>
              <a:t>Iturea</a:t>
            </a:r>
            <a:r>
              <a:rPr lang="en-US" dirty="0"/>
              <a:t> and the region of </a:t>
            </a:r>
            <a:r>
              <a:rPr lang="en-US" dirty="0" err="1"/>
              <a:t>Trachonitis</a:t>
            </a:r>
            <a:r>
              <a:rPr lang="en-US" dirty="0"/>
              <a:t>, and </a:t>
            </a:r>
            <a:r>
              <a:rPr lang="en-US" dirty="0" err="1"/>
              <a:t>Lysanias</a:t>
            </a:r>
            <a:r>
              <a:rPr lang="en-US" dirty="0"/>
              <a:t> tetrarch of Abilene, while Annas and Caiaphas were high priests, the word of God came to John the son of Zacharias in the wilderness” (Luke 3:1-2).</a:t>
            </a:r>
          </a:p>
          <a:p>
            <a:pPr lvl="2"/>
            <a:r>
              <a:rPr lang="en-US" dirty="0"/>
              <a:t>Tiberius Caesar reigned from AD 14-37, making this AD 29.</a:t>
            </a:r>
          </a:p>
          <a:p>
            <a:pPr lvl="2"/>
            <a:r>
              <a:rPr lang="en-US" dirty="0"/>
              <a:t>The event of Jesus’s baptism: “Now Jesus Himself began His ministry at </a:t>
            </a:r>
            <a:r>
              <a:rPr lang="en-US" dirty="0">
                <a:solidFill>
                  <a:srgbClr val="FF0000"/>
                </a:solidFill>
                <a:latin typeface="Source Sans Pro Black" panose="020B0803030403020204" pitchFamily="34" charset="0"/>
              </a:rPr>
              <a:t>about</a:t>
            </a:r>
            <a:r>
              <a:rPr lang="en-US" dirty="0"/>
              <a:t> thirty years of age, being (as was supposed) the son of Joseph, the son of Heli” (Luke 3:23).</a:t>
            </a:r>
          </a:p>
          <a:p>
            <a:pPr lvl="2"/>
            <a:r>
              <a:rPr lang="en-US" dirty="0"/>
              <a:t>Somewhere between 25-30 years have passed between chapter 2 and chapter 3.</a:t>
            </a:r>
          </a:p>
        </p:txBody>
      </p:sp>
    </p:spTree>
    <p:extLst>
      <p:ext uri="{BB962C8B-B14F-4D97-AF65-F5344CB8AC3E}">
        <p14:creationId xmlns:p14="http://schemas.microsoft.com/office/powerpoint/2010/main" val="23967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2B68-3E01-433B-86D6-852169B7A2A5}"/>
              </a:ext>
            </a:extLst>
          </p:cNvPr>
          <p:cNvSpPr>
            <a:spLocks noGrp="1"/>
          </p:cNvSpPr>
          <p:nvPr>
            <p:ph type="title"/>
          </p:nvPr>
        </p:nvSpPr>
        <p:spPr/>
        <p:txBody>
          <a:bodyPr/>
          <a:lstStyle/>
          <a:p>
            <a:r>
              <a:rPr lang="en-US" dirty="0"/>
              <a:t>Matthew 3:8</a:t>
            </a:r>
          </a:p>
        </p:txBody>
      </p:sp>
      <p:sp>
        <p:nvSpPr>
          <p:cNvPr id="3" name="Content Placeholder 2">
            <a:extLst>
              <a:ext uri="{FF2B5EF4-FFF2-40B4-BE49-F238E27FC236}">
                <a16:creationId xmlns:a16="http://schemas.microsoft.com/office/drawing/2014/main" id="{C0F00EFA-A4EA-4307-A325-955974FC44FE}"/>
              </a:ext>
            </a:extLst>
          </p:cNvPr>
          <p:cNvSpPr>
            <a:spLocks noGrp="1"/>
          </p:cNvSpPr>
          <p:nvPr>
            <p:ph idx="1"/>
          </p:nvPr>
        </p:nvSpPr>
        <p:spPr/>
        <p:txBody>
          <a:bodyPr/>
          <a:lstStyle/>
          <a:p>
            <a:r>
              <a:rPr lang="en-US" dirty="0">
                <a:latin typeface="Source Sans Pro Black" panose="020B0803030403020204" pitchFamily="34" charset="0"/>
              </a:rPr>
              <a:t>Therefore bear fruits worthy of repentance.</a:t>
            </a:r>
          </a:p>
          <a:p>
            <a:pPr lvl="1"/>
            <a:r>
              <a:rPr lang="en-US" dirty="0"/>
              <a:t>What is the difference between repentance and its fruit?</a:t>
            </a:r>
          </a:p>
          <a:p>
            <a:pPr lvl="1"/>
            <a:r>
              <a:rPr lang="en-US" dirty="0"/>
              <a:t>Which is made a condition before baptism can be administered (Acts 2:38)?</a:t>
            </a:r>
          </a:p>
          <a:p>
            <a:pPr lvl="1"/>
            <a:r>
              <a:rPr lang="en-US" dirty="0"/>
              <a:t>What fruits in one’s life are “worthy of repentance”?</a:t>
            </a:r>
          </a:p>
          <a:p>
            <a:pPr lvl="2"/>
            <a:r>
              <a:rPr lang="en-US" dirty="0"/>
              <a:t>Louw-Nida: “doing those things which are appropriate for repentance” or “which correspond to one’s having repented.”</a:t>
            </a:r>
          </a:p>
          <a:p>
            <a:endParaRPr lang="en-US" dirty="0"/>
          </a:p>
          <a:p>
            <a:endParaRPr lang="en-US" dirty="0"/>
          </a:p>
        </p:txBody>
      </p:sp>
    </p:spTree>
    <p:extLst>
      <p:ext uri="{BB962C8B-B14F-4D97-AF65-F5344CB8AC3E}">
        <p14:creationId xmlns:p14="http://schemas.microsoft.com/office/powerpoint/2010/main" val="30109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F138-11DB-4207-964D-EAEB70182F2B}"/>
              </a:ext>
            </a:extLst>
          </p:cNvPr>
          <p:cNvSpPr>
            <a:spLocks noGrp="1"/>
          </p:cNvSpPr>
          <p:nvPr>
            <p:ph type="title"/>
          </p:nvPr>
        </p:nvSpPr>
        <p:spPr/>
        <p:txBody>
          <a:bodyPr/>
          <a:lstStyle/>
          <a:p>
            <a:r>
              <a:rPr lang="en-US" dirty="0"/>
              <a:t>Matthew 3:9</a:t>
            </a:r>
          </a:p>
        </p:txBody>
      </p:sp>
      <p:sp>
        <p:nvSpPr>
          <p:cNvPr id="3" name="Content Placeholder 2">
            <a:extLst>
              <a:ext uri="{FF2B5EF4-FFF2-40B4-BE49-F238E27FC236}">
                <a16:creationId xmlns:a16="http://schemas.microsoft.com/office/drawing/2014/main" id="{C38F0054-9021-4B9E-9E7A-83F313CD355C}"/>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 . . and do not think to say to yourselves, “We have Abraham as our father.” For I say to you that God is able to raise up children to Abraham from these stones.</a:t>
            </a:r>
          </a:p>
          <a:p>
            <a:pPr lvl="1"/>
            <a:r>
              <a:rPr lang="en-US" dirty="0"/>
              <a:t>What belief among the Jews was John opposing?</a:t>
            </a:r>
          </a:p>
          <a:p>
            <a:pPr lvl="2"/>
            <a:r>
              <a:rPr lang="en-US" dirty="0"/>
              <a:t>“They answered and said to Him, </a:t>
            </a:r>
            <a:r>
              <a:rPr lang="en-US" dirty="0">
                <a:latin typeface="Source Sans Pro Black" panose="020B0803030403020204" pitchFamily="34" charset="0"/>
              </a:rPr>
              <a:t>‘Abraham is our father.’ </a:t>
            </a:r>
            <a:r>
              <a:rPr lang="en-US" dirty="0"/>
              <a:t>Jesus said to them, ‘If you were Abraham's children, you would do the works of Abraham’” (John 8:39).</a:t>
            </a:r>
          </a:p>
          <a:p>
            <a:pPr lvl="2"/>
            <a:r>
              <a:rPr lang="en-US" dirty="0"/>
              <a:t>“But it is not that the word of God has taken no effect. For they are not all Israel who are of Israel, </a:t>
            </a:r>
            <a:r>
              <a:rPr lang="en-US" dirty="0">
                <a:latin typeface="Source Sans Pro Black" panose="020B0803030403020204" pitchFamily="34" charset="0"/>
              </a:rPr>
              <a:t>nor are they all children because they are the seed of Abraham</a:t>
            </a:r>
            <a:r>
              <a:rPr lang="en-US" dirty="0"/>
              <a:t>; but, ‘In Isaac your seed shall be called’” (Rom. 9:6-7).</a:t>
            </a:r>
          </a:p>
          <a:p>
            <a:pPr lvl="1"/>
            <a:r>
              <a:rPr lang="en-US" dirty="0"/>
              <a:t>What is a Jewish person to understand from the following: “For I say to you that God is able to raise up children to Abraham from these stones”?</a:t>
            </a:r>
          </a:p>
          <a:p>
            <a:pPr lvl="2"/>
            <a:r>
              <a:rPr lang="en-US" dirty="0"/>
              <a:t>“Then I will sow her for Myself in the earth, And I will have mercy on her who had not obtained mercy; Then I will say to those who were not My people, ‘You are  My people!’ And they shall say, ‘You are my God!’” (Hos. 2:23; cf. Rom. 9:25).</a:t>
            </a:r>
          </a:p>
          <a:p>
            <a:endParaRPr lang="en-US" dirty="0"/>
          </a:p>
          <a:p>
            <a:endParaRPr lang="en-US" dirty="0"/>
          </a:p>
        </p:txBody>
      </p:sp>
    </p:spTree>
    <p:extLst>
      <p:ext uri="{BB962C8B-B14F-4D97-AF65-F5344CB8AC3E}">
        <p14:creationId xmlns:p14="http://schemas.microsoft.com/office/powerpoint/2010/main" val="11265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2AB0-870A-4DCD-BB0A-9002DD0BE974}"/>
              </a:ext>
            </a:extLst>
          </p:cNvPr>
          <p:cNvSpPr>
            <a:spLocks noGrp="1"/>
          </p:cNvSpPr>
          <p:nvPr>
            <p:ph type="title"/>
          </p:nvPr>
        </p:nvSpPr>
        <p:spPr/>
        <p:txBody>
          <a:bodyPr/>
          <a:lstStyle/>
          <a:p>
            <a:r>
              <a:rPr lang="en-US" dirty="0"/>
              <a:t>Matthew 3:10</a:t>
            </a:r>
          </a:p>
        </p:txBody>
      </p:sp>
      <p:sp>
        <p:nvSpPr>
          <p:cNvPr id="3" name="Content Placeholder 2">
            <a:extLst>
              <a:ext uri="{FF2B5EF4-FFF2-40B4-BE49-F238E27FC236}">
                <a16:creationId xmlns:a16="http://schemas.microsoft.com/office/drawing/2014/main" id="{F329AB52-0CE0-4DE4-9949-9EDF1767767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even now the ax is laid to the root of the trees. Therefore every tree which does not bear good fruit is cut down and thrown into the fire.</a:t>
            </a:r>
          </a:p>
          <a:p>
            <a:pPr lvl="1"/>
            <a:r>
              <a:rPr lang="en-US" dirty="0"/>
              <a:t>What does “the ax is laid to the root of the trees” mean?</a:t>
            </a:r>
          </a:p>
          <a:p>
            <a:pPr lvl="2"/>
            <a:r>
              <a:rPr lang="en-US" dirty="0"/>
              <a:t>Cf. to trimming the tree of dead branches</a:t>
            </a:r>
          </a:p>
          <a:p>
            <a:pPr lvl="2"/>
            <a:r>
              <a:rPr lang="en-US" dirty="0"/>
              <a:t>Jesus’s parable of the unfruitful fig tree: “He also spoke this parable: A certain man had a fig tree planted in his vineyard, and he came seeking fruit on it and found none. Then he said to the keeper of his vineyard, ‘Look, for three years I have come seeking fruit on this fig tree and find none. Cut it down; why does it use up the ground?’ But he answered and said to him, ‘Sir, let it alone this year also, until I dig around it and fertilize it. And if it bears fruit, well. But if not, after that you can cut it down’” (Luke 13:6-9; cf. Matt. 7:19).</a:t>
            </a:r>
          </a:p>
          <a:p>
            <a:pPr lvl="2"/>
            <a:r>
              <a:rPr lang="en-US" dirty="0"/>
              <a:t>What does </a:t>
            </a:r>
            <a:r>
              <a:rPr lang="en-US" dirty="0">
                <a:latin typeface="Source Sans Pro Black" panose="020B0803030403020204" pitchFamily="34" charset="0"/>
              </a:rPr>
              <a:t>even now </a:t>
            </a:r>
            <a:r>
              <a:rPr lang="en-US" dirty="0"/>
              <a:t>(</a:t>
            </a:r>
            <a:r>
              <a:rPr lang="en-US" i="1" dirty="0" err="1"/>
              <a:t>ēdē</a:t>
            </a:r>
            <a:r>
              <a:rPr lang="en-US" dirty="0"/>
              <a:t>) mean?</a:t>
            </a:r>
          </a:p>
          <a:p>
            <a:pPr lvl="1"/>
            <a:r>
              <a:rPr lang="en-US" dirty="0"/>
              <a:t>What is John saying about Israel?</a:t>
            </a:r>
          </a:p>
          <a:p>
            <a:pPr lvl="2"/>
            <a:endParaRPr lang="en-US" dirty="0"/>
          </a:p>
          <a:p>
            <a:pPr lvl="2"/>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65089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B499-8A9B-4BE1-8CEE-A7A9F6BF9283}"/>
              </a:ext>
            </a:extLst>
          </p:cNvPr>
          <p:cNvSpPr>
            <a:spLocks noGrp="1"/>
          </p:cNvSpPr>
          <p:nvPr>
            <p:ph type="title"/>
          </p:nvPr>
        </p:nvSpPr>
        <p:spPr/>
        <p:txBody>
          <a:bodyPr/>
          <a:lstStyle/>
          <a:p>
            <a:r>
              <a:rPr lang="en-US" dirty="0"/>
              <a:t>Luke 3:10-14</a:t>
            </a:r>
          </a:p>
        </p:txBody>
      </p:sp>
      <p:sp>
        <p:nvSpPr>
          <p:cNvPr id="3" name="Content Placeholder 2">
            <a:extLst>
              <a:ext uri="{FF2B5EF4-FFF2-40B4-BE49-F238E27FC236}">
                <a16:creationId xmlns:a16="http://schemas.microsoft.com/office/drawing/2014/main" id="{099627A8-817C-480E-97BD-AE9BB3072972}"/>
              </a:ext>
            </a:extLst>
          </p:cNvPr>
          <p:cNvSpPr>
            <a:spLocks noGrp="1"/>
          </p:cNvSpPr>
          <p:nvPr>
            <p:ph idx="1"/>
          </p:nvPr>
        </p:nvSpPr>
        <p:spPr/>
        <p:txBody>
          <a:bodyPr/>
          <a:lstStyle/>
          <a:p>
            <a:r>
              <a:rPr lang="en-US" dirty="0"/>
              <a:t>So </a:t>
            </a:r>
            <a:r>
              <a:rPr lang="en-US" dirty="0">
                <a:latin typeface="Source Sans Pro Black" panose="020B0803030403020204" pitchFamily="34" charset="0"/>
              </a:rPr>
              <a:t>the people </a:t>
            </a:r>
            <a:r>
              <a:rPr lang="en-US" dirty="0"/>
              <a:t>asked him, saying, “What shall we do then?” He answered and said to them, “He who has two tunics, let him give to him who has none; and he who has food, let him do likewise.” Then </a:t>
            </a:r>
            <a:r>
              <a:rPr lang="en-US" dirty="0">
                <a:latin typeface="Source Sans Pro Black" panose="020B0803030403020204" pitchFamily="34" charset="0"/>
              </a:rPr>
              <a:t>tax collectors </a:t>
            </a:r>
            <a:r>
              <a:rPr lang="en-US" dirty="0"/>
              <a:t>also came to be baptized, and said to him, “Teacher, what shall we do?” And he said to them, “Collect no more than what is appointed for you.” Likewise </a:t>
            </a:r>
            <a:r>
              <a:rPr lang="en-US" dirty="0">
                <a:latin typeface="Source Sans Pro Black" panose="020B0803030403020204" pitchFamily="34" charset="0"/>
              </a:rPr>
              <a:t>the soldiers </a:t>
            </a:r>
            <a:r>
              <a:rPr lang="en-US" dirty="0"/>
              <a:t>asked him, saying, “And what shall we do?” So he said to them, “Do not intimidate anyone or accuse falsely, and be content with your wages.”</a:t>
            </a:r>
          </a:p>
        </p:txBody>
      </p:sp>
    </p:spTree>
    <p:extLst>
      <p:ext uri="{BB962C8B-B14F-4D97-AF65-F5344CB8AC3E}">
        <p14:creationId xmlns:p14="http://schemas.microsoft.com/office/powerpoint/2010/main" val="222525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6899-730F-4ACA-8423-C60EC2A7BB36}"/>
              </a:ext>
            </a:extLst>
          </p:cNvPr>
          <p:cNvSpPr>
            <a:spLocks noGrp="1"/>
          </p:cNvSpPr>
          <p:nvPr>
            <p:ph type="title"/>
          </p:nvPr>
        </p:nvSpPr>
        <p:spPr/>
        <p:txBody>
          <a:bodyPr/>
          <a:lstStyle/>
          <a:p>
            <a:r>
              <a:rPr lang="en-US" dirty="0"/>
              <a:t>Speculation: Is John the Messiah?</a:t>
            </a:r>
          </a:p>
        </p:txBody>
      </p:sp>
      <p:sp>
        <p:nvSpPr>
          <p:cNvPr id="3" name="Content Placeholder 2">
            <a:extLst>
              <a:ext uri="{FF2B5EF4-FFF2-40B4-BE49-F238E27FC236}">
                <a16:creationId xmlns:a16="http://schemas.microsoft.com/office/drawing/2014/main" id="{71550195-4451-48B8-A41E-365D0A2C16FE}"/>
              </a:ext>
            </a:extLst>
          </p:cNvPr>
          <p:cNvSpPr>
            <a:spLocks noGrp="1"/>
          </p:cNvSpPr>
          <p:nvPr>
            <p:ph idx="1"/>
          </p:nvPr>
        </p:nvSpPr>
        <p:spPr/>
        <p:txBody>
          <a:bodyPr/>
          <a:lstStyle/>
          <a:p>
            <a:r>
              <a:rPr lang="en-US" dirty="0"/>
              <a:t>Now as the people were in expectation, and all reasoned in their hearts about John, </a:t>
            </a:r>
            <a:r>
              <a:rPr lang="en-US" dirty="0">
                <a:latin typeface="Source Sans Pro Black" panose="020B0803030403020204" pitchFamily="34" charset="0"/>
              </a:rPr>
              <a:t>whether he was the Christ or not</a:t>
            </a:r>
            <a:r>
              <a:rPr lang="en-US" dirty="0"/>
              <a:t>, John answered, saying to all, “I indeed baptize you with water; but One mightier than I is coming, whose sandal strap I am not worthy to loose. He will baptize you with the Holy Spirit and fire” (Luke 3:15-16).</a:t>
            </a:r>
          </a:p>
          <a:p>
            <a:endParaRPr lang="en-US" dirty="0"/>
          </a:p>
          <a:p>
            <a:endParaRPr lang="en-US" dirty="0"/>
          </a:p>
        </p:txBody>
      </p:sp>
    </p:spTree>
    <p:extLst>
      <p:ext uri="{BB962C8B-B14F-4D97-AF65-F5344CB8AC3E}">
        <p14:creationId xmlns:p14="http://schemas.microsoft.com/office/powerpoint/2010/main" val="2828744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3F34-B03C-41F5-96F5-DA327E95E3B7}"/>
              </a:ext>
            </a:extLst>
          </p:cNvPr>
          <p:cNvSpPr>
            <a:spLocks noGrp="1"/>
          </p:cNvSpPr>
          <p:nvPr>
            <p:ph type="title"/>
          </p:nvPr>
        </p:nvSpPr>
        <p:spPr/>
        <p:txBody>
          <a:bodyPr/>
          <a:lstStyle/>
          <a:p>
            <a:r>
              <a:rPr lang="en-US" dirty="0"/>
              <a:t>Matthew 3:11-12</a:t>
            </a:r>
          </a:p>
        </p:txBody>
      </p:sp>
      <p:sp>
        <p:nvSpPr>
          <p:cNvPr id="3" name="Content Placeholder 2">
            <a:extLst>
              <a:ext uri="{FF2B5EF4-FFF2-40B4-BE49-F238E27FC236}">
                <a16:creationId xmlns:a16="http://schemas.microsoft.com/office/drawing/2014/main" id="{B7134FD2-A01A-45D4-8DD0-BD57A6C7851C}"/>
              </a:ext>
            </a:extLst>
          </p:cNvPr>
          <p:cNvSpPr>
            <a:spLocks noGrp="1"/>
          </p:cNvSpPr>
          <p:nvPr>
            <p:ph idx="1"/>
          </p:nvPr>
        </p:nvSpPr>
        <p:spPr/>
        <p:txBody>
          <a:bodyPr/>
          <a:lstStyle/>
          <a:p>
            <a:r>
              <a:rPr lang="en-US" dirty="0">
                <a:latin typeface="Source Sans Pro Black" panose="020B0803030403020204" pitchFamily="34" charset="0"/>
              </a:rPr>
              <a:t>I indeed baptize you with water unto repentance, but He who is coming after me is mightier than I, whose sandals I am not worthy to carry. He will baptize you with the Holy Spirit and fire. His winnowing fan is in His hand, and He will thoroughly clean out His threshing floor, and gather His wheat into the barn; but He will burn up the chaff with unquenchable fire.</a:t>
            </a:r>
          </a:p>
          <a:p>
            <a:endParaRPr lang="en-US" dirty="0"/>
          </a:p>
          <a:p>
            <a:endParaRPr lang="en-US" dirty="0"/>
          </a:p>
        </p:txBody>
      </p:sp>
    </p:spTree>
    <p:extLst>
      <p:ext uri="{BB962C8B-B14F-4D97-AF65-F5344CB8AC3E}">
        <p14:creationId xmlns:p14="http://schemas.microsoft.com/office/powerpoint/2010/main" val="2545207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9F31E3F-9C87-4BA7-AD1B-54D4BA322F9F}"/>
              </a:ext>
            </a:extLst>
          </p:cNvPr>
          <p:cNvGraphicFramePr>
            <a:graphicFrameLocks noGrp="1"/>
          </p:cNvGraphicFramePr>
          <p:nvPr>
            <p:extLst>
              <p:ext uri="{D42A27DB-BD31-4B8C-83A1-F6EECF244321}">
                <p14:modId xmlns:p14="http://schemas.microsoft.com/office/powerpoint/2010/main" val="3319390971"/>
              </p:ext>
            </p:extLst>
          </p:nvPr>
        </p:nvGraphicFramePr>
        <p:xfrm>
          <a:off x="461473" y="719666"/>
          <a:ext cx="11391543" cy="5303520"/>
        </p:xfrm>
        <a:graphic>
          <a:graphicData uri="http://schemas.openxmlformats.org/drawingml/2006/table">
            <a:tbl>
              <a:tblPr firstRow="1" bandRow="1">
                <a:tableStyleId>{073A0DAA-6AF3-43AB-8588-CEC1D06C72B9}</a:tableStyleId>
              </a:tblPr>
              <a:tblGrid>
                <a:gridCol w="3797181">
                  <a:extLst>
                    <a:ext uri="{9D8B030D-6E8A-4147-A177-3AD203B41FA5}">
                      <a16:colId xmlns:a16="http://schemas.microsoft.com/office/drawing/2014/main" val="3984188083"/>
                    </a:ext>
                  </a:extLst>
                </a:gridCol>
                <a:gridCol w="3797181">
                  <a:extLst>
                    <a:ext uri="{9D8B030D-6E8A-4147-A177-3AD203B41FA5}">
                      <a16:colId xmlns:a16="http://schemas.microsoft.com/office/drawing/2014/main" val="4126765689"/>
                    </a:ext>
                  </a:extLst>
                </a:gridCol>
                <a:gridCol w="3797181">
                  <a:extLst>
                    <a:ext uri="{9D8B030D-6E8A-4147-A177-3AD203B41FA5}">
                      <a16:colId xmlns:a16="http://schemas.microsoft.com/office/drawing/2014/main" val="444799727"/>
                    </a:ext>
                  </a:extLst>
                </a:gridCol>
              </a:tblGrid>
              <a:tr h="370840">
                <a:tc gridSpan="3">
                  <a:txBody>
                    <a:bodyPr/>
                    <a:lstStyle/>
                    <a:p>
                      <a:pPr algn="ctr"/>
                      <a:r>
                        <a:rPr lang="en-US" sz="4000" dirty="0">
                          <a:latin typeface="Source Sans Pro Black" panose="020B0803030403020204" pitchFamily="34" charset="0"/>
                        </a:rPr>
                        <a:t>Three Baptisms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40000514"/>
                  </a:ext>
                </a:extLst>
              </a:tr>
              <a:tr h="370840">
                <a:tc>
                  <a:txBody>
                    <a:bodyPr/>
                    <a:lstStyle/>
                    <a:p>
                      <a:pPr algn="ctr"/>
                      <a:r>
                        <a:rPr lang="en-US" sz="2800" dirty="0">
                          <a:latin typeface="Source Sans Pro Semibold" panose="020B0603030403020204" pitchFamily="34" charset="0"/>
                        </a:rPr>
                        <a:t>John’s Water Baptism</a:t>
                      </a:r>
                    </a:p>
                  </a:txBody>
                  <a:tcPr/>
                </a:tc>
                <a:tc>
                  <a:txBody>
                    <a:bodyPr/>
                    <a:lstStyle/>
                    <a:p>
                      <a:pPr algn="ctr"/>
                      <a:r>
                        <a:rPr lang="en-US" sz="2800" dirty="0">
                          <a:latin typeface="Source Sans Pro Semibold" panose="020B0603030403020204" pitchFamily="34" charset="0"/>
                        </a:rPr>
                        <a:t>Jesus’s Holy Spirit Baptism</a:t>
                      </a:r>
                    </a:p>
                  </a:txBody>
                  <a:tcPr/>
                </a:tc>
                <a:tc>
                  <a:txBody>
                    <a:bodyPr/>
                    <a:lstStyle/>
                    <a:p>
                      <a:pPr algn="ctr"/>
                      <a:r>
                        <a:rPr lang="en-US" sz="2800" dirty="0">
                          <a:latin typeface="Source Sans Pro Semibold" panose="020B0603030403020204" pitchFamily="34" charset="0"/>
                        </a:rPr>
                        <a:t>Jesus’s Baptism of Fire</a:t>
                      </a:r>
                    </a:p>
                  </a:txBody>
                  <a:tcPr/>
                </a:tc>
                <a:extLst>
                  <a:ext uri="{0D108BD9-81ED-4DB2-BD59-A6C34878D82A}">
                    <a16:rowId xmlns:a16="http://schemas.microsoft.com/office/drawing/2014/main" val="1822208485"/>
                  </a:ext>
                </a:extLst>
              </a:tr>
              <a:tr h="370840">
                <a:tc>
                  <a:txBody>
                    <a:bodyPr/>
                    <a:lstStyle/>
                    <a:p>
                      <a:pPr algn="l"/>
                      <a:r>
                        <a:rPr lang="en-US" sz="2400" dirty="0">
                          <a:latin typeface="Source Sans Pro Semibold" panose="020B0603030403020204" pitchFamily="34" charset="0"/>
                        </a:rPr>
                        <a:t>Administered by John</a:t>
                      </a:r>
                    </a:p>
                  </a:txBody>
                  <a:tcPr/>
                </a:tc>
                <a:tc>
                  <a:txBody>
                    <a:bodyPr/>
                    <a:lstStyle/>
                    <a:p>
                      <a:pPr algn="l"/>
                      <a:r>
                        <a:rPr lang="en-US" sz="2400" dirty="0">
                          <a:latin typeface="Source Sans Pro Semibold" panose="020B0603030403020204" pitchFamily="34" charset="0"/>
                        </a:rPr>
                        <a:t>Administered by the One Coming after John: Jesus</a:t>
                      </a:r>
                    </a:p>
                  </a:txBody>
                  <a:tcPr/>
                </a:tc>
                <a:tc>
                  <a:txBody>
                    <a:bodyPr/>
                    <a:lstStyle/>
                    <a:p>
                      <a:pPr algn="l"/>
                      <a:r>
                        <a:rPr lang="en-US" sz="2400" dirty="0">
                          <a:latin typeface="Source Sans Pro Semibold" panose="020B0603030403020204" pitchFamily="34" charset="0"/>
                        </a:rPr>
                        <a:t>Administered by the One Coming after John: Jesus</a:t>
                      </a:r>
                    </a:p>
                  </a:txBody>
                  <a:tcPr/>
                </a:tc>
                <a:extLst>
                  <a:ext uri="{0D108BD9-81ED-4DB2-BD59-A6C34878D82A}">
                    <a16:rowId xmlns:a16="http://schemas.microsoft.com/office/drawing/2014/main" val="1577278307"/>
                  </a:ext>
                </a:extLst>
              </a:tr>
              <a:tr h="370840">
                <a:tc>
                  <a:txBody>
                    <a:bodyPr/>
                    <a:lstStyle/>
                    <a:p>
                      <a:endParaRPr lang="en-US" sz="2400" dirty="0">
                        <a:latin typeface="Source Sans Pro Semibold" panose="020B0603030403020204" pitchFamily="34" charset="0"/>
                      </a:endParaRPr>
                    </a:p>
                  </a:txBody>
                  <a:tcPr/>
                </a:tc>
                <a:tc>
                  <a:txBody>
                    <a:bodyPr/>
                    <a:lstStyle/>
                    <a:p>
                      <a:r>
                        <a:rPr lang="en-US" sz="2400" dirty="0">
                          <a:latin typeface="Source Sans Pro Semibold" panose="020B0603030403020204" pitchFamily="34" charset="0"/>
                        </a:rPr>
                        <a:t>John: “He is mightier than I and I am unworthy to carry His sandals”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John: “He is mightier than I and I am unworthy to carry His sandals”</a:t>
                      </a:r>
                    </a:p>
                  </a:txBody>
                  <a:tcPr/>
                </a:tc>
                <a:extLst>
                  <a:ext uri="{0D108BD9-81ED-4DB2-BD59-A6C34878D82A}">
                    <a16:rowId xmlns:a16="http://schemas.microsoft.com/office/drawing/2014/main" val="1649852805"/>
                  </a:ext>
                </a:extLst>
              </a:tr>
              <a:tr h="370840">
                <a:tc>
                  <a:txBody>
                    <a:bodyPr/>
                    <a:lstStyle/>
                    <a:p>
                      <a:r>
                        <a:rPr lang="en-US" sz="2400" dirty="0">
                          <a:latin typeface="Source Sans Pro Semibold" panose="020B0603030403020204" pitchFamily="34" charset="0"/>
                        </a:rPr>
                        <a:t>A baptism leading one to repentance</a:t>
                      </a:r>
                    </a:p>
                  </a:txBody>
                  <a:tcPr/>
                </a:tc>
                <a:tc>
                  <a:txBody>
                    <a:bodyPr/>
                    <a:lstStyle/>
                    <a:p>
                      <a:endParaRPr lang="en-US" sz="2400" dirty="0">
                        <a:latin typeface="Source Sans Pro Semibold" panose="020B0603030403020204" pitchFamily="34" charset="0"/>
                      </a:endParaRPr>
                    </a:p>
                  </a:txBody>
                  <a:tcPr/>
                </a:tc>
                <a:tc>
                  <a:txBody>
                    <a:bodyPr/>
                    <a:lstStyle/>
                    <a:p>
                      <a:endParaRPr lang="en-US" sz="2400" dirty="0">
                        <a:latin typeface="Source Sans Pro Semibold" panose="020B0603030403020204" pitchFamily="34" charset="0"/>
                      </a:endParaRPr>
                    </a:p>
                  </a:txBody>
                  <a:tcPr/>
                </a:tc>
                <a:extLst>
                  <a:ext uri="{0D108BD9-81ED-4DB2-BD59-A6C34878D82A}">
                    <a16:rowId xmlns:a16="http://schemas.microsoft.com/office/drawing/2014/main" val="4113229210"/>
                  </a:ext>
                </a:extLst>
              </a:tr>
              <a:tr h="370840">
                <a:tc>
                  <a:txBody>
                    <a:bodyPr/>
                    <a:lstStyle/>
                    <a:p>
                      <a:r>
                        <a:rPr lang="en-US" sz="2400" dirty="0">
                          <a:latin typeface="Source Sans Pro Semibold" panose="020B0603030403020204" pitchFamily="34" charset="0"/>
                        </a:rPr>
                        <a:t>For the forgiveness of sins (Mark 1:4; Luke 3:3)</a:t>
                      </a:r>
                    </a:p>
                  </a:txBody>
                  <a:tcPr/>
                </a:tc>
                <a:tc>
                  <a:txBody>
                    <a:bodyPr/>
                    <a:lstStyle/>
                    <a:p>
                      <a:endParaRPr lang="en-US" sz="2400" dirty="0">
                        <a:latin typeface="Source Sans Pro Semibold" panose="020B0603030403020204" pitchFamily="34" charset="0"/>
                      </a:endParaRPr>
                    </a:p>
                  </a:txBody>
                  <a:tcPr/>
                </a:tc>
                <a:tc>
                  <a:txBody>
                    <a:bodyPr/>
                    <a:lstStyle/>
                    <a:p>
                      <a:endParaRPr lang="en-US" sz="2400" dirty="0">
                        <a:latin typeface="Source Sans Pro Semibold" panose="020B0603030403020204" pitchFamily="34" charset="0"/>
                      </a:endParaRPr>
                    </a:p>
                  </a:txBody>
                  <a:tcPr/>
                </a:tc>
                <a:extLst>
                  <a:ext uri="{0D108BD9-81ED-4DB2-BD59-A6C34878D82A}">
                    <a16:rowId xmlns:a16="http://schemas.microsoft.com/office/drawing/2014/main" val="1053093416"/>
                  </a:ext>
                </a:extLst>
              </a:tr>
            </a:tbl>
          </a:graphicData>
        </a:graphic>
      </p:graphicFrame>
    </p:spTree>
    <p:extLst>
      <p:ext uri="{BB962C8B-B14F-4D97-AF65-F5344CB8AC3E}">
        <p14:creationId xmlns:p14="http://schemas.microsoft.com/office/powerpoint/2010/main" val="348633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4B30-12ED-43B3-A2D9-250CBBEF63E7}"/>
              </a:ext>
            </a:extLst>
          </p:cNvPr>
          <p:cNvSpPr>
            <a:spLocks noGrp="1"/>
          </p:cNvSpPr>
          <p:nvPr>
            <p:ph type="title"/>
          </p:nvPr>
        </p:nvSpPr>
        <p:spPr/>
        <p:txBody>
          <a:bodyPr/>
          <a:lstStyle/>
          <a:p>
            <a:r>
              <a:rPr lang="en-US" dirty="0"/>
              <a:t>Matthew 3:12</a:t>
            </a:r>
          </a:p>
        </p:txBody>
      </p:sp>
      <p:sp>
        <p:nvSpPr>
          <p:cNvPr id="3" name="Content Placeholder 2">
            <a:extLst>
              <a:ext uri="{FF2B5EF4-FFF2-40B4-BE49-F238E27FC236}">
                <a16:creationId xmlns:a16="http://schemas.microsoft.com/office/drawing/2014/main" id="{C2EBF69A-D8C4-4E98-AD0B-B6E1AF012C73}"/>
              </a:ext>
            </a:extLst>
          </p:cNvPr>
          <p:cNvSpPr>
            <a:spLocks noGrp="1"/>
          </p:cNvSpPr>
          <p:nvPr>
            <p:ph idx="1"/>
          </p:nvPr>
        </p:nvSpPr>
        <p:spPr/>
        <p:txBody>
          <a:bodyPr/>
          <a:lstStyle/>
          <a:p>
            <a:r>
              <a:rPr lang="en-US" dirty="0">
                <a:latin typeface="Source Sans Pro Black" panose="020B0803030403020204" pitchFamily="34" charset="0"/>
              </a:rPr>
              <a:t>His winnowing fan is in His hand, and He will thoroughly clean out His threshing floor, and gather His wheat into the barn; but He will burn up the chaff with unquenchable fire.</a:t>
            </a:r>
          </a:p>
          <a:p>
            <a:endParaRPr lang="en-US" dirty="0"/>
          </a:p>
          <a:p>
            <a:endParaRPr lang="en-US" dirty="0"/>
          </a:p>
        </p:txBody>
      </p:sp>
    </p:spTree>
    <p:extLst>
      <p:ext uri="{BB962C8B-B14F-4D97-AF65-F5344CB8AC3E}">
        <p14:creationId xmlns:p14="http://schemas.microsoft.com/office/powerpoint/2010/main" val="106391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Winnowing Power of The Gospel - William P. Farley, Author">
            <a:extLst>
              <a:ext uri="{FF2B5EF4-FFF2-40B4-BE49-F238E27FC236}">
                <a16:creationId xmlns:a16="http://schemas.microsoft.com/office/drawing/2014/main" id="{740DC0CE-D950-4192-9039-03194801A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1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34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5C6D-13C3-45AA-AE8D-50C8E324CD28}"/>
              </a:ext>
            </a:extLst>
          </p:cNvPr>
          <p:cNvSpPr>
            <a:spLocks noGrp="1"/>
          </p:cNvSpPr>
          <p:nvPr>
            <p:ph type="title"/>
          </p:nvPr>
        </p:nvSpPr>
        <p:spPr/>
        <p:txBody>
          <a:bodyPr/>
          <a:lstStyle/>
          <a:p>
            <a:r>
              <a:rPr lang="en-US" dirty="0"/>
              <a:t>A Coming Separation</a:t>
            </a:r>
          </a:p>
        </p:txBody>
      </p:sp>
      <p:sp>
        <p:nvSpPr>
          <p:cNvPr id="3" name="Content Placeholder 2">
            <a:extLst>
              <a:ext uri="{FF2B5EF4-FFF2-40B4-BE49-F238E27FC236}">
                <a16:creationId xmlns:a16="http://schemas.microsoft.com/office/drawing/2014/main" id="{8A8A7B95-81C8-4B63-8426-842C4D7DCBC9}"/>
              </a:ext>
            </a:extLst>
          </p:cNvPr>
          <p:cNvSpPr>
            <a:spLocks noGrp="1"/>
          </p:cNvSpPr>
          <p:nvPr>
            <p:ph idx="1"/>
          </p:nvPr>
        </p:nvSpPr>
        <p:spPr/>
        <p:txBody>
          <a:bodyPr/>
          <a:lstStyle/>
          <a:p>
            <a:r>
              <a:rPr lang="en-US" dirty="0"/>
              <a:t>Separating the grain from the chaff</a:t>
            </a:r>
          </a:p>
          <a:p>
            <a:pPr lvl="1"/>
            <a:r>
              <a:rPr lang="en-US" dirty="0"/>
              <a:t>The </a:t>
            </a:r>
            <a:r>
              <a:rPr lang="en-US" dirty="0">
                <a:latin typeface="Source Sans Pro Black" panose="020B0803030403020204" pitchFamily="34" charset="0"/>
              </a:rPr>
              <a:t>grain</a:t>
            </a:r>
            <a:r>
              <a:rPr lang="en-US" dirty="0"/>
              <a:t> is placed in the barn: this represents those who are saved.</a:t>
            </a:r>
          </a:p>
          <a:p>
            <a:pPr lvl="1"/>
            <a:r>
              <a:rPr lang="en-US" dirty="0"/>
              <a:t>The </a:t>
            </a:r>
            <a:r>
              <a:rPr lang="en-US" dirty="0">
                <a:latin typeface="Source Sans Pro Black" panose="020B0803030403020204" pitchFamily="34" charset="0"/>
              </a:rPr>
              <a:t>chaff</a:t>
            </a:r>
            <a:r>
              <a:rPr lang="en-US" dirty="0"/>
              <a:t> is collected together and burned: this represents those who will be eternally lost.</a:t>
            </a:r>
          </a:p>
          <a:p>
            <a:pPr lvl="1"/>
            <a:r>
              <a:rPr lang="en-US" dirty="0"/>
              <a:t>The fire is </a:t>
            </a:r>
            <a:r>
              <a:rPr lang="en-US" dirty="0">
                <a:latin typeface="Source Sans Pro Black" panose="020B0803030403020204" pitchFamily="34" charset="0"/>
              </a:rPr>
              <a:t>unquenchable</a:t>
            </a:r>
            <a:r>
              <a:rPr lang="en-US" dirty="0"/>
              <a:t> (</a:t>
            </a:r>
            <a:r>
              <a:rPr lang="en-US" i="1" dirty="0"/>
              <a:t>asbestos</a:t>
            </a:r>
            <a:r>
              <a:rPr lang="en-US" dirty="0"/>
              <a:t>): inextinguishable (cf. Mark 9:43, 45).  Other passages speak of a fire of God’s wrath that is never quenched (Isa. 34:10; 66:24; Jer. 7:20).</a:t>
            </a:r>
          </a:p>
        </p:txBody>
      </p:sp>
    </p:spTree>
    <p:extLst>
      <p:ext uri="{BB962C8B-B14F-4D97-AF65-F5344CB8AC3E}">
        <p14:creationId xmlns:p14="http://schemas.microsoft.com/office/powerpoint/2010/main" val="6720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EB29-DF95-4277-96E7-E44398D6B277}"/>
              </a:ext>
            </a:extLst>
          </p:cNvPr>
          <p:cNvSpPr>
            <a:spLocks noGrp="1"/>
          </p:cNvSpPr>
          <p:nvPr>
            <p:ph type="title"/>
          </p:nvPr>
        </p:nvSpPr>
        <p:spPr/>
        <p:txBody>
          <a:bodyPr/>
          <a:lstStyle/>
          <a:p>
            <a:r>
              <a:rPr lang="en-US" dirty="0"/>
              <a:t>Jesus’s Childhood</a:t>
            </a:r>
          </a:p>
        </p:txBody>
      </p:sp>
      <p:sp>
        <p:nvSpPr>
          <p:cNvPr id="3" name="Content Placeholder 2">
            <a:extLst>
              <a:ext uri="{FF2B5EF4-FFF2-40B4-BE49-F238E27FC236}">
                <a16:creationId xmlns:a16="http://schemas.microsoft.com/office/drawing/2014/main" id="{90A7FDCF-9059-4C68-AABA-AF5059F778CE}"/>
              </a:ext>
            </a:extLst>
          </p:cNvPr>
          <p:cNvSpPr>
            <a:spLocks noGrp="1"/>
          </p:cNvSpPr>
          <p:nvPr>
            <p:ph idx="1"/>
          </p:nvPr>
        </p:nvSpPr>
        <p:spPr/>
        <p:txBody>
          <a:bodyPr/>
          <a:lstStyle/>
          <a:p>
            <a:r>
              <a:rPr lang="en-US" dirty="0"/>
              <a:t>The only incident from Jesus’s childhood (after His presentation in the Temple at 40 days old and Joseph and Mary’s flight to Egypt to protect the child), is the visit to the Temple when He was twelve years old (Luke 2:41-52).</a:t>
            </a:r>
          </a:p>
        </p:txBody>
      </p:sp>
    </p:spTree>
    <p:extLst>
      <p:ext uri="{BB962C8B-B14F-4D97-AF65-F5344CB8AC3E}">
        <p14:creationId xmlns:p14="http://schemas.microsoft.com/office/powerpoint/2010/main" val="305511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61C2-8BAE-4B2E-9B57-7E82BF10AF9E}"/>
              </a:ext>
            </a:extLst>
          </p:cNvPr>
          <p:cNvSpPr>
            <a:spLocks noGrp="1"/>
          </p:cNvSpPr>
          <p:nvPr>
            <p:ph type="title"/>
          </p:nvPr>
        </p:nvSpPr>
        <p:spPr/>
        <p:txBody>
          <a:bodyPr/>
          <a:lstStyle/>
          <a:p>
            <a:r>
              <a:rPr lang="en-US" dirty="0"/>
              <a:t>The Baptism of Jesus</a:t>
            </a:r>
            <a:br>
              <a:rPr lang="en-US" dirty="0"/>
            </a:br>
            <a:r>
              <a:rPr lang="en-US" sz="2400" dirty="0"/>
              <a:t>Matthew 3:13-17</a:t>
            </a:r>
          </a:p>
        </p:txBody>
      </p:sp>
      <p:pic>
        <p:nvPicPr>
          <p:cNvPr id="2050" name="Picture 2" descr="Video: The special symbolism behind the place where Jesus Christ was  baptized | Book of Mormon Central">
            <a:extLst>
              <a:ext uri="{FF2B5EF4-FFF2-40B4-BE49-F238E27FC236}">
                <a16:creationId xmlns:a16="http://schemas.microsoft.com/office/drawing/2014/main" id="{487A1A62-18B2-42F3-B5A0-21655EC5D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25711"/>
            <a:ext cx="7620000" cy="4714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60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37EC-53FA-4E74-8841-E33B4477B792}"/>
              </a:ext>
            </a:extLst>
          </p:cNvPr>
          <p:cNvSpPr>
            <a:spLocks noGrp="1"/>
          </p:cNvSpPr>
          <p:nvPr>
            <p:ph type="title"/>
          </p:nvPr>
        </p:nvSpPr>
        <p:spPr/>
        <p:txBody>
          <a:bodyPr/>
          <a:lstStyle/>
          <a:p>
            <a:r>
              <a:rPr lang="en-US" dirty="0"/>
              <a:t>Matthew 3:13-17</a:t>
            </a:r>
          </a:p>
        </p:txBody>
      </p:sp>
      <p:sp>
        <p:nvSpPr>
          <p:cNvPr id="3" name="Content Placeholder 2">
            <a:extLst>
              <a:ext uri="{FF2B5EF4-FFF2-40B4-BE49-F238E27FC236}">
                <a16:creationId xmlns:a16="http://schemas.microsoft.com/office/drawing/2014/main" id="{CC6EDC3B-A12A-48D6-907E-E2295ABF72A8}"/>
              </a:ext>
            </a:extLst>
          </p:cNvPr>
          <p:cNvSpPr>
            <a:spLocks noGrp="1"/>
          </p:cNvSpPr>
          <p:nvPr>
            <p:ph idx="1"/>
          </p:nvPr>
        </p:nvSpPr>
        <p:spPr/>
        <p:txBody>
          <a:bodyPr>
            <a:normAutofit/>
          </a:bodyPr>
          <a:lstStyle/>
          <a:p>
            <a:r>
              <a:rPr lang="en-US" dirty="0"/>
              <a:t>Then Jesus came from Galilee to John at the Jordan to be baptized by him. And John tried to prevent Him, saying, “I need to be baptized by You, and are You coming to me?” But Jesus answered and said to him, “Permit it to be so now, for thus it is fitting for us to fulfill all righteousness.” Then he allowed Him. When He had been baptized, Jesus came up immediately from the water; and behold, the heavens were opened to Him, and He saw the Spirit of God descending like a dove and alighting upon Him. And suddenly a voice came from heaven, saying, “This is My beloved Son, in whom I am well pleased.”</a:t>
            </a:r>
          </a:p>
        </p:txBody>
      </p:sp>
    </p:spTree>
    <p:extLst>
      <p:ext uri="{BB962C8B-B14F-4D97-AF65-F5344CB8AC3E}">
        <p14:creationId xmlns:p14="http://schemas.microsoft.com/office/powerpoint/2010/main" val="673566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9C98-3905-49CA-84D9-79F293665AAE}"/>
              </a:ext>
            </a:extLst>
          </p:cNvPr>
          <p:cNvSpPr>
            <a:spLocks noGrp="1"/>
          </p:cNvSpPr>
          <p:nvPr>
            <p:ph type="title"/>
          </p:nvPr>
        </p:nvSpPr>
        <p:spPr/>
        <p:txBody>
          <a:bodyPr/>
          <a:lstStyle/>
          <a:p>
            <a:r>
              <a:rPr lang="en-US" dirty="0"/>
              <a:t>The Significance of the Baptism of Jesus</a:t>
            </a:r>
          </a:p>
        </p:txBody>
      </p:sp>
      <p:sp>
        <p:nvSpPr>
          <p:cNvPr id="3" name="Content Placeholder 2">
            <a:extLst>
              <a:ext uri="{FF2B5EF4-FFF2-40B4-BE49-F238E27FC236}">
                <a16:creationId xmlns:a16="http://schemas.microsoft.com/office/drawing/2014/main" id="{8C9EDE69-4D50-4CAF-9283-F8D807F42862}"/>
              </a:ext>
            </a:extLst>
          </p:cNvPr>
          <p:cNvSpPr>
            <a:spLocks noGrp="1"/>
          </p:cNvSpPr>
          <p:nvPr>
            <p:ph idx="1"/>
          </p:nvPr>
        </p:nvSpPr>
        <p:spPr/>
        <p:txBody>
          <a:bodyPr>
            <a:normAutofit fontScale="92500" lnSpcReduction="10000"/>
          </a:bodyPr>
          <a:lstStyle/>
          <a:p>
            <a:r>
              <a:rPr lang="en-US" dirty="0"/>
              <a:t>Jesus going out to be baptized by John the Baptist is treated in the synoptic gospels as a turning point—the moment in Jesus’s life at which He ceased to be a private citizen, a carpenter’s son, and began His appointed mission for being in the world.</a:t>
            </a:r>
          </a:p>
          <a:p>
            <a:r>
              <a:rPr lang="en-US" dirty="0"/>
              <a:t>Therefore, it was a decisive event marked by the descent of the Holy Spirit upon Jesus in a public manner witnessed by John the Baptist and others gathered to hear John preach and marked by such passages as the following:</a:t>
            </a:r>
          </a:p>
          <a:p>
            <a:pPr lvl="1"/>
            <a:r>
              <a:rPr lang="en-US" dirty="0"/>
              <a:t>“. . . beginning from the baptism of John to that day when He was taken up from us, one of these must become a witness with us of His resurrection” (Acts 1:22).</a:t>
            </a:r>
          </a:p>
          <a:p>
            <a:pPr lvl="1"/>
            <a:r>
              <a:rPr lang="en-US" dirty="0"/>
              <a:t>“. . . how God anointed Jesus of Nazareth with the Holy Spirit and with power, who went about doing good and healing all who were oppressed by the devil, for God was with Him” (Acts 10:38).</a:t>
            </a:r>
          </a:p>
          <a:p>
            <a:pPr lvl="1"/>
            <a:endParaRPr lang="en-US" dirty="0"/>
          </a:p>
          <a:p>
            <a:pPr lvl="1"/>
            <a:endParaRPr lang="en-US" dirty="0"/>
          </a:p>
        </p:txBody>
      </p:sp>
    </p:spTree>
    <p:extLst>
      <p:ext uri="{BB962C8B-B14F-4D97-AF65-F5344CB8AC3E}">
        <p14:creationId xmlns:p14="http://schemas.microsoft.com/office/powerpoint/2010/main" val="35546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F46B51-CBAB-4F0A-8C79-274C41CF6E6A}"/>
              </a:ext>
            </a:extLst>
          </p:cNvPr>
          <p:cNvPicPr>
            <a:picLocks noChangeAspect="1"/>
          </p:cNvPicPr>
          <p:nvPr/>
        </p:nvPicPr>
        <p:blipFill>
          <a:blip r:embed="rId2"/>
          <a:stretch>
            <a:fillRect/>
          </a:stretch>
        </p:blipFill>
        <p:spPr>
          <a:xfrm>
            <a:off x="4007620" y="0"/>
            <a:ext cx="6664386" cy="6858000"/>
          </a:xfrm>
          <a:prstGeom prst="rect">
            <a:avLst/>
          </a:prstGeom>
          <a:ln>
            <a:solidFill>
              <a:schemeClr val="tx1"/>
            </a:solidFill>
          </a:ln>
        </p:spPr>
      </p:pic>
      <p:sp>
        <p:nvSpPr>
          <p:cNvPr id="3" name="TextBox 2">
            <a:extLst>
              <a:ext uri="{FF2B5EF4-FFF2-40B4-BE49-F238E27FC236}">
                <a16:creationId xmlns:a16="http://schemas.microsoft.com/office/drawing/2014/main" id="{1DADD553-BEFC-45E7-A34E-20C32475C603}"/>
              </a:ext>
            </a:extLst>
          </p:cNvPr>
          <p:cNvSpPr txBox="1"/>
          <p:nvPr/>
        </p:nvSpPr>
        <p:spPr>
          <a:xfrm>
            <a:off x="230736" y="5144568"/>
            <a:ext cx="3486685" cy="369332"/>
          </a:xfrm>
          <a:prstGeom prst="rect">
            <a:avLst/>
          </a:prstGeom>
          <a:noFill/>
        </p:spPr>
        <p:txBody>
          <a:bodyPr wrap="square" rtlCol="0">
            <a:spAutoFit/>
          </a:bodyPr>
          <a:lstStyle/>
          <a:p>
            <a:pPr algn="ctr"/>
            <a:r>
              <a:rPr lang="en-US" dirty="0">
                <a:latin typeface="Source Sans Pro Semibold" panose="020B0603030403020204" pitchFamily="34" charset="0"/>
              </a:rPr>
              <a:t>Map of Baptist of Jesus</a:t>
            </a:r>
          </a:p>
        </p:txBody>
      </p:sp>
    </p:spTree>
    <p:extLst>
      <p:ext uri="{BB962C8B-B14F-4D97-AF65-F5344CB8AC3E}">
        <p14:creationId xmlns:p14="http://schemas.microsoft.com/office/powerpoint/2010/main" val="1985530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arn More About The Jordan River - Biblical And Sanctite River in Israel">
            <a:extLst>
              <a:ext uri="{FF2B5EF4-FFF2-40B4-BE49-F238E27FC236}">
                <a16:creationId xmlns:a16="http://schemas.microsoft.com/office/drawing/2014/main" id="{76765E9C-7C38-4DAB-99CD-9558352D9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2813"/>
            <a:ext cx="12192000" cy="3711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935727D-2A70-402C-9DD9-16936C08F829}"/>
              </a:ext>
            </a:extLst>
          </p:cNvPr>
          <p:cNvSpPr txBox="1"/>
          <p:nvPr/>
        </p:nvSpPr>
        <p:spPr>
          <a:xfrm>
            <a:off x="452582" y="1505526"/>
            <a:ext cx="8201891" cy="584775"/>
          </a:xfrm>
          <a:prstGeom prst="rect">
            <a:avLst/>
          </a:prstGeom>
          <a:noFill/>
        </p:spPr>
        <p:txBody>
          <a:bodyPr wrap="square" rtlCol="0">
            <a:spAutoFit/>
          </a:bodyPr>
          <a:lstStyle/>
          <a:p>
            <a:r>
              <a:rPr lang="en-US" sz="3200" dirty="0" err="1">
                <a:latin typeface="Source Sans Pro Semibold" panose="020B0603030403020204" pitchFamily="34" charset="0"/>
              </a:rPr>
              <a:t>Yardenit</a:t>
            </a:r>
            <a:r>
              <a:rPr lang="en-US" sz="3200" dirty="0">
                <a:latin typeface="Source Sans Pro Semibold" panose="020B0603030403020204" pitchFamily="34" charset="0"/>
              </a:rPr>
              <a:t>: Traditional Site for Jesus’s Baptism </a:t>
            </a:r>
          </a:p>
        </p:txBody>
      </p:sp>
    </p:spTree>
    <p:extLst>
      <p:ext uri="{BB962C8B-B14F-4D97-AF65-F5344CB8AC3E}">
        <p14:creationId xmlns:p14="http://schemas.microsoft.com/office/powerpoint/2010/main" val="2434821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BCA379F-936A-478E-B13D-6BF44563F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FA83A4-D6B6-4C05-8541-BCBBF9C4B42E}"/>
              </a:ext>
            </a:extLst>
          </p:cNvPr>
          <p:cNvSpPr txBox="1"/>
          <p:nvPr/>
        </p:nvSpPr>
        <p:spPr>
          <a:xfrm>
            <a:off x="397164" y="5098671"/>
            <a:ext cx="2318327" cy="1200329"/>
          </a:xfrm>
          <a:prstGeom prst="rect">
            <a:avLst/>
          </a:prstGeom>
          <a:noFill/>
        </p:spPr>
        <p:txBody>
          <a:bodyPr wrap="square" rtlCol="0">
            <a:spAutoFit/>
          </a:bodyPr>
          <a:lstStyle/>
          <a:p>
            <a:r>
              <a:rPr lang="en-US" dirty="0">
                <a:latin typeface="Source Sans Pro Semibold" panose="020B0603030403020204" pitchFamily="34" charset="0"/>
              </a:rPr>
              <a:t>Bethany beyond the Jordan, where others think that Jesus was baptized.</a:t>
            </a:r>
          </a:p>
        </p:txBody>
      </p:sp>
    </p:spTree>
    <p:extLst>
      <p:ext uri="{BB962C8B-B14F-4D97-AF65-F5344CB8AC3E}">
        <p14:creationId xmlns:p14="http://schemas.microsoft.com/office/powerpoint/2010/main" val="34337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6EFD-CC6B-48CE-A41E-66AD5328CCC1}"/>
              </a:ext>
            </a:extLst>
          </p:cNvPr>
          <p:cNvSpPr>
            <a:spLocks noGrp="1"/>
          </p:cNvSpPr>
          <p:nvPr>
            <p:ph type="title"/>
          </p:nvPr>
        </p:nvSpPr>
        <p:spPr/>
        <p:txBody>
          <a:bodyPr/>
          <a:lstStyle/>
          <a:p>
            <a:r>
              <a:rPr lang="en-US" dirty="0"/>
              <a:t>Matthew 3:13</a:t>
            </a:r>
          </a:p>
        </p:txBody>
      </p:sp>
      <p:sp>
        <p:nvSpPr>
          <p:cNvPr id="3" name="Content Placeholder 2">
            <a:extLst>
              <a:ext uri="{FF2B5EF4-FFF2-40B4-BE49-F238E27FC236}">
                <a16:creationId xmlns:a16="http://schemas.microsoft.com/office/drawing/2014/main" id="{763591C3-7539-4A31-985E-D38037C7A862}"/>
              </a:ext>
            </a:extLst>
          </p:cNvPr>
          <p:cNvSpPr>
            <a:spLocks noGrp="1"/>
          </p:cNvSpPr>
          <p:nvPr>
            <p:ph idx="1"/>
          </p:nvPr>
        </p:nvSpPr>
        <p:spPr/>
        <p:txBody>
          <a:bodyPr>
            <a:normAutofit fontScale="92500"/>
          </a:bodyPr>
          <a:lstStyle/>
          <a:p>
            <a:r>
              <a:rPr lang="en-US" dirty="0">
                <a:latin typeface="Source Sans Pro Black" panose="020B0803030403020204" pitchFamily="34" charset="0"/>
              </a:rPr>
              <a:t>Then Jesus came from Galilee to John at the Jordan to be baptized by him.</a:t>
            </a:r>
          </a:p>
          <a:p>
            <a:pPr lvl="1"/>
            <a:r>
              <a:rPr lang="en-US" dirty="0"/>
              <a:t>Mark 1:9 explicitly says that Jesus came from Nazareth to be baptized by John.</a:t>
            </a:r>
          </a:p>
          <a:p>
            <a:pPr lvl="1"/>
            <a:r>
              <a:rPr lang="en-US" dirty="0"/>
              <a:t>The Greek word </a:t>
            </a:r>
            <a:r>
              <a:rPr lang="en-US" i="1" dirty="0" err="1"/>
              <a:t>baptizō</a:t>
            </a:r>
            <a:r>
              <a:rPr lang="en-US" i="1" dirty="0"/>
              <a:t> </a:t>
            </a:r>
            <a:r>
              <a:rPr lang="en-US" dirty="0"/>
              <a:t>means “to immerse” (TDNT, 1:530). Liddell and Scott define the word as “dip, plunge” (305).</a:t>
            </a:r>
          </a:p>
          <a:p>
            <a:pPr lvl="1"/>
            <a:r>
              <a:rPr lang="en-US" dirty="0"/>
              <a:t>The English definition of “baptize” is this: “</a:t>
            </a:r>
            <a:r>
              <a:rPr lang="en-US" b="0" i="0" dirty="0">
                <a:solidFill>
                  <a:srgbClr val="1A1A1A"/>
                </a:solidFill>
                <a:effectLst/>
              </a:rPr>
              <a:t>to immerse in water or sprinkle or pour water on in the Christian rite of </a:t>
            </a:r>
            <a:r>
              <a:rPr lang="en-US" dirty="0"/>
              <a:t>baptism.”</a:t>
            </a:r>
          </a:p>
          <a:p>
            <a:pPr lvl="2"/>
            <a:r>
              <a:rPr lang="en-US" dirty="0"/>
              <a:t>The modern translators of the Greek word </a:t>
            </a:r>
            <a:r>
              <a:rPr lang="en-US" i="1" dirty="0" err="1"/>
              <a:t>baptizō</a:t>
            </a:r>
            <a:r>
              <a:rPr lang="en-US" i="1" dirty="0"/>
              <a:t> </a:t>
            </a:r>
            <a:r>
              <a:rPr lang="en-US" dirty="0"/>
              <a:t>decided to transliterate (to change the letters from one language into the corresponding letters in another language) rather than to translate (</a:t>
            </a:r>
            <a:r>
              <a:rPr lang="en-US" b="0" i="0" dirty="0">
                <a:solidFill>
                  <a:srgbClr val="1A1A1A"/>
                </a:solidFill>
                <a:effectLst/>
              </a:rPr>
              <a:t>to turn from one language into another or from a foreign language into one’s own) the word, which enabled them to avoid taking a stance on the action of Christian baptism (sprinkling, pouring, or immersion).</a:t>
            </a:r>
            <a:endParaRPr lang="en-US" dirty="0"/>
          </a:p>
        </p:txBody>
      </p:sp>
    </p:spTree>
    <p:extLst>
      <p:ext uri="{BB962C8B-B14F-4D97-AF65-F5344CB8AC3E}">
        <p14:creationId xmlns:p14="http://schemas.microsoft.com/office/powerpoint/2010/main" val="255865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A264-70B6-4D7F-8A6B-D82243A7C7BF}"/>
              </a:ext>
            </a:extLst>
          </p:cNvPr>
          <p:cNvSpPr>
            <a:spLocks noGrp="1"/>
          </p:cNvSpPr>
          <p:nvPr>
            <p:ph type="title"/>
          </p:nvPr>
        </p:nvSpPr>
        <p:spPr/>
        <p:txBody>
          <a:bodyPr/>
          <a:lstStyle/>
          <a:p>
            <a:r>
              <a:rPr lang="en-US" dirty="0"/>
              <a:t>Matthew 3:14</a:t>
            </a:r>
          </a:p>
        </p:txBody>
      </p:sp>
      <p:sp>
        <p:nvSpPr>
          <p:cNvPr id="3" name="Content Placeholder 2">
            <a:extLst>
              <a:ext uri="{FF2B5EF4-FFF2-40B4-BE49-F238E27FC236}">
                <a16:creationId xmlns:a16="http://schemas.microsoft.com/office/drawing/2014/main" id="{333C7427-130D-4D95-A28E-F9ACD2F5CA37}"/>
              </a:ext>
            </a:extLst>
          </p:cNvPr>
          <p:cNvSpPr>
            <a:spLocks noGrp="1"/>
          </p:cNvSpPr>
          <p:nvPr>
            <p:ph idx="1"/>
          </p:nvPr>
        </p:nvSpPr>
        <p:spPr/>
        <p:txBody>
          <a:bodyPr/>
          <a:lstStyle/>
          <a:p>
            <a:r>
              <a:rPr lang="en-US" dirty="0">
                <a:latin typeface="Source Sans Pro Black" panose="020B0803030403020204" pitchFamily="34" charset="0"/>
              </a:rPr>
              <a:t>And John tried to prevent Him, saying, “I need to be baptized by You, and are You coming to me?”</a:t>
            </a:r>
          </a:p>
          <a:p>
            <a:pPr lvl="1"/>
            <a:r>
              <a:rPr lang="en-US" dirty="0"/>
              <a:t>Jesus and John were related; Mary and Elizabeth were cousins (Luke 1:36). The presumption is that John knew his cousin Jesus. John was six months older than Jesus (Luke 1:36).</a:t>
            </a:r>
          </a:p>
          <a:p>
            <a:pPr lvl="1"/>
            <a:r>
              <a:rPr lang="en-US" dirty="0"/>
              <a:t>John had just said, “I indeed baptize you with water unto repentance, but He who is coming after me is mightier than I, whose sandals I am not worthy to carry. He will baptize you with the Holy Spirit and fire” (3:11), so we are not surprised by his statement.</a:t>
            </a:r>
          </a:p>
          <a:p>
            <a:pPr lvl="2"/>
            <a:r>
              <a:rPr lang="en-US" dirty="0"/>
              <a:t>His baptism was temporary and anticipatory.</a:t>
            </a:r>
          </a:p>
          <a:p>
            <a:pPr lvl="2"/>
            <a:r>
              <a:rPr lang="en-US" dirty="0"/>
              <a:t>He seems to think that the temporary should give way to that which it anticipates.</a:t>
            </a:r>
          </a:p>
          <a:p>
            <a:endParaRPr lang="en-US" dirty="0"/>
          </a:p>
        </p:txBody>
      </p:sp>
    </p:spTree>
    <p:extLst>
      <p:ext uri="{BB962C8B-B14F-4D97-AF65-F5344CB8AC3E}">
        <p14:creationId xmlns:p14="http://schemas.microsoft.com/office/powerpoint/2010/main" val="42869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693B-6F5F-4EBE-A182-F358D6BA72D5}"/>
              </a:ext>
            </a:extLst>
          </p:cNvPr>
          <p:cNvSpPr>
            <a:spLocks noGrp="1"/>
          </p:cNvSpPr>
          <p:nvPr>
            <p:ph type="title"/>
          </p:nvPr>
        </p:nvSpPr>
        <p:spPr/>
        <p:txBody>
          <a:bodyPr/>
          <a:lstStyle/>
          <a:p>
            <a:r>
              <a:rPr lang="en-US" dirty="0"/>
              <a:t>Matthew 3:15</a:t>
            </a:r>
          </a:p>
        </p:txBody>
      </p:sp>
      <p:sp>
        <p:nvSpPr>
          <p:cNvPr id="3" name="Content Placeholder 2">
            <a:extLst>
              <a:ext uri="{FF2B5EF4-FFF2-40B4-BE49-F238E27FC236}">
                <a16:creationId xmlns:a16="http://schemas.microsoft.com/office/drawing/2014/main" id="{CB177D55-787C-4B4C-9ACB-61F28D743D2D}"/>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But Jesus answered and said to him, “Permit it to be so now, for thus it is fitting for us to fulfill all righteousness.” Then he allowed Him. </a:t>
            </a:r>
          </a:p>
          <a:p>
            <a:pPr lvl="1"/>
            <a:r>
              <a:rPr lang="en-US" dirty="0"/>
              <a:t>These are the first words from Jesus’s lips in Matthew’s gospel.</a:t>
            </a:r>
          </a:p>
          <a:p>
            <a:pPr lvl="1"/>
            <a:r>
              <a:rPr lang="en-US" dirty="0"/>
              <a:t>Read Matthew 21:23-27.</a:t>
            </a:r>
          </a:p>
          <a:p>
            <a:pPr lvl="1"/>
            <a:r>
              <a:rPr lang="en-US" dirty="0"/>
              <a:t>If John’s baptism was “from heaven,” what was man’s obligation toward that baptism?</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“Both John’s baptism of Jesus and Jesus’ submission to baptism at the hands of John (note the use of ‘for us’) are identified as having their part to play in the unfolding of God’s purpose. According to Jesus, this act of baptism administered and received strikes a fitting opening note (</a:t>
            </a:r>
            <a:r>
              <a:rPr lang="en-US" i="1" dirty="0"/>
              <a:t>π</a:t>
            </a:r>
            <a:r>
              <a:rPr lang="en-US" i="1" dirty="0" err="1"/>
              <a:t>ρέ</a:t>
            </a:r>
            <a:r>
              <a:rPr lang="en-US" i="1" dirty="0"/>
              <a:t>πον ἐστιν </a:t>
            </a:r>
            <a:r>
              <a:rPr lang="en-US" dirty="0"/>
              <a:t>[‘it is fitting’]) for the role to which he is called in the present period. It is not the baptism alone which ‘fulfil[s] all righteousness’; rather, the baptism constitutes the opening move of an unfolding sequence designed (building on John’s existing efforts) ‘to fulfil all righteousness’” (</a:t>
            </a:r>
            <a:r>
              <a:rPr lang="en-US" i="1" dirty="0"/>
              <a:t>The Gospel of Matthew: A Commentary on the Greek Text</a:t>
            </a:r>
            <a:r>
              <a:rPr lang="en-US" dirty="0"/>
              <a:t>, 153).</a:t>
            </a:r>
          </a:p>
          <a:p>
            <a:pPr lvl="1"/>
            <a:endParaRPr lang="en-US" dirty="0"/>
          </a:p>
        </p:txBody>
      </p:sp>
    </p:spTree>
    <p:extLst>
      <p:ext uri="{BB962C8B-B14F-4D97-AF65-F5344CB8AC3E}">
        <p14:creationId xmlns:p14="http://schemas.microsoft.com/office/powerpoint/2010/main" val="16708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62DD-1A2F-4049-B0C0-7049CB2B7E8C}"/>
              </a:ext>
            </a:extLst>
          </p:cNvPr>
          <p:cNvSpPr>
            <a:spLocks noGrp="1"/>
          </p:cNvSpPr>
          <p:nvPr>
            <p:ph type="title"/>
          </p:nvPr>
        </p:nvSpPr>
        <p:spPr/>
        <p:txBody>
          <a:bodyPr/>
          <a:lstStyle/>
          <a:p>
            <a:r>
              <a:rPr lang="en-US" dirty="0"/>
              <a:t>To Fulfill All Righteousness</a:t>
            </a:r>
          </a:p>
        </p:txBody>
      </p:sp>
      <p:sp>
        <p:nvSpPr>
          <p:cNvPr id="3" name="Content Placeholder 2">
            <a:extLst>
              <a:ext uri="{FF2B5EF4-FFF2-40B4-BE49-F238E27FC236}">
                <a16:creationId xmlns:a16="http://schemas.microsoft.com/office/drawing/2014/main" id="{24FB6BED-AF47-4B6F-A1DD-5BACB13AE9D2}"/>
              </a:ext>
            </a:extLst>
          </p:cNvPr>
          <p:cNvSpPr>
            <a:spLocks noGrp="1"/>
          </p:cNvSpPr>
          <p:nvPr>
            <p:ph idx="1"/>
          </p:nvPr>
        </p:nvSpPr>
        <p:spPr/>
        <p:txBody>
          <a:bodyPr>
            <a:normAutofit lnSpcReduction="10000"/>
          </a:bodyPr>
          <a:lstStyle/>
          <a:p>
            <a:r>
              <a:rPr lang="en-US" dirty="0"/>
              <a:t>What made Jesus’s baptism a problem for John and for a consistent theology of Jesus?</a:t>
            </a:r>
          </a:p>
          <a:p>
            <a:pPr lvl="1"/>
            <a:r>
              <a:rPr lang="en-US" dirty="0"/>
              <a:t>Passages that teach that Jesus was sinless (Isa. 53:9; John 8:46; 2 Cor. 5:21; 1 Pet. 2:22; 3:18; Heb. 4:15; 7:26; 9:14; 1 John 3:5).</a:t>
            </a:r>
          </a:p>
          <a:p>
            <a:pPr lvl="1"/>
            <a:r>
              <a:rPr lang="en-US" dirty="0"/>
              <a:t>There is no question that Jesus is superior to John, though some may have imagined John was superior because Jesus was baptized by John.</a:t>
            </a:r>
          </a:p>
          <a:p>
            <a:r>
              <a:rPr lang="en-US" dirty="0"/>
              <a:t>Jesus’s submission to baptism:</a:t>
            </a:r>
          </a:p>
          <a:p>
            <a:pPr lvl="1"/>
            <a:r>
              <a:rPr lang="en-US" dirty="0"/>
              <a:t>Showed His identification with men.</a:t>
            </a:r>
          </a:p>
          <a:p>
            <a:pPr lvl="1"/>
            <a:r>
              <a:rPr lang="en-US" dirty="0"/>
              <a:t>Provided an example for others to follow.</a:t>
            </a:r>
          </a:p>
          <a:p>
            <a:pPr lvl="1"/>
            <a:r>
              <a:rPr lang="en-US" dirty="0"/>
              <a:t>Demonstrates Jesus’s humility</a:t>
            </a:r>
          </a:p>
          <a:p>
            <a:r>
              <a:rPr lang="en-US" dirty="0"/>
              <a:t>As a result of Jesus’s answer, John yielded.</a:t>
            </a:r>
          </a:p>
        </p:txBody>
      </p:sp>
    </p:spTree>
    <p:extLst>
      <p:ext uri="{BB962C8B-B14F-4D97-AF65-F5344CB8AC3E}">
        <p14:creationId xmlns:p14="http://schemas.microsoft.com/office/powerpoint/2010/main" val="69012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19C1-7425-4F94-BC0F-DD32D58A99C1}"/>
              </a:ext>
            </a:extLst>
          </p:cNvPr>
          <p:cNvSpPr>
            <a:spLocks noGrp="1"/>
          </p:cNvSpPr>
          <p:nvPr>
            <p:ph type="title"/>
          </p:nvPr>
        </p:nvSpPr>
        <p:spPr/>
        <p:txBody>
          <a:bodyPr/>
          <a:lstStyle/>
          <a:p>
            <a:r>
              <a:rPr lang="en-US" dirty="0"/>
              <a:t>Outline of Chapter 3</a:t>
            </a:r>
          </a:p>
        </p:txBody>
      </p:sp>
      <p:sp>
        <p:nvSpPr>
          <p:cNvPr id="3" name="Content Placeholder 2">
            <a:extLst>
              <a:ext uri="{FF2B5EF4-FFF2-40B4-BE49-F238E27FC236}">
                <a16:creationId xmlns:a16="http://schemas.microsoft.com/office/drawing/2014/main" id="{FE8085CB-180F-4002-AE60-46E024C9D2D0}"/>
              </a:ext>
            </a:extLst>
          </p:cNvPr>
          <p:cNvSpPr>
            <a:spLocks noGrp="1"/>
          </p:cNvSpPr>
          <p:nvPr>
            <p:ph idx="1"/>
          </p:nvPr>
        </p:nvSpPr>
        <p:spPr/>
        <p:txBody>
          <a:bodyPr/>
          <a:lstStyle/>
          <a:p>
            <a:r>
              <a:rPr lang="en-US" dirty="0"/>
              <a:t>John the Baptist is introduced (3:1-6)</a:t>
            </a:r>
          </a:p>
          <a:p>
            <a:r>
              <a:rPr lang="en-US" dirty="0"/>
              <a:t>John and the Sadducees and Pharisees (3:7-12)</a:t>
            </a:r>
          </a:p>
          <a:p>
            <a:r>
              <a:rPr lang="en-US" dirty="0"/>
              <a:t>The baptism of Jesus (3:13-17)</a:t>
            </a:r>
          </a:p>
        </p:txBody>
      </p:sp>
    </p:spTree>
    <p:extLst>
      <p:ext uri="{BB962C8B-B14F-4D97-AF65-F5344CB8AC3E}">
        <p14:creationId xmlns:p14="http://schemas.microsoft.com/office/powerpoint/2010/main" val="956337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3BEF-1882-477B-9F39-7757956A2C0D}"/>
              </a:ext>
            </a:extLst>
          </p:cNvPr>
          <p:cNvSpPr>
            <a:spLocks noGrp="1"/>
          </p:cNvSpPr>
          <p:nvPr>
            <p:ph type="title"/>
          </p:nvPr>
        </p:nvSpPr>
        <p:spPr/>
        <p:txBody>
          <a:bodyPr/>
          <a:lstStyle/>
          <a:p>
            <a:r>
              <a:rPr lang="en-US" dirty="0"/>
              <a:t>Matthew 3:16-17</a:t>
            </a:r>
          </a:p>
        </p:txBody>
      </p:sp>
      <p:sp>
        <p:nvSpPr>
          <p:cNvPr id="3" name="Content Placeholder 2">
            <a:extLst>
              <a:ext uri="{FF2B5EF4-FFF2-40B4-BE49-F238E27FC236}">
                <a16:creationId xmlns:a16="http://schemas.microsoft.com/office/drawing/2014/main" id="{F61836B3-FC0B-48CB-864B-82F851342A02}"/>
              </a:ext>
            </a:extLst>
          </p:cNvPr>
          <p:cNvSpPr>
            <a:spLocks noGrp="1"/>
          </p:cNvSpPr>
          <p:nvPr>
            <p:ph idx="1"/>
          </p:nvPr>
        </p:nvSpPr>
        <p:spPr/>
        <p:txBody>
          <a:bodyPr/>
          <a:lstStyle/>
          <a:p>
            <a:r>
              <a:rPr lang="en-US" dirty="0">
                <a:latin typeface="Source Sans Pro Black" panose="020B0803030403020204" pitchFamily="34" charset="0"/>
              </a:rPr>
              <a:t>When He had been baptized, </a:t>
            </a:r>
            <a:r>
              <a:rPr lang="en-US" dirty="0">
                <a:solidFill>
                  <a:srgbClr val="BF9000"/>
                </a:solidFill>
                <a:latin typeface="Source Sans Pro Black" panose="020B0803030403020204" pitchFamily="34" charset="0"/>
              </a:rPr>
              <a:t>Jesus</a:t>
            </a:r>
            <a:r>
              <a:rPr lang="en-US" dirty="0">
                <a:latin typeface="Source Sans Pro Black" panose="020B0803030403020204" pitchFamily="34" charset="0"/>
              </a:rPr>
              <a:t> came up immediately from the water; and behold, the heavens were opened to Him, and He saw the </a:t>
            </a:r>
            <a:r>
              <a:rPr lang="en-US" dirty="0">
                <a:solidFill>
                  <a:schemeClr val="accent4">
                    <a:lumMod val="75000"/>
                  </a:schemeClr>
                </a:solidFill>
                <a:latin typeface="Source Sans Pro Black" panose="020B0803030403020204" pitchFamily="34" charset="0"/>
              </a:rPr>
              <a:t>Spirit of God </a:t>
            </a:r>
            <a:r>
              <a:rPr lang="en-US" dirty="0">
                <a:latin typeface="Source Sans Pro Black" panose="020B0803030403020204" pitchFamily="34" charset="0"/>
              </a:rPr>
              <a:t>descending like a dove and alighting upon Him. And suddenly </a:t>
            </a:r>
            <a:r>
              <a:rPr lang="en-US" dirty="0">
                <a:solidFill>
                  <a:schemeClr val="accent4">
                    <a:lumMod val="75000"/>
                  </a:schemeClr>
                </a:solidFill>
                <a:latin typeface="Source Sans Pro Black" panose="020B0803030403020204" pitchFamily="34" charset="0"/>
              </a:rPr>
              <a:t>a voice came from heaven</a:t>
            </a:r>
            <a:r>
              <a:rPr lang="en-US" dirty="0">
                <a:latin typeface="Source Sans Pro Black" panose="020B0803030403020204" pitchFamily="34" charset="0"/>
              </a:rPr>
              <a:t>, saying, “This is My beloved Son, in whom I am well pleased.”</a:t>
            </a:r>
          </a:p>
          <a:p>
            <a:pPr lvl="1"/>
            <a:r>
              <a:rPr lang="en-US" dirty="0"/>
              <a:t>This is one of several passages of Scripture that mention the Father, Son, and Holy Spirit:</a:t>
            </a:r>
          </a:p>
          <a:p>
            <a:pPr lvl="2"/>
            <a:r>
              <a:rPr lang="en-US" dirty="0"/>
              <a:t>The Father: a voice from heaven, “My,” “I”</a:t>
            </a:r>
          </a:p>
          <a:p>
            <a:pPr lvl="2"/>
            <a:r>
              <a:rPr lang="en-US" dirty="0"/>
              <a:t>The Holy Spirit: coming from heaven to earth in bodily form like a dove</a:t>
            </a:r>
          </a:p>
          <a:p>
            <a:pPr lvl="2"/>
            <a:r>
              <a:rPr lang="en-US" dirty="0"/>
              <a:t>Jesus: in the water, “beloved Son”</a:t>
            </a:r>
          </a:p>
        </p:txBody>
      </p:sp>
    </p:spTree>
    <p:extLst>
      <p:ext uri="{BB962C8B-B14F-4D97-AF65-F5344CB8AC3E}">
        <p14:creationId xmlns:p14="http://schemas.microsoft.com/office/powerpoint/2010/main" val="2479661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B4E-684C-4581-A42C-A14150767980}"/>
              </a:ext>
            </a:extLst>
          </p:cNvPr>
          <p:cNvSpPr>
            <a:spLocks noGrp="1"/>
          </p:cNvSpPr>
          <p:nvPr>
            <p:ph type="title"/>
          </p:nvPr>
        </p:nvSpPr>
        <p:spPr/>
        <p:txBody>
          <a:bodyPr/>
          <a:lstStyle/>
          <a:p>
            <a:r>
              <a:rPr lang="en-US" dirty="0"/>
              <a:t>Matthew 3:16</a:t>
            </a:r>
          </a:p>
        </p:txBody>
      </p:sp>
      <p:sp>
        <p:nvSpPr>
          <p:cNvPr id="3" name="Content Placeholder 2">
            <a:extLst>
              <a:ext uri="{FF2B5EF4-FFF2-40B4-BE49-F238E27FC236}">
                <a16:creationId xmlns:a16="http://schemas.microsoft.com/office/drawing/2014/main" id="{64075EE6-FEA8-4044-B345-AC263AF40CF0}"/>
              </a:ext>
            </a:extLst>
          </p:cNvPr>
          <p:cNvSpPr>
            <a:spLocks noGrp="1"/>
          </p:cNvSpPr>
          <p:nvPr>
            <p:ph idx="1"/>
          </p:nvPr>
        </p:nvSpPr>
        <p:spPr/>
        <p:txBody>
          <a:bodyPr/>
          <a:lstStyle/>
          <a:p>
            <a:r>
              <a:rPr lang="en-US" dirty="0">
                <a:latin typeface="Source Sans Pro Black" panose="020B0803030403020204" pitchFamily="34" charset="0"/>
              </a:rPr>
              <a:t>When He had been baptized, Jesus came up immediately from the water; and behold, the heavens were opened to Him, and He saw the Spirit of God descending like a dove and alighting upon Him. </a:t>
            </a:r>
          </a:p>
          <a:p>
            <a:pPr lvl="1"/>
            <a:r>
              <a:rPr lang="en-US" dirty="0"/>
              <a:t>Note what baptism required:</a:t>
            </a:r>
          </a:p>
          <a:p>
            <a:pPr lvl="2"/>
            <a:r>
              <a:rPr lang="en-US" dirty="0"/>
              <a:t>Going down into the water (one cannot come up out of what he never went down into)</a:t>
            </a:r>
          </a:p>
          <a:p>
            <a:pPr lvl="2"/>
            <a:r>
              <a:rPr lang="en-US" dirty="0"/>
              <a:t>Coming up out of the water.</a:t>
            </a:r>
          </a:p>
          <a:p>
            <a:pPr lvl="2"/>
            <a:r>
              <a:rPr lang="en-US" dirty="0"/>
              <a:t>The definition of “baptize” is “to immerse.”</a:t>
            </a:r>
          </a:p>
          <a:p>
            <a:pPr lvl="1"/>
            <a:r>
              <a:rPr lang="en-US" dirty="0"/>
              <a:t>Note the words “immediately” and “and behold” which mark off these events as important.</a:t>
            </a:r>
          </a:p>
        </p:txBody>
      </p:sp>
    </p:spTree>
    <p:extLst>
      <p:ext uri="{BB962C8B-B14F-4D97-AF65-F5344CB8AC3E}">
        <p14:creationId xmlns:p14="http://schemas.microsoft.com/office/powerpoint/2010/main" val="24762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9E2A-13B8-4E51-AA7F-2DD917BFF228}"/>
              </a:ext>
            </a:extLst>
          </p:cNvPr>
          <p:cNvSpPr>
            <a:spLocks noGrp="1"/>
          </p:cNvSpPr>
          <p:nvPr>
            <p:ph type="title"/>
          </p:nvPr>
        </p:nvSpPr>
        <p:spPr/>
        <p:txBody>
          <a:bodyPr/>
          <a:lstStyle/>
          <a:p>
            <a:r>
              <a:rPr lang="en-US" dirty="0"/>
              <a:t>The Symbolism</a:t>
            </a:r>
          </a:p>
        </p:txBody>
      </p:sp>
      <p:sp>
        <p:nvSpPr>
          <p:cNvPr id="3" name="Content Placeholder 2">
            <a:extLst>
              <a:ext uri="{FF2B5EF4-FFF2-40B4-BE49-F238E27FC236}">
                <a16:creationId xmlns:a16="http://schemas.microsoft.com/office/drawing/2014/main" id="{F04F6EA2-ADE7-4C8B-9F78-4D60D9A9E9DE}"/>
              </a:ext>
            </a:extLst>
          </p:cNvPr>
          <p:cNvSpPr>
            <a:spLocks noGrp="1"/>
          </p:cNvSpPr>
          <p:nvPr>
            <p:ph idx="1"/>
          </p:nvPr>
        </p:nvSpPr>
        <p:spPr/>
        <p:txBody>
          <a:bodyPr>
            <a:normAutofit fontScale="92500" lnSpcReduction="20000"/>
          </a:bodyPr>
          <a:lstStyle/>
          <a:p>
            <a:r>
              <a:rPr lang="en-US" dirty="0"/>
              <a:t>The “heavens were opened” reminds one of other revelation scenes (John 1:51; Acts 7:56; 10:11; Rev. 19:11).</a:t>
            </a:r>
          </a:p>
          <a:p>
            <a:r>
              <a:rPr lang="en-US" dirty="0"/>
              <a:t>The prophecy of the Spirit coming to the Messiah.</a:t>
            </a:r>
          </a:p>
          <a:p>
            <a:pPr lvl="1"/>
            <a:r>
              <a:rPr lang="en-US" dirty="0"/>
              <a:t>The OT judges (Judg. 3:10; 6:34) and prophets (2 Chon. 15:1; 20:14) were empowered by the Holy Spirit.</a:t>
            </a:r>
          </a:p>
          <a:p>
            <a:pPr lvl="1"/>
            <a:r>
              <a:rPr lang="en-US" dirty="0"/>
              <a:t>“The Spirit of the Lord </a:t>
            </a:r>
            <a:r>
              <a:rPr lang="en-US" cap="small" dirty="0"/>
              <a:t>God</a:t>
            </a:r>
            <a:r>
              <a:rPr lang="en-US" dirty="0"/>
              <a:t> is upon Me, Because the </a:t>
            </a:r>
            <a:r>
              <a:rPr lang="en-US" cap="small" dirty="0"/>
              <a:t>Lord</a:t>
            </a:r>
            <a:r>
              <a:rPr lang="en-US" dirty="0"/>
              <a:t> has anointed Me To preach good tidings to the poor; He has sent Me to heal the brokenhearted, To proclaim liberty to the captives, And the opening of the prison to those who are bound” (Isa. 61:1).</a:t>
            </a:r>
          </a:p>
          <a:p>
            <a:pPr lvl="1"/>
            <a:r>
              <a:rPr lang="en-US" dirty="0"/>
              <a:t>“. . .that word you know, which was proclaimed throughout all Judea, and began from Galilee after the baptism which John preached: how God anointed Jesus of Nazareth with the Holy Spirit and with power, who went about doing good and healing all who were oppressed by the devil, for God was with Him” (Acts 10:37-38).</a:t>
            </a:r>
          </a:p>
          <a:p>
            <a:r>
              <a:rPr lang="en-US" dirty="0"/>
              <a:t>Why “a dove” (and not a hawk, a buzzard, a woodpecker)?</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122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A638-2138-42B9-B39E-4D6669195057}"/>
              </a:ext>
            </a:extLst>
          </p:cNvPr>
          <p:cNvSpPr>
            <a:spLocks noGrp="1"/>
          </p:cNvSpPr>
          <p:nvPr>
            <p:ph type="title"/>
          </p:nvPr>
        </p:nvSpPr>
        <p:spPr>
          <a:xfrm>
            <a:off x="838200" y="365126"/>
            <a:ext cx="10515600" cy="925290"/>
          </a:xfrm>
        </p:spPr>
        <p:txBody>
          <a:bodyPr/>
          <a:lstStyle/>
          <a:p>
            <a:r>
              <a:rPr lang="en-US" dirty="0"/>
              <a:t>Matthew 3:17</a:t>
            </a:r>
          </a:p>
        </p:txBody>
      </p:sp>
      <p:sp>
        <p:nvSpPr>
          <p:cNvPr id="3" name="Content Placeholder 2">
            <a:extLst>
              <a:ext uri="{FF2B5EF4-FFF2-40B4-BE49-F238E27FC236}">
                <a16:creationId xmlns:a16="http://schemas.microsoft.com/office/drawing/2014/main" id="{F3658017-532F-4AC2-BDE3-D8D3BD2BCA3C}"/>
              </a:ext>
            </a:extLst>
          </p:cNvPr>
          <p:cNvSpPr>
            <a:spLocks noGrp="1"/>
          </p:cNvSpPr>
          <p:nvPr>
            <p:ph idx="1"/>
          </p:nvPr>
        </p:nvSpPr>
        <p:spPr>
          <a:xfrm>
            <a:off x="838200" y="1435693"/>
            <a:ext cx="10515600" cy="4741270"/>
          </a:xfrm>
        </p:spPr>
        <p:txBody>
          <a:bodyPr>
            <a:normAutofit fontScale="92500" lnSpcReduction="10000"/>
          </a:bodyPr>
          <a:lstStyle/>
          <a:p>
            <a:r>
              <a:rPr lang="en-US" dirty="0">
                <a:latin typeface="Source Sans Pro Black" panose="020B0803030403020204" pitchFamily="34" charset="0"/>
              </a:rPr>
              <a:t>And suddenly a voice came from heaven, saying, “This is My beloved Son, in whom I am well pleased.”</a:t>
            </a:r>
          </a:p>
          <a:p>
            <a:pPr lvl="1"/>
            <a:r>
              <a:rPr lang="en-US" dirty="0"/>
              <a:t>“Son of God” can be used in at least three senses: (a) “we are all sons of God through faith” (Gal. 3:26); (b) affirming the deity of Jesus; (c) a synonym of Messiah/Christ (Matt. 16:16; 26:63; 27:43). How is it used in this verse?</a:t>
            </a:r>
          </a:p>
          <a:p>
            <a:pPr lvl="1"/>
            <a:r>
              <a:rPr lang="en-US" dirty="0"/>
              <a:t>“Beloved Son” is used at the baptism of Jesus and again at His transfiguration (Matt. 17:5; 2 Pet. 1:17).</a:t>
            </a:r>
          </a:p>
          <a:p>
            <a:pPr lvl="2"/>
            <a:r>
              <a:rPr lang="en-US" dirty="0"/>
              <a:t>Isaac is described as Abraham’s son “whom you love” (Gen. 22:2), “your son, your only son” (Gen. 22:12), “only begotten son” (Heb. 11:17).</a:t>
            </a:r>
          </a:p>
          <a:p>
            <a:pPr lvl="2"/>
            <a:r>
              <a:rPr lang="en-US" dirty="0"/>
              <a:t>“By faith Abraham, when he was tested, offered up Isaac, and he who had received the promises offered up </a:t>
            </a:r>
            <a:r>
              <a:rPr lang="en-US" dirty="0">
                <a:latin typeface="Source Sans Pro Black" panose="020B0803030403020204" pitchFamily="34" charset="0"/>
              </a:rPr>
              <a:t>his only begotten son</a:t>
            </a:r>
            <a:r>
              <a:rPr lang="en-US" dirty="0"/>
              <a:t>, of whom it was said, ‘In Isaac your seed shall be called,’ concluding that God was able to raise him up, even from the dead, from which he also received him in a figurative sense” (Heb. 11:17-19).</a:t>
            </a:r>
          </a:p>
          <a:p>
            <a:pPr lvl="1"/>
            <a:r>
              <a:rPr lang="en-US" dirty="0"/>
              <a:t>How would this event shape both Jesus’s own view of who He was and also that of his disciples’ view of who He was?</a:t>
            </a:r>
          </a:p>
          <a:p>
            <a:pPr lvl="2"/>
            <a:endParaRPr lang="en-US" dirty="0"/>
          </a:p>
          <a:p>
            <a:pPr lvl="2"/>
            <a:endParaRPr lang="en-US" dirty="0"/>
          </a:p>
        </p:txBody>
      </p:sp>
    </p:spTree>
    <p:extLst>
      <p:ext uri="{BB962C8B-B14F-4D97-AF65-F5344CB8AC3E}">
        <p14:creationId xmlns:p14="http://schemas.microsoft.com/office/powerpoint/2010/main" val="15245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0E6E-355D-482F-B46A-A3133E789559}"/>
              </a:ext>
            </a:extLst>
          </p:cNvPr>
          <p:cNvSpPr>
            <a:spLocks noGrp="1"/>
          </p:cNvSpPr>
          <p:nvPr>
            <p:ph type="title"/>
          </p:nvPr>
        </p:nvSpPr>
        <p:spPr/>
        <p:txBody>
          <a:bodyPr/>
          <a:lstStyle/>
          <a:p>
            <a:r>
              <a:rPr lang="en-US" dirty="0"/>
              <a:t>In Whom I Am Well Pleased</a:t>
            </a:r>
          </a:p>
        </p:txBody>
      </p:sp>
      <p:sp>
        <p:nvSpPr>
          <p:cNvPr id="3" name="Content Placeholder 2">
            <a:extLst>
              <a:ext uri="{FF2B5EF4-FFF2-40B4-BE49-F238E27FC236}">
                <a16:creationId xmlns:a16="http://schemas.microsoft.com/office/drawing/2014/main" id="{ABD4DFBA-5FD5-4B94-B8A3-D0B1B32A87A6}"/>
              </a:ext>
            </a:extLst>
          </p:cNvPr>
          <p:cNvSpPr>
            <a:spLocks noGrp="1"/>
          </p:cNvSpPr>
          <p:nvPr>
            <p:ph idx="1"/>
          </p:nvPr>
        </p:nvSpPr>
        <p:spPr/>
        <p:txBody>
          <a:bodyPr/>
          <a:lstStyle/>
          <a:p>
            <a:r>
              <a:rPr lang="en-US" dirty="0"/>
              <a:t>These words bear significance because of the outcome of the life of this man.</a:t>
            </a:r>
          </a:p>
          <a:p>
            <a:pPr lvl="1"/>
            <a:r>
              <a:rPr lang="en-US" dirty="0"/>
              <a:t>The Jewish High Priest Caiaphas judged Jesus at His trial: “But Jesus kept silent. And the high priest answered and said to Him, ‘I put You under oath by the living God: Tell us if You are the Christ, the Son of God!’ Jesus said to him, ‘It is as you said. Nevertheless, I say to you, hereafter you will see the Son of Man sitting at the right hand of the Power, and coming on the clouds of heaven.’ Then the high priest tore his clothes, saying, ‘He has spoken blasphemy! What further need do we have of witnesses? Look, now you have heard His blasphemy! What do you think?’ They answered and said, ‘He is deserving of death’” (Matt. 26:63-66).</a:t>
            </a:r>
          </a:p>
          <a:p>
            <a:pPr lvl="1"/>
            <a:r>
              <a:rPr lang="en-US" dirty="0"/>
              <a:t>But God’s assessment of Jesus was this: “in whom I am well pleased!”</a:t>
            </a:r>
          </a:p>
          <a:p>
            <a:pPr lvl="1"/>
            <a:endParaRPr lang="en-US" dirty="0"/>
          </a:p>
          <a:p>
            <a:pPr lvl="1"/>
            <a:endParaRPr lang="en-US" dirty="0"/>
          </a:p>
        </p:txBody>
      </p:sp>
    </p:spTree>
    <p:extLst>
      <p:ext uri="{BB962C8B-B14F-4D97-AF65-F5344CB8AC3E}">
        <p14:creationId xmlns:p14="http://schemas.microsoft.com/office/powerpoint/2010/main" val="4275453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39A1-4178-4F12-80FA-2E4EE5BAB0E3}"/>
              </a:ext>
            </a:extLst>
          </p:cNvPr>
          <p:cNvSpPr>
            <a:spLocks noGrp="1"/>
          </p:cNvSpPr>
          <p:nvPr>
            <p:ph type="title"/>
          </p:nvPr>
        </p:nvSpPr>
        <p:spPr/>
        <p:txBody>
          <a:bodyPr/>
          <a:lstStyle/>
          <a:p>
            <a:r>
              <a:rPr lang="en-US" dirty="0"/>
              <a:t>John the Baptist’s Testimony</a:t>
            </a:r>
          </a:p>
        </p:txBody>
      </p:sp>
      <p:sp>
        <p:nvSpPr>
          <p:cNvPr id="3" name="Content Placeholder 2">
            <a:extLst>
              <a:ext uri="{FF2B5EF4-FFF2-40B4-BE49-F238E27FC236}">
                <a16:creationId xmlns:a16="http://schemas.microsoft.com/office/drawing/2014/main" id="{B67C82FE-8EFC-4406-B4CB-5EC0717FA847}"/>
              </a:ext>
            </a:extLst>
          </p:cNvPr>
          <p:cNvSpPr>
            <a:spLocks noGrp="1"/>
          </p:cNvSpPr>
          <p:nvPr>
            <p:ph idx="1"/>
          </p:nvPr>
        </p:nvSpPr>
        <p:spPr/>
        <p:txBody>
          <a:bodyPr/>
          <a:lstStyle/>
          <a:p>
            <a:r>
              <a:rPr lang="en-US" dirty="0"/>
              <a:t>“John bore witness of Him and cried out, saying, ‘This was He of whom I said, “He who comes after me is preferred before me, for He was before me.”’ And of His fullness we have all received, and grace for grace. For the law was given through Moses, but grace and truth came through Jesus Christ. No one has seen God at any time. The only begotten Son, who is in the bosom of the Father, He has declared Him” (John 1:15-18).</a:t>
            </a:r>
          </a:p>
          <a:p>
            <a:endParaRPr lang="en-US" dirty="0"/>
          </a:p>
          <a:p>
            <a:endParaRPr lang="en-US" dirty="0"/>
          </a:p>
        </p:txBody>
      </p:sp>
    </p:spTree>
    <p:extLst>
      <p:ext uri="{BB962C8B-B14F-4D97-AF65-F5344CB8AC3E}">
        <p14:creationId xmlns:p14="http://schemas.microsoft.com/office/powerpoint/2010/main" val="2344852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39A1-4178-4F12-80FA-2E4EE5BAB0E3}"/>
              </a:ext>
            </a:extLst>
          </p:cNvPr>
          <p:cNvSpPr>
            <a:spLocks noGrp="1"/>
          </p:cNvSpPr>
          <p:nvPr>
            <p:ph type="title"/>
          </p:nvPr>
        </p:nvSpPr>
        <p:spPr/>
        <p:txBody>
          <a:bodyPr/>
          <a:lstStyle/>
          <a:p>
            <a:r>
              <a:rPr lang="en-US" dirty="0"/>
              <a:t>John the Baptist’s Testimony</a:t>
            </a:r>
          </a:p>
        </p:txBody>
      </p:sp>
      <p:sp>
        <p:nvSpPr>
          <p:cNvPr id="3" name="Content Placeholder 2">
            <a:extLst>
              <a:ext uri="{FF2B5EF4-FFF2-40B4-BE49-F238E27FC236}">
                <a16:creationId xmlns:a16="http://schemas.microsoft.com/office/drawing/2014/main" id="{B67C82FE-8EFC-4406-B4CB-5EC0717FA847}"/>
              </a:ext>
            </a:extLst>
          </p:cNvPr>
          <p:cNvSpPr>
            <a:spLocks noGrp="1"/>
          </p:cNvSpPr>
          <p:nvPr>
            <p:ph idx="1"/>
          </p:nvPr>
        </p:nvSpPr>
        <p:spPr/>
        <p:txBody>
          <a:bodyPr>
            <a:normAutofit/>
          </a:bodyPr>
          <a:lstStyle/>
          <a:p>
            <a:r>
              <a:rPr lang="en-US" dirty="0"/>
              <a:t>“The next day John saw Jesus coming toward him, and said, ‘Behold! The Lamb of God who takes away the sin of the world! This is He of whom I said, “After me comes a Man who is preferred before me, for He was before me.” I did not know Him; but that He should be revealed to Israel, therefore I came baptizing with water.’ And John bore witness, saying, ‘I saw the Spirit descending from heaven like a dove, and He remained upon Him. I did not know Him, but He who sent me to baptize with water said to me, “Upon whom you see the Spirit descending, and remaining on Him, this is He who baptizes with the Holy Spirit.” ‘And I have seen and testified that this is the Son of God’” (John 1:29-34).</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8353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7C49-7BBC-48B9-84A4-13698550E4F5}"/>
              </a:ext>
            </a:extLst>
          </p:cNvPr>
          <p:cNvSpPr>
            <a:spLocks noGrp="1"/>
          </p:cNvSpPr>
          <p:nvPr>
            <p:ph type="title"/>
          </p:nvPr>
        </p:nvSpPr>
        <p:spPr/>
        <p:txBody>
          <a:bodyPr/>
          <a:lstStyle/>
          <a:p>
            <a:r>
              <a:rPr lang="en-US" sz="4000" dirty="0"/>
              <a:t>John the Baptist Is Introduced</a:t>
            </a:r>
            <a:br>
              <a:rPr lang="en-US" dirty="0"/>
            </a:br>
            <a:r>
              <a:rPr lang="en-US" sz="2400" dirty="0"/>
              <a:t>Matthew 3:1-6</a:t>
            </a:r>
          </a:p>
        </p:txBody>
      </p:sp>
      <p:pic>
        <p:nvPicPr>
          <p:cNvPr id="1026" name="Picture 2" descr="FreeBibleimages :: John the Baptist :: John the Baptist in the wilderness  and the baptism of Jesus (Matthew 3:1-16, Mark 1:1-11, Luke 3:1-22, John  1:1-34)">
            <a:extLst>
              <a:ext uri="{FF2B5EF4-FFF2-40B4-BE49-F238E27FC236}">
                <a16:creationId xmlns:a16="http://schemas.microsoft.com/office/drawing/2014/main" id="{CA684B3A-B31F-4990-BB6F-A8A6A8DD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084" y="1830755"/>
            <a:ext cx="6437832" cy="48283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5B4E-903E-473A-B1F7-BD9793DAD01E}"/>
              </a:ext>
            </a:extLst>
          </p:cNvPr>
          <p:cNvSpPr>
            <a:spLocks noGrp="1"/>
          </p:cNvSpPr>
          <p:nvPr>
            <p:ph type="title"/>
          </p:nvPr>
        </p:nvSpPr>
        <p:spPr/>
        <p:txBody>
          <a:bodyPr/>
          <a:lstStyle/>
          <a:p>
            <a:r>
              <a:rPr lang="en-US" dirty="0"/>
              <a:t>John the Baptist</a:t>
            </a:r>
          </a:p>
        </p:txBody>
      </p:sp>
      <p:sp>
        <p:nvSpPr>
          <p:cNvPr id="3" name="Content Placeholder 2">
            <a:extLst>
              <a:ext uri="{FF2B5EF4-FFF2-40B4-BE49-F238E27FC236}">
                <a16:creationId xmlns:a16="http://schemas.microsoft.com/office/drawing/2014/main" id="{CCB70362-7F4B-469D-B93D-F22584D2631D}"/>
              </a:ext>
            </a:extLst>
          </p:cNvPr>
          <p:cNvSpPr>
            <a:spLocks noGrp="1"/>
          </p:cNvSpPr>
          <p:nvPr>
            <p:ph idx="1"/>
          </p:nvPr>
        </p:nvSpPr>
        <p:spPr/>
        <p:txBody>
          <a:bodyPr/>
          <a:lstStyle/>
          <a:p>
            <a:r>
              <a:rPr lang="en-US" dirty="0"/>
              <a:t>Matthew introduces a new player in the divine plan: John the Baptist.</a:t>
            </a:r>
          </a:p>
          <a:p>
            <a:pPr lvl="1"/>
            <a:r>
              <a:rPr lang="en-US" dirty="0"/>
              <a:t>Matthew did not include the narrative of the birth of John, as did Luke (1:5-25, 39-80)</a:t>
            </a:r>
          </a:p>
          <a:p>
            <a:pPr lvl="1"/>
            <a:r>
              <a:rPr lang="en-US" dirty="0"/>
              <a:t>The parallels to 3:1-6 appear in Mark 1:1-6; Luke 3:1-6</a:t>
            </a:r>
          </a:p>
        </p:txBody>
      </p:sp>
    </p:spTree>
    <p:extLst>
      <p:ext uri="{BB962C8B-B14F-4D97-AF65-F5344CB8AC3E}">
        <p14:creationId xmlns:p14="http://schemas.microsoft.com/office/powerpoint/2010/main" val="110741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6AD9-8BAD-4E7E-AFE5-46D8E8F44D3D}"/>
              </a:ext>
            </a:extLst>
          </p:cNvPr>
          <p:cNvSpPr>
            <a:spLocks noGrp="1"/>
          </p:cNvSpPr>
          <p:nvPr>
            <p:ph type="title"/>
          </p:nvPr>
        </p:nvSpPr>
        <p:spPr/>
        <p:txBody>
          <a:bodyPr/>
          <a:lstStyle/>
          <a:p>
            <a:r>
              <a:rPr lang="en-US" dirty="0"/>
              <a:t>Matthew 3:1</a:t>
            </a:r>
          </a:p>
        </p:txBody>
      </p:sp>
      <p:sp>
        <p:nvSpPr>
          <p:cNvPr id="3" name="Content Placeholder 2">
            <a:extLst>
              <a:ext uri="{FF2B5EF4-FFF2-40B4-BE49-F238E27FC236}">
                <a16:creationId xmlns:a16="http://schemas.microsoft.com/office/drawing/2014/main" id="{28969751-7A0A-46E4-B42A-26B1C3F2F022}"/>
              </a:ext>
            </a:extLst>
          </p:cNvPr>
          <p:cNvSpPr>
            <a:spLocks noGrp="1"/>
          </p:cNvSpPr>
          <p:nvPr>
            <p:ph idx="1"/>
          </p:nvPr>
        </p:nvSpPr>
        <p:spPr/>
        <p:txBody>
          <a:bodyPr/>
          <a:lstStyle/>
          <a:p>
            <a:r>
              <a:rPr lang="en-US" dirty="0">
                <a:latin typeface="Source Sans Pro Black" panose="020B0803030403020204" pitchFamily="34" charset="0"/>
              </a:rPr>
              <a:t>In those days John the Baptist came preaching in the wilderness of Judea. . . .</a:t>
            </a:r>
          </a:p>
          <a:p>
            <a:pPr lvl="1"/>
            <a:r>
              <a:rPr lang="en-US" dirty="0"/>
              <a:t>The wilderness of Judea is not like what we think of when we think of wilderness. </a:t>
            </a:r>
          </a:p>
          <a:p>
            <a:pPr lvl="1"/>
            <a:r>
              <a:rPr lang="en-US" dirty="0"/>
              <a:t>The word </a:t>
            </a:r>
            <a:r>
              <a:rPr lang="en-US" i="1" dirty="0" err="1"/>
              <a:t>erēmos</a:t>
            </a:r>
            <a:r>
              <a:rPr lang="en-US" dirty="0"/>
              <a:t> means “an uninhabited region or locality, </a:t>
            </a:r>
            <a:r>
              <a:rPr lang="en-US" i="1" dirty="0"/>
              <a:t>desert, grassland, wilderness</a:t>
            </a:r>
            <a:r>
              <a:rPr lang="en-US" dirty="0"/>
              <a:t>. . . Of the Judean wilderness, the stony, barren eastern declivity of the Judean mountains toward the Dead Sea and lower Jordan Valley” (BDAG, 392).</a:t>
            </a:r>
            <a:endParaRPr lang="en-US" i="1" dirty="0"/>
          </a:p>
          <a:p>
            <a:endParaRPr lang="en-US" dirty="0"/>
          </a:p>
          <a:p>
            <a:endParaRPr lang="en-US" dirty="0"/>
          </a:p>
        </p:txBody>
      </p:sp>
    </p:spTree>
    <p:extLst>
      <p:ext uri="{BB962C8B-B14F-4D97-AF65-F5344CB8AC3E}">
        <p14:creationId xmlns:p14="http://schemas.microsoft.com/office/powerpoint/2010/main" val="314251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Map Of 1st Century Palestine | jambv8">
            <a:extLst>
              <a:ext uri="{FF2B5EF4-FFF2-40B4-BE49-F238E27FC236}">
                <a16:creationId xmlns:a16="http://schemas.microsoft.com/office/drawing/2014/main" id="{02811650-5DE8-4A18-95F8-395D1E5EF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176" y="83128"/>
            <a:ext cx="8694562" cy="656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58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6E0E9CC-0E8C-42D3-BBCA-9B73F0BCFD99}" vid="{4533E328-2BDD-49EC-B774-223BFF1450CF}"/>
    </a:ext>
  </a:extLst>
</a:theme>
</file>

<file path=docProps/app.xml><?xml version="1.0" encoding="utf-8"?>
<Properties xmlns="http://schemas.openxmlformats.org/officeDocument/2006/extended-properties" xmlns:vt="http://schemas.openxmlformats.org/officeDocument/2006/docPropsVTypes">
  <Template>Presentation1</Template>
  <TotalTime>3840</TotalTime>
  <Words>5969</Words>
  <Application>Microsoft Office PowerPoint</Application>
  <PresentationFormat>Widescreen</PresentationFormat>
  <Paragraphs>265</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The Context</vt:lpstr>
      <vt:lpstr>Jesus’s Childhood</vt:lpstr>
      <vt:lpstr>Outline of Chapter 3</vt:lpstr>
      <vt:lpstr>John the Baptist Is Introduced Matthew 3:1-6</vt:lpstr>
      <vt:lpstr>John the Baptist</vt:lpstr>
      <vt:lpstr>Matthew 3:1</vt:lpstr>
      <vt:lpstr>PowerPoint Presentation</vt:lpstr>
      <vt:lpstr>The Wilderness of Judea</vt:lpstr>
      <vt:lpstr>Matthew 3:2</vt:lpstr>
      <vt:lpstr>The Kingdom of Heaven Is at Hand</vt:lpstr>
      <vt:lpstr>Isaiah 2:1-4</vt:lpstr>
      <vt:lpstr>PowerPoint Presentation</vt:lpstr>
      <vt:lpstr>The Kingdom of Heaven Is at Hand</vt:lpstr>
      <vt:lpstr>Matthew 3:3</vt:lpstr>
      <vt:lpstr>Isaiah 40:3-5</vt:lpstr>
      <vt:lpstr>Archelaus</vt:lpstr>
      <vt:lpstr>Malachi 3:1</vt:lpstr>
      <vt:lpstr>Malachi 4:5-6</vt:lpstr>
      <vt:lpstr>A Contemporary Expectation</vt:lpstr>
      <vt:lpstr>Matthew 3:3</vt:lpstr>
      <vt:lpstr>Matthew 3:4</vt:lpstr>
      <vt:lpstr>Matthew 3:5-6</vt:lpstr>
      <vt:lpstr>John and the Sadducees &amp; Pharisees Matthew 3:7-12</vt:lpstr>
      <vt:lpstr>Matthew 3:7</vt:lpstr>
      <vt:lpstr>Pharisees</vt:lpstr>
      <vt:lpstr>John’s Rebuke</vt:lpstr>
      <vt:lpstr>The Coming Wrath</vt:lpstr>
      <vt:lpstr>Matthew 3:8</vt:lpstr>
      <vt:lpstr>Matthew 3:9</vt:lpstr>
      <vt:lpstr>Matthew 3:10</vt:lpstr>
      <vt:lpstr>Luke 3:10-14</vt:lpstr>
      <vt:lpstr>Speculation: Is John the Messiah?</vt:lpstr>
      <vt:lpstr>Matthew 3:11-12</vt:lpstr>
      <vt:lpstr>PowerPoint Presentation</vt:lpstr>
      <vt:lpstr>Matthew 3:12</vt:lpstr>
      <vt:lpstr>PowerPoint Presentation</vt:lpstr>
      <vt:lpstr>A Coming Separation</vt:lpstr>
      <vt:lpstr>The Baptism of Jesus Matthew 3:13-17</vt:lpstr>
      <vt:lpstr>Matthew 3:13-17</vt:lpstr>
      <vt:lpstr>The Significance of the Baptism of Jesus</vt:lpstr>
      <vt:lpstr>PowerPoint Presentation</vt:lpstr>
      <vt:lpstr>PowerPoint Presentation</vt:lpstr>
      <vt:lpstr>PowerPoint Presentation</vt:lpstr>
      <vt:lpstr>Matthew 3:13</vt:lpstr>
      <vt:lpstr>Matthew 3:14</vt:lpstr>
      <vt:lpstr>Matthew 3:15</vt:lpstr>
      <vt:lpstr>To Fulfill All Righteousness</vt:lpstr>
      <vt:lpstr>Matthew 3:16-17</vt:lpstr>
      <vt:lpstr>Matthew 3:16</vt:lpstr>
      <vt:lpstr>The Symbolism</vt:lpstr>
      <vt:lpstr>Matthew 3:17</vt:lpstr>
      <vt:lpstr>In Whom I Am Well Pleased</vt:lpstr>
      <vt:lpstr>John the Baptist’s Testimony</vt:lpstr>
      <vt:lpstr>John the Baptist’s Testimony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15</cp:revision>
  <dcterms:created xsi:type="dcterms:W3CDTF">2021-12-20T13:35:08Z</dcterms:created>
  <dcterms:modified xsi:type="dcterms:W3CDTF">2022-01-19T17:20:26Z</dcterms:modified>
</cp:coreProperties>
</file>