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63" r:id="rId4"/>
    <p:sldId id="264" r:id="rId5"/>
    <p:sldId id="265" r:id="rId6"/>
    <p:sldId id="267" r:id="rId7"/>
    <p:sldId id="266" r:id="rId8"/>
    <p:sldId id="268" r:id="rId9"/>
    <p:sldId id="269" r:id="rId10"/>
    <p:sldId id="270" r:id="rId11"/>
    <p:sldId id="271" r:id="rId12"/>
    <p:sldId id="272" r:id="rId13"/>
    <p:sldId id="274" r:id="rId14"/>
    <p:sldId id="273" r:id="rId15"/>
    <p:sldId id="278" r:id="rId16"/>
    <p:sldId id="275" r:id="rId17"/>
    <p:sldId id="276" r:id="rId18"/>
    <p:sldId id="277" r:id="rId19"/>
    <p:sldId id="279" r:id="rId20"/>
    <p:sldId id="280" r:id="rId21"/>
    <p:sldId id="281" r:id="rId22"/>
    <p:sldId id="283" r:id="rId23"/>
    <p:sldId id="282" r:id="rId24"/>
    <p:sldId id="284" r:id="rId25"/>
    <p:sldId id="285" r:id="rId26"/>
    <p:sldId id="286" r:id="rId27"/>
    <p:sldId id="288" r:id="rId28"/>
    <p:sldId id="287" r:id="rId29"/>
    <p:sldId id="289" r:id="rId30"/>
    <p:sldId id="290" r:id="rId31"/>
    <p:sldId id="291" r:id="rId32"/>
    <p:sldId id="292" r:id="rId33"/>
    <p:sldId id="294" r:id="rId34"/>
    <p:sldId id="293"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5/16/2023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5/16/2023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5/16/2023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5/16/2023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5/16/2023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5/16/2023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5/16/2023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5/16/2023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5/16/2023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5/16/2023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5/16/2023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5/16/2023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18</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CB5E4-77F1-D0AD-91F7-4F92180B49B0}"/>
              </a:ext>
            </a:extLst>
          </p:cNvPr>
          <p:cNvSpPr>
            <a:spLocks noGrp="1"/>
          </p:cNvSpPr>
          <p:nvPr>
            <p:ph type="title"/>
          </p:nvPr>
        </p:nvSpPr>
        <p:spPr/>
        <p:txBody>
          <a:bodyPr/>
          <a:lstStyle/>
          <a:p>
            <a:r>
              <a:rPr lang="en-US" dirty="0"/>
              <a:t>Matthew 18:4</a:t>
            </a:r>
          </a:p>
        </p:txBody>
      </p:sp>
      <p:sp>
        <p:nvSpPr>
          <p:cNvPr id="3" name="Content Placeholder 2">
            <a:extLst>
              <a:ext uri="{FF2B5EF4-FFF2-40B4-BE49-F238E27FC236}">
                <a16:creationId xmlns:a16="http://schemas.microsoft.com/office/drawing/2014/main" id="{E07F28ED-9804-FDC0-3D2B-19513EB8D7AE}"/>
              </a:ext>
            </a:extLst>
          </p:cNvPr>
          <p:cNvSpPr>
            <a:spLocks noGrp="1"/>
          </p:cNvSpPr>
          <p:nvPr>
            <p:ph idx="1"/>
          </p:nvPr>
        </p:nvSpPr>
        <p:spPr>
          <a:xfrm>
            <a:off x="838200" y="1825625"/>
            <a:ext cx="10515600" cy="4848640"/>
          </a:xfrm>
        </p:spPr>
        <p:txBody>
          <a:bodyPr>
            <a:normAutofit fontScale="92500" lnSpcReduction="10000"/>
          </a:bodyPr>
          <a:lstStyle/>
          <a:p>
            <a:r>
              <a:rPr lang="en-US" dirty="0">
                <a:latin typeface="Source Sans Pro Black" panose="020B0803030403020204" pitchFamily="34" charset="0"/>
              </a:rPr>
              <a:t>“Whoever humbles himself like this child is the greatest in the kingdom of heaven.”</a:t>
            </a:r>
          </a:p>
          <a:p>
            <a:pPr lvl="1"/>
            <a:r>
              <a:rPr lang="en-US" dirty="0">
                <a:latin typeface="Source Sans Pro Black" panose="020B0803030403020204" pitchFamily="34" charset="0"/>
              </a:rPr>
              <a:t>Humble</a:t>
            </a:r>
            <a:r>
              <a:rPr lang="en-US" dirty="0"/>
              <a:t> (</a:t>
            </a:r>
            <a:r>
              <a:rPr lang="en-US" i="1" dirty="0" err="1"/>
              <a:t>tapeinoō</a:t>
            </a:r>
            <a:r>
              <a:rPr lang="en-US" dirty="0"/>
              <a:t>): “to cause to be or become humble in attitude, </a:t>
            </a:r>
            <a:r>
              <a:rPr lang="en-US" i="1" dirty="0"/>
              <a:t>humble, make humble </a:t>
            </a:r>
            <a:r>
              <a:rPr lang="en-US" dirty="0"/>
              <a:t>in a favorable sense” (BDAG, 990).</a:t>
            </a:r>
          </a:p>
          <a:p>
            <a:pPr lvl="2"/>
            <a:r>
              <a:rPr lang="en-US" dirty="0">
                <a:latin typeface="Source Sans Pro Black" panose="020B0803030403020204" pitchFamily="34" charset="0"/>
              </a:rPr>
              <a:t>Leon Morris: </a:t>
            </a:r>
            <a:r>
              <a:rPr lang="en-US" dirty="0"/>
              <a:t>“The kingdom of heaven is not like earthly kingdoms. In earthly kingdoms military might or earthly wealth is what counts. It is the ability to overthrow others or to outsmart them or to outbid them that matters. The person who asserts himself is the one who gets on. But Jesus’ kingdom is quite different. Paradoxically it is the person who is like the little child who is the greatest. Being in the kingdom does not mean entering a competition for the supreme place, but engaging in lowly service. True greatness consists not in receiving service but in giving it. The genuinely humble person is the one that really counts in that kingdom” (</a:t>
            </a:r>
            <a:r>
              <a:rPr lang="en-US" i="1" dirty="0"/>
              <a:t>The Gospel according to Matthew</a:t>
            </a:r>
            <a:r>
              <a:rPr lang="en-US" dirty="0"/>
              <a:t>, The Pillar New Testament Commentary, 460).</a:t>
            </a:r>
          </a:p>
          <a:p>
            <a:pPr lvl="2"/>
            <a:r>
              <a:rPr lang="en-US" dirty="0"/>
              <a:t>The child is humble by his natural state; what one must become is a deliberately chosen kind of humility. Jesus’s disciple must exchange self-assertion for self-chosen subordination.</a:t>
            </a:r>
          </a:p>
          <a:p>
            <a:pPr lvl="1"/>
            <a:endParaRPr lang="en-US" dirty="0"/>
          </a:p>
        </p:txBody>
      </p:sp>
    </p:spTree>
    <p:extLst>
      <p:ext uri="{BB962C8B-B14F-4D97-AF65-F5344CB8AC3E}">
        <p14:creationId xmlns:p14="http://schemas.microsoft.com/office/powerpoint/2010/main" val="66699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641C1-EBB9-D64F-4BA1-5DB2489AD90C}"/>
              </a:ext>
            </a:extLst>
          </p:cNvPr>
          <p:cNvSpPr>
            <a:spLocks noGrp="1"/>
          </p:cNvSpPr>
          <p:nvPr>
            <p:ph type="title"/>
          </p:nvPr>
        </p:nvSpPr>
        <p:spPr/>
        <p:txBody>
          <a:bodyPr/>
          <a:lstStyle/>
          <a:p>
            <a:r>
              <a:rPr lang="en-US" dirty="0"/>
              <a:t>Matthew 18:5</a:t>
            </a:r>
          </a:p>
        </p:txBody>
      </p:sp>
      <p:sp>
        <p:nvSpPr>
          <p:cNvPr id="3" name="Content Placeholder 2">
            <a:extLst>
              <a:ext uri="{FF2B5EF4-FFF2-40B4-BE49-F238E27FC236}">
                <a16:creationId xmlns:a16="http://schemas.microsoft.com/office/drawing/2014/main" id="{FB1B6342-9170-85B7-7E2A-9BDA0D1A6639}"/>
              </a:ext>
            </a:extLst>
          </p:cNvPr>
          <p:cNvSpPr>
            <a:spLocks noGrp="1"/>
          </p:cNvSpPr>
          <p:nvPr>
            <p:ph idx="1"/>
          </p:nvPr>
        </p:nvSpPr>
        <p:spPr/>
        <p:txBody>
          <a:bodyPr/>
          <a:lstStyle/>
          <a:p>
            <a:r>
              <a:rPr lang="en-US" dirty="0">
                <a:latin typeface="Source Sans Pro Black" panose="020B0803030403020204" pitchFamily="34" charset="0"/>
              </a:rPr>
              <a:t>“Whoever receives one such child in my name receives me.”</a:t>
            </a:r>
          </a:p>
          <a:p>
            <a:pPr lvl="1"/>
            <a:r>
              <a:rPr lang="en-US" dirty="0">
                <a:latin typeface="Source Sans Pro Black" panose="020B0803030403020204" pitchFamily="34" charset="0"/>
              </a:rPr>
              <a:t>Receive</a:t>
            </a:r>
            <a:r>
              <a:rPr lang="en-US" dirty="0"/>
              <a:t> (</a:t>
            </a:r>
            <a:r>
              <a:rPr lang="en-US" i="1" dirty="0" err="1"/>
              <a:t>dechomai</a:t>
            </a:r>
            <a:r>
              <a:rPr lang="en-US" dirty="0"/>
              <a:t>): “to be receptive of someone, </a:t>
            </a:r>
            <a:r>
              <a:rPr lang="en-US" i="1" dirty="0"/>
              <a:t>receive, welcome</a:t>
            </a:r>
            <a:r>
              <a:rPr lang="en-US" dirty="0"/>
              <a:t>” (BDAG, 221).</a:t>
            </a:r>
          </a:p>
          <a:p>
            <a:pPr lvl="1"/>
            <a:r>
              <a:rPr lang="en-US" dirty="0">
                <a:latin typeface="Source Sans Pro Black" panose="020B0803030403020204" pitchFamily="34" charset="0"/>
              </a:rPr>
              <a:t>Craig Blomberg: </a:t>
            </a:r>
            <a:r>
              <a:rPr lang="en-US" dirty="0"/>
              <a:t>“Jesus has in mind people who welcome disciples because they accept their message and thus become disciples themselves” (</a:t>
            </a:r>
            <a:r>
              <a:rPr lang="en-US" i="1" dirty="0"/>
              <a:t>Matthew</a:t>
            </a:r>
            <a:r>
              <a:rPr lang="en-US" dirty="0"/>
              <a:t>, The New American Commentary, 274).</a:t>
            </a:r>
          </a:p>
          <a:p>
            <a:pPr lvl="1"/>
            <a:r>
              <a:rPr lang="en-US" dirty="0"/>
              <a:t>Matthew 25:35-40 makes the point that how one treats a disciple is tantamount to how they treat Jesus.</a:t>
            </a:r>
          </a:p>
          <a:p>
            <a:endParaRPr lang="en-US" dirty="0"/>
          </a:p>
        </p:txBody>
      </p:sp>
    </p:spTree>
    <p:extLst>
      <p:ext uri="{BB962C8B-B14F-4D97-AF65-F5344CB8AC3E}">
        <p14:creationId xmlns:p14="http://schemas.microsoft.com/office/powerpoint/2010/main" val="63757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2E08F-5A82-8454-65BC-7FB3E73BBD82}"/>
              </a:ext>
            </a:extLst>
          </p:cNvPr>
          <p:cNvSpPr>
            <a:spLocks noGrp="1"/>
          </p:cNvSpPr>
          <p:nvPr>
            <p:ph type="title"/>
          </p:nvPr>
        </p:nvSpPr>
        <p:spPr/>
        <p:txBody>
          <a:bodyPr/>
          <a:lstStyle/>
          <a:p>
            <a:r>
              <a:rPr lang="en-US" dirty="0"/>
              <a:t>Temptations to Sin</a:t>
            </a:r>
            <a:br>
              <a:rPr lang="en-US" sz="2400" dirty="0"/>
            </a:br>
            <a:r>
              <a:rPr lang="en-US" sz="2400" dirty="0"/>
              <a:t>Matthew 18:6-9</a:t>
            </a:r>
            <a:endParaRPr lang="en-US" dirty="0"/>
          </a:p>
        </p:txBody>
      </p:sp>
      <p:sp>
        <p:nvSpPr>
          <p:cNvPr id="3" name="Content Placeholder 2">
            <a:extLst>
              <a:ext uri="{FF2B5EF4-FFF2-40B4-BE49-F238E27FC236}">
                <a16:creationId xmlns:a16="http://schemas.microsoft.com/office/drawing/2014/main" id="{8DB6C263-C009-0583-B7D5-92C92690DEF7}"/>
              </a:ext>
            </a:extLst>
          </p:cNvPr>
          <p:cNvSpPr>
            <a:spLocks noGrp="1"/>
          </p:cNvSpPr>
          <p:nvPr>
            <p:ph idx="1"/>
          </p:nvPr>
        </p:nvSpPr>
        <p:spPr/>
        <p:txBody>
          <a:bodyPr/>
          <a:lstStyle/>
          <a:p>
            <a:r>
              <a:rPr lang="en-US" dirty="0"/>
              <a:t>“. . . but whoever causes one of these little ones who believe in me to sin, it would be better for him to have a great millstone fastened around his neck and to be drowned in the depth of the sea. Woe to the world for temptations to sin! For it is necessary that temptations come, but woe to the one by whom the temptation comes! And if your hand or your foot causes you to sin, cut it off and throw it away. It is better for you to enter life crippled or lame than with two hands or two feet to be thrown into the eternal fire. And if your eye causes you to sin, tear it out and throw it away. It is better for you to enter life with one eye than with two eyes to be thrown into the hell of fire.”</a:t>
            </a:r>
          </a:p>
          <a:p>
            <a:endParaRPr lang="en-US" dirty="0"/>
          </a:p>
        </p:txBody>
      </p:sp>
    </p:spTree>
    <p:extLst>
      <p:ext uri="{BB962C8B-B14F-4D97-AF65-F5344CB8AC3E}">
        <p14:creationId xmlns:p14="http://schemas.microsoft.com/office/powerpoint/2010/main" val="1507767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904C-1452-B64E-1DCE-00100070354E}"/>
              </a:ext>
            </a:extLst>
          </p:cNvPr>
          <p:cNvSpPr>
            <a:spLocks noGrp="1"/>
          </p:cNvSpPr>
          <p:nvPr>
            <p:ph type="title"/>
          </p:nvPr>
        </p:nvSpPr>
        <p:spPr/>
        <p:txBody>
          <a:bodyPr/>
          <a:lstStyle/>
          <a:p>
            <a:r>
              <a:rPr lang="en-US" dirty="0"/>
              <a:t>Observations about This Paragraph</a:t>
            </a:r>
          </a:p>
        </p:txBody>
      </p:sp>
      <p:sp>
        <p:nvSpPr>
          <p:cNvPr id="3" name="Content Placeholder 2">
            <a:extLst>
              <a:ext uri="{FF2B5EF4-FFF2-40B4-BE49-F238E27FC236}">
                <a16:creationId xmlns:a16="http://schemas.microsoft.com/office/drawing/2014/main" id="{EDFE15EC-CA82-2529-39F0-37C2BC29CEFF}"/>
              </a:ext>
            </a:extLst>
          </p:cNvPr>
          <p:cNvSpPr>
            <a:spLocks noGrp="1"/>
          </p:cNvSpPr>
          <p:nvPr>
            <p:ph idx="1"/>
          </p:nvPr>
        </p:nvSpPr>
        <p:spPr/>
        <p:txBody>
          <a:bodyPr>
            <a:normAutofit fontScale="92500" lnSpcReduction="10000"/>
          </a:bodyPr>
          <a:lstStyle/>
          <a:p>
            <a:r>
              <a:rPr lang="en-US" dirty="0"/>
              <a:t>I checked four translations and no two of them divide the paragraphs in the same place.</a:t>
            </a:r>
          </a:p>
          <a:p>
            <a:r>
              <a:rPr lang="en-US" dirty="0"/>
              <a:t>Verses 5-6 are kept together in the NIV and ESV, but the United Bible Society </a:t>
            </a:r>
            <a:r>
              <a:rPr lang="en-US" i="1" dirty="0"/>
              <a:t>Greek New Testament </a:t>
            </a:r>
            <a:r>
              <a:rPr lang="en-US" dirty="0"/>
              <a:t>separates them. </a:t>
            </a:r>
          </a:p>
          <a:p>
            <a:r>
              <a:rPr lang="en-US" dirty="0"/>
              <a:t>The theme shifts in v. 6 to those who cause someone to sin in contrast to the welcoming of those little ones of 18:4-5.</a:t>
            </a:r>
          </a:p>
          <a:p>
            <a:r>
              <a:rPr lang="en-US" dirty="0"/>
              <a:t>The paragraph uses the verb </a:t>
            </a:r>
            <a:r>
              <a:rPr lang="en-US" i="1" dirty="0" err="1"/>
              <a:t>skandalizō</a:t>
            </a:r>
            <a:r>
              <a:rPr lang="en-US" dirty="0"/>
              <a:t> (“cause to sin”) three times in vv. 6, 8, 9 and the noun </a:t>
            </a:r>
            <a:r>
              <a:rPr lang="en-US" i="1" dirty="0" err="1"/>
              <a:t>skandalon</a:t>
            </a:r>
            <a:r>
              <a:rPr lang="en-US" dirty="0"/>
              <a:t> (“temptation to sin”) in v. 7, making it a key thought binding these verses together.</a:t>
            </a:r>
          </a:p>
          <a:p>
            <a:r>
              <a:rPr lang="en-US" dirty="0"/>
              <a:t>Paul’s letters (1 Cor. 8-10; Rom. 14:1-15:7) show an awareness of Jesus’s teaching in this section.</a:t>
            </a:r>
          </a:p>
        </p:txBody>
      </p:sp>
    </p:spTree>
    <p:extLst>
      <p:ext uri="{BB962C8B-B14F-4D97-AF65-F5344CB8AC3E}">
        <p14:creationId xmlns:p14="http://schemas.microsoft.com/office/powerpoint/2010/main" val="251363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520A-235F-6592-29E5-67D87617B4F6}"/>
              </a:ext>
            </a:extLst>
          </p:cNvPr>
          <p:cNvSpPr>
            <a:spLocks noGrp="1"/>
          </p:cNvSpPr>
          <p:nvPr>
            <p:ph type="title"/>
          </p:nvPr>
        </p:nvSpPr>
        <p:spPr/>
        <p:txBody>
          <a:bodyPr/>
          <a:lstStyle/>
          <a:p>
            <a:r>
              <a:rPr lang="en-US" dirty="0"/>
              <a:t>Matthew 18:6</a:t>
            </a:r>
          </a:p>
        </p:txBody>
      </p:sp>
      <p:sp>
        <p:nvSpPr>
          <p:cNvPr id="3" name="Content Placeholder 2">
            <a:extLst>
              <a:ext uri="{FF2B5EF4-FFF2-40B4-BE49-F238E27FC236}">
                <a16:creationId xmlns:a16="http://schemas.microsoft.com/office/drawing/2014/main" id="{CE28EA99-7AFC-F140-C0C2-E49C1866A42B}"/>
              </a:ext>
            </a:extLst>
          </p:cNvPr>
          <p:cNvSpPr>
            <a:spLocks noGrp="1"/>
          </p:cNvSpPr>
          <p:nvPr>
            <p:ph idx="1"/>
          </p:nvPr>
        </p:nvSpPr>
        <p:spPr/>
        <p:txBody>
          <a:bodyPr/>
          <a:lstStyle/>
          <a:p>
            <a:r>
              <a:rPr lang="en-US" dirty="0">
                <a:latin typeface="Source Sans Pro Black" panose="020B0803030403020204" pitchFamily="34" charset="0"/>
              </a:rPr>
              <a:t>“. . .but whoever causes one of these little ones who believe in me to sin, it would be better for him to have a great millstone fastened around his neck and to be drowned in the depth of the sea.”</a:t>
            </a:r>
            <a:endParaRPr lang="en-US" dirty="0"/>
          </a:p>
          <a:p>
            <a:pPr lvl="1"/>
            <a:r>
              <a:rPr lang="en-US" dirty="0"/>
              <a:t>How is “little ones” used in this verse?</a:t>
            </a:r>
          </a:p>
          <a:p>
            <a:pPr lvl="2"/>
            <a:r>
              <a:rPr lang="en-US" dirty="0"/>
              <a:t>Note the transition from literal “child” to spiritual children.</a:t>
            </a:r>
          </a:p>
          <a:p>
            <a:pPr lvl="1"/>
            <a:r>
              <a:rPr lang="en-US" dirty="0"/>
              <a:t>How would you characterize the seriousness of doing something that causes another Christian to sin?</a:t>
            </a:r>
          </a:p>
          <a:p>
            <a:pPr lvl="1"/>
            <a:r>
              <a:rPr lang="en-US" dirty="0"/>
              <a:t>What could happen to a person that is worse than having a great millstone fastened to one’s neck and drowned in the sea (an immediate and certain death) be?</a:t>
            </a:r>
          </a:p>
          <a:p>
            <a:endParaRPr lang="en-US" dirty="0"/>
          </a:p>
        </p:txBody>
      </p:sp>
    </p:spTree>
    <p:extLst>
      <p:ext uri="{BB962C8B-B14F-4D97-AF65-F5344CB8AC3E}">
        <p14:creationId xmlns:p14="http://schemas.microsoft.com/office/powerpoint/2010/main" val="140816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0">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13 Traditional stone mill collection ideas">
            <a:extLst>
              <a:ext uri="{FF2B5EF4-FFF2-40B4-BE49-F238E27FC236}">
                <a16:creationId xmlns:a16="http://schemas.microsoft.com/office/drawing/2014/main" id="{426CE7F9-3B8E-C353-5091-592F4C7AA8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094"/>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494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ground, stone, old&#10;&#10;Description automatically generated">
            <a:extLst>
              <a:ext uri="{FF2B5EF4-FFF2-40B4-BE49-F238E27FC236}">
                <a16:creationId xmlns:a16="http://schemas.microsoft.com/office/drawing/2014/main" id="{F645D3A4-88B5-6891-EA38-85D77B9BB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805" y="0"/>
            <a:ext cx="6007195" cy="6858000"/>
          </a:xfrm>
          <a:prstGeom prst="rect">
            <a:avLst/>
          </a:prstGeom>
        </p:spPr>
      </p:pic>
      <p:sp>
        <p:nvSpPr>
          <p:cNvPr id="4" name="TextBox 3">
            <a:extLst>
              <a:ext uri="{FF2B5EF4-FFF2-40B4-BE49-F238E27FC236}">
                <a16:creationId xmlns:a16="http://schemas.microsoft.com/office/drawing/2014/main" id="{97713C8E-4D94-BFEC-DE41-B9679417574C}"/>
              </a:ext>
            </a:extLst>
          </p:cNvPr>
          <p:cNvSpPr txBox="1"/>
          <p:nvPr/>
        </p:nvSpPr>
        <p:spPr>
          <a:xfrm>
            <a:off x="0" y="5920509"/>
            <a:ext cx="5846618" cy="461665"/>
          </a:xfrm>
          <a:prstGeom prst="rect">
            <a:avLst/>
          </a:prstGeom>
          <a:noFill/>
        </p:spPr>
        <p:txBody>
          <a:bodyPr wrap="square" rtlCol="0">
            <a:spAutoFit/>
          </a:bodyPr>
          <a:lstStyle/>
          <a:p>
            <a:pPr algn="r"/>
            <a:r>
              <a:rPr lang="en-US" sz="2400" dirty="0">
                <a:latin typeface="Source Sans Pro Semibold" panose="020B0603030403020204" pitchFamily="34" charset="0"/>
              </a:rPr>
              <a:t>Millstone from Nazareth Village, Israel</a:t>
            </a:r>
          </a:p>
        </p:txBody>
      </p:sp>
    </p:spTree>
    <p:extLst>
      <p:ext uri="{BB962C8B-B14F-4D97-AF65-F5344CB8AC3E}">
        <p14:creationId xmlns:p14="http://schemas.microsoft.com/office/powerpoint/2010/main" val="2408512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CA18-60E8-E74B-FE4E-F623ECCDCE24}"/>
              </a:ext>
            </a:extLst>
          </p:cNvPr>
          <p:cNvSpPr>
            <a:spLocks noGrp="1"/>
          </p:cNvSpPr>
          <p:nvPr>
            <p:ph type="title"/>
          </p:nvPr>
        </p:nvSpPr>
        <p:spPr/>
        <p:txBody>
          <a:bodyPr/>
          <a:lstStyle/>
          <a:p>
            <a:r>
              <a:rPr lang="en-US" dirty="0"/>
              <a:t>Matthew 18:7</a:t>
            </a:r>
          </a:p>
        </p:txBody>
      </p:sp>
      <p:sp>
        <p:nvSpPr>
          <p:cNvPr id="3" name="Content Placeholder 2">
            <a:extLst>
              <a:ext uri="{FF2B5EF4-FFF2-40B4-BE49-F238E27FC236}">
                <a16:creationId xmlns:a16="http://schemas.microsoft.com/office/drawing/2014/main" id="{D1F4F057-B46F-8F70-E2E2-222350FB2C80}"/>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“Woe to the world for temptations to sin! For it is necessary that temptations come, but woe to the one by whom the temptation comes!”</a:t>
            </a:r>
          </a:p>
          <a:p>
            <a:pPr lvl="1"/>
            <a:r>
              <a:rPr lang="en-US" dirty="0"/>
              <a:t>What is the meaning of “woe”?</a:t>
            </a:r>
          </a:p>
          <a:p>
            <a:pPr lvl="2"/>
            <a:r>
              <a:rPr lang="en-US" i="1" dirty="0" err="1"/>
              <a:t>Ouai</a:t>
            </a:r>
            <a:r>
              <a:rPr lang="en-US" dirty="0"/>
              <a:t> an “interjection denoting pain or displeasure, </a:t>
            </a:r>
            <a:r>
              <a:rPr lang="en-US" i="1" dirty="0"/>
              <a:t>woe, alas</a:t>
            </a:r>
            <a:r>
              <a:rPr lang="en-US" dirty="0"/>
              <a:t>” (BDAG, 734).</a:t>
            </a:r>
          </a:p>
          <a:p>
            <a:pPr lvl="2"/>
            <a:r>
              <a:rPr lang="en-US" dirty="0"/>
              <a:t>It corresponds to the suffering mentioned in v. 6.</a:t>
            </a:r>
          </a:p>
          <a:p>
            <a:pPr lvl="1"/>
            <a:r>
              <a:rPr lang="en-US" dirty="0"/>
              <a:t>What are temptations?</a:t>
            </a:r>
          </a:p>
          <a:p>
            <a:pPr lvl="2"/>
            <a:r>
              <a:rPr lang="en-US" i="1" dirty="0" err="1"/>
              <a:t>Skandalon</a:t>
            </a:r>
            <a:r>
              <a:rPr lang="en-US" dirty="0"/>
              <a:t>: “an action or circumstances that leads one to act contrary to a proper course of action or set of beliefs, </a:t>
            </a:r>
            <a:r>
              <a:rPr lang="en-US" i="1" dirty="0"/>
              <a:t>temptation to sin, enticement</a:t>
            </a:r>
            <a:r>
              <a:rPr lang="en-US" dirty="0"/>
              <a:t> to apostasy, false belief” (BDAG, 926).</a:t>
            </a:r>
          </a:p>
          <a:p>
            <a:pPr lvl="1"/>
            <a:r>
              <a:rPr lang="en-US" dirty="0"/>
              <a:t>What are some examples of temptations?</a:t>
            </a:r>
          </a:p>
          <a:p>
            <a:pPr lvl="1"/>
            <a:r>
              <a:rPr lang="en-US" dirty="0">
                <a:latin typeface="Source Sans Pro Black" panose="020B0803030403020204" pitchFamily="34" charset="0"/>
              </a:rPr>
              <a:t>Leon Morris: </a:t>
            </a:r>
            <a:r>
              <a:rPr lang="en-US" dirty="0"/>
              <a:t>“The sinner is in trouble because of the evil he does, and the person who leads another into sin is in a worse position, as Jesus is now saying” (</a:t>
            </a:r>
            <a:r>
              <a:rPr lang="en-US" i="1" dirty="0"/>
              <a:t>The Gospel according to Matthew</a:t>
            </a:r>
            <a:r>
              <a:rPr lang="en-US" dirty="0"/>
              <a:t>, The Pillar New Testament Commentary, 462).</a:t>
            </a:r>
          </a:p>
          <a:p>
            <a:endParaRPr lang="en-US" dirty="0"/>
          </a:p>
        </p:txBody>
      </p:sp>
    </p:spTree>
    <p:extLst>
      <p:ext uri="{BB962C8B-B14F-4D97-AF65-F5344CB8AC3E}">
        <p14:creationId xmlns:p14="http://schemas.microsoft.com/office/powerpoint/2010/main" val="170384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ircle(in)">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6AE7-4D60-8DE1-DBBF-C211B943A008}"/>
              </a:ext>
            </a:extLst>
          </p:cNvPr>
          <p:cNvSpPr>
            <a:spLocks noGrp="1"/>
          </p:cNvSpPr>
          <p:nvPr>
            <p:ph type="title"/>
          </p:nvPr>
        </p:nvSpPr>
        <p:spPr/>
        <p:txBody>
          <a:bodyPr/>
          <a:lstStyle/>
          <a:p>
            <a:r>
              <a:rPr lang="en-US" dirty="0"/>
              <a:t>Temptations</a:t>
            </a:r>
          </a:p>
        </p:txBody>
      </p:sp>
      <p:sp>
        <p:nvSpPr>
          <p:cNvPr id="3" name="Content Placeholder 2">
            <a:extLst>
              <a:ext uri="{FF2B5EF4-FFF2-40B4-BE49-F238E27FC236}">
                <a16:creationId xmlns:a16="http://schemas.microsoft.com/office/drawing/2014/main" id="{407B1841-295A-8A50-74F2-EC60DB25ED6C}"/>
              </a:ext>
            </a:extLst>
          </p:cNvPr>
          <p:cNvSpPr>
            <a:spLocks noGrp="1"/>
          </p:cNvSpPr>
          <p:nvPr>
            <p:ph idx="1"/>
          </p:nvPr>
        </p:nvSpPr>
        <p:spPr/>
        <p:txBody>
          <a:bodyPr>
            <a:normAutofit lnSpcReduction="10000"/>
          </a:bodyPr>
          <a:lstStyle/>
          <a:p>
            <a:r>
              <a:rPr lang="en-US" dirty="0"/>
              <a:t>What is the sense of “for it is necessary that temptations come”?</a:t>
            </a:r>
          </a:p>
          <a:p>
            <a:pPr lvl="1"/>
            <a:r>
              <a:rPr lang="en-US" dirty="0">
                <a:latin typeface="Source Sans Pro Black" panose="020B0803030403020204" pitchFamily="34" charset="0"/>
              </a:rPr>
              <a:t>Necessary</a:t>
            </a:r>
            <a:r>
              <a:rPr lang="en-US" dirty="0"/>
              <a:t> (</a:t>
            </a:r>
            <a:r>
              <a:rPr lang="en-US" i="1" dirty="0" err="1"/>
              <a:t>anagkē</a:t>
            </a:r>
            <a:r>
              <a:rPr lang="en-US" dirty="0"/>
              <a:t>): “necessity or constraint as inherent in the nature of things” (BDAG, 60).</a:t>
            </a:r>
          </a:p>
          <a:p>
            <a:pPr lvl="1"/>
            <a:r>
              <a:rPr lang="en-US" dirty="0"/>
              <a:t>“And he said to his disciples, ‘Temptations to sin are sure to come, but woe to the one through whom they come!’” (Luke 17:1).</a:t>
            </a:r>
          </a:p>
          <a:p>
            <a:pPr lvl="1"/>
            <a:r>
              <a:rPr lang="en-US" dirty="0"/>
              <a:t>When was the first temptation in human history?</a:t>
            </a:r>
          </a:p>
          <a:p>
            <a:pPr lvl="1"/>
            <a:r>
              <a:rPr lang="en-US" dirty="0"/>
              <a:t>How long will there continue to be temptations?</a:t>
            </a:r>
          </a:p>
          <a:p>
            <a:pPr lvl="1"/>
            <a:r>
              <a:rPr lang="en-US" dirty="0"/>
              <a:t>How does knowledge of this affect one’s individual responsibility for falling into temptations?</a:t>
            </a:r>
          </a:p>
          <a:p>
            <a:pPr lvl="1"/>
            <a:r>
              <a:rPr lang="en-US" dirty="0"/>
              <a:t>How does recognition of this fact affect. . .</a:t>
            </a:r>
          </a:p>
          <a:p>
            <a:pPr lvl="2"/>
            <a:r>
              <a:rPr lang="en-US" dirty="0"/>
              <a:t>How we live?</a:t>
            </a:r>
          </a:p>
          <a:p>
            <a:pPr lvl="2"/>
            <a:r>
              <a:rPr lang="en-US" dirty="0"/>
              <a:t>How we raise our children?</a:t>
            </a:r>
          </a:p>
        </p:txBody>
      </p:sp>
    </p:spTree>
    <p:extLst>
      <p:ext uri="{BB962C8B-B14F-4D97-AF65-F5344CB8AC3E}">
        <p14:creationId xmlns:p14="http://schemas.microsoft.com/office/powerpoint/2010/main" val="61682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ircle(in)">
                                      <p:cBhvr>
                                        <p:cTn id="3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8199-4695-FBC2-9DBC-9E534DC9A041}"/>
              </a:ext>
            </a:extLst>
          </p:cNvPr>
          <p:cNvSpPr>
            <a:spLocks noGrp="1"/>
          </p:cNvSpPr>
          <p:nvPr>
            <p:ph type="title"/>
          </p:nvPr>
        </p:nvSpPr>
        <p:spPr/>
        <p:txBody>
          <a:bodyPr/>
          <a:lstStyle/>
          <a:p>
            <a:r>
              <a:rPr lang="en-US" dirty="0"/>
              <a:t>Matthew 18:8-9</a:t>
            </a:r>
          </a:p>
        </p:txBody>
      </p:sp>
      <p:sp>
        <p:nvSpPr>
          <p:cNvPr id="3" name="Content Placeholder 2">
            <a:extLst>
              <a:ext uri="{FF2B5EF4-FFF2-40B4-BE49-F238E27FC236}">
                <a16:creationId xmlns:a16="http://schemas.microsoft.com/office/drawing/2014/main" id="{6162D022-F48F-D9A3-7042-EC94487F5D55}"/>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if your hand or your foot causes you to sin, cut it off and throw it away. It is better for you to enter life crippled or lame than with two hands or two feet to be thrown into the eternal fire. And if your eye causes you to sin, tear it out and throw it away. It is better for you to enter life with one eye than with two eyes to be thrown into the hell of fire.</a:t>
            </a:r>
          </a:p>
          <a:p>
            <a:pPr lvl="1"/>
            <a:r>
              <a:rPr lang="en-US" dirty="0"/>
              <a:t>Jesus said much the same in the Sermon on the Mount (5:29-30).</a:t>
            </a:r>
          </a:p>
          <a:p>
            <a:pPr lvl="1"/>
            <a:r>
              <a:rPr lang="en-US" dirty="0"/>
              <a:t>What are these two verses teaching?</a:t>
            </a:r>
          </a:p>
          <a:p>
            <a:pPr lvl="1"/>
            <a:r>
              <a:rPr lang="en-US" dirty="0"/>
              <a:t>Do we act like we believe this?</a:t>
            </a:r>
          </a:p>
          <a:p>
            <a:pPr lvl="1"/>
            <a:r>
              <a:rPr lang="en-US" dirty="0"/>
              <a:t>What is the meaning of “enter life”?</a:t>
            </a:r>
          </a:p>
          <a:p>
            <a:pPr lvl="1"/>
            <a:r>
              <a:rPr lang="en-US" dirty="0"/>
              <a:t>What is the opposite of “life” called in these verses?</a:t>
            </a:r>
          </a:p>
          <a:p>
            <a:pPr lvl="1"/>
            <a:r>
              <a:rPr lang="en-US" dirty="0"/>
              <a:t>How long does “hell” last?</a:t>
            </a:r>
          </a:p>
          <a:p>
            <a:endParaRPr lang="en-US" dirty="0"/>
          </a:p>
        </p:txBody>
      </p:sp>
    </p:spTree>
    <p:extLst>
      <p:ext uri="{BB962C8B-B14F-4D97-AF65-F5344CB8AC3E}">
        <p14:creationId xmlns:p14="http://schemas.microsoft.com/office/powerpoint/2010/main" val="365268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1BD1-A133-CE3E-4B54-432501BA2F0A}"/>
              </a:ext>
            </a:extLst>
          </p:cNvPr>
          <p:cNvSpPr>
            <a:spLocks noGrp="1"/>
          </p:cNvSpPr>
          <p:nvPr>
            <p:ph type="title"/>
          </p:nvPr>
        </p:nvSpPr>
        <p:spPr/>
        <p:txBody>
          <a:bodyPr/>
          <a:lstStyle/>
          <a:p>
            <a:r>
              <a:rPr lang="en-US" dirty="0"/>
              <a:t>Chapter 18</a:t>
            </a:r>
          </a:p>
        </p:txBody>
      </p:sp>
      <p:sp>
        <p:nvSpPr>
          <p:cNvPr id="3" name="Content Placeholder 2">
            <a:extLst>
              <a:ext uri="{FF2B5EF4-FFF2-40B4-BE49-F238E27FC236}">
                <a16:creationId xmlns:a16="http://schemas.microsoft.com/office/drawing/2014/main" id="{76860E6C-6A22-F061-1F73-A901DE4C6997}"/>
              </a:ext>
            </a:extLst>
          </p:cNvPr>
          <p:cNvSpPr>
            <a:spLocks noGrp="1"/>
          </p:cNvSpPr>
          <p:nvPr>
            <p:ph idx="1"/>
          </p:nvPr>
        </p:nvSpPr>
        <p:spPr/>
        <p:txBody>
          <a:bodyPr/>
          <a:lstStyle/>
          <a:p>
            <a:r>
              <a:rPr lang="en-US" dirty="0"/>
              <a:t>This chapter contains the fourth sermon in Matthew’s gospel:</a:t>
            </a:r>
          </a:p>
          <a:p>
            <a:pPr lvl="1"/>
            <a:r>
              <a:rPr lang="en-US" dirty="0"/>
              <a:t>Sermon on the Mount (Matt. 5-7)</a:t>
            </a:r>
          </a:p>
          <a:p>
            <a:pPr lvl="1"/>
            <a:r>
              <a:rPr lang="en-US" dirty="0"/>
              <a:t>The Missionary Discourse (Matt. 10:5-42)</a:t>
            </a:r>
          </a:p>
          <a:p>
            <a:pPr lvl="1"/>
            <a:r>
              <a:rPr lang="en-US" dirty="0"/>
              <a:t>Sermon on the Parables (Matt. 13)</a:t>
            </a:r>
          </a:p>
          <a:p>
            <a:pPr lvl="1"/>
            <a:r>
              <a:rPr lang="en-US" dirty="0"/>
              <a:t>Sermon on Relationships Among the Disciples (Matt. 18)</a:t>
            </a:r>
          </a:p>
        </p:txBody>
      </p:sp>
    </p:spTree>
    <p:extLst>
      <p:ext uri="{BB962C8B-B14F-4D97-AF65-F5344CB8AC3E}">
        <p14:creationId xmlns:p14="http://schemas.microsoft.com/office/powerpoint/2010/main" val="4246828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5B6E6-3599-8489-2E1F-39A2872059BD}"/>
              </a:ext>
            </a:extLst>
          </p:cNvPr>
          <p:cNvSpPr>
            <a:spLocks noGrp="1"/>
          </p:cNvSpPr>
          <p:nvPr>
            <p:ph type="title"/>
          </p:nvPr>
        </p:nvSpPr>
        <p:spPr/>
        <p:txBody>
          <a:bodyPr>
            <a:normAutofit/>
          </a:bodyPr>
          <a:lstStyle/>
          <a:p>
            <a:r>
              <a:rPr lang="en-US" dirty="0"/>
              <a:t>The Parable of the Lost Sheep</a:t>
            </a:r>
            <a:br>
              <a:rPr lang="en-US" sz="2400" dirty="0"/>
            </a:br>
            <a:r>
              <a:rPr lang="en-US" sz="2400" dirty="0"/>
              <a:t> Matthew 18:10-14</a:t>
            </a:r>
          </a:p>
        </p:txBody>
      </p:sp>
      <p:sp>
        <p:nvSpPr>
          <p:cNvPr id="3" name="Content Placeholder 2">
            <a:extLst>
              <a:ext uri="{FF2B5EF4-FFF2-40B4-BE49-F238E27FC236}">
                <a16:creationId xmlns:a16="http://schemas.microsoft.com/office/drawing/2014/main" id="{CED6C3B8-5713-51DA-03C0-E60351568C7D}"/>
              </a:ext>
            </a:extLst>
          </p:cNvPr>
          <p:cNvSpPr>
            <a:spLocks noGrp="1"/>
          </p:cNvSpPr>
          <p:nvPr>
            <p:ph idx="1"/>
          </p:nvPr>
        </p:nvSpPr>
        <p:spPr/>
        <p:txBody>
          <a:bodyPr/>
          <a:lstStyle/>
          <a:p>
            <a:r>
              <a:rPr lang="en-US" dirty="0"/>
              <a:t>“See that you do not despise one of these little ones. For I tell you that in heaven their angels always see the face of my Father who is in heaven. What do you think? If a man has a hundred sheep, and one of them has gone astray, does he not leave the ninety-nine on the mountains and go in search of the one that went astray? And if he finds it, truly, I say to you, he rejoices over it more than over the ninety-nine that never went astray. So it is not the will of my Father who is in heaven that one of these little ones should perish.”</a:t>
            </a:r>
          </a:p>
          <a:p>
            <a:endParaRPr lang="en-US" dirty="0"/>
          </a:p>
        </p:txBody>
      </p:sp>
    </p:spTree>
    <p:extLst>
      <p:ext uri="{BB962C8B-B14F-4D97-AF65-F5344CB8AC3E}">
        <p14:creationId xmlns:p14="http://schemas.microsoft.com/office/powerpoint/2010/main" val="2807127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37C0-2572-CE22-D6E1-483A885675AA}"/>
              </a:ext>
            </a:extLst>
          </p:cNvPr>
          <p:cNvSpPr>
            <a:spLocks noGrp="1"/>
          </p:cNvSpPr>
          <p:nvPr>
            <p:ph type="title"/>
          </p:nvPr>
        </p:nvSpPr>
        <p:spPr/>
        <p:txBody>
          <a:bodyPr/>
          <a:lstStyle/>
          <a:p>
            <a:r>
              <a:rPr lang="en-US" dirty="0"/>
              <a:t>Matthew 10:10</a:t>
            </a:r>
          </a:p>
        </p:txBody>
      </p:sp>
      <p:sp>
        <p:nvSpPr>
          <p:cNvPr id="3" name="Content Placeholder 2">
            <a:extLst>
              <a:ext uri="{FF2B5EF4-FFF2-40B4-BE49-F238E27FC236}">
                <a16:creationId xmlns:a16="http://schemas.microsoft.com/office/drawing/2014/main" id="{A9A4D2F1-544A-A5EB-A3E4-5DC75BF49B97}"/>
              </a:ext>
            </a:extLst>
          </p:cNvPr>
          <p:cNvSpPr>
            <a:spLocks noGrp="1"/>
          </p:cNvSpPr>
          <p:nvPr>
            <p:ph idx="1"/>
          </p:nvPr>
        </p:nvSpPr>
        <p:spPr/>
        <p:txBody>
          <a:bodyPr>
            <a:normAutofit/>
          </a:bodyPr>
          <a:lstStyle/>
          <a:p>
            <a:r>
              <a:rPr lang="en-US" dirty="0">
                <a:latin typeface="Source Sans Pro Black" panose="020B0803030403020204" pitchFamily="34" charset="0"/>
              </a:rPr>
              <a:t>“See that you do not despise one of these little ones. For I tell you that in heaven their angels always see the face of my Father who is in heaven.”</a:t>
            </a:r>
          </a:p>
          <a:p>
            <a:pPr lvl="1"/>
            <a:r>
              <a:rPr lang="en-US" dirty="0"/>
              <a:t>Who are intended by “these little ones”?</a:t>
            </a:r>
          </a:p>
          <a:p>
            <a:pPr lvl="1"/>
            <a:r>
              <a:rPr lang="en-US" dirty="0"/>
              <a:t>What is the second sentence in this verse saying?</a:t>
            </a:r>
          </a:p>
          <a:p>
            <a:pPr lvl="2"/>
            <a:r>
              <a:rPr lang="en-US" dirty="0"/>
              <a:t>“See the face of my Father” = have access to the Father</a:t>
            </a:r>
          </a:p>
          <a:p>
            <a:pPr lvl="1"/>
            <a:r>
              <a:rPr lang="en-US" dirty="0"/>
              <a:t>What is the significance of “my Father who is in heaven”?</a:t>
            </a:r>
          </a:p>
          <a:p>
            <a:pPr lvl="1"/>
            <a:r>
              <a:rPr lang="en-US" dirty="0"/>
              <a:t>Jesus is aware of any act that is done to one of His disciples, even the weakest one (Matt. 25:31-45; Acts 9:4).</a:t>
            </a:r>
          </a:p>
        </p:txBody>
      </p:sp>
    </p:spTree>
    <p:extLst>
      <p:ext uri="{BB962C8B-B14F-4D97-AF65-F5344CB8AC3E}">
        <p14:creationId xmlns:p14="http://schemas.microsoft.com/office/powerpoint/2010/main" val="184333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2B46-79DE-EFEB-937F-826C6F1A4729}"/>
              </a:ext>
            </a:extLst>
          </p:cNvPr>
          <p:cNvSpPr>
            <a:spLocks noGrp="1"/>
          </p:cNvSpPr>
          <p:nvPr>
            <p:ph type="title"/>
          </p:nvPr>
        </p:nvSpPr>
        <p:spPr/>
        <p:txBody>
          <a:bodyPr/>
          <a:lstStyle/>
          <a:p>
            <a:r>
              <a:rPr lang="en-US" dirty="0"/>
              <a:t>Do We Despise One of These Little Ones?</a:t>
            </a:r>
          </a:p>
        </p:txBody>
      </p:sp>
      <p:sp>
        <p:nvSpPr>
          <p:cNvPr id="3" name="Content Placeholder 2">
            <a:extLst>
              <a:ext uri="{FF2B5EF4-FFF2-40B4-BE49-F238E27FC236}">
                <a16:creationId xmlns:a16="http://schemas.microsoft.com/office/drawing/2014/main" id="{C275B710-DE1D-90AE-E039-E40E4790D484}"/>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Despise</a:t>
            </a:r>
            <a:r>
              <a:rPr lang="en-US" dirty="0"/>
              <a:t> (</a:t>
            </a:r>
            <a:r>
              <a:rPr lang="en-US" i="1" dirty="0" err="1"/>
              <a:t>kataphroneō</a:t>
            </a:r>
            <a:r>
              <a:rPr lang="en-US" dirty="0"/>
              <a:t>): “to look down on someone or something with contempt or aversion, with implication that one considers the object of little value, look down on, despise, scorn, treat with contempt” (BDAG, 529).</a:t>
            </a:r>
          </a:p>
          <a:p>
            <a:pPr lvl="1"/>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t>“. . . to despise the little ones here is to treat as of no real significance the loss to the Christian community of one of them who has been led astray” (</a:t>
            </a:r>
            <a:r>
              <a:rPr lang="en-US" i="1" dirty="0"/>
              <a:t>The Gospel of Matthew: A Commentary on the Greek Text</a:t>
            </a:r>
            <a:r>
              <a:rPr lang="en-US" dirty="0"/>
              <a:t>, New International Greek Testament Commentary, 741).</a:t>
            </a:r>
          </a:p>
          <a:p>
            <a:r>
              <a:rPr lang="en-US" dirty="0"/>
              <a:t>How does this church treat those “little ones” (weak Christians)? Do we look down upon them? </a:t>
            </a:r>
          </a:p>
          <a:p>
            <a:r>
              <a:rPr lang="en-US" dirty="0"/>
              <a:t>Do we follow the instructions of vv. 12-17 to save them when they wander away?</a:t>
            </a:r>
          </a:p>
          <a:p>
            <a:endParaRPr lang="en-US" dirty="0"/>
          </a:p>
        </p:txBody>
      </p:sp>
    </p:spTree>
    <p:extLst>
      <p:ext uri="{BB962C8B-B14F-4D97-AF65-F5344CB8AC3E}">
        <p14:creationId xmlns:p14="http://schemas.microsoft.com/office/powerpoint/2010/main" val="186078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FAB8-978F-1C0C-1774-8E64B7FD34A7}"/>
              </a:ext>
            </a:extLst>
          </p:cNvPr>
          <p:cNvSpPr>
            <a:spLocks noGrp="1"/>
          </p:cNvSpPr>
          <p:nvPr>
            <p:ph type="title"/>
          </p:nvPr>
        </p:nvSpPr>
        <p:spPr/>
        <p:txBody>
          <a:bodyPr/>
          <a:lstStyle/>
          <a:p>
            <a:r>
              <a:rPr lang="en-US" dirty="0"/>
              <a:t>Guardian Angels?</a:t>
            </a:r>
          </a:p>
        </p:txBody>
      </p:sp>
      <p:sp>
        <p:nvSpPr>
          <p:cNvPr id="3" name="Content Placeholder 2">
            <a:extLst>
              <a:ext uri="{FF2B5EF4-FFF2-40B4-BE49-F238E27FC236}">
                <a16:creationId xmlns:a16="http://schemas.microsoft.com/office/drawing/2014/main" id="{E5BB9C9A-4412-F90E-81A2-8ED0C11ABB72}"/>
              </a:ext>
            </a:extLst>
          </p:cNvPr>
          <p:cNvSpPr>
            <a:spLocks noGrp="1"/>
          </p:cNvSpPr>
          <p:nvPr>
            <p:ph idx="1"/>
          </p:nvPr>
        </p:nvSpPr>
        <p:spPr/>
        <p:txBody>
          <a:bodyPr/>
          <a:lstStyle/>
          <a:p>
            <a:r>
              <a:rPr lang="en-US" dirty="0"/>
              <a:t>The thought of guardian angels stems from Psa. 34:7; 91:11. It resulted in Jewish belief in guardian angels for each person.</a:t>
            </a:r>
          </a:p>
          <a:p>
            <a:pPr lvl="1"/>
            <a:r>
              <a:rPr lang="en-US" dirty="0"/>
              <a:t>Read Psalms 91 and 34.</a:t>
            </a:r>
          </a:p>
          <a:p>
            <a:pPr lvl="1"/>
            <a:r>
              <a:rPr lang="en-US" dirty="0"/>
              <a:t>“Are they not all ministering spirits sent out to serve for the sake of those who are to inherit salvation?” (Heb. 1:14).</a:t>
            </a:r>
          </a:p>
          <a:p>
            <a:pPr lvl="1"/>
            <a:r>
              <a:rPr lang="en-US" dirty="0"/>
              <a:t>It is impossible for us to know whether or not each individual is protected by his own personal angel; what is more likely is that God uses His angels to provide the protection God commands them to provide.</a:t>
            </a:r>
          </a:p>
        </p:txBody>
      </p:sp>
    </p:spTree>
    <p:extLst>
      <p:ext uri="{BB962C8B-B14F-4D97-AF65-F5344CB8AC3E}">
        <p14:creationId xmlns:p14="http://schemas.microsoft.com/office/powerpoint/2010/main" val="66835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D9E5-94EB-AFC0-A9D0-AFE720830C9C}"/>
              </a:ext>
            </a:extLst>
          </p:cNvPr>
          <p:cNvSpPr>
            <a:spLocks noGrp="1"/>
          </p:cNvSpPr>
          <p:nvPr>
            <p:ph type="title"/>
          </p:nvPr>
        </p:nvSpPr>
        <p:spPr/>
        <p:txBody>
          <a:bodyPr/>
          <a:lstStyle/>
          <a:p>
            <a:r>
              <a:rPr lang="en-US" dirty="0"/>
              <a:t>(Matthew 18:11)</a:t>
            </a:r>
          </a:p>
        </p:txBody>
      </p:sp>
      <p:sp>
        <p:nvSpPr>
          <p:cNvPr id="3" name="Content Placeholder 2">
            <a:extLst>
              <a:ext uri="{FF2B5EF4-FFF2-40B4-BE49-F238E27FC236}">
                <a16:creationId xmlns:a16="http://schemas.microsoft.com/office/drawing/2014/main" id="{C06C7619-5CB1-720B-B895-4BD27048D72B}"/>
              </a:ext>
            </a:extLst>
          </p:cNvPr>
          <p:cNvSpPr>
            <a:spLocks noGrp="1"/>
          </p:cNvSpPr>
          <p:nvPr>
            <p:ph idx="1"/>
          </p:nvPr>
        </p:nvSpPr>
        <p:spPr/>
        <p:txBody>
          <a:bodyPr/>
          <a:lstStyle/>
          <a:p>
            <a:r>
              <a:rPr lang="en-US" i="1" dirty="0">
                <a:latin typeface="Source Sans Pro Black" panose="020B0803030403020204" pitchFamily="34" charset="0"/>
              </a:rPr>
              <a:t>(“For the Son of Man came to save the lost.”)</a:t>
            </a:r>
          </a:p>
          <a:p>
            <a:pPr lvl="1"/>
            <a:r>
              <a:rPr lang="en-US" dirty="0"/>
              <a:t>“The words ‘For the Son of Man came (to seek and) to save the lost’ are absent from the earliest manuscripts representing several textual types (Alexandrian, Egyptian, Antiochian) and </a:t>
            </a:r>
            <a:r>
              <a:rPr lang="en-US" dirty="0">
                <a:solidFill>
                  <a:srgbClr val="FF0000"/>
                </a:solidFill>
              </a:rPr>
              <a:t>are taken from Luke 19:10</a:t>
            </a:r>
            <a:r>
              <a:rPr lang="en-US" dirty="0"/>
              <a:t>. These words were apparently added in order to provide a connection between v. 10 and vv. 12–14” (Roger L. </a:t>
            </a:r>
            <a:r>
              <a:rPr lang="en-US" dirty="0" err="1"/>
              <a:t>Omanson</a:t>
            </a:r>
            <a:r>
              <a:rPr lang="en-US" dirty="0"/>
              <a:t> and Bruce Manning Metzger, </a:t>
            </a:r>
            <a:r>
              <a:rPr lang="en-US" i="1" dirty="0"/>
              <a:t>A Textual Guide to the Greek New Testament</a:t>
            </a:r>
            <a:r>
              <a:rPr lang="en-US" dirty="0"/>
              <a:t>: An Adaptation of Bruce M. Metzger’s Textual Commentary for the Needs of Translators, 29).</a:t>
            </a:r>
          </a:p>
          <a:p>
            <a:pPr lvl="1"/>
            <a:r>
              <a:rPr lang="en-US" dirty="0"/>
              <a:t>The texts supporting the reading are #579 (dated 13</a:t>
            </a:r>
            <a:r>
              <a:rPr lang="en-US" baseline="30000" dirty="0"/>
              <a:t>th</a:t>
            </a:r>
            <a:r>
              <a:rPr lang="en-US" dirty="0"/>
              <a:t> century) and #892 (9</a:t>
            </a:r>
            <a:r>
              <a:rPr lang="en-US" baseline="30000" dirty="0"/>
              <a:t>th</a:t>
            </a:r>
            <a:r>
              <a:rPr lang="en-US" dirty="0"/>
              <a:t> century).</a:t>
            </a:r>
          </a:p>
        </p:txBody>
      </p:sp>
    </p:spTree>
    <p:extLst>
      <p:ext uri="{BB962C8B-B14F-4D97-AF65-F5344CB8AC3E}">
        <p14:creationId xmlns:p14="http://schemas.microsoft.com/office/powerpoint/2010/main" val="3935215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DD34-2183-40D4-0BCE-383BEC25E901}"/>
              </a:ext>
            </a:extLst>
          </p:cNvPr>
          <p:cNvSpPr>
            <a:spLocks noGrp="1"/>
          </p:cNvSpPr>
          <p:nvPr>
            <p:ph type="title"/>
          </p:nvPr>
        </p:nvSpPr>
        <p:spPr/>
        <p:txBody>
          <a:bodyPr/>
          <a:lstStyle/>
          <a:p>
            <a:r>
              <a:rPr lang="en-US" dirty="0"/>
              <a:t>Matthew 18:12</a:t>
            </a:r>
          </a:p>
        </p:txBody>
      </p:sp>
      <p:sp>
        <p:nvSpPr>
          <p:cNvPr id="3" name="Content Placeholder 2">
            <a:extLst>
              <a:ext uri="{FF2B5EF4-FFF2-40B4-BE49-F238E27FC236}">
                <a16:creationId xmlns:a16="http://schemas.microsoft.com/office/drawing/2014/main" id="{A08DB3E0-3578-7185-CF65-A4B1E1788E84}"/>
              </a:ext>
            </a:extLst>
          </p:cNvPr>
          <p:cNvSpPr>
            <a:spLocks noGrp="1"/>
          </p:cNvSpPr>
          <p:nvPr>
            <p:ph idx="1"/>
          </p:nvPr>
        </p:nvSpPr>
        <p:spPr/>
        <p:txBody>
          <a:bodyPr/>
          <a:lstStyle/>
          <a:p>
            <a:r>
              <a:rPr lang="en-US" dirty="0">
                <a:latin typeface="Source Sans Pro Black" panose="020B0803030403020204" pitchFamily="34" charset="0"/>
              </a:rPr>
              <a:t>“What do you think? If a man has a hundred sheep, and one of them has gone astray, does he not leave the ninety-nine on the mountains and go in search of the one that went astray?”</a:t>
            </a:r>
          </a:p>
          <a:p>
            <a:pPr lvl="1"/>
            <a:r>
              <a:rPr lang="en-US" dirty="0"/>
              <a:t>Would it be wise for a shepherd to leave 99 sheep to themselves in </a:t>
            </a:r>
            <a:r>
              <a:rPr lang="en-US" dirty="0" err="1"/>
              <a:t>seach</a:t>
            </a:r>
            <a:r>
              <a:rPr lang="en-US" dirty="0"/>
              <a:t> of 1?</a:t>
            </a:r>
          </a:p>
          <a:p>
            <a:pPr lvl="2"/>
            <a:r>
              <a:rPr lang="en-US" dirty="0"/>
              <a:t>It is assumed that the good shepherd would provide for the care of the 99 just as much as he would the 1.</a:t>
            </a:r>
          </a:p>
          <a:p>
            <a:endParaRPr lang="en-US" dirty="0"/>
          </a:p>
        </p:txBody>
      </p:sp>
    </p:spTree>
    <p:extLst>
      <p:ext uri="{BB962C8B-B14F-4D97-AF65-F5344CB8AC3E}">
        <p14:creationId xmlns:p14="http://schemas.microsoft.com/office/powerpoint/2010/main" val="160713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road&#10;&#10;Description automatically generated with low confidence">
            <a:extLst>
              <a:ext uri="{FF2B5EF4-FFF2-40B4-BE49-F238E27FC236}">
                <a16:creationId xmlns:a16="http://schemas.microsoft.com/office/drawing/2014/main" id="{28C3B03F-90CE-94CB-A10F-CA65FB3D995F}"/>
              </a:ext>
            </a:extLst>
          </p:cNvPr>
          <p:cNvPicPr>
            <a:picLocks noChangeAspect="1"/>
          </p:cNvPicPr>
          <p:nvPr/>
        </p:nvPicPr>
        <p:blipFill rotWithShape="1">
          <a:blip r:embed="rId2">
            <a:extLst>
              <a:ext uri="{28A0092B-C50C-407E-A947-70E740481C1C}">
                <a14:useLocalDpi xmlns:a14="http://schemas.microsoft.com/office/drawing/2010/main" val="0"/>
              </a:ext>
            </a:extLst>
          </a:blip>
          <a:srcRect t="16060"/>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A8955ED-5C39-6AD4-BB3D-EC565076DDAA}"/>
              </a:ext>
            </a:extLst>
          </p:cNvPr>
          <p:cNvSpPr txBox="1"/>
          <p:nvPr/>
        </p:nvSpPr>
        <p:spPr>
          <a:xfrm>
            <a:off x="2461189" y="266990"/>
            <a:ext cx="6241451" cy="707886"/>
          </a:xfrm>
          <a:prstGeom prst="rect">
            <a:avLst/>
          </a:prstGeom>
          <a:solidFill>
            <a:schemeClr val="accent6">
              <a:lumMod val="20000"/>
              <a:lumOff val="80000"/>
            </a:schemeClr>
          </a:solidFill>
        </p:spPr>
        <p:txBody>
          <a:bodyPr wrap="square" rtlCol="0">
            <a:spAutoFit/>
          </a:bodyPr>
          <a:lstStyle/>
          <a:p>
            <a:pPr algn="ctr"/>
            <a:r>
              <a:rPr lang="en-US" sz="4000" dirty="0">
                <a:latin typeface="Source Sans Pro Black" panose="020B0803030403020204" pitchFamily="34" charset="0"/>
              </a:rPr>
              <a:t>Note the Two Shepherds</a:t>
            </a:r>
          </a:p>
        </p:txBody>
      </p:sp>
      <p:sp>
        <p:nvSpPr>
          <p:cNvPr id="5" name="Arrow: Down 4">
            <a:extLst>
              <a:ext uri="{FF2B5EF4-FFF2-40B4-BE49-F238E27FC236}">
                <a16:creationId xmlns:a16="http://schemas.microsoft.com/office/drawing/2014/main" id="{E6F5DF03-9C8A-D8A8-35D7-E6FF3C023804}"/>
              </a:ext>
            </a:extLst>
          </p:cNvPr>
          <p:cNvSpPr/>
          <p:nvPr/>
        </p:nvSpPr>
        <p:spPr>
          <a:xfrm>
            <a:off x="4050706" y="1803163"/>
            <a:ext cx="401652" cy="1145136"/>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F5CA8291-B489-1657-A8D8-CB1E19C2571F}"/>
              </a:ext>
            </a:extLst>
          </p:cNvPr>
          <p:cNvSpPr/>
          <p:nvPr/>
        </p:nvSpPr>
        <p:spPr>
          <a:xfrm>
            <a:off x="10672273" y="2041021"/>
            <a:ext cx="401652" cy="1145136"/>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810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grass, outdoor, field, rock&#10;&#10;Description automatically generated">
            <a:extLst>
              <a:ext uri="{FF2B5EF4-FFF2-40B4-BE49-F238E27FC236}">
                <a16:creationId xmlns:a16="http://schemas.microsoft.com/office/drawing/2014/main" id="{C36ED971-F725-A15E-3303-7CEE64DDBCF6}"/>
              </a:ext>
            </a:extLst>
          </p:cNvPr>
          <p:cNvPicPr>
            <a:picLocks noChangeAspect="1"/>
          </p:cNvPicPr>
          <p:nvPr/>
        </p:nvPicPr>
        <p:blipFill rotWithShape="1">
          <a:blip r:embed="rId2">
            <a:extLst>
              <a:ext uri="{28A0092B-C50C-407E-A947-70E740481C1C}">
                <a14:useLocalDpi xmlns:a14="http://schemas.microsoft.com/office/drawing/2010/main" val="0"/>
              </a:ext>
            </a:extLst>
          </a:blip>
          <a:srcRect t="23383" b="163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8AA03BE-A1F5-8FCC-EFC1-6ACB7EEA7C19}"/>
              </a:ext>
            </a:extLst>
          </p:cNvPr>
          <p:cNvSpPr txBox="1"/>
          <p:nvPr/>
        </p:nvSpPr>
        <p:spPr>
          <a:xfrm>
            <a:off x="2162086" y="4571999"/>
            <a:ext cx="8055665" cy="646331"/>
          </a:xfrm>
          <a:prstGeom prst="rect">
            <a:avLst/>
          </a:prstGeom>
          <a:solidFill>
            <a:schemeClr val="accent6">
              <a:lumMod val="20000"/>
              <a:lumOff val="80000"/>
            </a:schemeClr>
          </a:solidFill>
        </p:spPr>
        <p:txBody>
          <a:bodyPr wrap="square" rtlCol="0">
            <a:spAutoFit/>
          </a:bodyPr>
          <a:lstStyle/>
          <a:p>
            <a:pPr algn="ctr"/>
            <a:r>
              <a:rPr lang="en-US" sz="3600" dirty="0">
                <a:latin typeface="Source Sans Pro Black" panose="020B0803030403020204" pitchFamily="34" charset="0"/>
              </a:rPr>
              <a:t>Note the Pens to Keep the Sheep Safe</a:t>
            </a:r>
          </a:p>
        </p:txBody>
      </p:sp>
    </p:spTree>
    <p:extLst>
      <p:ext uri="{BB962C8B-B14F-4D97-AF65-F5344CB8AC3E}">
        <p14:creationId xmlns:p14="http://schemas.microsoft.com/office/powerpoint/2010/main" val="720700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DD34-2183-40D4-0BCE-383BEC25E901}"/>
              </a:ext>
            </a:extLst>
          </p:cNvPr>
          <p:cNvSpPr>
            <a:spLocks noGrp="1"/>
          </p:cNvSpPr>
          <p:nvPr>
            <p:ph type="title"/>
          </p:nvPr>
        </p:nvSpPr>
        <p:spPr/>
        <p:txBody>
          <a:bodyPr/>
          <a:lstStyle/>
          <a:p>
            <a:r>
              <a:rPr lang="en-US" dirty="0"/>
              <a:t>Matthew 18:12</a:t>
            </a:r>
          </a:p>
        </p:txBody>
      </p:sp>
      <p:sp>
        <p:nvSpPr>
          <p:cNvPr id="3" name="Content Placeholder 2">
            <a:extLst>
              <a:ext uri="{FF2B5EF4-FFF2-40B4-BE49-F238E27FC236}">
                <a16:creationId xmlns:a16="http://schemas.microsoft.com/office/drawing/2014/main" id="{A08DB3E0-3578-7185-CF65-A4B1E1788E84}"/>
              </a:ext>
            </a:extLst>
          </p:cNvPr>
          <p:cNvSpPr>
            <a:spLocks noGrp="1"/>
          </p:cNvSpPr>
          <p:nvPr>
            <p:ph idx="1"/>
          </p:nvPr>
        </p:nvSpPr>
        <p:spPr/>
        <p:txBody>
          <a:bodyPr/>
          <a:lstStyle/>
          <a:p>
            <a:r>
              <a:rPr lang="en-US" dirty="0">
                <a:latin typeface="Source Sans Pro Black" panose="020B0803030403020204" pitchFamily="34" charset="0"/>
              </a:rPr>
              <a:t>“What do you think? If a man has a hundred sheep, and one of them has gone astray, does he not leave the ninety-nine on the mountains and go in search of the one that went astray?”</a:t>
            </a:r>
          </a:p>
          <a:p>
            <a:pPr lvl="1"/>
            <a:r>
              <a:rPr lang="en-US" dirty="0">
                <a:solidFill>
                  <a:schemeClr val="bg1">
                    <a:lumMod val="65000"/>
                  </a:schemeClr>
                </a:solidFill>
              </a:rPr>
              <a:t>Would it be wise for a shepherd to leave 99 sheep to themselves in </a:t>
            </a:r>
            <a:r>
              <a:rPr lang="en-US" dirty="0" err="1">
                <a:solidFill>
                  <a:schemeClr val="bg1">
                    <a:lumMod val="65000"/>
                  </a:schemeClr>
                </a:solidFill>
              </a:rPr>
              <a:t>seach</a:t>
            </a:r>
            <a:r>
              <a:rPr lang="en-US" dirty="0">
                <a:solidFill>
                  <a:schemeClr val="bg1">
                    <a:lumMod val="65000"/>
                  </a:schemeClr>
                </a:solidFill>
              </a:rPr>
              <a:t> of 1?</a:t>
            </a:r>
          </a:p>
          <a:p>
            <a:pPr lvl="2"/>
            <a:r>
              <a:rPr lang="en-US" dirty="0">
                <a:solidFill>
                  <a:schemeClr val="bg1">
                    <a:lumMod val="65000"/>
                  </a:schemeClr>
                </a:solidFill>
              </a:rPr>
              <a:t>It is assumed that the good shepherd would provide for the care of the 99 just as much as he would the 1.</a:t>
            </a:r>
          </a:p>
          <a:p>
            <a:pPr lvl="1"/>
            <a:r>
              <a:rPr lang="en-US" dirty="0"/>
              <a:t>What is being stressed in this example?</a:t>
            </a:r>
          </a:p>
          <a:p>
            <a:pPr lvl="1"/>
            <a:r>
              <a:rPr lang="en-US" dirty="0"/>
              <a:t>Does the shepherd love this one sheep more than 99 others?</a:t>
            </a:r>
          </a:p>
          <a:p>
            <a:endParaRPr lang="en-US" dirty="0"/>
          </a:p>
        </p:txBody>
      </p:sp>
    </p:spTree>
    <p:extLst>
      <p:ext uri="{BB962C8B-B14F-4D97-AF65-F5344CB8AC3E}">
        <p14:creationId xmlns:p14="http://schemas.microsoft.com/office/powerpoint/2010/main" val="1740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7BDCD-1D7E-98E7-F071-B2569F557A84}"/>
              </a:ext>
            </a:extLst>
          </p:cNvPr>
          <p:cNvSpPr>
            <a:spLocks noGrp="1"/>
          </p:cNvSpPr>
          <p:nvPr>
            <p:ph type="title"/>
          </p:nvPr>
        </p:nvSpPr>
        <p:spPr/>
        <p:txBody>
          <a:bodyPr/>
          <a:lstStyle/>
          <a:p>
            <a:r>
              <a:rPr lang="en-US" dirty="0"/>
              <a:t>Matthew 18:13</a:t>
            </a:r>
          </a:p>
        </p:txBody>
      </p:sp>
      <p:sp>
        <p:nvSpPr>
          <p:cNvPr id="3" name="Content Placeholder 2">
            <a:extLst>
              <a:ext uri="{FF2B5EF4-FFF2-40B4-BE49-F238E27FC236}">
                <a16:creationId xmlns:a16="http://schemas.microsoft.com/office/drawing/2014/main" id="{BCA26C8A-A3D4-B5B3-6811-4AD704068E9E}"/>
              </a:ext>
            </a:extLst>
          </p:cNvPr>
          <p:cNvSpPr>
            <a:spLocks noGrp="1"/>
          </p:cNvSpPr>
          <p:nvPr>
            <p:ph idx="1"/>
          </p:nvPr>
        </p:nvSpPr>
        <p:spPr/>
        <p:txBody>
          <a:bodyPr/>
          <a:lstStyle/>
          <a:p>
            <a:r>
              <a:rPr lang="en-US" dirty="0">
                <a:latin typeface="Source Sans Pro Black" panose="020B0803030403020204" pitchFamily="34" charset="0"/>
              </a:rPr>
              <a:t>“And if he finds it, truly, I say to you, he rejoices over it more than over the ninety-nine that never went astray.”</a:t>
            </a:r>
          </a:p>
          <a:p>
            <a:pPr lvl="1"/>
            <a:r>
              <a:rPr lang="en-US" dirty="0"/>
              <a:t>What is the significance of “if he finds it”?</a:t>
            </a:r>
          </a:p>
          <a:p>
            <a:pPr lvl="1"/>
            <a:r>
              <a:rPr lang="en-US" dirty="0"/>
              <a:t>Why does the shepherd rejoice move over the 1 than the 99?</a:t>
            </a:r>
          </a:p>
          <a:p>
            <a:pPr lvl="2"/>
            <a:r>
              <a:rPr lang="en-US" dirty="0"/>
              <a:t>Think of a mother who has four children and one becomes ill and is taken in the hospital. How does she feel when the sick one recovers? Does she rejoice over it more than over the three who were not ill?</a:t>
            </a:r>
          </a:p>
          <a:p>
            <a:endParaRPr lang="en-US" dirty="0"/>
          </a:p>
        </p:txBody>
      </p:sp>
    </p:spTree>
    <p:extLst>
      <p:ext uri="{BB962C8B-B14F-4D97-AF65-F5344CB8AC3E}">
        <p14:creationId xmlns:p14="http://schemas.microsoft.com/office/powerpoint/2010/main" val="417633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89370-D591-A084-DAFD-23D911833726}"/>
              </a:ext>
            </a:extLst>
          </p:cNvPr>
          <p:cNvSpPr>
            <a:spLocks noGrp="1"/>
          </p:cNvSpPr>
          <p:nvPr>
            <p:ph type="title"/>
          </p:nvPr>
        </p:nvSpPr>
        <p:spPr/>
        <p:txBody>
          <a:bodyPr/>
          <a:lstStyle/>
          <a:p>
            <a:r>
              <a:rPr lang="en-US" dirty="0"/>
              <a:t>Outline of Chapter 18</a:t>
            </a:r>
          </a:p>
        </p:txBody>
      </p:sp>
      <p:sp>
        <p:nvSpPr>
          <p:cNvPr id="3" name="Content Placeholder 2">
            <a:extLst>
              <a:ext uri="{FF2B5EF4-FFF2-40B4-BE49-F238E27FC236}">
                <a16:creationId xmlns:a16="http://schemas.microsoft.com/office/drawing/2014/main" id="{78BC9489-70B7-3F28-1774-4C590D3CB45F}"/>
              </a:ext>
            </a:extLst>
          </p:cNvPr>
          <p:cNvSpPr>
            <a:spLocks noGrp="1"/>
          </p:cNvSpPr>
          <p:nvPr>
            <p:ph idx="1"/>
          </p:nvPr>
        </p:nvSpPr>
        <p:spPr/>
        <p:txBody>
          <a:bodyPr/>
          <a:lstStyle/>
          <a:p>
            <a:r>
              <a:rPr lang="en-US" dirty="0"/>
              <a:t>Teaching on relationship among the disciples (18:1-35)</a:t>
            </a:r>
          </a:p>
          <a:p>
            <a:pPr lvl="1"/>
            <a:r>
              <a:rPr lang="en-US" dirty="0"/>
              <a:t>Who is the Greatest? (18:1-5)</a:t>
            </a:r>
          </a:p>
          <a:p>
            <a:pPr lvl="1"/>
            <a:r>
              <a:rPr lang="en-US" dirty="0"/>
              <a:t>Temptations to Sin (18:6-9)</a:t>
            </a:r>
          </a:p>
          <a:p>
            <a:pPr lvl="1"/>
            <a:r>
              <a:rPr lang="en-US" dirty="0"/>
              <a:t>The Parable of the Lost Sheep (18:10-14)</a:t>
            </a:r>
          </a:p>
          <a:p>
            <a:pPr lvl="1"/>
            <a:r>
              <a:rPr lang="en-US" dirty="0"/>
              <a:t>If Your Brother Sins Against You (18:15-20)</a:t>
            </a:r>
          </a:p>
          <a:p>
            <a:pPr lvl="1"/>
            <a:r>
              <a:rPr lang="en-US" dirty="0"/>
              <a:t>The Parable of the Unforgiving Servant (18:21-35)</a:t>
            </a:r>
          </a:p>
        </p:txBody>
      </p:sp>
    </p:spTree>
    <p:extLst>
      <p:ext uri="{BB962C8B-B14F-4D97-AF65-F5344CB8AC3E}">
        <p14:creationId xmlns:p14="http://schemas.microsoft.com/office/powerpoint/2010/main" val="766320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8738E-D6C5-F047-35C5-DE570D53889B}"/>
              </a:ext>
            </a:extLst>
          </p:cNvPr>
          <p:cNvSpPr>
            <a:spLocks noGrp="1"/>
          </p:cNvSpPr>
          <p:nvPr>
            <p:ph type="title"/>
          </p:nvPr>
        </p:nvSpPr>
        <p:spPr/>
        <p:txBody>
          <a:bodyPr/>
          <a:lstStyle/>
          <a:p>
            <a:r>
              <a:rPr lang="en-US" dirty="0"/>
              <a:t>Matthew 18:14</a:t>
            </a:r>
          </a:p>
        </p:txBody>
      </p:sp>
      <p:sp>
        <p:nvSpPr>
          <p:cNvPr id="3" name="Content Placeholder 2">
            <a:extLst>
              <a:ext uri="{FF2B5EF4-FFF2-40B4-BE49-F238E27FC236}">
                <a16:creationId xmlns:a16="http://schemas.microsoft.com/office/drawing/2014/main" id="{AEBA53B1-3E7C-97C7-0A15-384DE744F850}"/>
              </a:ext>
            </a:extLst>
          </p:cNvPr>
          <p:cNvSpPr>
            <a:spLocks noGrp="1"/>
          </p:cNvSpPr>
          <p:nvPr>
            <p:ph idx="1"/>
          </p:nvPr>
        </p:nvSpPr>
        <p:spPr/>
        <p:txBody>
          <a:bodyPr>
            <a:normAutofit/>
          </a:bodyPr>
          <a:lstStyle/>
          <a:p>
            <a:r>
              <a:rPr lang="en-US" dirty="0">
                <a:latin typeface="Source Sans Pro Black" panose="020B0803030403020204" pitchFamily="34" charset="0"/>
              </a:rPr>
              <a:t>“So it is not the will of my Father who is in heaven that one of these little ones should perish.”</a:t>
            </a:r>
          </a:p>
          <a:p>
            <a:pPr lvl="1"/>
            <a:r>
              <a:rPr lang="en-US" dirty="0"/>
              <a:t>What is this verse saying?</a:t>
            </a:r>
          </a:p>
          <a:p>
            <a:pPr lvl="1"/>
            <a:r>
              <a:rPr lang="en-US" dirty="0"/>
              <a:t>Lessons:</a:t>
            </a:r>
          </a:p>
          <a:p>
            <a:pPr lvl="2"/>
            <a:r>
              <a:rPr lang="en-US" dirty="0"/>
              <a:t>God takes the initiative to go to great lengths to </a:t>
            </a:r>
            <a:r>
              <a:rPr lang="en-US"/>
              <a:t>bring those </a:t>
            </a:r>
            <a:r>
              <a:rPr lang="en-US" dirty="0"/>
              <a:t>who are estranged from him. </a:t>
            </a:r>
          </a:p>
          <a:p>
            <a:pPr lvl="2"/>
            <a:r>
              <a:rPr lang="en-US" dirty="0"/>
              <a:t>Reclaiming such people should lead to joyous celebration. </a:t>
            </a:r>
          </a:p>
          <a:p>
            <a:pPr lvl="2"/>
            <a:r>
              <a:rPr lang="en-US" dirty="0"/>
              <a:t>The faithfulness of the majority may never excuse us for ignoring anyone who still remains distant from God (Craig Blomberg, </a:t>
            </a:r>
            <a:r>
              <a:rPr lang="en-US" i="1" dirty="0"/>
              <a:t>Matthew</a:t>
            </a:r>
            <a:r>
              <a:rPr lang="en-US" dirty="0"/>
              <a:t>, The New American, 277).</a:t>
            </a:r>
          </a:p>
          <a:p>
            <a:endParaRPr lang="en-US" dirty="0"/>
          </a:p>
        </p:txBody>
      </p:sp>
    </p:spTree>
    <p:extLst>
      <p:ext uri="{BB962C8B-B14F-4D97-AF65-F5344CB8AC3E}">
        <p14:creationId xmlns:p14="http://schemas.microsoft.com/office/powerpoint/2010/main" val="16746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CF49-067A-6E92-D9BB-CBBFE9C7246C}"/>
              </a:ext>
            </a:extLst>
          </p:cNvPr>
          <p:cNvSpPr>
            <a:spLocks noGrp="1"/>
          </p:cNvSpPr>
          <p:nvPr>
            <p:ph type="title"/>
          </p:nvPr>
        </p:nvSpPr>
        <p:spPr/>
        <p:txBody>
          <a:bodyPr>
            <a:normAutofit/>
          </a:bodyPr>
          <a:lstStyle/>
          <a:p>
            <a:r>
              <a:rPr lang="en-US" dirty="0"/>
              <a:t>If Your Brother Sins Against You </a:t>
            </a:r>
            <a:br>
              <a:rPr lang="en-US" sz="2400" dirty="0"/>
            </a:br>
            <a:r>
              <a:rPr lang="en-US" sz="2400" dirty="0"/>
              <a:t>Matthew 18:15-20</a:t>
            </a:r>
          </a:p>
        </p:txBody>
      </p:sp>
      <p:sp>
        <p:nvSpPr>
          <p:cNvPr id="3" name="Content Placeholder 2">
            <a:extLst>
              <a:ext uri="{FF2B5EF4-FFF2-40B4-BE49-F238E27FC236}">
                <a16:creationId xmlns:a16="http://schemas.microsoft.com/office/drawing/2014/main" id="{54EB5849-BA84-106B-329F-09BF5A2B342B}"/>
              </a:ext>
            </a:extLst>
          </p:cNvPr>
          <p:cNvSpPr>
            <a:spLocks noGrp="1"/>
          </p:cNvSpPr>
          <p:nvPr>
            <p:ph idx="1"/>
          </p:nvPr>
        </p:nvSpPr>
        <p:spPr/>
        <p:txBody>
          <a:bodyPr>
            <a:normAutofit lnSpcReduction="10000"/>
          </a:bodyPr>
          <a:lstStyle/>
          <a:p>
            <a:r>
              <a:rPr lang="en-US" dirty="0"/>
              <a:t>“If your brother sins against you, go and tell him his fault, between you and him alone. If he listens to you, you have gained your brother. But if he does not listen, take one or two others along with you, that every charge may be established by the evidence of two or three witnesses. If he refuses to listen to them, tell it to the church. And if he refuses to listen even to the church, let him be to you as a Gentile and a tax collector. Truly, I say to you, whatever you bind on earth shall be bound in heaven, and whatever you loose on earth shall be loosed in heaven. Again I say to you, if two of you agree on earth about anything they ask, it will be done for them by my Father in heaven. For where two or three are gathered in my name, there am I among them.”</a:t>
            </a:r>
          </a:p>
        </p:txBody>
      </p:sp>
    </p:spTree>
    <p:extLst>
      <p:ext uri="{BB962C8B-B14F-4D97-AF65-F5344CB8AC3E}">
        <p14:creationId xmlns:p14="http://schemas.microsoft.com/office/powerpoint/2010/main" val="3267165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DA9C-FE47-CB07-08A9-DDC5B3BB71B2}"/>
              </a:ext>
            </a:extLst>
          </p:cNvPr>
          <p:cNvSpPr>
            <a:spLocks noGrp="1"/>
          </p:cNvSpPr>
          <p:nvPr>
            <p:ph type="title"/>
          </p:nvPr>
        </p:nvSpPr>
        <p:spPr/>
        <p:txBody>
          <a:bodyPr/>
          <a:lstStyle/>
          <a:p>
            <a:r>
              <a:rPr lang="en-US" dirty="0"/>
              <a:t>Preliminary Remarks</a:t>
            </a:r>
          </a:p>
        </p:txBody>
      </p:sp>
      <p:sp>
        <p:nvSpPr>
          <p:cNvPr id="3" name="Content Placeholder 2">
            <a:extLst>
              <a:ext uri="{FF2B5EF4-FFF2-40B4-BE49-F238E27FC236}">
                <a16:creationId xmlns:a16="http://schemas.microsoft.com/office/drawing/2014/main" id="{9E28DC60-728E-FD5F-881B-07D44A90314C}"/>
              </a:ext>
            </a:extLst>
          </p:cNvPr>
          <p:cNvSpPr>
            <a:spLocks noGrp="1"/>
          </p:cNvSpPr>
          <p:nvPr>
            <p:ph idx="1"/>
          </p:nvPr>
        </p:nvSpPr>
        <p:spPr/>
        <p:txBody>
          <a:bodyPr>
            <a:normAutofit lnSpcReduction="10000"/>
          </a:bodyPr>
          <a:lstStyle/>
          <a:p>
            <a:r>
              <a:rPr lang="en-US" dirty="0"/>
              <a:t>The Lord has just finished speaking about the wandering sheep and the effort the shepherd makes to find it. This passage is a practical guide to how a disciple can imitate the good shepherd.</a:t>
            </a:r>
          </a:p>
          <a:p>
            <a:r>
              <a:rPr lang="en-US" dirty="0"/>
              <a:t>Jesus’s teaching is rooted in the Old Testament:</a:t>
            </a:r>
          </a:p>
          <a:p>
            <a:pPr lvl="1"/>
            <a:r>
              <a:rPr lang="en-US" dirty="0"/>
              <a:t>“You shall do no injustice in court. You shall not be partial to the poor or defer to the great, but in righteousness shall you judge your neighbor. You shall not go around as a slanderer among your people, and you shall not stand up against the life of your neighbor: I am the </a:t>
            </a:r>
            <a:r>
              <a:rPr lang="en-US" cap="small" dirty="0"/>
              <a:t>Lord</a:t>
            </a:r>
            <a:r>
              <a:rPr lang="en-US" dirty="0"/>
              <a:t>. </a:t>
            </a:r>
            <a:r>
              <a:rPr lang="en-US" dirty="0">
                <a:latin typeface="Source Sans Pro Black" panose="020B0803030403020204" pitchFamily="34" charset="0"/>
              </a:rPr>
              <a:t>You shall not hate your brother in your heart, but you shall reason frankly with your neighbor, lest you incur sin because of him.</a:t>
            </a:r>
            <a:r>
              <a:rPr lang="en-US" dirty="0"/>
              <a:t> You shall not take vengeance or bear a grudge against the sons of your own people, but </a:t>
            </a:r>
            <a:r>
              <a:rPr lang="en-US" dirty="0">
                <a:latin typeface="Source Sans Pro Black" panose="020B0803030403020204" pitchFamily="34" charset="0"/>
              </a:rPr>
              <a:t>you shall love your neighbor as yourself: I am the </a:t>
            </a:r>
            <a:r>
              <a:rPr lang="en-US" cap="small" dirty="0">
                <a:latin typeface="Source Sans Pro Black" panose="020B0803030403020204" pitchFamily="34" charset="0"/>
              </a:rPr>
              <a:t>Lord</a:t>
            </a:r>
            <a:r>
              <a:rPr lang="en-US" dirty="0"/>
              <a:t>” (Lev. 19:15-18).</a:t>
            </a:r>
          </a:p>
          <a:p>
            <a:pPr lvl="1"/>
            <a:endParaRPr lang="en-US" dirty="0"/>
          </a:p>
        </p:txBody>
      </p:sp>
    </p:spTree>
    <p:extLst>
      <p:ext uri="{BB962C8B-B14F-4D97-AF65-F5344CB8AC3E}">
        <p14:creationId xmlns:p14="http://schemas.microsoft.com/office/powerpoint/2010/main" val="302810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3B06-1ABE-5C2C-4AE3-3FFA92BCAB1F}"/>
              </a:ext>
            </a:extLst>
          </p:cNvPr>
          <p:cNvSpPr>
            <a:spLocks noGrp="1"/>
          </p:cNvSpPr>
          <p:nvPr>
            <p:ph type="title"/>
          </p:nvPr>
        </p:nvSpPr>
        <p:spPr/>
        <p:txBody>
          <a:bodyPr/>
          <a:lstStyle/>
          <a:p>
            <a:r>
              <a:rPr lang="en-US" dirty="0"/>
              <a:t>Testament of the Patriarchs</a:t>
            </a:r>
          </a:p>
        </p:txBody>
      </p:sp>
      <p:sp>
        <p:nvSpPr>
          <p:cNvPr id="3" name="Content Placeholder 2">
            <a:extLst>
              <a:ext uri="{FF2B5EF4-FFF2-40B4-BE49-F238E27FC236}">
                <a16:creationId xmlns:a16="http://schemas.microsoft.com/office/drawing/2014/main" id="{7FA97341-A357-BC03-14E2-DEBE92887BDA}"/>
              </a:ext>
            </a:extLst>
          </p:cNvPr>
          <p:cNvSpPr>
            <a:spLocks noGrp="1"/>
          </p:cNvSpPr>
          <p:nvPr>
            <p:ph idx="1"/>
          </p:nvPr>
        </p:nvSpPr>
        <p:spPr/>
        <p:txBody>
          <a:bodyPr/>
          <a:lstStyle/>
          <a:p>
            <a:r>
              <a:rPr lang="en-US" dirty="0"/>
              <a:t>The </a:t>
            </a:r>
            <a:r>
              <a:rPr lang="en-US" i="1" dirty="0"/>
              <a:t>Testament of Gad </a:t>
            </a:r>
            <a:r>
              <a:rPr lang="en-US" dirty="0"/>
              <a:t>is one of the </a:t>
            </a:r>
            <a:r>
              <a:rPr lang="en-US" dirty="0" err="1"/>
              <a:t>Pseudepigraphical</a:t>
            </a:r>
            <a:r>
              <a:rPr lang="en-US" dirty="0"/>
              <a:t> writings written between the testaments.</a:t>
            </a:r>
          </a:p>
          <a:p>
            <a:r>
              <a:rPr lang="en-US" dirty="0"/>
              <a:t>It purports to be written by the son of Jacob, Gad, but it is obviously much too late to have been written by him.</a:t>
            </a:r>
          </a:p>
          <a:p>
            <a:r>
              <a:rPr lang="en-US" dirty="0"/>
              <a:t>R. H. Charles dated them to 109-107 BC (</a:t>
            </a:r>
            <a:r>
              <a:rPr lang="en-US" i="1" dirty="0"/>
              <a:t>The Testaments of the Twelve Patriarchs</a:t>
            </a:r>
            <a:r>
              <a:rPr lang="en-US" dirty="0"/>
              <a:t>, liii).</a:t>
            </a:r>
          </a:p>
        </p:txBody>
      </p:sp>
    </p:spTree>
    <p:extLst>
      <p:ext uri="{BB962C8B-B14F-4D97-AF65-F5344CB8AC3E}">
        <p14:creationId xmlns:p14="http://schemas.microsoft.com/office/powerpoint/2010/main" val="3557377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91A4-A39A-F1EF-ACE3-8FFF76FCBF92}"/>
              </a:ext>
            </a:extLst>
          </p:cNvPr>
          <p:cNvSpPr>
            <a:spLocks noGrp="1"/>
          </p:cNvSpPr>
          <p:nvPr>
            <p:ph type="title"/>
          </p:nvPr>
        </p:nvSpPr>
        <p:spPr/>
        <p:txBody>
          <a:bodyPr/>
          <a:lstStyle/>
          <a:p>
            <a:r>
              <a:rPr lang="en-US" dirty="0"/>
              <a:t>Testament of Gad 6:1-7</a:t>
            </a:r>
          </a:p>
        </p:txBody>
      </p:sp>
      <p:sp>
        <p:nvSpPr>
          <p:cNvPr id="3" name="Content Placeholder 2">
            <a:extLst>
              <a:ext uri="{FF2B5EF4-FFF2-40B4-BE49-F238E27FC236}">
                <a16:creationId xmlns:a16="http://schemas.microsoft.com/office/drawing/2014/main" id="{BF4BCF81-D1AB-79AB-124B-782D39C82E9E}"/>
              </a:ext>
            </a:extLst>
          </p:cNvPr>
          <p:cNvSpPr>
            <a:spLocks noGrp="1"/>
          </p:cNvSpPr>
          <p:nvPr>
            <p:ph idx="1"/>
          </p:nvPr>
        </p:nvSpPr>
        <p:spPr>
          <a:xfrm>
            <a:off x="838200" y="1825624"/>
            <a:ext cx="10515600" cy="4728999"/>
          </a:xfrm>
        </p:spPr>
        <p:txBody>
          <a:bodyPr>
            <a:normAutofit fontScale="85000" lnSpcReduction="20000"/>
          </a:bodyPr>
          <a:lstStyle/>
          <a:p>
            <a:r>
              <a:rPr lang="en-US" baseline="30000" dirty="0"/>
              <a:t>1</a:t>
            </a:r>
            <a:r>
              <a:rPr lang="en-US" dirty="0"/>
              <a:t> And now, my children, I exhort you, love ye each one his brother, and put away hatred from </a:t>
            </a:r>
            <a:r>
              <a:rPr lang="en-US" baseline="30000" dirty="0"/>
              <a:t>2</a:t>
            </a:r>
            <a:r>
              <a:rPr lang="en-US" dirty="0"/>
              <a:t> your hearts, love one another in deed, and in word, and in the inclination of the soul. For in the presence of my father I </a:t>
            </a:r>
            <a:r>
              <a:rPr lang="en-US" dirty="0" err="1"/>
              <a:t>spake</a:t>
            </a:r>
            <a:r>
              <a:rPr lang="en-US" dirty="0"/>
              <a:t> peaceably to Joseph; and when I had gone out, the spirit of hatred darkened my mind, and stirred up my soul to slay him. </a:t>
            </a:r>
            <a:r>
              <a:rPr lang="en-US" baseline="30000" dirty="0"/>
              <a:t>3</a:t>
            </a:r>
            <a:r>
              <a:rPr lang="en-US" dirty="0"/>
              <a:t> Love ye, therefore, one another from the heart; </a:t>
            </a:r>
            <a:r>
              <a:rPr lang="en-US" dirty="0">
                <a:latin typeface="Source Sans Pro Black" panose="020B0803030403020204" pitchFamily="34" charset="0"/>
              </a:rPr>
              <a:t>and if a man sin against thee, cast forth the poison of hate and speak peaceably to him, and in thy soul hold not guile; and if he confess and repent, forgive him. </a:t>
            </a:r>
            <a:r>
              <a:rPr lang="en-US" baseline="30000" dirty="0"/>
              <a:t>4</a:t>
            </a:r>
            <a:r>
              <a:rPr lang="en-US" dirty="0">
                <a:latin typeface="Source Sans Pro Black" panose="020B0803030403020204" pitchFamily="34" charset="0"/>
              </a:rPr>
              <a:t> But if he deny it, do not get into a passion with him, lest catching the poison from thee he take </a:t>
            </a:r>
            <a:r>
              <a:rPr lang="en-US" baseline="30000" dirty="0"/>
              <a:t>5</a:t>
            </a:r>
            <a:r>
              <a:rPr lang="en-US" dirty="0">
                <a:latin typeface="Source Sans Pro Black" panose="020B0803030403020204" pitchFamily="34" charset="0"/>
              </a:rPr>
              <a:t> to swearing and so thou sin doubly. [Let not another man hear thy secrets when engaged in legal strife, lest he come to hate thee and become thy enemy, and commit a great sin against thee; for </a:t>
            </a:r>
            <a:r>
              <a:rPr lang="en-US" baseline="30000" dirty="0"/>
              <a:t>6</a:t>
            </a:r>
            <a:r>
              <a:rPr lang="en-US" dirty="0">
                <a:latin typeface="Source Sans Pro Black" panose="020B0803030403020204" pitchFamily="34" charset="0"/>
              </a:rPr>
              <a:t> ofttimes he </a:t>
            </a:r>
            <a:r>
              <a:rPr lang="en-US" dirty="0" err="1">
                <a:latin typeface="Source Sans Pro Black" panose="020B0803030403020204" pitchFamily="34" charset="0"/>
              </a:rPr>
              <a:t>addresseth</a:t>
            </a:r>
            <a:r>
              <a:rPr lang="en-US" dirty="0">
                <a:latin typeface="Source Sans Pro Black" panose="020B0803030403020204" pitchFamily="34" charset="0"/>
              </a:rPr>
              <a:t> thee guilefully or </a:t>
            </a:r>
            <a:r>
              <a:rPr lang="en-US" dirty="0" err="1">
                <a:latin typeface="Source Sans Pro Black" panose="020B0803030403020204" pitchFamily="34" charset="0"/>
              </a:rPr>
              <a:t>busieth</a:t>
            </a:r>
            <a:r>
              <a:rPr lang="en-US" dirty="0">
                <a:latin typeface="Source Sans Pro Black" panose="020B0803030403020204" pitchFamily="34" charset="0"/>
              </a:rPr>
              <a:t> himself about thee with wicked intent.] </a:t>
            </a:r>
            <a:r>
              <a:rPr lang="en-US" dirty="0"/>
              <a:t>And though he deny it and yet have a sense of shame when reproved, give over reproving him. For he who </a:t>
            </a:r>
            <a:r>
              <a:rPr lang="en-US" dirty="0" err="1"/>
              <a:t>denieth</a:t>
            </a:r>
            <a:r>
              <a:rPr lang="en-US" dirty="0"/>
              <a:t> may repent so as not again to wrong thee; yea, he may also </a:t>
            </a:r>
            <a:r>
              <a:rPr lang="en-US" dirty="0" err="1"/>
              <a:t>honour</a:t>
            </a:r>
            <a:r>
              <a:rPr lang="en-US" dirty="0"/>
              <a:t> thee, and [fear </a:t>
            </a:r>
            <a:r>
              <a:rPr lang="en-US" baseline="30000" dirty="0"/>
              <a:t>7</a:t>
            </a:r>
            <a:r>
              <a:rPr lang="en-US" dirty="0"/>
              <a:t> and] be at peace with thee And if he be shameless and persist in his wrong-doing, even so forgive him from the heart, and leave to God the avenging.</a:t>
            </a:r>
          </a:p>
        </p:txBody>
      </p:sp>
    </p:spTree>
    <p:extLst>
      <p:ext uri="{BB962C8B-B14F-4D97-AF65-F5344CB8AC3E}">
        <p14:creationId xmlns:p14="http://schemas.microsoft.com/office/powerpoint/2010/main" val="2418446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F36D7-3EDE-0B4A-67A7-F75DAD93DCC3}"/>
              </a:ext>
            </a:extLst>
          </p:cNvPr>
          <p:cNvSpPr>
            <a:spLocks noGrp="1"/>
          </p:cNvSpPr>
          <p:nvPr>
            <p:ph type="title"/>
          </p:nvPr>
        </p:nvSpPr>
        <p:spPr/>
        <p:txBody>
          <a:bodyPr/>
          <a:lstStyle/>
          <a:p>
            <a:r>
              <a:rPr lang="en-US" sz="2400" dirty="0"/>
              <a:t>Dead Sea Scrolls</a:t>
            </a:r>
            <a:br>
              <a:rPr lang="en-US" dirty="0"/>
            </a:br>
            <a:r>
              <a:rPr lang="en-US" dirty="0"/>
              <a:t>Rule of the Community</a:t>
            </a:r>
          </a:p>
        </p:txBody>
      </p:sp>
      <p:sp>
        <p:nvSpPr>
          <p:cNvPr id="3" name="Content Placeholder 2">
            <a:extLst>
              <a:ext uri="{FF2B5EF4-FFF2-40B4-BE49-F238E27FC236}">
                <a16:creationId xmlns:a16="http://schemas.microsoft.com/office/drawing/2014/main" id="{67C546E6-F0B5-374E-102B-C0D09E858E7E}"/>
              </a:ext>
            </a:extLst>
          </p:cNvPr>
          <p:cNvSpPr>
            <a:spLocks noGrp="1"/>
          </p:cNvSpPr>
          <p:nvPr>
            <p:ph idx="1"/>
          </p:nvPr>
        </p:nvSpPr>
        <p:spPr/>
        <p:txBody>
          <a:bodyPr>
            <a:normAutofit lnSpcReduction="10000"/>
          </a:bodyPr>
          <a:lstStyle/>
          <a:p>
            <a:r>
              <a:rPr lang="en-US" dirty="0"/>
              <a:t>“And their spirit and their deeds must be tested, year after year, in order to upgrade each one to the extent of his insight and the perfection of his path, or to demote him according to his failings. </a:t>
            </a:r>
            <a:r>
              <a:rPr lang="en-US" dirty="0">
                <a:latin typeface="Source Sans Pro Black" panose="020B0803030403020204" pitchFamily="34" charset="0"/>
              </a:rPr>
              <a:t>Each should reproach </a:t>
            </a:r>
            <a:r>
              <a:rPr lang="en-US" baseline="30000" dirty="0">
                <a:latin typeface="Source Sans Pro Black" panose="020B0803030403020204" pitchFamily="34" charset="0"/>
              </a:rPr>
              <a:t>25</a:t>
            </a:r>
            <a:r>
              <a:rPr lang="en-US" dirty="0">
                <a:latin typeface="Source Sans Pro Black" panose="020B0803030403020204" pitchFamily="34" charset="0"/>
              </a:rPr>
              <a:t> his fellow in truth, in meekness and in compassionate love for the man. </a:t>
            </a:r>
            <a:r>
              <a:rPr lang="en-US" i="1" dirty="0"/>
              <a:t>Blank  </a:t>
            </a:r>
            <a:r>
              <a:rPr lang="en-US" dirty="0">
                <a:latin typeface="Source Sans Pro Black" panose="020B0803030403020204" pitchFamily="34" charset="0"/>
              </a:rPr>
              <a:t>No-one should speak to his brother in anger or muttering, </a:t>
            </a:r>
            <a:r>
              <a:rPr lang="en-US" baseline="30000" dirty="0">
                <a:latin typeface="Source Sans Pro Black" panose="020B0803030403020204" pitchFamily="34" charset="0"/>
              </a:rPr>
              <a:t>26</a:t>
            </a:r>
            <a:r>
              <a:rPr lang="en-US" dirty="0">
                <a:latin typeface="Source Sans Pro Black" panose="020B0803030403020204" pitchFamily="34" charset="0"/>
              </a:rPr>
              <a:t> or with a hard neck or with passionate] spiteful intent and he should not detest him [in the stubbornness] of his heart, but instead reproach him that day so as not </a:t>
            </a:r>
            <a:r>
              <a:rPr lang="en-US" baseline="30000" dirty="0"/>
              <a:t>Col. Vi 1 </a:t>
            </a:r>
            <a:r>
              <a:rPr lang="en-US" dirty="0">
                <a:latin typeface="Source Sans Pro Black" panose="020B0803030403020204" pitchFamily="34" charset="0"/>
              </a:rPr>
              <a:t>to incur a sin for his fault. And in addition, no-one should raise a matter against his fellow in front of the Many unless it is with reproof in the presence of witnesses</a:t>
            </a:r>
            <a:r>
              <a:rPr lang="en-US" dirty="0"/>
              <a:t>” (1QS 5:24-6:1).</a:t>
            </a:r>
          </a:p>
        </p:txBody>
      </p:sp>
    </p:spTree>
    <p:extLst>
      <p:ext uri="{BB962C8B-B14F-4D97-AF65-F5344CB8AC3E}">
        <p14:creationId xmlns:p14="http://schemas.microsoft.com/office/powerpoint/2010/main" val="2790854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0CEF-88B8-21C8-A96B-7162FA973724}"/>
              </a:ext>
            </a:extLst>
          </p:cNvPr>
          <p:cNvSpPr>
            <a:spLocks noGrp="1"/>
          </p:cNvSpPr>
          <p:nvPr>
            <p:ph type="title"/>
          </p:nvPr>
        </p:nvSpPr>
        <p:spPr/>
        <p:txBody>
          <a:bodyPr/>
          <a:lstStyle/>
          <a:p>
            <a:r>
              <a:rPr lang="en-US" dirty="0"/>
              <a:t>Matthew 18:15</a:t>
            </a:r>
          </a:p>
        </p:txBody>
      </p:sp>
      <p:sp>
        <p:nvSpPr>
          <p:cNvPr id="3" name="Content Placeholder 2">
            <a:extLst>
              <a:ext uri="{FF2B5EF4-FFF2-40B4-BE49-F238E27FC236}">
                <a16:creationId xmlns:a16="http://schemas.microsoft.com/office/drawing/2014/main" id="{39D858DD-10C5-E2F4-F8E8-A315DD122630}"/>
              </a:ext>
            </a:extLst>
          </p:cNvPr>
          <p:cNvSpPr>
            <a:spLocks noGrp="1"/>
          </p:cNvSpPr>
          <p:nvPr>
            <p:ph idx="1"/>
          </p:nvPr>
        </p:nvSpPr>
        <p:spPr/>
        <p:txBody>
          <a:bodyPr>
            <a:normAutofit lnSpcReduction="10000"/>
          </a:bodyPr>
          <a:lstStyle/>
          <a:p>
            <a:r>
              <a:rPr lang="en-US" dirty="0">
                <a:latin typeface="Source Sans Pro Black" panose="020B0803030403020204" pitchFamily="34" charset="0"/>
              </a:rPr>
              <a:t>“If your brother sins against you, go and tell him his fault, between you and him alone. If he listens to you, you have gained your brother.”</a:t>
            </a:r>
          </a:p>
          <a:p>
            <a:pPr lvl="1"/>
            <a:r>
              <a:rPr lang="en-US" dirty="0"/>
              <a:t>Some Greek texts omit </a:t>
            </a:r>
            <a:r>
              <a:rPr lang="en-US" dirty="0">
                <a:latin typeface="Source Sans Pro Black" panose="020B0803030403020204" pitchFamily="34" charset="0"/>
              </a:rPr>
              <a:t>against you</a:t>
            </a:r>
            <a:r>
              <a:rPr lang="en-US" dirty="0"/>
              <a:t>, in which case it would make this text applicable to any sin a person may commit, whether or not it was “against you.”</a:t>
            </a:r>
          </a:p>
          <a:p>
            <a:pPr lvl="2"/>
            <a:r>
              <a:rPr lang="en-US" dirty="0"/>
              <a:t>In the event that it should be missing, the passage has much the same thrust as the shepherd going in search of any lost sheep.</a:t>
            </a:r>
          </a:p>
          <a:p>
            <a:pPr lvl="2"/>
            <a:r>
              <a:rPr lang="en-US" dirty="0"/>
              <a:t>In the event that it should be included, it adds the problem of breakdowns in interpersonal relationships within the church that should be addressed for the good of the congregation.</a:t>
            </a:r>
          </a:p>
          <a:p>
            <a:pPr lvl="2"/>
            <a:r>
              <a:rPr lang="en-US" dirty="0"/>
              <a:t>“Between you and him alone” seems to give contextual reason for retaining “against you.”</a:t>
            </a:r>
          </a:p>
          <a:p>
            <a:endParaRPr lang="en-US" dirty="0"/>
          </a:p>
        </p:txBody>
      </p:sp>
    </p:spTree>
    <p:extLst>
      <p:ext uri="{BB962C8B-B14F-4D97-AF65-F5344CB8AC3E}">
        <p14:creationId xmlns:p14="http://schemas.microsoft.com/office/powerpoint/2010/main" val="3078458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FCDC-2B87-0710-ECDB-4240122CB1C9}"/>
              </a:ext>
            </a:extLst>
          </p:cNvPr>
          <p:cNvSpPr>
            <a:spLocks noGrp="1"/>
          </p:cNvSpPr>
          <p:nvPr>
            <p:ph type="title"/>
          </p:nvPr>
        </p:nvSpPr>
        <p:spPr/>
        <p:txBody>
          <a:bodyPr/>
          <a:lstStyle/>
          <a:p>
            <a:r>
              <a:rPr lang="en-US" dirty="0"/>
              <a:t>Looking at the Text</a:t>
            </a:r>
          </a:p>
        </p:txBody>
      </p:sp>
      <p:sp>
        <p:nvSpPr>
          <p:cNvPr id="3" name="Content Placeholder 2">
            <a:extLst>
              <a:ext uri="{FF2B5EF4-FFF2-40B4-BE49-F238E27FC236}">
                <a16:creationId xmlns:a16="http://schemas.microsoft.com/office/drawing/2014/main" id="{F90A2DC1-A0DD-78F6-AA20-CA1EF189867E}"/>
              </a:ext>
            </a:extLst>
          </p:cNvPr>
          <p:cNvSpPr>
            <a:spLocks noGrp="1"/>
          </p:cNvSpPr>
          <p:nvPr>
            <p:ph idx="1"/>
          </p:nvPr>
        </p:nvSpPr>
        <p:spPr>
          <a:xfrm>
            <a:off x="838200" y="1825624"/>
            <a:ext cx="10515600" cy="4575175"/>
          </a:xfrm>
        </p:spPr>
        <p:txBody>
          <a:bodyPr>
            <a:normAutofit lnSpcReduction="10000"/>
          </a:bodyPr>
          <a:lstStyle/>
          <a:p>
            <a:r>
              <a:rPr lang="en-US" dirty="0">
                <a:latin typeface="Source Sans Pro Black" panose="020B0803030403020204" pitchFamily="34" charset="0"/>
              </a:rPr>
              <a:t>To sin </a:t>
            </a:r>
            <a:r>
              <a:rPr lang="en-US" dirty="0"/>
              <a:t>(</a:t>
            </a:r>
            <a:r>
              <a:rPr lang="en-US" i="1" dirty="0" err="1"/>
              <a:t>hamartanō</a:t>
            </a:r>
            <a:r>
              <a:rPr lang="en-US" dirty="0"/>
              <a:t>): “to commit a wrong, </a:t>
            </a:r>
            <a:r>
              <a:rPr lang="en-US" i="1" dirty="0"/>
              <a:t>to sin</a:t>
            </a:r>
            <a:r>
              <a:rPr lang="en-US" dirty="0"/>
              <a:t>” (BDAG, 49). Sin involves a transgression of divine law.</a:t>
            </a:r>
          </a:p>
          <a:p>
            <a:r>
              <a:rPr lang="en-US" dirty="0">
                <a:latin typeface="Source Sans Pro Black" panose="020B0803030403020204" pitchFamily="34" charset="0"/>
              </a:rPr>
              <a:t>Tell him his fault </a:t>
            </a:r>
            <a:r>
              <a:rPr lang="en-US" dirty="0"/>
              <a:t>(</a:t>
            </a:r>
            <a:r>
              <a:rPr lang="en-US" i="1" dirty="0" err="1"/>
              <a:t>elegchō</a:t>
            </a:r>
            <a:r>
              <a:rPr lang="en-US" dirty="0"/>
              <a:t>): “to express strong disapproval of someone’s action, </a:t>
            </a:r>
            <a:r>
              <a:rPr lang="en-US" i="1" dirty="0"/>
              <a:t>reprove, correct</a:t>
            </a:r>
            <a:r>
              <a:rPr lang="en-US" dirty="0"/>
              <a:t>” (BDAG, 315).</a:t>
            </a:r>
          </a:p>
          <a:p>
            <a:pPr lvl="1"/>
            <a:r>
              <a:rPr lang="en-US" dirty="0"/>
              <a:t>Why should this be done </a:t>
            </a:r>
            <a:r>
              <a:rPr lang="en-US" dirty="0">
                <a:latin typeface="Source Sans Pro Black" panose="020B0803030403020204" pitchFamily="34" charset="0"/>
              </a:rPr>
              <a:t>between you and him alone</a:t>
            </a:r>
            <a:r>
              <a:rPr lang="en-US" dirty="0"/>
              <a:t>?</a:t>
            </a:r>
          </a:p>
          <a:p>
            <a:r>
              <a:rPr lang="en-US" dirty="0">
                <a:latin typeface="Source Sans Pro Black" panose="020B0803030403020204" pitchFamily="34" charset="0"/>
              </a:rPr>
              <a:t>Go</a:t>
            </a:r>
            <a:r>
              <a:rPr lang="en-US" dirty="0"/>
              <a:t> (</a:t>
            </a:r>
            <a:r>
              <a:rPr lang="en-US" i="1" dirty="0" err="1"/>
              <a:t>hupagō</a:t>
            </a:r>
            <a:r>
              <a:rPr lang="en-US" dirty="0"/>
              <a:t>): It reminds one of the shepherd going after his sheep.</a:t>
            </a:r>
          </a:p>
          <a:p>
            <a:pPr lvl="1"/>
            <a:r>
              <a:rPr lang="en-US" dirty="0"/>
              <a:t>Who is charged with going to see the other?</a:t>
            </a:r>
          </a:p>
          <a:p>
            <a:r>
              <a:rPr lang="en-US" dirty="0">
                <a:latin typeface="Source Sans Pro Black" panose="020B0803030403020204" pitchFamily="34" charset="0"/>
              </a:rPr>
              <a:t>He listens to you </a:t>
            </a:r>
            <a:r>
              <a:rPr lang="en-US" dirty="0"/>
              <a:t>(</a:t>
            </a:r>
            <a:r>
              <a:rPr lang="en-US" i="1" dirty="0" err="1"/>
              <a:t>akouō</a:t>
            </a:r>
            <a:r>
              <a:rPr lang="en-US" dirty="0"/>
              <a:t>): “to give careful attention to, </a:t>
            </a:r>
            <a:r>
              <a:rPr lang="en-US" i="1" dirty="0"/>
              <a:t>listen to, heed</a:t>
            </a:r>
            <a:r>
              <a:rPr lang="en-US" dirty="0"/>
              <a:t>” (BDAG, 38). Blomberg suggests “responds properly” (278).</a:t>
            </a:r>
          </a:p>
          <a:p>
            <a:r>
              <a:rPr lang="en-US" dirty="0">
                <a:latin typeface="Source Sans Pro Black" panose="020B0803030403020204" pitchFamily="34" charset="0"/>
              </a:rPr>
              <a:t>You have gained </a:t>
            </a:r>
            <a:r>
              <a:rPr lang="en-US" dirty="0"/>
              <a:t>(</a:t>
            </a:r>
            <a:r>
              <a:rPr lang="en-US" i="1" dirty="0" err="1"/>
              <a:t>kerdainō</a:t>
            </a:r>
            <a:r>
              <a:rPr lang="en-US" dirty="0"/>
              <a:t>): “figuratively, (to gain) someone for the Reign of God” (BDAG, 541); contrast to the “lost” sheep.</a:t>
            </a:r>
          </a:p>
          <a:p>
            <a:endParaRPr lang="en-US" dirty="0"/>
          </a:p>
        </p:txBody>
      </p:sp>
    </p:spTree>
    <p:extLst>
      <p:ext uri="{BB962C8B-B14F-4D97-AF65-F5344CB8AC3E}">
        <p14:creationId xmlns:p14="http://schemas.microsoft.com/office/powerpoint/2010/main" val="397063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ECF3F-7114-989F-1BE6-93FCB57C8A39}"/>
              </a:ext>
            </a:extLst>
          </p:cNvPr>
          <p:cNvSpPr>
            <a:spLocks noGrp="1"/>
          </p:cNvSpPr>
          <p:nvPr>
            <p:ph type="title"/>
          </p:nvPr>
        </p:nvSpPr>
        <p:spPr/>
        <p:txBody>
          <a:bodyPr/>
          <a:lstStyle/>
          <a:p>
            <a:r>
              <a:rPr lang="en-US" dirty="0"/>
              <a:t>Matthew 18:16</a:t>
            </a:r>
          </a:p>
        </p:txBody>
      </p:sp>
      <p:sp>
        <p:nvSpPr>
          <p:cNvPr id="3" name="Content Placeholder 2">
            <a:extLst>
              <a:ext uri="{FF2B5EF4-FFF2-40B4-BE49-F238E27FC236}">
                <a16:creationId xmlns:a16="http://schemas.microsoft.com/office/drawing/2014/main" id="{F2AB6F52-DDDF-FBE7-7922-BF63C72E8C67}"/>
              </a:ext>
            </a:extLst>
          </p:cNvPr>
          <p:cNvSpPr>
            <a:spLocks noGrp="1"/>
          </p:cNvSpPr>
          <p:nvPr>
            <p:ph idx="1"/>
          </p:nvPr>
        </p:nvSpPr>
        <p:spPr/>
        <p:txBody>
          <a:bodyPr/>
          <a:lstStyle/>
          <a:p>
            <a:r>
              <a:rPr lang="en-US" dirty="0">
                <a:latin typeface="Source Sans Pro Black" panose="020B0803030403020204" pitchFamily="34" charset="0"/>
              </a:rPr>
              <a:t>“But if he does not listen, take one or two others along with you, that every charge may be established by the evidence of two or three witnesses.”</a:t>
            </a:r>
          </a:p>
          <a:p>
            <a:pPr lvl="1"/>
            <a:r>
              <a:rPr lang="en-US" dirty="0"/>
              <a:t>This verses explains what to do when the brother refuses to hear the one who convicted him of his sin.</a:t>
            </a:r>
          </a:p>
          <a:p>
            <a:pPr lvl="1"/>
            <a:r>
              <a:rPr lang="en-US" dirty="0"/>
              <a:t>The next step is to take two or three witnesses with you.</a:t>
            </a:r>
          </a:p>
          <a:p>
            <a:pPr lvl="2"/>
            <a:r>
              <a:rPr lang="en-US" dirty="0"/>
              <a:t>What is a </a:t>
            </a:r>
            <a:r>
              <a:rPr lang="en-US" dirty="0">
                <a:latin typeface="Source Sans Pro Black" panose="020B0803030403020204" pitchFamily="34" charset="0"/>
              </a:rPr>
              <a:t>witness</a:t>
            </a:r>
            <a:r>
              <a:rPr lang="en-US" dirty="0"/>
              <a:t>?</a:t>
            </a:r>
          </a:p>
          <a:p>
            <a:pPr lvl="3"/>
            <a:r>
              <a:rPr lang="en-US" i="1" dirty="0" err="1"/>
              <a:t>Martus</a:t>
            </a:r>
            <a:r>
              <a:rPr lang="en-US" dirty="0"/>
              <a:t>: “one who testifies in legal matters, witness” (BDAG, 619).</a:t>
            </a:r>
          </a:p>
          <a:p>
            <a:pPr lvl="2"/>
            <a:r>
              <a:rPr lang="en-US" dirty="0"/>
              <a:t>What is the purpose for bringing them?</a:t>
            </a:r>
          </a:p>
          <a:p>
            <a:pPr lvl="3"/>
            <a:r>
              <a:rPr lang="en-US" dirty="0"/>
              <a:t>The meaning is drawn from its Old Testament uses.</a:t>
            </a:r>
          </a:p>
          <a:p>
            <a:endParaRPr lang="en-US" dirty="0"/>
          </a:p>
        </p:txBody>
      </p:sp>
    </p:spTree>
    <p:extLst>
      <p:ext uri="{BB962C8B-B14F-4D97-AF65-F5344CB8AC3E}">
        <p14:creationId xmlns:p14="http://schemas.microsoft.com/office/powerpoint/2010/main" val="54294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0686-15AE-C135-E68B-F3CC4492FAF5}"/>
              </a:ext>
            </a:extLst>
          </p:cNvPr>
          <p:cNvSpPr>
            <a:spLocks noGrp="1"/>
          </p:cNvSpPr>
          <p:nvPr>
            <p:ph type="title"/>
          </p:nvPr>
        </p:nvSpPr>
        <p:spPr/>
        <p:txBody>
          <a:bodyPr/>
          <a:lstStyle/>
          <a:p>
            <a:r>
              <a:rPr lang="en-US" dirty="0"/>
              <a:t>At the Mouth of Two or Three Witnesses</a:t>
            </a:r>
          </a:p>
        </p:txBody>
      </p:sp>
      <p:sp>
        <p:nvSpPr>
          <p:cNvPr id="3" name="Content Placeholder 2">
            <a:extLst>
              <a:ext uri="{FF2B5EF4-FFF2-40B4-BE49-F238E27FC236}">
                <a16:creationId xmlns:a16="http://schemas.microsoft.com/office/drawing/2014/main" id="{C2695F1E-897B-31E3-BB6E-5C68FF891D6A}"/>
              </a:ext>
            </a:extLst>
          </p:cNvPr>
          <p:cNvSpPr>
            <a:spLocks noGrp="1"/>
          </p:cNvSpPr>
          <p:nvPr>
            <p:ph idx="1"/>
          </p:nvPr>
        </p:nvSpPr>
        <p:spPr>
          <a:xfrm>
            <a:off x="838200" y="1825624"/>
            <a:ext cx="10515600" cy="4823003"/>
          </a:xfrm>
        </p:spPr>
        <p:txBody>
          <a:bodyPr>
            <a:normAutofit fontScale="92500" lnSpcReduction="10000"/>
          </a:bodyPr>
          <a:lstStyle/>
          <a:p>
            <a:r>
              <a:rPr lang="en-US" dirty="0"/>
              <a:t>“A single witness shall not suffice against a person for any crime or for any wrong in connection with any offense that he has committed. Only on the evidence of two witnesses or of three witnesses shall a charge be established” (Deut. 19:15-16).</a:t>
            </a:r>
          </a:p>
          <a:p>
            <a:r>
              <a:rPr lang="en-US" dirty="0"/>
              <a:t>“On the evidence of two witnesses or of three witnesses the one who is to die shall be put to death; a person shall not be put to death on the evidence of one witness” (Deut. 17:6).</a:t>
            </a:r>
          </a:p>
          <a:p>
            <a:r>
              <a:rPr lang="en-US" dirty="0"/>
              <a:t>“Do not admit a charge against an elder except on the evidence of two or three witnesses” (1 Tim. 5:19).</a:t>
            </a:r>
          </a:p>
          <a:p>
            <a:r>
              <a:rPr lang="en-US" dirty="0"/>
              <a:t>“Every charge must be established by the evidence of two or three witnesses” (2 Cor. 13:1).</a:t>
            </a:r>
          </a:p>
          <a:p>
            <a:r>
              <a:rPr lang="en-US" dirty="0"/>
              <a:t>What are the witnesses to give testimony of, the original offense or the obdurate behavior of the brother when confronted?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8612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77193-868E-3D8D-B105-9DBBFCD5BC70}"/>
              </a:ext>
            </a:extLst>
          </p:cNvPr>
          <p:cNvSpPr>
            <a:spLocks noGrp="1"/>
          </p:cNvSpPr>
          <p:nvPr>
            <p:ph type="title"/>
          </p:nvPr>
        </p:nvSpPr>
        <p:spPr/>
        <p:txBody>
          <a:bodyPr/>
          <a:lstStyle/>
          <a:p>
            <a:r>
              <a:rPr lang="en-US" dirty="0"/>
              <a:t>Who Is the Greatest?</a:t>
            </a:r>
            <a:br>
              <a:rPr lang="en-US" sz="2400" dirty="0"/>
            </a:br>
            <a:r>
              <a:rPr lang="en-US" sz="2400" dirty="0"/>
              <a:t>Matthew 18:1-5</a:t>
            </a:r>
            <a:endParaRPr lang="en-US" dirty="0"/>
          </a:p>
        </p:txBody>
      </p:sp>
      <p:sp>
        <p:nvSpPr>
          <p:cNvPr id="3" name="Content Placeholder 2">
            <a:extLst>
              <a:ext uri="{FF2B5EF4-FFF2-40B4-BE49-F238E27FC236}">
                <a16:creationId xmlns:a16="http://schemas.microsoft.com/office/drawing/2014/main" id="{48B92D29-DB40-1649-515C-466E26E7C6DF}"/>
              </a:ext>
            </a:extLst>
          </p:cNvPr>
          <p:cNvSpPr>
            <a:spLocks noGrp="1"/>
          </p:cNvSpPr>
          <p:nvPr>
            <p:ph idx="1"/>
          </p:nvPr>
        </p:nvSpPr>
        <p:spPr/>
        <p:txBody>
          <a:bodyPr/>
          <a:lstStyle/>
          <a:p>
            <a:r>
              <a:rPr lang="en-US" dirty="0"/>
              <a:t>At that time the disciples came to Jesus, saying, “Who is the greatest in the kingdom of heaven?” And calling to him a child, he put him in the midst of them and said, “Truly, I say to you, unless you turn and become like children, you will never enter the kingdom of heaven. Whoever humbles himself like this child is the greatest in the kingdom of heaven. Whoever receives one such child in my name receives me, but whoever causes one of these little ones who believe in me to sin, it would be better for him to have a great millstone fastened around his neck and to be drowned in the depth of the sea.”</a:t>
            </a:r>
          </a:p>
          <a:p>
            <a:endParaRPr lang="en-US" dirty="0"/>
          </a:p>
        </p:txBody>
      </p:sp>
    </p:spTree>
    <p:extLst>
      <p:ext uri="{BB962C8B-B14F-4D97-AF65-F5344CB8AC3E}">
        <p14:creationId xmlns:p14="http://schemas.microsoft.com/office/powerpoint/2010/main" val="1150007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77EE-F289-A302-4FFA-13EFC3215BDD}"/>
              </a:ext>
            </a:extLst>
          </p:cNvPr>
          <p:cNvSpPr>
            <a:spLocks noGrp="1"/>
          </p:cNvSpPr>
          <p:nvPr>
            <p:ph type="title"/>
          </p:nvPr>
        </p:nvSpPr>
        <p:spPr/>
        <p:txBody>
          <a:bodyPr/>
          <a:lstStyle/>
          <a:p>
            <a:r>
              <a:rPr lang="en-US" dirty="0"/>
              <a:t>Matthew 18:17</a:t>
            </a:r>
          </a:p>
        </p:txBody>
      </p:sp>
      <p:sp>
        <p:nvSpPr>
          <p:cNvPr id="3" name="Content Placeholder 2">
            <a:extLst>
              <a:ext uri="{FF2B5EF4-FFF2-40B4-BE49-F238E27FC236}">
                <a16:creationId xmlns:a16="http://schemas.microsoft.com/office/drawing/2014/main" id="{9E1FCBE3-C2E2-9047-3655-206F5E0938B4}"/>
              </a:ext>
            </a:extLst>
          </p:cNvPr>
          <p:cNvSpPr>
            <a:spLocks noGrp="1"/>
          </p:cNvSpPr>
          <p:nvPr>
            <p:ph idx="1"/>
          </p:nvPr>
        </p:nvSpPr>
        <p:spPr>
          <a:xfrm>
            <a:off x="838200" y="1825625"/>
            <a:ext cx="10515600" cy="4667250"/>
          </a:xfrm>
        </p:spPr>
        <p:txBody>
          <a:bodyPr>
            <a:normAutofit lnSpcReduction="10000"/>
          </a:bodyPr>
          <a:lstStyle/>
          <a:p>
            <a:r>
              <a:rPr lang="en-US" dirty="0">
                <a:latin typeface="Source Sans Pro Black" panose="020B0803030403020204" pitchFamily="34" charset="0"/>
              </a:rPr>
              <a:t>“If he refuses to listen to them, tell it to the church. And if he refuses to listen even to the church, let him be to you as a Gentile and a tax collector.”</a:t>
            </a:r>
          </a:p>
          <a:p>
            <a:pPr lvl="1"/>
            <a:r>
              <a:rPr lang="en-US" dirty="0">
                <a:latin typeface="Source Sans Pro Black" panose="020B0803030403020204" pitchFamily="34" charset="0"/>
              </a:rPr>
              <a:t>Refuses to hear </a:t>
            </a:r>
            <a:r>
              <a:rPr lang="en-US" dirty="0"/>
              <a:t>(</a:t>
            </a:r>
            <a:r>
              <a:rPr lang="en-US" i="1" dirty="0" err="1"/>
              <a:t>parakouō</a:t>
            </a:r>
            <a:r>
              <a:rPr lang="en-US" dirty="0"/>
              <a:t>): “refuse to listen to, disobey” (BDAG, 767). This word intensifies “does not listen” (</a:t>
            </a:r>
            <a:r>
              <a:rPr lang="en-US" i="1" dirty="0" err="1"/>
              <a:t>mē</a:t>
            </a:r>
            <a:r>
              <a:rPr lang="en-US" i="1" dirty="0"/>
              <a:t> </a:t>
            </a:r>
            <a:r>
              <a:rPr lang="en-US" i="1" dirty="0" err="1"/>
              <a:t>akousē</a:t>
            </a:r>
            <a:r>
              <a:rPr lang="en-US" dirty="0"/>
              <a:t>) in v. 16.</a:t>
            </a:r>
          </a:p>
          <a:p>
            <a:pPr lvl="1"/>
            <a:r>
              <a:rPr lang="en-US" dirty="0"/>
              <a:t>What does the word “church” mean in this verse? What does it mean in 16:18?</a:t>
            </a:r>
          </a:p>
          <a:p>
            <a:pPr lvl="1"/>
            <a:r>
              <a:rPr lang="en-US" dirty="0"/>
              <a:t>What does “let him be to you as a Gentile and a tax collector” mean?</a:t>
            </a:r>
          </a:p>
          <a:p>
            <a:pPr lvl="2"/>
            <a:r>
              <a:rPr lang="en-US" dirty="0"/>
              <a:t>For instances of OT “cutting” someone “off,” see Gen. 17:14; Exod. 12:15, 19; 30:33, 38).</a:t>
            </a:r>
          </a:p>
          <a:p>
            <a:pPr lvl="2"/>
            <a:r>
              <a:rPr lang="en-US" dirty="0"/>
              <a:t>For NT instances of withdrawing fellowship, see 1 Cor. 5:1-7; 2 Cor. 2:5-11.</a:t>
            </a:r>
          </a:p>
          <a:p>
            <a:pPr lvl="2"/>
            <a:r>
              <a:rPr lang="en-US" dirty="0"/>
              <a:t>“If anyone does not obey what we say in this letter, take note of that person, and have nothing to do with him, that he may be ashamed. Do not regard him as an enemy, but warn him as a brother” (2 Thess. 3:14-15).</a:t>
            </a:r>
          </a:p>
        </p:txBody>
      </p:sp>
    </p:spTree>
    <p:extLst>
      <p:ext uri="{BB962C8B-B14F-4D97-AF65-F5344CB8AC3E}">
        <p14:creationId xmlns:p14="http://schemas.microsoft.com/office/powerpoint/2010/main" val="75865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E901-570E-2AFE-5DFD-2C753BC97D57}"/>
              </a:ext>
            </a:extLst>
          </p:cNvPr>
          <p:cNvSpPr>
            <a:spLocks noGrp="1"/>
          </p:cNvSpPr>
          <p:nvPr>
            <p:ph type="title"/>
          </p:nvPr>
        </p:nvSpPr>
        <p:spPr/>
        <p:txBody>
          <a:bodyPr/>
          <a:lstStyle/>
          <a:p>
            <a:r>
              <a:rPr lang="en-US" dirty="0"/>
              <a:t>How to Treat a Disciplined Member</a:t>
            </a:r>
          </a:p>
        </p:txBody>
      </p:sp>
      <p:sp>
        <p:nvSpPr>
          <p:cNvPr id="3" name="Content Placeholder 2">
            <a:extLst>
              <a:ext uri="{FF2B5EF4-FFF2-40B4-BE49-F238E27FC236}">
                <a16:creationId xmlns:a16="http://schemas.microsoft.com/office/drawing/2014/main" id="{871766B8-CFB4-5BA7-FA50-CC6F158EE87D}"/>
              </a:ext>
            </a:extLst>
          </p:cNvPr>
          <p:cNvSpPr>
            <a:spLocks noGrp="1"/>
          </p:cNvSpPr>
          <p:nvPr>
            <p:ph idx="1"/>
          </p:nvPr>
        </p:nvSpPr>
        <p:spPr>
          <a:xfrm>
            <a:off x="838200" y="1825625"/>
            <a:ext cx="10515600" cy="4667250"/>
          </a:xfrm>
        </p:spPr>
        <p:txBody>
          <a:bodyPr>
            <a:normAutofit fontScale="77500" lnSpcReduction="20000"/>
          </a:bodyPr>
          <a:lstStyle/>
          <a:p>
            <a:r>
              <a:rPr lang="en-US" dirty="0"/>
              <a:t>“I appeal to you, brothers, to watch out for those who cause divisions and create obstacles contrary to the doctrine that you have been taught; avoid them” (Rom. 16:17).</a:t>
            </a:r>
          </a:p>
          <a:p>
            <a:r>
              <a:rPr lang="en-US" dirty="0"/>
              <a:t>“I wrote to you in my letter not to associate with sexually immoral people— not at all meaning the sexually immoral of this world, or the greedy and swindlers, or idolaters, since then you would need to go out of the world. But now I am writing to you not to associate with anyone who bears the name of brother if he is guilty of sexual immorality or greed, or is an idolater, reviler, drunkard, or swindler—not even to eat with such a one” (1 Cor. 5:9-11).</a:t>
            </a:r>
          </a:p>
          <a:p>
            <a:pPr lvl="1"/>
            <a:r>
              <a:rPr lang="en-US" dirty="0"/>
              <a:t>Would it be wrong to meet with someone at a restaurant to talk to them about being restored?</a:t>
            </a:r>
          </a:p>
          <a:p>
            <a:r>
              <a:rPr lang="en-US" dirty="0"/>
              <a:t>If anyone does not obey what we say in this letter, take note of that person, and have nothing to do with him, that he may be ashamed. Do not regard him as an enemy, but warn him as a brother” (2 Thess. 3:14-15).</a:t>
            </a:r>
          </a:p>
          <a:p>
            <a:r>
              <a:rPr lang="en-US" dirty="0"/>
              <a:t>“If anyone comes to you and does not bring this teaching, do not receive him into your house or give him any greeting, for whoever greets him takes part in his wicked works” (2 John 10-11).</a:t>
            </a:r>
          </a:p>
          <a:p>
            <a:endParaRPr lang="en-US" dirty="0"/>
          </a:p>
          <a:p>
            <a:endParaRPr lang="en-US" dirty="0"/>
          </a:p>
          <a:p>
            <a:endParaRPr lang="en-US" dirty="0"/>
          </a:p>
        </p:txBody>
      </p:sp>
    </p:spTree>
    <p:extLst>
      <p:ext uri="{BB962C8B-B14F-4D97-AF65-F5344CB8AC3E}">
        <p14:creationId xmlns:p14="http://schemas.microsoft.com/office/powerpoint/2010/main" val="378284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1468-D903-A654-E935-B9FA11847250}"/>
              </a:ext>
            </a:extLst>
          </p:cNvPr>
          <p:cNvSpPr>
            <a:spLocks noGrp="1"/>
          </p:cNvSpPr>
          <p:nvPr>
            <p:ph type="title"/>
          </p:nvPr>
        </p:nvSpPr>
        <p:spPr/>
        <p:txBody>
          <a:bodyPr/>
          <a:lstStyle/>
          <a:p>
            <a:r>
              <a:rPr lang="en-US" dirty="0"/>
              <a:t>Matthew 18:18</a:t>
            </a:r>
          </a:p>
        </p:txBody>
      </p:sp>
      <p:sp>
        <p:nvSpPr>
          <p:cNvPr id="3" name="Content Placeholder 2">
            <a:extLst>
              <a:ext uri="{FF2B5EF4-FFF2-40B4-BE49-F238E27FC236}">
                <a16:creationId xmlns:a16="http://schemas.microsoft.com/office/drawing/2014/main" id="{2F2AB0BC-35DB-9AFD-3D21-C28C9F021F54}"/>
              </a:ext>
            </a:extLst>
          </p:cNvPr>
          <p:cNvSpPr>
            <a:spLocks noGrp="1"/>
          </p:cNvSpPr>
          <p:nvPr>
            <p:ph idx="1"/>
          </p:nvPr>
        </p:nvSpPr>
        <p:spPr>
          <a:xfrm>
            <a:off x="838200" y="1825625"/>
            <a:ext cx="10515600" cy="4780274"/>
          </a:xfrm>
        </p:spPr>
        <p:txBody>
          <a:bodyPr>
            <a:normAutofit fontScale="92500" lnSpcReduction="20000"/>
          </a:bodyPr>
          <a:lstStyle/>
          <a:p>
            <a:r>
              <a:rPr lang="en-US" dirty="0">
                <a:latin typeface="Source Sans Pro Black" panose="020B0803030403020204" pitchFamily="34" charset="0"/>
              </a:rPr>
              <a:t>“Truly, I say to you, whatever you bind on earth shall be bound in heaven, and whatever you loose on earth shall be loosed in heaven.”</a:t>
            </a:r>
          </a:p>
          <a:p>
            <a:pPr lvl="1"/>
            <a:r>
              <a:rPr lang="en-US" dirty="0"/>
              <a:t>This verse is a repeat of Matthew 16:19. It is introduced with an emphatic “truly, I say to you.”</a:t>
            </a:r>
          </a:p>
          <a:p>
            <a:pPr lvl="1"/>
            <a:r>
              <a:rPr lang="en-US" dirty="0">
                <a:latin typeface="Source Sans Pro Black" panose="020B0803030403020204" pitchFamily="34" charset="0"/>
              </a:rPr>
              <a:t>Leon Morris: </a:t>
            </a:r>
            <a:r>
              <a:rPr lang="en-US" dirty="0"/>
              <a:t>“And again we must bear in mind that the verbs are future perfect: ‘shall have been bound’ and ‘shall have been loosed.’ </a:t>
            </a:r>
            <a:r>
              <a:rPr lang="en-US" dirty="0">
                <a:solidFill>
                  <a:srgbClr val="FF0000"/>
                </a:solidFill>
              </a:rPr>
              <a:t>Jesus is not giving the church the right to make decisions that will then become binding on God. Such a thought is alien from anything in his teaching. He is saying that as the church is responsive to the guidance of God it will come to the decisions that have already been made in heaven</a:t>
            </a:r>
            <a:r>
              <a:rPr lang="en-US" dirty="0"/>
              <a:t>” (</a:t>
            </a:r>
            <a:r>
              <a:rPr lang="en-US" i="1" dirty="0"/>
              <a:t>The Gospel according to Matthew</a:t>
            </a:r>
            <a:r>
              <a:rPr lang="en-US" dirty="0"/>
              <a:t>, The Pillar New Testament Commentary, 469).</a:t>
            </a:r>
          </a:p>
          <a:p>
            <a:pPr lvl="1"/>
            <a:r>
              <a:rPr lang="en-US" dirty="0"/>
              <a:t>The tense of “shall be bound” and “shall be loosed” is a perfect passive participle, “shall have been bound” and “shall have been loosed.” It is not that God in heaven is waiting to hear what men have decided to determine what He binds. Rather, these men are seeking to apply what God in heaven has already bound and loosed.</a:t>
            </a:r>
          </a:p>
          <a:p>
            <a:endParaRPr lang="en-US" dirty="0"/>
          </a:p>
        </p:txBody>
      </p:sp>
    </p:spTree>
    <p:extLst>
      <p:ext uri="{BB962C8B-B14F-4D97-AF65-F5344CB8AC3E}">
        <p14:creationId xmlns:p14="http://schemas.microsoft.com/office/powerpoint/2010/main" val="282865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B9D2-F6C0-FFDD-48F1-BC3B2DE00CA5}"/>
              </a:ext>
            </a:extLst>
          </p:cNvPr>
          <p:cNvSpPr>
            <a:spLocks noGrp="1"/>
          </p:cNvSpPr>
          <p:nvPr>
            <p:ph type="title"/>
          </p:nvPr>
        </p:nvSpPr>
        <p:spPr/>
        <p:txBody>
          <a:bodyPr/>
          <a:lstStyle/>
          <a:p>
            <a:r>
              <a:rPr lang="en-US" dirty="0"/>
              <a:t>Matthew 18:19</a:t>
            </a:r>
          </a:p>
        </p:txBody>
      </p:sp>
      <p:sp>
        <p:nvSpPr>
          <p:cNvPr id="3" name="Content Placeholder 2">
            <a:extLst>
              <a:ext uri="{FF2B5EF4-FFF2-40B4-BE49-F238E27FC236}">
                <a16:creationId xmlns:a16="http://schemas.microsoft.com/office/drawing/2014/main" id="{4C98B93D-16B3-CB0F-AE19-07D09D54DE15}"/>
              </a:ext>
            </a:extLst>
          </p:cNvPr>
          <p:cNvSpPr>
            <a:spLocks noGrp="1"/>
          </p:cNvSpPr>
          <p:nvPr>
            <p:ph idx="1"/>
          </p:nvPr>
        </p:nvSpPr>
        <p:spPr/>
        <p:txBody>
          <a:bodyPr/>
          <a:lstStyle/>
          <a:p>
            <a:r>
              <a:rPr lang="en-US" dirty="0">
                <a:latin typeface="Source Sans Pro Black" panose="020B0803030403020204" pitchFamily="34" charset="0"/>
              </a:rPr>
              <a:t>“Again I say to you, if two of you agree on earth about anything they ask, it will be done for them by my Father in heaven.”</a:t>
            </a:r>
          </a:p>
          <a:p>
            <a:pPr lvl="1"/>
            <a:r>
              <a:rPr lang="en-US" dirty="0"/>
              <a:t>The idea is not that God will give a positive answer to any prayer that any two agree to ask Him. This “anything” is limited by those things that heaven has bound and loosed. Compare the following:</a:t>
            </a:r>
          </a:p>
          <a:p>
            <a:pPr lvl="2"/>
            <a:r>
              <a:rPr lang="en-US" dirty="0"/>
              <a:t>“Whatever you ask in my name, this I will do, that the Father may be glorified in the Son” (John 14:13).</a:t>
            </a:r>
          </a:p>
          <a:p>
            <a:pPr lvl="2"/>
            <a:r>
              <a:rPr lang="en-US" dirty="0"/>
              <a:t>“And this is the confidence that we have toward him, that if we ask anything according to his will he hears us” (1 John 5:14).</a:t>
            </a:r>
          </a:p>
          <a:p>
            <a:pPr lvl="2"/>
            <a:endParaRPr lang="en-US" dirty="0"/>
          </a:p>
          <a:p>
            <a:pPr lvl="2"/>
            <a:endParaRPr lang="en-US" dirty="0"/>
          </a:p>
        </p:txBody>
      </p:sp>
    </p:spTree>
    <p:extLst>
      <p:ext uri="{BB962C8B-B14F-4D97-AF65-F5344CB8AC3E}">
        <p14:creationId xmlns:p14="http://schemas.microsoft.com/office/powerpoint/2010/main" val="126767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2729-7F2A-B95C-E250-F899E36FF10F}"/>
              </a:ext>
            </a:extLst>
          </p:cNvPr>
          <p:cNvSpPr>
            <a:spLocks noGrp="1"/>
          </p:cNvSpPr>
          <p:nvPr>
            <p:ph type="title"/>
          </p:nvPr>
        </p:nvSpPr>
        <p:spPr/>
        <p:txBody>
          <a:bodyPr/>
          <a:lstStyle/>
          <a:p>
            <a:r>
              <a:rPr lang="en-US" dirty="0"/>
              <a:t>James 5:16-20</a:t>
            </a:r>
          </a:p>
        </p:txBody>
      </p:sp>
      <p:sp>
        <p:nvSpPr>
          <p:cNvPr id="3" name="Content Placeholder 2">
            <a:extLst>
              <a:ext uri="{FF2B5EF4-FFF2-40B4-BE49-F238E27FC236}">
                <a16:creationId xmlns:a16="http://schemas.microsoft.com/office/drawing/2014/main" id="{4297C0E0-9BD1-E040-DE0C-8BB002958EEE}"/>
              </a:ext>
            </a:extLst>
          </p:cNvPr>
          <p:cNvSpPr>
            <a:spLocks noGrp="1"/>
          </p:cNvSpPr>
          <p:nvPr>
            <p:ph idx="1"/>
          </p:nvPr>
        </p:nvSpPr>
        <p:spPr/>
        <p:txBody>
          <a:bodyPr>
            <a:normAutofit fontScale="85000" lnSpcReduction="10000"/>
          </a:bodyPr>
          <a:lstStyle/>
          <a:p>
            <a:r>
              <a:rPr lang="en-US" dirty="0"/>
              <a:t>“Therefore, confess your sins to one another and pray for one another, that you may be healed. The prayer of a righteous person has great power as it is working. Elijah was a man with a nature like ours, and he prayed fervently that it might not rain, and for three years and six months it did not rain on the earth. Then he prayed again, and heaven gave rain, and the earth bore its fruit. My brothers, if anyone among you wanders from the truth and someone brings him back, let him know that whoever brings back a sinner from his wandering will save his soul from death and will cover a multitude of sins.”</a:t>
            </a:r>
          </a:p>
          <a:p>
            <a:pPr lvl="1"/>
            <a:r>
              <a:rPr lang="en-US" dirty="0"/>
              <a:t>Note that the context is forgiveness of the sin of a brother.</a:t>
            </a:r>
          </a:p>
          <a:p>
            <a:pPr lvl="1"/>
            <a:r>
              <a:rPr lang="en-US" dirty="0"/>
              <a:t>In Elijah’s prayer, the power for sending or not sending rain was not dependent upon whether or not he prayed, but that his prayer was answered because his will aligned with the will of God. </a:t>
            </a:r>
          </a:p>
          <a:p>
            <a:pPr lvl="1"/>
            <a:r>
              <a:rPr lang="en-US" dirty="0"/>
              <a:t>When our prayers align with God’s will, He will answer our prayer. In this case, brothers are praying for the forgiveness of the sins of one who has confessed his sin. It is perfectly aligned with the Father’s will that he will be forgiven.</a:t>
            </a:r>
          </a:p>
        </p:txBody>
      </p:sp>
    </p:spTree>
    <p:extLst>
      <p:ext uri="{BB962C8B-B14F-4D97-AF65-F5344CB8AC3E}">
        <p14:creationId xmlns:p14="http://schemas.microsoft.com/office/powerpoint/2010/main" val="45787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C747-B7E1-8D7C-CC1A-DF7E0F62E1D8}"/>
              </a:ext>
            </a:extLst>
          </p:cNvPr>
          <p:cNvSpPr>
            <a:spLocks noGrp="1"/>
          </p:cNvSpPr>
          <p:nvPr>
            <p:ph type="title"/>
          </p:nvPr>
        </p:nvSpPr>
        <p:spPr/>
        <p:txBody>
          <a:bodyPr/>
          <a:lstStyle/>
          <a:p>
            <a:r>
              <a:rPr lang="en-US" dirty="0"/>
              <a:t>Matthew 18:20</a:t>
            </a:r>
          </a:p>
        </p:txBody>
      </p:sp>
      <p:sp>
        <p:nvSpPr>
          <p:cNvPr id="3" name="Content Placeholder 2">
            <a:extLst>
              <a:ext uri="{FF2B5EF4-FFF2-40B4-BE49-F238E27FC236}">
                <a16:creationId xmlns:a16="http://schemas.microsoft.com/office/drawing/2014/main" id="{EE635FB9-EEFB-AC26-5789-A7EB72DD80C9}"/>
              </a:ext>
            </a:extLst>
          </p:cNvPr>
          <p:cNvSpPr>
            <a:spLocks noGrp="1"/>
          </p:cNvSpPr>
          <p:nvPr>
            <p:ph idx="1"/>
          </p:nvPr>
        </p:nvSpPr>
        <p:spPr>
          <a:xfrm>
            <a:off x="838200" y="1825625"/>
            <a:ext cx="10515600" cy="4667250"/>
          </a:xfrm>
        </p:spPr>
        <p:txBody>
          <a:bodyPr>
            <a:normAutofit lnSpcReduction="10000"/>
          </a:bodyPr>
          <a:lstStyle/>
          <a:p>
            <a:r>
              <a:rPr lang="en-US" dirty="0">
                <a:latin typeface="Source Sans Pro Black" panose="020B0803030403020204" pitchFamily="34" charset="0"/>
              </a:rPr>
              <a:t>“For where two or three are gathered in my name, there am I among them.”</a:t>
            </a:r>
          </a:p>
          <a:p>
            <a:pPr lvl="1"/>
            <a:r>
              <a:rPr lang="en-US" dirty="0"/>
              <a:t>The Mishnah says, “if two sit together and there are words of Torah [spoken] between them, then the </a:t>
            </a:r>
            <a:r>
              <a:rPr lang="en-US" dirty="0" err="1"/>
              <a:t>Shekhinah</a:t>
            </a:r>
            <a:r>
              <a:rPr lang="en-US" dirty="0"/>
              <a:t> abides among them” (</a:t>
            </a:r>
            <a:r>
              <a:rPr lang="en-US" i="1" dirty="0" err="1"/>
              <a:t>Aboth</a:t>
            </a:r>
            <a:r>
              <a:rPr lang="en-US" dirty="0"/>
              <a:t> 3:2).</a:t>
            </a:r>
          </a:p>
          <a:p>
            <a:pPr lvl="2"/>
            <a:r>
              <a:rPr lang="en-US" dirty="0"/>
              <a:t>The </a:t>
            </a:r>
            <a:r>
              <a:rPr lang="en-US" dirty="0" err="1"/>
              <a:t>Shekhinah</a:t>
            </a:r>
            <a:r>
              <a:rPr lang="en-US" dirty="0"/>
              <a:t> means “the presence of God in a very special sense.”</a:t>
            </a:r>
          </a:p>
          <a:p>
            <a:pPr lvl="2"/>
            <a:r>
              <a:rPr lang="en-US" dirty="0"/>
              <a:t>By “if two sit together” (at any time and any place) implies the omnipresence of God.</a:t>
            </a:r>
          </a:p>
          <a:p>
            <a:pPr lvl="1"/>
            <a:r>
              <a:rPr lang="en-US" dirty="0"/>
              <a:t>Jesus’s saying of the same about Himself is a strong affirmation of His own divine nature!</a:t>
            </a:r>
          </a:p>
          <a:p>
            <a:pPr lvl="2"/>
            <a:r>
              <a:rPr lang="en-US" dirty="0"/>
              <a:t>Jesus concluded the Great Commission by saying, “And behold, I am with you always, to the end of the age” (Matt. 28:20).</a:t>
            </a:r>
          </a:p>
          <a:p>
            <a:pPr lvl="1"/>
            <a:r>
              <a:rPr lang="en-US" dirty="0"/>
              <a:t>Jesus expects His people to assemble together in His name. “In my name” means “with me as their reason for assembling” (Morris, 470).</a:t>
            </a:r>
          </a:p>
          <a:p>
            <a:pPr lvl="2"/>
            <a:endParaRPr lang="en-US" dirty="0"/>
          </a:p>
          <a:p>
            <a:endParaRPr lang="en-US" dirty="0"/>
          </a:p>
        </p:txBody>
      </p:sp>
    </p:spTree>
    <p:extLst>
      <p:ext uri="{BB962C8B-B14F-4D97-AF65-F5344CB8AC3E}">
        <p14:creationId xmlns:p14="http://schemas.microsoft.com/office/powerpoint/2010/main" val="74784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1DFA2-C8F9-7224-5BD1-E714422AD902}"/>
              </a:ext>
            </a:extLst>
          </p:cNvPr>
          <p:cNvSpPr>
            <a:spLocks noGrp="1"/>
          </p:cNvSpPr>
          <p:nvPr>
            <p:ph type="title"/>
          </p:nvPr>
        </p:nvSpPr>
        <p:spPr>
          <a:xfrm>
            <a:off x="504202" y="365125"/>
            <a:ext cx="11220628" cy="1232939"/>
          </a:xfrm>
        </p:spPr>
        <p:txBody>
          <a:bodyPr>
            <a:normAutofit/>
          </a:bodyPr>
          <a:lstStyle/>
          <a:p>
            <a:r>
              <a:rPr lang="en-US" dirty="0"/>
              <a:t>The Parable of the Unforgiving Servant</a:t>
            </a:r>
            <a:br>
              <a:rPr lang="en-US" sz="2700" dirty="0"/>
            </a:br>
            <a:r>
              <a:rPr lang="en-US" sz="2700" dirty="0"/>
              <a:t>Matthew 18:21-35</a:t>
            </a:r>
          </a:p>
        </p:txBody>
      </p:sp>
      <p:sp>
        <p:nvSpPr>
          <p:cNvPr id="3" name="Content Placeholder 2">
            <a:extLst>
              <a:ext uri="{FF2B5EF4-FFF2-40B4-BE49-F238E27FC236}">
                <a16:creationId xmlns:a16="http://schemas.microsoft.com/office/drawing/2014/main" id="{CE812FBC-967F-0F4E-08C1-BCEBA9681A84}"/>
              </a:ext>
            </a:extLst>
          </p:cNvPr>
          <p:cNvSpPr>
            <a:spLocks noGrp="1"/>
          </p:cNvSpPr>
          <p:nvPr>
            <p:ph idx="1"/>
          </p:nvPr>
        </p:nvSpPr>
        <p:spPr>
          <a:xfrm>
            <a:off x="504202" y="1758089"/>
            <a:ext cx="11220628" cy="5099911"/>
          </a:xfrm>
        </p:spPr>
        <p:txBody>
          <a:bodyPr>
            <a:normAutofit fontScale="77500" lnSpcReduction="20000"/>
          </a:bodyPr>
          <a:lstStyle/>
          <a:p>
            <a:pPr marL="0" indent="0">
              <a:buNone/>
            </a:pPr>
            <a:r>
              <a:rPr lang="en-US" dirty="0"/>
              <a:t>Then Peter came up and said to him, “Lord, how often will my brother sin against me, and I forgive him? As many as seven times?” Jesus said to him, “I do not say to you seven times, but seventy-seven times. “Therefore the kingdom of heaven may be compared to a king who wished to settle accounts with his servants. When he began to settle, one was brought to him who owed him ten thousand talents. And since he could not pay, his master ordered him to be sold, with his wife and children and all that he had, and payment to be made. So the servant fell on his knees, imploring him, ‘Have patience with me, and I will pay you everything.’ And out of pity for him, the master of that servant released him and forgave him the debt. But when that same servant went out, he found one of his fellow servants who owed him a hundred denarii, and seizing him, he began to choke him, saying, ‘Pay what you owe.’ So his fellow servant fell down and pleaded with him, ‘Have patience with me, and I will pay you.’ He refused and went and put him in prison until he should pay the debt. When his fellow servants saw what had taken place, they were greatly distressed, and they went and reported to their master all that had taken place. Then his master summoned him and said to him, ‘You wicked servant! I forgave you all that debt because you pleaded with me. And should not you have had mercy on your fellow servant, as I had mercy on you?’ And in anger his master delivered him to the jailers, until he should pay all his debt. So also my heavenly Father will do to every one of you, if you do not forgive your brother from your heart.” Now when Jesus had finished these sayings, he went away from Galilee and entered the region of Judea beyond the Jordan.</a:t>
            </a:r>
          </a:p>
          <a:p>
            <a:endParaRPr lang="en-US" dirty="0"/>
          </a:p>
        </p:txBody>
      </p:sp>
    </p:spTree>
    <p:extLst>
      <p:ext uri="{BB962C8B-B14F-4D97-AF65-F5344CB8AC3E}">
        <p14:creationId xmlns:p14="http://schemas.microsoft.com/office/powerpoint/2010/main" val="2460878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13B0F-9647-0A90-F7AD-583D4270757E}"/>
              </a:ext>
            </a:extLst>
          </p:cNvPr>
          <p:cNvSpPr>
            <a:spLocks noGrp="1"/>
          </p:cNvSpPr>
          <p:nvPr>
            <p:ph type="title"/>
          </p:nvPr>
        </p:nvSpPr>
        <p:spPr/>
        <p:txBody>
          <a:bodyPr/>
          <a:lstStyle/>
          <a:p>
            <a:r>
              <a:rPr lang="en-US" dirty="0"/>
              <a:t>Matthew 18:21</a:t>
            </a:r>
          </a:p>
        </p:txBody>
      </p:sp>
      <p:sp>
        <p:nvSpPr>
          <p:cNvPr id="3" name="Content Placeholder 2">
            <a:extLst>
              <a:ext uri="{FF2B5EF4-FFF2-40B4-BE49-F238E27FC236}">
                <a16:creationId xmlns:a16="http://schemas.microsoft.com/office/drawing/2014/main" id="{61DD2400-0303-8BD8-C1CC-B5729D0900DE}"/>
              </a:ext>
            </a:extLst>
          </p:cNvPr>
          <p:cNvSpPr>
            <a:spLocks noGrp="1"/>
          </p:cNvSpPr>
          <p:nvPr>
            <p:ph idx="1"/>
          </p:nvPr>
        </p:nvSpPr>
        <p:spPr/>
        <p:txBody>
          <a:bodyPr>
            <a:normAutofit fontScale="92500"/>
          </a:bodyPr>
          <a:lstStyle/>
          <a:p>
            <a:r>
              <a:rPr lang="en-US" dirty="0">
                <a:latin typeface="Source Sans Pro Black" panose="020B0803030403020204" pitchFamily="34" charset="0"/>
              </a:rPr>
              <a:t>“Then Peter came up and said to him, ‘Lord, how often will my brother sin against me, and I forgive him? As many as seven times?’”</a:t>
            </a:r>
          </a:p>
          <a:p>
            <a:pPr lvl="1"/>
            <a:r>
              <a:rPr lang="en-US" dirty="0"/>
              <a:t>Note Peter’s leading role.</a:t>
            </a:r>
          </a:p>
          <a:p>
            <a:pPr lvl="1"/>
            <a:r>
              <a:rPr lang="en-US" dirty="0"/>
              <a:t>Peter’s question pertains to relationships between brethren.</a:t>
            </a:r>
          </a:p>
          <a:p>
            <a:pPr lvl="1"/>
            <a:r>
              <a:rPr lang="en-US" dirty="0"/>
              <a:t>It reminds one of the Sermon on the Mount (6:12, 14-15).</a:t>
            </a:r>
          </a:p>
          <a:p>
            <a:pPr lvl="1"/>
            <a:r>
              <a:rPr lang="en-US" dirty="0"/>
              <a:t>Peter’s offer to forgive seven times was generous.</a:t>
            </a:r>
          </a:p>
          <a:p>
            <a:pPr lvl="1"/>
            <a:r>
              <a:rPr lang="en-US" dirty="0"/>
              <a:t>The Jewish Talmud says, “It was taught in a </a:t>
            </a:r>
            <a:r>
              <a:rPr lang="en-US" i="1" dirty="0" err="1"/>
              <a:t>baraita</a:t>
            </a:r>
            <a:r>
              <a:rPr lang="en-US" dirty="0"/>
              <a:t> that Rabbi </a:t>
            </a:r>
            <a:r>
              <a:rPr lang="en-US" dirty="0" err="1"/>
              <a:t>Yosei</a:t>
            </a:r>
            <a:r>
              <a:rPr lang="en-US" dirty="0"/>
              <a:t> bar Yehuda says: When a person commits a transgression the first time, he is forgiven; a second time, he is forgiven; a third time, he is forgiven; but the fourth time, he is not forgiven, as it is stated: ‘Thus said the Lord: For three transgressions of Israel, but for four I will not reverse it’ (Amos 2:6)” (</a:t>
            </a:r>
            <a:r>
              <a:rPr lang="en-US" i="1" dirty="0"/>
              <a:t>b. Yoma </a:t>
            </a:r>
            <a:r>
              <a:rPr lang="en-US" dirty="0"/>
              <a:t>86b).</a:t>
            </a:r>
          </a:p>
          <a:p>
            <a:endParaRPr lang="en-US" dirty="0"/>
          </a:p>
        </p:txBody>
      </p:sp>
    </p:spTree>
    <p:extLst>
      <p:ext uri="{BB962C8B-B14F-4D97-AF65-F5344CB8AC3E}">
        <p14:creationId xmlns:p14="http://schemas.microsoft.com/office/powerpoint/2010/main" val="785102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A977D-C894-F691-5BCC-59F088C5D966}"/>
              </a:ext>
            </a:extLst>
          </p:cNvPr>
          <p:cNvSpPr>
            <a:spLocks noGrp="1"/>
          </p:cNvSpPr>
          <p:nvPr>
            <p:ph type="title"/>
          </p:nvPr>
        </p:nvSpPr>
        <p:spPr/>
        <p:txBody>
          <a:bodyPr/>
          <a:lstStyle/>
          <a:p>
            <a:r>
              <a:rPr lang="en-US" dirty="0"/>
              <a:t>Matthew 18:22</a:t>
            </a:r>
          </a:p>
        </p:txBody>
      </p:sp>
      <p:sp>
        <p:nvSpPr>
          <p:cNvPr id="3" name="Content Placeholder 2">
            <a:extLst>
              <a:ext uri="{FF2B5EF4-FFF2-40B4-BE49-F238E27FC236}">
                <a16:creationId xmlns:a16="http://schemas.microsoft.com/office/drawing/2014/main" id="{82DD6159-6C1C-2F83-46B4-6E2638298AE9}"/>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“Jesus said to him, ‘I do not say to you seven times, but seventy-seven times.’”</a:t>
            </a:r>
          </a:p>
          <a:p>
            <a:pPr lvl="1"/>
            <a:r>
              <a:rPr lang="en-US" dirty="0"/>
              <a:t>Translators are disagreed about whether the Greek phrase </a:t>
            </a:r>
            <a:r>
              <a:rPr lang="en-US" i="1" dirty="0" err="1"/>
              <a:t>hebdomēkontakis</a:t>
            </a:r>
            <a:r>
              <a:rPr lang="en-US" i="1" dirty="0"/>
              <a:t> </a:t>
            </a:r>
            <a:r>
              <a:rPr lang="en-US" i="1" dirty="0" err="1"/>
              <a:t>hepta</a:t>
            </a:r>
            <a:r>
              <a:rPr lang="en-US" i="1" dirty="0"/>
              <a:t> </a:t>
            </a:r>
            <a:r>
              <a:rPr lang="en-US" dirty="0"/>
              <a:t>means 77 (ESV, NIV, NASB) or 490 (KJV, NKJV, NASB 1977, 1995). There may be a contrast between Lamech’s avenging those who wronged him 77-fold (Gen. 4:24).</a:t>
            </a:r>
          </a:p>
          <a:p>
            <a:pPr lvl="1"/>
            <a:r>
              <a:rPr lang="en-US" dirty="0"/>
              <a:t>Jesus’s point is irrelevant to whether it is 77 or 490. His point is that we dare not keep track of the number of times we grant forgiveness.</a:t>
            </a:r>
          </a:p>
          <a:p>
            <a:pPr lvl="1"/>
            <a:r>
              <a:rPr lang="en-US" dirty="0"/>
              <a:t>The focus of the parable shifts the focus from confronting the one who sinned against a person to the innocent person’s willingness to forgive.</a:t>
            </a:r>
          </a:p>
          <a:p>
            <a:pPr lvl="1"/>
            <a:r>
              <a:rPr lang="en-US" dirty="0"/>
              <a:t>“Pay attention to yourselves! If your brother sins, rebuke him, and if he repents, forgive him, and if he sins against you seven times in the day, and turns to you seven times, saying, ‘I repent,’ you must forgive him” (Luke 17:4).</a:t>
            </a:r>
          </a:p>
        </p:txBody>
      </p:sp>
    </p:spTree>
    <p:extLst>
      <p:ext uri="{BB962C8B-B14F-4D97-AF65-F5344CB8AC3E}">
        <p14:creationId xmlns:p14="http://schemas.microsoft.com/office/powerpoint/2010/main" val="643717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D5C0-8100-96B8-9C34-62991DC60083}"/>
              </a:ext>
            </a:extLst>
          </p:cNvPr>
          <p:cNvSpPr>
            <a:spLocks noGrp="1"/>
          </p:cNvSpPr>
          <p:nvPr>
            <p:ph type="title"/>
          </p:nvPr>
        </p:nvSpPr>
        <p:spPr>
          <a:xfrm>
            <a:off x="838200" y="365125"/>
            <a:ext cx="10515600" cy="1053477"/>
          </a:xfrm>
        </p:spPr>
        <p:txBody>
          <a:bodyPr/>
          <a:lstStyle/>
          <a:p>
            <a:r>
              <a:rPr lang="en-US" dirty="0"/>
              <a:t>Matthew 18:23</a:t>
            </a:r>
          </a:p>
        </p:txBody>
      </p:sp>
      <p:sp>
        <p:nvSpPr>
          <p:cNvPr id="3" name="Content Placeholder 2">
            <a:extLst>
              <a:ext uri="{FF2B5EF4-FFF2-40B4-BE49-F238E27FC236}">
                <a16:creationId xmlns:a16="http://schemas.microsoft.com/office/drawing/2014/main" id="{5BF3C245-ECD6-0840-AFB4-F9C01AC08B4A}"/>
              </a:ext>
            </a:extLst>
          </p:cNvPr>
          <p:cNvSpPr>
            <a:spLocks noGrp="1"/>
          </p:cNvSpPr>
          <p:nvPr>
            <p:ph idx="1"/>
          </p:nvPr>
        </p:nvSpPr>
        <p:spPr>
          <a:xfrm>
            <a:off x="838200" y="1546789"/>
            <a:ext cx="10515600" cy="5101839"/>
          </a:xfrm>
        </p:spPr>
        <p:txBody>
          <a:bodyPr>
            <a:normAutofit fontScale="92500" lnSpcReduction="10000"/>
          </a:bodyPr>
          <a:lstStyle/>
          <a:p>
            <a:r>
              <a:rPr lang="en-US" dirty="0">
                <a:latin typeface="Source Sans Pro Black" panose="020B0803030403020204" pitchFamily="34" charset="0"/>
              </a:rPr>
              <a:t>“Therefore the kingdom of heaven may be compared to a king who wished to settle accounts with his servants.”</a:t>
            </a:r>
          </a:p>
          <a:p>
            <a:pPr lvl="1"/>
            <a:r>
              <a:rPr lang="en-US" dirty="0"/>
              <a:t>The parable is directly linked to the question Peter asked by “therefore” (</a:t>
            </a:r>
            <a:r>
              <a:rPr lang="en-US" i="1" dirty="0" err="1"/>
              <a:t>dia</a:t>
            </a:r>
            <a:r>
              <a:rPr lang="en-US" i="1" dirty="0"/>
              <a:t> </a:t>
            </a:r>
            <a:r>
              <a:rPr lang="en-US" i="1" dirty="0" err="1"/>
              <a:t>touto</a:t>
            </a:r>
            <a:r>
              <a:rPr lang="en-US" dirty="0"/>
              <a:t>, BDAG, 225).</a:t>
            </a:r>
          </a:p>
          <a:p>
            <a:pPr lvl="1"/>
            <a:r>
              <a:rPr lang="en-US" dirty="0"/>
              <a:t>The parable is unique to Matthew.</a:t>
            </a:r>
          </a:p>
          <a:p>
            <a:pPr lvl="1"/>
            <a:r>
              <a:rPr lang="en-US" dirty="0"/>
              <a:t>Craig L. Blomberg explains the gist of the parable: “God eternally and unconditionally forgives those who repent of so immense a debt against him that it is unconscionable for believers to refuse to grant forgiveness to each other for sins that remain trivial in comparison” (</a:t>
            </a:r>
            <a:r>
              <a:rPr lang="en-US" i="1" dirty="0"/>
              <a:t>Matthew</a:t>
            </a:r>
            <a:r>
              <a:rPr lang="en-US" dirty="0"/>
              <a:t>, The New American Commentary, 282).</a:t>
            </a:r>
          </a:p>
          <a:p>
            <a:pPr lvl="1"/>
            <a:r>
              <a:rPr lang="en-US" dirty="0">
                <a:latin typeface="Source Sans Pro Black" panose="020B0803030403020204" pitchFamily="34" charset="0"/>
              </a:rPr>
              <a:t>To settle accounts</a:t>
            </a:r>
            <a:r>
              <a:rPr lang="en-US" dirty="0"/>
              <a:t> (</a:t>
            </a:r>
            <a:r>
              <a:rPr lang="en-US" i="1" dirty="0" err="1"/>
              <a:t>sunarai</a:t>
            </a:r>
            <a:r>
              <a:rPr lang="en-US" i="1" dirty="0"/>
              <a:t> logon</a:t>
            </a:r>
            <a:r>
              <a:rPr lang="en-US" dirty="0"/>
              <a:t>): a technical term in a commercial sense, “settle accounts, cast up accounts” (BDAG, 964). Settling accounts is a natural metaphor for judgment.</a:t>
            </a:r>
          </a:p>
          <a:p>
            <a:pPr lvl="1"/>
            <a:r>
              <a:rPr lang="en-US" dirty="0"/>
              <a:t>The characters:</a:t>
            </a:r>
          </a:p>
          <a:p>
            <a:pPr lvl="2"/>
            <a:r>
              <a:rPr lang="en-US" dirty="0"/>
              <a:t>King = God</a:t>
            </a:r>
          </a:p>
          <a:p>
            <a:pPr lvl="2"/>
            <a:r>
              <a:rPr lang="en-US" dirty="0"/>
              <a:t>Servants = God’s people</a:t>
            </a:r>
          </a:p>
          <a:p>
            <a:endParaRPr lang="en-US" dirty="0"/>
          </a:p>
        </p:txBody>
      </p:sp>
    </p:spTree>
    <p:extLst>
      <p:ext uri="{BB962C8B-B14F-4D97-AF65-F5344CB8AC3E}">
        <p14:creationId xmlns:p14="http://schemas.microsoft.com/office/powerpoint/2010/main" val="2130765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FD4DC-9FB5-6418-8E83-C3465BE5CCEB}"/>
              </a:ext>
            </a:extLst>
          </p:cNvPr>
          <p:cNvSpPr>
            <a:spLocks noGrp="1"/>
          </p:cNvSpPr>
          <p:nvPr>
            <p:ph type="title"/>
          </p:nvPr>
        </p:nvSpPr>
        <p:spPr/>
        <p:txBody>
          <a:bodyPr/>
          <a:lstStyle/>
          <a:p>
            <a:r>
              <a:rPr lang="en-US" dirty="0"/>
              <a:t>Matthew 18:1</a:t>
            </a:r>
          </a:p>
        </p:txBody>
      </p:sp>
      <p:sp>
        <p:nvSpPr>
          <p:cNvPr id="3" name="Content Placeholder 2">
            <a:extLst>
              <a:ext uri="{FF2B5EF4-FFF2-40B4-BE49-F238E27FC236}">
                <a16:creationId xmlns:a16="http://schemas.microsoft.com/office/drawing/2014/main" id="{B15832FC-2680-D92C-65AD-1AB054FE6994}"/>
              </a:ext>
            </a:extLst>
          </p:cNvPr>
          <p:cNvSpPr>
            <a:spLocks noGrp="1"/>
          </p:cNvSpPr>
          <p:nvPr>
            <p:ph idx="1"/>
          </p:nvPr>
        </p:nvSpPr>
        <p:spPr>
          <a:xfrm>
            <a:off x="838200" y="1825625"/>
            <a:ext cx="10515600" cy="4771728"/>
          </a:xfrm>
        </p:spPr>
        <p:txBody>
          <a:bodyPr>
            <a:normAutofit lnSpcReduction="10000"/>
          </a:bodyPr>
          <a:lstStyle/>
          <a:p>
            <a:r>
              <a:rPr lang="en-US" dirty="0">
                <a:latin typeface="Source Sans Pro Black" panose="020B0803030403020204" pitchFamily="34" charset="0"/>
              </a:rPr>
              <a:t>“At that time the disciples came to Jesus, saying, ‘Who is the greatest in the kingdom of heaven?’”</a:t>
            </a:r>
          </a:p>
          <a:p>
            <a:pPr lvl="1"/>
            <a:r>
              <a:rPr lang="en-US" dirty="0"/>
              <a:t>Mark’s introduction to this section: “And they came to Capernaum. And when he was in the house he asked them, ‘What were you discussing on the way?’ But they kept silent, for on the way they had argued with one another about who was the greatest” (9:33-34).</a:t>
            </a:r>
          </a:p>
          <a:p>
            <a:pPr lvl="1"/>
            <a:r>
              <a:rPr lang="en-US" dirty="0"/>
              <a:t>The question is introduced by the particle </a:t>
            </a:r>
            <a:r>
              <a:rPr lang="en-US" i="1" dirty="0" err="1"/>
              <a:t>ara</a:t>
            </a:r>
            <a:r>
              <a:rPr lang="en-US" dirty="0"/>
              <a:t> which is defined as “frequently in questions which draw an inference from what precedes; but often simply to enliven the question” (BDAG, 127). The particle is usually passed over in translation, but the NKJV uses “then.”</a:t>
            </a:r>
          </a:p>
          <a:p>
            <a:pPr lvl="1"/>
            <a:r>
              <a:rPr lang="en-US" dirty="0">
                <a:latin typeface="Source Sans Pro Black" panose="020B0803030403020204" pitchFamily="34" charset="0"/>
              </a:rPr>
              <a:t>Greatest</a:t>
            </a:r>
            <a:r>
              <a:rPr lang="en-US" dirty="0"/>
              <a:t> (</a:t>
            </a:r>
            <a:r>
              <a:rPr lang="en-US" i="1" dirty="0" err="1"/>
              <a:t>meizōn</a:t>
            </a:r>
            <a:r>
              <a:rPr lang="en-US" dirty="0"/>
              <a:t>): the Greek adjective is in the comparative form (greater) used with the superlative meaning (greatest) (BDAG, 624).</a:t>
            </a:r>
          </a:p>
          <a:p>
            <a:pPr lvl="1"/>
            <a:r>
              <a:rPr lang="en-US" dirty="0"/>
              <a:t>Given the Catholic interpretation of Matthew 16:13-19, one would expect the answer to be simple, “Peter!”</a:t>
            </a:r>
          </a:p>
        </p:txBody>
      </p:sp>
    </p:spTree>
    <p:extLst>
      <p:ext uri="{BB962C8B-B14F-4D97-AF65-F5344CB8AC3E}">
        <p14:creationId xmlns:p14="http://schemas.microsoft.com/office/powerpoint/2010/main" val="214985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0EBFD-35D7-39AE-95FF-C5CD612E0912}"/>
              </a:ext>
            </a:extLst>
          </p:cNvPr>
          <p:cNvSpPr>
            <a:spLocks noGrp="1"/>
          </p:cNvSpPr>
          <p:nvPr>
            <p:ph type="title"/>
          </p:nvPr>
        </p:nvSpPr>
        <p:spPr/>
        <p:txBody>
          <a:bodyPr/>
          <a:lstStyle/>
          <a:p>
            <a:r>
              <a:rPr lang="en-US" dirty="0"/>
              <a:t>Matthew 18:24</a:t>
            </a:r>
          </a:p>
        </p:txBody>
      </p:sp>
      <p:sp>
        <p:nvSpPr>
          <p:cNvPr id="3" name="Content Placeholder 2">
            <a:extLst>
              <a:ext uri="{FF2B5EF4-FFF2-40B4-BE49-F238E27FC236}">
                <a16:creationId xmlns:a16="http://schemas.microsoft.com/office/drawing/2014/main" id="{BF419A3D-09DD-0A6C-A09D-CF1135585E6D}"/>
              </a:ext>
            </a:extLst>
          </p:cNvPr>
          <p:cNvSpPr>
            <a:spLocks noGrp="1"/>
          </p:cNvSpPr>
          <p:nvPr>
            <p:ph idx="1"/>
          </p:nvPr>
        </p:nvSpPr>
        <p:spPr/>
        <p:txBody>
          <a:bodyPr>
            <a:normAutofit/>
          </a:bodyPr>
          <a:lstStyle/>
          <a:p>
            <a:r>
              <a:rPr lang="en-US" dirty="0">
                <a:latin typeface="Source Sans Pro Black" panose="020B0803030403020204" pitchFamily="34" charset="0"/>
              </a:rPr>
              <a:t>“When he began to settle, one was brought to him who owed him ten thousand talents.”</a:t>
            </a:r>
          </a:p>
          <a:p>
            <a:pPr lvl="1"/>
            <a:r>
              <a:rPr lang="en-US" dirty="0">
                <a:latin typeface="Source Sans Pro Black" panose="020B0803030403020204" pitchFamily="34" charset="0"/>
              </a:rPr>
              <a:t>Talent: </a:t>
            </a:r>
            <a:r>
              <a:rPr lang="en-US" dirty="0"/>
              <a:t>“at 6,000 drachmas or denarii to the Tyrian talent, a day laborer would need to work 60,000,000 days to pay off the debt. Even assuming an extraordinary payback rate of 10 talents per year, the staggering amount would ensure imprisonment for at least 1,000 years” (BDAG, 988).</a:t>
            </a:r>
          </a:p>
          <a:p>
            <a:pPr lvl="1"/>
            <a:r>
              <a:rPr lang="en-US" dirty="0">
                <a:latin typeface="Source Sans Pro Black" panose="020B0803030403020204" pitchFamily="34" charset="0"/>
              </a:rPr>
              <a:t>Ten thousand </a:t>
            </a:r>
            <a:r>
              <a:rPr lang="en-US" dirty="0"/>
              <a:t>(</a:t>
            </a:r>
            <a:r>
              <a:rPr lang="en-US" i="1" dirty="0" err="1"/>
              <a:t>murioi</a:t>
            </a:r>
            <a:r>
              <a:rPr lang="en-US" dirty="0"/>
              <a:t>): “in our lit. used hyperbolically, as in Engl. informal usage ‘zillion’, of an extremely large or incalculable number” (BDAG, 661).</a:t>
            </a:r>
          </a:p>
          <a:p>
            <a:pPr lvl="1"/>
            <a:r>
              <a:rPr lang="en-US" dirty="0"/>
              <a:t>This enormous debt corresponds to the debt of sin each of us owes to God.</a:t>
            </a:r>
          </a:p>
        </p:txBody>
      </p:sp>
    </p:spTree>
    <p:extLst>
      <p:ext uri="{BB962C8B-B14F-4D97-AF65-F5344CB8AC3E}">
        <p14:creationId xmlns:p14="http://schemas.microsoft.com/office/powerpoint/2010/main" val="7896538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5BAC-54DB-2D86-BDF3-49B564F2DB6D}"/>
              </a:ext>
            </a:extLst>
          </p:cNvPr>
          <p:cNvSpPr>
            <a:spLocks noGrp="1"/>
          </p:cNvSpPr>
          <p:nvPr>
            <p:ph type="title"/>
          </p:nvPr>
        </p:nvSpPr>
        <p:spPr/>
        <p:txBody>
          <a:bodyPr/>
          <a:lstStyle/>
          <a:p>
            <a:r>
              <a:rPr lang="en-US" dirty="0"/>
              <a:t>Matthew 18:25</a:t>
            </a:r>
          </a:p>
        </p:txBody>
      </p:sp>
      <p:sp>
        <p:nvSpPr>
          <p:cNvPr id="3" name="Content Placeholder 2">
            <a:extLst>
              <a:ext uri="{FF2B5EF4-FFF2-40B4-BE49-F238E27FC236}">
                <a16:creationId xmlns:a16="http://schemas.microsoft.com/office/drawing/2014/main" id="{128E4830-E88B-6C01-91D1-C17DBAEFB48A}"/>
              </a:ext>
            </a:extLst>
          </p:cNvPr>
          <p:cNvSpPr>
            <a:spLocks noGrp="1"/>
          </p:cNvSpPr>
          <p:nvPr>
            <p:ph idx="1"/>
          </p:nvPr>
        </p:nvSpPr>
        <p:spPr/>
        <p:txBody>
          <a:bodyPr/>
          <a:lstStyle/>
          <a:p>
            <a:r>
              <a:rPr lang="en-US" dirty="0">
                <a:latin typeface="Source Sans Pro Black" panose="020B0803030403020204" pitchFamily="34" charset="0"/>
              </a:rPr>
              <a:t>“And since he could not pay, his master ordered him to be sold, with his wife and children and all that he had, and payment to be made.”</a:t>
            </a:r>
          </a:p>
          <a:p>
            <a:pPr lvl="1"/>
            <a:r>
              <a:rPr lang="en-US" dirty="0"/>
              <a:t>Certainly, the amount of money recouped would come nowhere near the amount that was owed, but selling people into slavery to pay their debts was very common in the ancient world.</a:t>
            </a:r>
          </a:p>
          <a:p>
            <a:pPr lvl="2"/>
            <a:r>
              <a:rPr lang="en-US" dirty="0"/>
              <a:t>He could not declare bankruptcy and walk away owing nothing!</a:t>
            </a:r>
          </a:p>
          <a:p>
            <a:pPr lvl="1"/>
            <a:r>
              <a:rPr lang="en-US" dirty="0"/>
              <a:t>In a first century context, selling a creditor into debt slavery was a means of warning other debtors (2 Kings 4:1; Neh. 5:5; Isa. 50:1).</a:t>
            </a:r>
          </a:p>
          <a:p>
            <a:endParaRPr lang="en-US" dirty="0"/>
          </a:p>
        </p:txBody>
      </p:sp>
    </p:spTree>
    <p:extLst>
      <p:ext uri="{BB962C8B-B14F-4D97-AF65-F5344CB8AC3E}">
        <p14:creationId xmlns:p14="http://schemas.microsoft.com/office/powerpoint/2010/main" val="135012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D7EA0-66A1-2B73-D38A-FCAD7EAB06B4}"/>
              </a:ext>
            </a:extLst>
          </p:cNvPr>
          <p:cNvSpPr>
            <a:spLocks noGrp="1"/>
          </p:cNvSpPr>
          <p:nvPr>
            <p:ph type="title"/>
          </p:nvPr>
        </p:nvSpPr>
        <p:spPr/>
        <p:txBody>
          <a:bodyPr/>
          <a:lstStyle/>
          <a:p>
            <a:r>
              <a:rPr lang="en-US" dirty="0"/>
              <a:t>Matthew 18:26</a:t>
            </a:r>
          </a:p>
        </p:txBody>
      </p:sp>
      <p:sp>
        <p:nvSpPr>
          <p:cNvPr id="3" name="Content Placeholder 2">
            <a:extLst>
              <a:ext uri="{FF2B5EF4-FFF2-40B4-BE49-F238E27FC236}">
                <a16:creationId xmlns:a16="http://schemas.microsoft.com/office/drawing/2014/main" id="{6C8C8227-F1F8-B9BB-86F9-8EBEABABD00E}"/>
              </a:ext>
            </a:extLst>
          </p:cNvPr>
          <p:cNvSpPr>
            <a:spLocks noGrp="1"/>
          </p:cNvSpPr>
          <p:nvPr>
            <p:ph idx="1"/>
          </p:nvPr>
        </p:nvSpPr>
        <p:spPr/>
        <p:txBody>
          <a:bodyPr/>
          <a:lstStyle/>
          <a:p>
            <a:r>
              <a:rPr lang="en-US" dirty="0">
                <a:latin typeface="Source Sans Pro Black" panose="020B0803030403020204" pitchFamily="34" charset="0"/>
              </a:rPr>
              <a:t>“So the servant fell on his knees, imploring him, ‘Have patience with me, and I will pay you everything.’”</a:t>
            </a:r>
          </a:p>
          <a:p>
            <a:pPr lvl="1"/>
            <a:r>
              <a:rPr lang="en-US" dirty="0"/>
              <a:t>The servant showed submission and homage to the lord whom he owed.</a:t>
            </a:r>
          </a:p>
          <a:p>
            <a:pPr lvl="1"/>
            <a:r>
              <a:rPr lang="en-US" dirty="0">
                <a:latin typeface="Source Sans Pro Black" panose="020B0803030403020204" pitchFamily="34" charset="0"/>
              </a:rPr>
              <a:t>Patience</a:t>
            </a:r>
            <a:r>
              <a:rPr lang="en-US" dirty="0"/>
              <a:t> (</a:t>
            </a:r>
            <a:r>
              <a:rPr lang="en-US" i="1" dirty="0" err="1"/>
              <a:t>makrothumeō</a:t>
            </a:r>
            <a:r>
              <a:rPr lang="en-US" dirty="0"/>
              <a:t>): “to bear up under provocation without complaint, </a:t>
            </a:r>
            <a:r>
              <a:rPr lang="en-US" i="1" dirty="0"/>
              <a:t>be patient, forbearing</a:t>
            </a:r>
            <a:r>
              <a:rPr lang="en-US" dirty="0"/>
              <a:t>” (BDAG, 612).</a:t>
            </a:r>
          </a:p>
          <a:p>
            <a:pPr lvl="1"/>
            <a:r>
              <a:rPr lang="en-US" dirty="0"/>
              <a:t>In the Greek construction of the second clause, “everything” appears first: “Everything I will pay you.” The desperation of the man causes him to make promises he could never keep.</a:t>
            </a:r>
          </a:p>
          <a:p>
            <a:pPr lvl="1"/>
            <a:r>
              <a:rPr lang="en-US" dirty="0"/>
              <a:t>The debt that he owed was impossible for him ever to repay.</a:t>
            </a:r>
          </a:p>
          <a:p>
            <a:endParaRPr lang="en-US" dirty="0"/>
          </a:p>
          <a:p>
            <a:endParaRPr lang="en-US" dirty="0"/>
          </a:p>
        </p:txBody>
      </p:sp>
    </p:spTree>
    <p:extLst>
      <p:ext uri="{BB962C8B-B14F-4D97-AF65-F5344CB8AC3E}">
        <p14:creationId xmlns:p14="http://schemas.microsoft.com/office/powerpoint/2010/main" val="1757586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D833-7101-A0B3-FB4E-FEA55D711C2F}"/>
              </a:ext>
            </a:extLst>
          </p:cNvPr>
          <p:cNvSpPr>
            <a:spLocks noGrp="1"/>
          </p:cNvSpPr>
          <p:nvPr>
            <p:ph type="title"/>
          </p:nvPr>
        </p:nvSpPr>
        <p:spPr/>
        <p:txBody>
          <a:bodyPr/>
          <a:lstStyle/>
          <a:p>
            <a:r>
              <a:rPr lang="en-US" dirty="0"/>
              <a:t>Matthew 18:27</a:t>
            </a:r>
          </a:p>
        </p:txBody>
      </p:sp>
      <p:sp>
        <p:nvSpPr>
          <p:cNvPr id="3" name="Content Placeholder 2">
            <a:extLst>
              <a:ext uri="{FF2B5EF4-FFF2-40B4-BE49-F238E27FC236}">
                <a16:creationId xmlns:a16="http://schemas.microsoft.com/office/drawing/2014/main" id="{77A0346A-543E-A66B-73C8-EB9C1B84A4B4}"/>
              </a:ext>
            </a:extLst>
          </p:cNvPr>
          <p:cNvSpPr>
            <a:spLocks noGrp="1"/>
          </p:cNvSpPr>
          <p:nvPr>
            <p:ph idx="1"/>
          </p:nvPr>
        </p:nvSpPr>
        <p:spPr/>
        <p:txBody>
          <a:bodyPr/>
          <a:lstStyle/>
          <a:p>
            <a:r>
              <a:rPr lang="en-US" dirty="0"/>
              <a:t>“And out of pity for him, the master of that servant released him and forgave him the debt.”</a:t>
            </a:r>
          </a:p>
          <a:p>
            <a:pPr lvl="1"/>
            <a:r>
              <a:rPr lang="en-US" dirty="0"/>
              <a:t>Pity (</a:t>
            </a:r>
          </a:p>
          <a:p>
            <a:endParaRPr lang="en-US" dirty="0"/>
          </a:p>
        </p:txBody>
      </p:sp>
    </p:spTree>
    <p:extLst>
      <p:ext uri="{BB962C8B-B14F-4D97-AF65-F5344CB8AC3E}">
        <p14:creationId xmlns:p14="http://schemas.microsoft.com/office/powerpoint/2010/main" val="753907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B568-3E03-54B3-FF33-6D6D287B2CF2}"/>
              </a:ext>
            </a:extLst>
          </p:cNvPr>
          <p:cNvSpPr>
            <a:spLocks noGrp="1"/>
          </p:cNvSpPr>
          <p:nvPr>
            <p:ph type="title"/>
          </p:nvPr>
        </p:nvSpPr>
        <p:spPr/>
        <p:txBody>
          <a:bodyPr/>
          <a:lstStyle/>
          <a:p>
            <a:r>
              <a:rPr lang="en-US" dirty="0"/>
              <a:t>Least and Greatest</a:t>
            </a:r>
          </a:p>
        </p:txBody>
      </p:sp>
      <p:sp>
        <p:nvSpPr>
          <p:cNvPr id="3" name="Content Placeholder 2">
            <a:extLst>
              <a:ext uri="{FF2B5EF4-FFF2-40B4-BE49-F238E27FC236}">
                <a16:creationId xmlns:a16="http://schemas.microsoft.com/office/drawing/2014/main" id="{FC8DA251-4583-978B-CA6E-88640AE1A431}"/>
              </a:ext>
            </a:extLst>
          </p:cNvPr>
          <p:cNvSpPr>
            <a:spLocks noGrp="1"/>
          </p:cNvSpPr>
          <p:nvPr>
            <p:ph idx="1"/>
          </p:nvPr>
        </p:nvSpPr>
        <p:spPr/>
        <p:txBody>
          <a:bodyPr/>
          <a:lstStyle/>
          <a:p>
            <a:r>
              <a:rPr lang="en-US" dirty="0"/>
              <a:t>“Therefore whoever relaxes one of the least of these commandments and teaches others to do the same will be called least in the kingdom of heaven, but whoever does them and teaches them will be called great in the kingdom of heaven” (Matt. 5:19).</a:t>
            </a:r>
          </a:p>
          <a:p>
            <a:r>
              <a:rPr lang="en-US" dirty="0"/>
              <a:t>“Truly, I say to you, among those born of women there has arisen no one greater than John the Baptist. Yet the one who is least in the kingdom of heaven is greater than he” (Matt. 11:11).</a:t>
            </a:r>
          </a:p>
          <a:p>
            <a:endParaRPr lang="en-US" dirty="0"/>
          </a:p>
          <a:p>
            <a:endParaRPr lang="en-US" dirty="0"/>
          </a:p>
        </p:txBody>
      </p:sp>
    </p:spTree>
    <p:extLst>
      <p:ext uri="{BB962C8B-B14F-4D97-AF65-F5344CB8AC3E}">
        <p14:creationId xmlns:p14="http://schemas.microsoft.com/office/powerpoint/2010/main" val="382880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8E27-4837-762B-0140-8FDF5BE9EFA6}"/>
              </a:ext>
            </a:extLst>
          </p:cNvPr>
          <p:cNvSpPr>
            <a:spLocks noGrp="1"/>
          </p:cNvSpPr>
          <p:nvPr>
            <p:ph type="title"/>
          </p:nvPr>
        </p:nvSpPr>
        <p:spPr/>
        <p:txBody>
          <a:bodyPr/>
          <a:lstStyle/>
          <a:p>
            <a:r>
              <a:rPr lang="en-US" dirty="0"/>
              <a:t>Kingdom of Heaven</a:t>
            </a:r>
          </a:p>
        </p:txBody>
      </p:sp>
      <p:sp>
        <p:nvSpPr>
          <p:cNvPr id="3" name="Content Placeholder 2">
            <a:extLst>
              <a:ext uri="{FF2B5EF4-FFF2-40B4-BE49-F238E27FC236}">
                <a16:creationId xmlns:a16="http://schemas.microsoft.com/office/drawing/2014/main" id="{53707F32-8B80-0569-1330-0E84B8279770}"/>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Kingdom of heaven </a:t>
            </a:r>
            <a:r>
              <a:rPr lang="en-US" dirty="0"/>
              <a:t>appears four times in this chapter (18:1, 3, 4, 23). In each of them, it is referring to the Kingdom while it is present on earth:</a:t>
            </a:r>
          </a:p>
          <a:p>
            <a:pPr lvl="1"/>
            <a:r>
              <a:rPr lang="en-US" dirty="0"/>
              <a:t>“At that time the disciples came to Jesus, saying, ‘Who is the greatest in the </a:t>
            </a:r>
            <a:r>
              <a:rPr lang="en-US" dirty="0">
                <a:latin typeface="Source Sans Pro Black" panose="020B0803030403020204" pitchFamily="34" charset="0"/>
              </a:rPr>
              <a:t>kingdom of heaven</a:t>
            </a:r>
            <a:r>
              <a:rPr lang="en-US" dirty="0"/>
              <a:t>?’” (18:1).</a:t>
            </a:r>
          </a:p>
          <a:p>
            <a:pPr lvl="1"/>
            <a:r>
              <a:rPr lang="en-US" dirty="0"/>
              <a:t>“. . .and said, ‘Truly, I say to you, unless you turn and become like children, you will never enter the </a:t>
            </a:r>
            <a:r>
              <a:rPr lang="en-US" dirty="0">
                <a:latin typeface="Source Sans Pro Black" panose="020B0803030403020204" pitchFamily="34" charset="0"/>
              </a:rPr>
              <a:t>kingdom of heaven</a:t>
            </a:r>
            <a:r>
              <a:rPr lang="en-US" dirty="0"/>
              <a:t>’” (18:3).</a:t>
            </a:r>
          </a:p>
          <a:p>
            <a:pPr lvl="1"/>
            <a:r>
              <a:rPr lang="en-US" dirty="0"/>
              <a:t>“Whoever humbles himself like this child is the greatest in the kingdom of heaven” (18:4).</a:t>
            </a:r>
          </a:p>
          <a:p>
            <a:pPr lvl="1"/>
            <a:r>
              <a:rPr lang="en-US" dirty="0"/>
              <a:t>“Therefore the </a:t>
            </a:r>
            <a:r>
              <a:rPr lang="en-US" dirty="0">
                <a:latin typeface="Source Sans Pro Black" panose="020B0803030403020204" pitchFamily="34" charset="0"/>
              </a:rPr>
              <a:t>kingdom of heaven </a:t>
            </a:r>
            <a:r>
              <a:rPr lang="en-US" dirty="0"/>
              <a:t>may be compared to a king who wished to settle accounts with his servants” (18:23).</a:t>
            </a:r>
          </a:p>
          <a:p>
            <a:pPr lvl="1"/>
            <a:r>
              <a:rPr lang="en-US" dirty="0"/>
              <a:t>In the midst of speaking of the kingdom of heaven, Jesus inserts “tell it to the church. . . refuses to listen to the church” (18:17), making the “kingdom of heaven” = to the church (cf. Matt. 16:18-19).</a:t>
            </a:r>
          </a:p>
          <a:p>
            <a:pPr lvl="1"/>
            <a:endParaRPr lang="en-US" dirty="0"/>
          </a:p>
          <a:p>
            <a:pPr lvl="1"/>
            <a:endParaRPr lang="en-US" dirty="0"/>
          </a:p>
        </p:txBody>
      </p:sp>
    </p:spTree>
    <p:extLst>
      <p:ext uri="{BB962C8B-B14F-4D97-AF65-F5344CB8AC3E}">
        <p14:creationId xmlns:p14="http://schemas.microsoft.com/office/powerpoint/2010/main" val="119095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4FFD-52E3-15B8-5D33-B3F5323CFCA5}"/>
              </a:ext>
            </a:extLst>
          </p:cNvPr>
          <p:cNvSpPr>
            <a:spLocks noGrp="1"/>
          </p:cNvSpPr>
          <p:nvPr>
            <p:ph type="title"/>
          </p:nvPr>
        </p:nvSpPr>
        <p:spPr/>
        <p:txBody>
          <a:bodyPr/>
          <a:lstStyle/>
          <a:p>
            <a:r>
              <a:rPr lang="en-US" dirty="0"/>
              <a:t>Matthew 18:2</a:t>
            </a:r>
          </a:p>
        </p:txBody>
      </p:sp>
      <p:sp>
        <p:nvSpPr>
          <p:cNvPr id="3" name="Content Placeholder 2">
            <a:extLst>
              <a:ext uri="{FF2B5EF4-FFF2-40B4-BE49-F238E27FC236}">
                <a16:creationId xmlns:a16="http://schemas.microsoft.com/office/drawing/2014/main" id="{80CF2C8C-0CE6-BC41-E3C1-52E79CDDAB53}"/>
              </a:ext>
            </a:extLst>
          </p:cNvPr>
          <p:cNvSpPr>
            <a:spLocks noGrp="1"/>
          </p:cNvSpPr>
          <p:nvPr>
            <p:ph idx="1"/>
          </p:nvPr>
        </p:nvSpPr>
        <p:spPr/>
        <p:txBody>
          <a:bodyPr/>
          <a:lstStyle/>
          <a:p>
            <a:r>
              <a:rPr lang="en-US" dirty="0">
                <a:latin typeface="Source Sans Pro Black" panose="020B0803030403020204" pitchFamily="34" charset="0"/>
              </a:rPr>
              <a:t>“And calling to him a child, he put him in the midst of them. . .”</a:t>
            </a:r>
          </a:p>
          <a:p>
            <a:pPr lvl="1"/>
            <a:r>
              <a:rPr lang="en-US" dirty="0">
                <a:latin typeface="Source Sans Pro Black" panose="020B0803030403020204" pitchFamily="34" charset="0"/>
              </a:rPr>
              <a:t>Calling</a:t>
            </a:r>
            <a:r>
              <a:rPr lang="en-US" dirty="0"/>
              <a:t> (</a:t>
            </a:r>
            <a:r>
              <a:rPr lang="en-US" i="1" dirty="0" err="1"/>
              <a:t>proskaleō</a:t>
            </a:r>
            <a:r>
              <a:rPr lang="en-US" dirty="0"/>
              <a:t>) is used in the sense of “summon, call on, call to oneself” (BDAG, 881).</a:t>
            </a:r>
          </a:p>
          <a:p>
            <a:pPr lvl="1"/>
            <a:r>
              <a:rPr lang="en-US" dirty="0">
                <a:latin typeface="Source Sans Pro Black" panose="020B0803030403020204" pitchFamily="34" charset="0"/>
              </a:rPr>
              <a:t>Child</a:t>
            </a:r>
            <a:r>
              <a:rPr lang="en-US" dirty="0"/>
              <a:t> (</a:t>
            </a:r>
            <a:r>
              <a:rPr lang="en-US" i="1" dirty="0" err="1"/>
              <a:t>paidion</a:t>
            </a:r>
            <a:r>
              <a:rPr lang="en-US" dirty="0"/>
              <a:t>): “very young child, infant, used of boys and girls . . . Child with reference to age” (BDAG, 749).</a:t>
            </a:r>
          </a:p>
          <a:p>
            <a:pPr lvl="1"/>
            <a:r>
              <a:rPr lang="en-US" dirty="0"/>
              <a:t>Jesus uses the child to teach an object lesson, almost an enacted parable.</a:t>
            </a:r>
          </a:p>
          <a:p>
            <a:endParaRPr lang="en-US" dirty="0"/>
          </a:p>
        </p:txBody>
      </p:sp>
    </p:spTree>
    <p:extLst>
      <p:ext uri="{BB962C8B-B14F-4D97-AF65-F5344CB8AC3E}">
        <p14:creationId xmlns:p14="http://schemas.microsoft.com/office/powerpoint/2010/main" val="2635989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8D7F5-A1D9-169E-1B50-703910D46A64}"/>
              </a:ext>
            </a:extLst>
          </p:cNvPr>
          <p:cNvSpPr>
            <a:spLocks noGrp="1"/>
          </p:cNvSpPr>
          <p:nvPr>
            <p:ph type="title"/>
          </p:nvPr>
        </p:nvSpPr>
        <p:spPr/>
        <p:txBody>
          <a:bodyPr/>
          <a:lstStyle/>
          <a:p>
            <a:r>
              <a:rPr lang="en-US" dirty="0"/>
              <a:t>Matthew 18:3</a:t>
            </a:r>
          </a:p>
        </p:txBody>
      </p:sp>
      <p:sp>
        <p:nvSpPr>
          <p:cNvPr id="3" name="Content Placeholder 2">
            <a:extLst>
              <a:ext uri="{FF2B5EF4-FFF2-40B4-BE49-F238E27FC236}">
                <a16:creationId xmlns:a16="http://schemas.microsoft.com/office/drawing/2014/main" id="{99FE8844-CD8E-9A1A-AF25-1F021BAAF7FE}"/>
              </a:ext>
            </a:extLst>
          </p:cNvPr>
          <p:cNvSpPr>
            <a:spLocks noGrp="1"/>
          </p:cNvSpPr>
          <p:nvPr>
            <p:ph idx="1"/>
          </p:nvPr>
        </p:nvSpPr>
        <p:spPr/>
        <p:txBody>
          <a:bodyPr>
            <a:normAutofit lnSpcReduction="10000"/>
          </a:bodyPr>
          <a:lstStyle/>
          <a:p>
            <a:r>
              <a:rPr lang="en-US" dirty="0">
                <a:latin typeface="Source Sans Pro Black" panose="020B0803030403020204" pitchFamily="34" charset="0"/>
              </a:rPr>
              <a:t>“. . . and said, ‘Truly, I say to you, unless you turn and become like children, you will never enter the kingdom of heaven.</a:t>
            </a:r>
          </a:p>
          <a:p>
            <a:pPr lvl="1"/>
            <a:r>
              <a:rPr lang="en-US" dirty="0">
                <a:latin typeface="Source Sans Pro Black" panose="020B0803030403020204" pitchFamily="34" charset="0"/>
              </a:rPr>
              <a:t>Truly, I say to you </a:t>
            </a:r>
            <a:r>
              <a:rPr lang="en-US" dirty="0"/>
              <a:t>appears 68 times in the four gospels, 20 of which are “Truly, truly, I say unto you” in John’s gospel. It is a solemn formula of affirmation. What is the significance of this phrase?</a:t>
            </a:r>
          </a:p>
          <a:p>
            <a:pPr lvl="1"/>
            <a:r>
              <a:rPr lang="en-US" dirty="0">
                <a:latin typeface="Source Sans Pro Black" panose="020B0803030403020204" pitchFamily="34" charset="0"/>
              </a:rPr>
              <a:t>Turn</a:t>
            </a:r>
            <a:r>
              <a:rPr lang="en-US" dirty="0"/>
              <a:t> (KJV: “be converted”) is from </a:t>
            </a:r>
            <a:r>
              <a:rPr lang="en-US" i="1" dirty="0" err="1"/>
              <a:t>strephō</a:t>
            </a:r>
            <a:r>
              <a:rPr lang="en-US" dirty="0"/>
              <a:t>: The word is a passive form with an active sense (as the later translations confirm); it has the sense of turn “for the better: </a:t>
            </a:r>
            <a:r>
              <a:rPr lang="en-US" i="1" dirty="0"/>
              <a:t>make a turn-about, turn around</a:t>
            </a:r>
            <a:r>
              <a:rPr lang="en-US" dirty="0"/>
              <a:t>” (BDAG, 948-949).</a:t>
            </a:r>
          </a:p>
          <a:p>
            <a:pPr lvl="2"/>
            <a:r>
              <a:rPr lang="en-US" dirty="0"/>
              <a:t>The thing they must change is their preoccupation with status (Blomberg, 273), “who is the greatest?”</a:t>
            </a:r>
          </a:p>
          <a:p>
            <a:pPr lvl="2"/>
            <a:r>
              <a:rPr lang="en-US" dirty="0"/>
              <a:t>One thinks of the lesson Jesus taught when He washed the apostles’ feet.</a:t>
            </a:r>
          </a:p>
          <a:p>
            <a:pPr lvl="1"/>
            <a:r>
              <a:rPr lang="en-US" dirty="0"/>
              <a:t>In what sense must one become “like children”?</a:t>
            </a:r>
          </a:p>
          <a:p>
            <a:endParaRPr lang="en-US" dirty="0"/>
          </a:p>
        </p:txBody>
      </p:sp>
    </p:spTree>
    <p:extLst>
      <p:ext uri="{BB962C8B-B14F-4D97-AF65-F5344CB8AC3E}">
        <p14:creationId xmlns:p14="http://schemas.microsoft.com/office/powerpoint/2010/main" val="15015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7366</TotalTime>
  <Words>7156</Words>
  <Application>Microsoft Office PowerPoint</Application>
  <PresentationFormat>Widescreen</PresentationFormat>
  <Paragraphs>269</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Adobe Gothic Std B</vt:lpstr>
      <vt:lpstr>Arial</vt:lpstr>
      <vt:lpstr>Arial Rounded MT Bold</vt:lpstr>
      <vt:lpstr>Calibri</vt:lpstr>
      <vt:lpstr>Source Sans Pro Black</vt:lpstr>
      <vt:lpstr>Source Sans Pro Semibold</vt:lpstr>
      <vt:lpstr>Office Theme</vt:lpstr>
      <vt:lpstr>PowerPoint Presentation</vt:lpstr>
      <vt:lpstr>Chapter 18</vt:lpstr>
      <vt:lpstr>Outline of Chapter 18</vt:lpstr>
      <vt:lpstr>Who Is the Greatest? Matthew 18:1-5</vt:lpstr>
      <vt:lpstr>Matthew 18:1</vt:lpstr>
      <vt:lpstr>Least and Greatest</vt:lpstr>
      <vt:lpstr>Kingdom of Heaven</vt:lpstr>
      <vt:lpstr>Matthew 18:2</vt:lpstr>
      <vt:lpstr>Matthew 18:3</vt:lpstr>
      <vt:lpstr>Matthew 18:4</vt:lpstr>
      <vt:lpstr>Matthew 18:5</vt:lpstr>
      <vt:lpstr>Temptations to Sin Matthew 18:6-9</vt:lpstr>
      <vt:lpstr>Observations about This Paragraph</vt:lpstr>
      <vt:lpstr>Matthew 18:6</vt:lpstr>
      <vt:lpstr>PowerPoint Presentation</vt:lpstr>
      <vt:lpstr>PowerPoint Presentation</vt:lpstr>
      <vt:lpstr>Matthew 18:7</vt:lpstr>
      <vt:lpstr>Temptations</vt:lpstr>
      <vt:lpstr>Matthew 18:8-9</vt:lpstr>
      <vt:lpstr>The Parable of the Lost Sheep  Matthew 18:10-14</vt:lpstr>
      <vt:lpstr>Matthew 10:10</vt:lpstr>
      <vt:lpstr>Do We Despise One of These Little Ones?</vt:lpstr>
      <vt:lpstr>Guardian Angels?</vt:lpstr>
      <vt:lpstr>(Matthew 18:11)</vt:lpstr>
      <vt:lpstr>Matthew 18:12</vt:lpstr>
      <vt:lpstr>PowerPoint Presentation</vt:lpstr>
      <vt:lpstr>PowerPoint Presentation</vt:lpstr>
      <vt:lpstr>Matthew 18:12</vt:lpstr>
      <vt:lpstr>Matthew 18:13</vt:lpstr>
      <vt:lpstr>Matthew 18:14</vt:lpstr>
      <vt:lpstr>If Your Brother Sins Against You  Matthew 18:15-20</vt:lpstr>
      <vt:lpstr>Preliminary Remarks</vt:lpstr>
      <vt:lpstr>Testament of the Patriarchs</vt:lpstr>
      <vt:lpstr>Testament of Gad 6:1-7</vt:lpstr>
      <vt:lpstr>Dead Sea Scrolls Rule of the Community</vt:lpstr>
      <vt:lpstr>Matthew 18:15</vt:lpstr>
      <vt:lpstr>Looking at the Text</vt:lpstr>
      <vt:lpstr>Matthew 18:16</vt:lpstr>
      <vt:lpstr>At the Mouth of Two or Three Witnesses</vt:lpstr>
      <vt:lpstr>Matthew 18:17</vt:lpstr>
      <vt:lpstr>How to Treat a Disciplined Member</vt:lpstr>
      <vt:lpstr>Matthew 18:18</vt:lpstr>
      <vt:lpstr>Matthew 18:19</vt:lpstr>
      <vt:lpstr>James 5:16-20</vt:lpstr>
      <vt:lpstr>Matthew 18:20</vt:lpstr>
      <vt:lpstr>The Parable of the Unforgiving Servant Matthew 18:21-35</vt:lpstr>
      <vt:lpstr>Matthew 18:21</vt:lpstr>
      <vt:lpstr>Matthew 18:22</vt:lpstr>
      <vt:lpstr>Matthew 18:23</vt:lpstr>
      <vt:lpstr>Matthew 18:24</vt:lpstr>
      <vt:lpstr>Matthew 18:25</vt:lpstr>
      <vt:lpstr>Matthew 18:26</vt:lpstr>
      <vt:lpstr>Matthew 18:27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13</cp:revision>
  <dcterms:created xsi:type="dcterms:W3CDTF">2022-04-12T15:32:23Z</dcterms:created>
  <dcterms:modified xsi:type="dcterms:W3CDTF">2023-05-17T20:58:48Z</dcterms:modified>
</cp:coreProperties>
</file>