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0" r:id="rId6"/>
    <p:sldId id="261" r:id="rId7"/>
    <p:sldId id="262" r:id="rId8"/>
    <p:sldId id="263" r:id="rId9"/>
    <p:sldId id="266" r:id="rId10"/>
    <p:sldId id="265" r:id="rId11"/>
    <p:sldId id="267" r:id="rId12"/>
    <p:sldId id="264" r:id="rId13"/>
    <p:sldId id="285"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09"/>
  </p:normalViewPr>
  <p:slideViewPr>
    <p:cSldViewPr snapToGrid="0" snapToObjects="1">
      <p:cViewPr varScale="1">
        <p:scale>
          <a:sx n="90" d="100"/>
          <a:sy n="90"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3/19/22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3/19/22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3/19/22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3/19/22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3/19/22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3/19/22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3/19/22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3/19/22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3/19/22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3/19/22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3/19/22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3/19/22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3/19/22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3/19/22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3/19/22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3/19/22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3/19/22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3/19/22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4800" dirty="0"/>
              <a:t>Hebrews – Introduction (1)</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1</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F277-70E0-1A48-8E0A-696E1EBE143F}"/>
              </a:ext>
            </a:extLst>
          </p:cNvPr>
          <p:cNvSpPr>
            <a:spLocks noGrp="1"/>
          </p:cNvSpPr>
          <p:nvPr>
            <p:ph type="title"/>
          </p:nvPr>
        </p:nvSpPr>
        <p:spPr/>
        <p:txBody>
          <a:bodyPr/>
          <a:lstStyle/>
          <a:p>
            <a:r>
              <a:rPr lang="en-US" dirty="0"/>
              <a:t>Authorship – Arguments Against Paul</a:t>
            </a:r>
          </a:p>
        </p:txBody>
      </p:sp>
      <p:sp>
        <p:nvSpPr>
          <p:cNvPr id="3" name="Content Placeholder 2">
            <a:extLst>
              <a:ext uri="{FF2B5EF4-FFF2-40B4-BE49-F238E27FC236}">
                <a16:creationId xmlns:a16="http://schemas.microsoft.com/office/drawing/2014/main" id="{A4C16459-4CF3-5148-B5F6-6AABF77C4380}"/>
              </a:ext>
            </a:extLst>
          </p:cNvPr>
          <p:cNvSpPr>
            <a:spLocks noGrp="1"/>
          </p:cNvSpPr>
          <p:nvPr>
            <p:ph idx="1"/>
          </p:nvPr>
        </p:nvSpPr>
        <p:spPr/>
        <p:txBody>
          <a:bodyPr>
            <a:normAutofit/>
          </a:bodyPr>
          <a:lstStyle/>
          <a:p>
            <a:r>
              <a:rPr lang="en-US" sz="2800" dirty="0"/>
              <a:t>Statement about Timothy’s release does not fit Pauline chronology. </a:t>
            </a:r>
          </a:p>
          <a:p>
            <a:r>
              <a:rPr lang="en-US" sz="2800" dirty="0"/>
              <a:t>Style and vocabulary are not Pauline. </a:t>
            </a:r>
          </a:p>
          <a:p>
            <a:r>
              <a:rPr lang="en-US" sz="2800" dirty="0"/>
              <a:t>The thoughts of the epistle and other aspects are not Pauline. </a:t>
            </a:r>
          </a:p>
          <a:p>
            <a:r>
              <a:rPr lang="en-US" sz="2800" dirty="0"/>
              <a:t>The Pauline spiritual experience is absent. </a:t>
            </a:r>
          </a:p>
        </p:txBody>
      </p:sp>
    </p:spTree>
    <p:extLst>
      <p:ext uri="{BB962C8B-B14F-4D97-AF65-F5344CB8AC3E}">
        <p14:creationId xmlns:p14="http://schemas.microsoft.com/office/powerpoint/2010/main" val="62458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F277-70E0-1A48-8E0A-696E1EBE143F}"/>
              </a:ext>
            </a:extLst>
          </p:cNvPr>
          <p:cNvSpPr>
            <a:spLocks noGrp="1"/>
          </p:cNvSpPr>
          <p:nvPr>
            <p:ph type="title"/>
          </p:nvPr>
        </p:nvSpPr>
        <p:spPr/>
        <p:txBody>
          <a:bodyPr/>
          <a:lstStyle/>
          <a:p>
            <a:r>
              <a:rPr lang="en-US" dirty="0"/>
              <a:t>Authorship – Arguments For Paul</a:t>
            </a:r>
          </a:p>
        </p:txBody>
      </p:sp>
      <p:sp>
        <p:nvSpPr>
          <p:cNvPr id="3" name="Content Placeholder 2">
            <a:extLst>
              <a:ext uri="{FF2B5EF4-FFF2-40B4-BE49-F238E27FC236}">
                <a16:creationId xmlns:a16="http://schemas.microsoft.com/office/drawing/2014/main" id="{A4C16459-4CF3-5148-B5F6-6AABF77C4380}"/>
              </a:ext>
            </a:extLst>
          </p:cNvPr>
          <p:cNvSpPr>
            <a:spLocks noGrp="1"/>
          </p:cNvSpPr>
          <p:nvPr>
            <p:ph idx="1"/>
          </p:nvPr>
        </p:nvSpPr>
        <p:spPr/>
        <p:txBody>
          <a:bodyPr>
            <a:normAutofit/>
          </a:bodyPr>
          <a:lstStyle/>
          <a:p>
            <a:r>
              <a:rPr lang="en-US" sz="2800" dirty="0"/>
              <a:t>Hebrews was almost universally attributed to Paul in the early church. </a:t>
            </a:r>
          </a:p>
          <a:p>
            <a:r>
              <a:rPr lang="en-US" sz="2800" dirty="0"/>
              <a:t>The fact that it is anonymous is presumptive evidence that it was written by Paul. </a:t>
            </a:r>
          </a:p>
          <a:p>
            <a:r>
              <a:rPr lang="en-US" sz="2800" dirty="0"/>
              <a:t>There is much in the style that is Pauline. </a:t>
            </a:r>
          </a:p>
          <a:p>
            <a:r>
              <a:rPr lang="en-US" sz="2800" dirty="0"/>
              <a:t>Much of the language is Pauline. </a:t>
            </a:r>
          </a:p>
          <a:p>
            <a:r>
              <a:rPr lang="en-US" sz="2800" dirty="0"/>
              <a:t>The Christology is Pauline. </a:t>
            </a:r>
          </a:p>
        </p:txBody>
      </p:sp>
    </p:spTree>
    <p:extLst>
      <p:ext uri="{BB962C8B-B14F-4D97-AF65-F5344CB8AC3E}">
        <p14:creationId xmlns:p14="http://schemas.microsoft.com/office/powerpoint/2010/main" val="206244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F277-70E0-1A48-8E0A-696E1EBE143F}"/>
              </a:ext>
            </a:extLst>
          </p:cNvPr>
          <p:cNvSpPr>
            <a:spLocks noGrp="1"/>
          </p:cNvSpPr>
          <p:nvPr>
            <p:ph type="title"/>
          </p:nvPr>
        </p:nvSpPr>
        <p:spPr/>
        <p:txBody>
          <a:bodyPr/>
          <a:lstStyle/>
          <a:p>
            <a:r>
              <a:rPr lang="en-US" dirty="0"/>
              <a:t>Authorship – Arguments For Paul</a:t>
            </a:r>
          </a:p>
        </p:txBody>
      </p:sp>
      <p:sp>
        <p:nvSpPr>
          <p:cNvPr id="3" name="Content Placeholder 2">
            <a:extLst>
              <a:ext uri="{FF2B5EF4-FFF2-40B4-BE49-F238E27FC236}">
                <a16:creationId xmlns:a16="http://schemas.microsoft.com/office/drawing/2014/main" id="{A4C16459-4CF3-5148-B5F6-6AABF77C4380}"/>
              </a:ext>
            </a:extLst>
          </p:cNvPr>
          <p:cNvSpPr>
            <a:spLocks noGrp="1"/>
          </p:cNvSpPr>
          <p:nvPr>
            <p:ph idx="1"/>
          </p:nvPr>
        </p:nvSpPr>
        <p:spPr/>
        <p:txBody>
          <a:bodyPr>
            <a:normAutofit/>
          </a:bodyPr>
          <a:lstStyle/>
          <a:p>
            <a:r>
              <a:rPr lang="en-US" sz="2800" dirty="0"/>
              <a:t>The concept of two covenants is Pauline. </a:t>
            </a:r>
          </a:p>
          <a:p>
            <a:r>
              <a:rPr lang="en-US" sz="2800" dirty="0"/>
              <a:t>The author’s association with Timothy fits Paul. </a:t>
            </a:r>
          </a:p>
          <a:p>
            <a:r>
              <a:rPr lang="en-US" sz="2800" dirty="0"/>
              <a:t>The author mentions saints in Italy. </a:t>
            </a:r>
          </a:p>
          <a:p>
            <a:r>
              <a:rPr lang="en-US" sz="2800" dirty="0"/>
              <a:t>Like Paul, the author asks for their prayers. </a:t>
            </a:r>
          </a:p>
          <a:p>
            <a:r>
              <a:rPr lang="en-US" sz="2800" dirty="0"/>
              <a:t>He uses similar expressions to Paul. </a:t>
            </a:r>
          </a:p>
        </p:txBody>
      </p:sp>
    </p:spTree>
    <p:extLst>
      <p:ext uri="{BB962C8B-B14F-4D97-AF65-F5344CB8AC3E}">
        <p14:creationId xmlns:p14="http://schemas.microsoft.com/office/powerpoint/2010/main" val="161406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F277-70E0-1A48-8E0A-696E1EBE143F}"/>
              </a:ext>
            </a:extLst>
          </p:cNvPr>
          <p:cNvSpPr>
            <a:spLocks noGrp="1"/>
          </p:cNvSpPr>
          <p:nvPr>
            <p:ph type="title"/>
          </p:nvPr>
        </p:nvSpPr>
        <p:spPr/>
        <p:txBody>
          <a:bodyPr/>
          <a:lstStyle/>
          <a:p>
            <a:r>
              <a:rPr lang="en-US" dirty="0"/>
              <a:t>Authorship – Arguments For Paul</a:t>
            </a:r>
          </a:p>
        </p:txBody>
      </p:sp>
      <p:sp>
        <p:nvSpPr>
          <p:cNvPr id="3" name="Content Placeholder 2">
            <a:extLst>
              <a:ext uri="{FF2B5EF4-FFF2-40B4-BE49-F238E27FC236}">
                <a16:creationId xmlns:a16="http://schemas.microsoft.com/office/drawing/2014/main" id="{A4C16459-4CF3-5148-B5F6-6AABF77C4380}"/>
              </a:ext>
            </a:extLst>
          </p:cNvPr>
          <p:cNvSpPr>
            <a:spLocks noGrp="1"/>
          </p:cNvSpPr>
          <p:nvPr>
            <p:ph idx="1"/>
          </p:nvPr>
        </p:nvSpPr>
        <p:spPr>
          <a:xfrm>
            <a:off x="680321" y="2136840"/>
            <a:ext cx="9613861" cy="4206803"/>
          </a:xfrm>
        </p:spPr>
        <p:txBody>
          <a:bodyPr>
            <a:noAutofit/>
          </a:bodyPr>
          <a:lstStyle/>
          <a:p>
            <a:r>
              <a:rPr lang="en-US" dirty="0"/>
              <a:t>Especially during the early years of Paul’s career he was no doubt held in derision by some Judean Christians on account of his history as a leader in the movement to persecute and destroy the church. Given the existence of this animosity toward him by some Jews, Paul may have wished the document to receive a fair hearing on its own merits rather than on account of its connection with him—since in this instance it may have proven a liability rather than a benefit to identify himself as the writer at the beginning of the work. This explanation of the lack of a name at the beginning was at first given by Clement of Alexandria, who said Paul avoided using his name “to avoid prejudice against the Epistle” </a:t>
            </a:r>
            <a:r>
              <a:rPr lang="en-US" i="1" dirty="0"/>
              <a:t>(Eusebius, Ecclesiastical History 14). (BTB, Hebrews, King, page 8)</a:t>
            </a:r>
            <a:endParaRPr lang="en-US" sz="2800" dirty="0"/>
          </a:p>
          <a:p>
            <a:endParaRPr lang="en-US" sz="2800" dirty="0"/>
          </a:p>
        </p:txBody>
      </p:sp>
    </p:spTree>
    <p:extLst>
      <p:ext uri="{BB962C8B-B14F-4D97-AF65-F5344CB8AC3E}">
        <p14:creationId xmlns:p14="http://schemas.microsoft.com/office/powerpoint/2010/main" val="212833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4800" dirty="0"/>
              <a:t>Hebrews – Introduction (2)</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2</a:t>
            </a:r>
          </a:p>
        </p:txBody>
      </p:sp>
    </p:spTree>
    <p:extLst>
      <p:ext uri="{BB962C8B-B14F-4D97-AF65-F5344CB8AC3E}">
        <p14:creationId xmlns:p14="http://schemas.microsoft.com/office/powerpoint/2010/main" val="3665757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B32D50-5DEB-BD41-BD22-D251B2D56B03}"/>
              </a:ext>
            </a:extLst>
          </p:cNvPr>
          <p:cNvSpPr>
            <a:spLocks noGrp="1"/>
          </p:cNvSpPr>
          <p:nvPr>
            <p:ph idx="1"/>
          </p:nvPr>
        </p:nvSpPr>
        <p:spPr/>
        <p:txBody>
          <a:bodyPr>
            <a:normAutofit/>
          </a:bodyPr>
          <a:lstStyle/>
          <a:p>
            <a:r>
              <a:rPr lang="en-US" sz="2800" dirty="0"/>
              <a:t>The author has an “encyclopedic” grasp of facts from the OT.</a:t>
            </a:r>
          </a:p>
          <a:p>
            <a:r>
              <a:rPr lang="en-US" sz="2800" dirty="0"/>
              <a:t>He sites all 5 books of the Pentateuch:</a:t>
            </a:r>
          </a:p>
          <a:p>
            <a:pPr lvl="1"/>
            <a:r>
              <a:rPr lang="en-US" sz="2400" dirty="0"/>
              <a:t>Genesis – in </a:t>
            </a:r>
            <a:r>
              <a:rPr lang="en-US" sz="2400" b="1" dirty="0"/>
              <a:t>4:4 </a:t>
            </a:r>
            <a:r>
              <a:rPr lang="en-US" sz="2400" dirty="0"/>
              <a:t>he cites </a:t>
            </a:r>
            <a:r>
              <a:rPr lang="en-US" sz="2400" b="1" dirty="0"/>
              <a:t>Gen. 2:2</a:t>
            </a:r>
            <a:endParaRPr lang="en-US" sz="2400" dirty="0"/>
          </a:p>
          <a:p>
            <a:pPr lvl="1"/>
            <a:r>
              <a:rPr lang="en-US" sz="2400" dirty="0"/>
              <a:t>Exodus – in </a:t>
            </a:r>
            <a:r>
              <a:rPr lang="en-US" sz="2400" b="1" dirty="0"/>
              <a:t>8:5</a:t>
            </a:r>
            <a:r>
              <a:rPr lang="en-US" sz="2400" dirty="0"/>
              <a:t> he cites </a:t>
            </a:r>
            <a:r>
              <a:rPr lang="en-US" sz="2400" b="1" dirty="0"/>
              <a:t>Ex. 25:40</a:t>
            </a:r>
            <a:endParaRPr lang="en-US" sz="2400" dirty="0"/>
          </a:p>
          <a:p>
            <a:pPr lvl="1"/>
            <a:r>
              <a:rPr lang="en-US" sz="2400" dirty="0"/>
              <a:t>Leviticus – in </a:t>
            </a:r>
            <a:r>
              <a:rPr lang="en-US" sz="2400" b="1" dirty="0"/>
              <a:t>9:7</a:t>
            </a:r>
            <a:r>
              <a:rPr lang="en-US" sz="2400" dirty="0"/>
              <a:t> he cites </a:t>
            </a:r>
            <a:r>
              <a:rPr lang="en-US" sz="2400" b="1" dirty="0"/>
              <a:t>Lev. 16</a:t>
            </a:r>
            <a:endParaRPr lang="en-US" sz="2400" dirty="0"/>
          </a:p>
          <a:p>
            <a:pPr lvl="1"/>
            <a:r>
              <a:rPr lang="en-US" sz="2400" dirty="0"/>
              <a:t>Numbers – in </a:t>
            </a:r>
            <a:r>
              <a:rPr lang="en-US" sz="2400" b="1" dirty="0"/>
              <a:t>3:5 </a:t>
            </a:r>
            <a:r>
              <a:rPr lang="en-US" sz="2400" dirty="0"/>
              <a:t>he cites </a:t>
            </a:r>
            <a:r>
              <a:rPr lang="en-US" sz="2400" b="1" dirty="0"/>
              <a:t>Num. 12:7</a:t>
            </a:r>
            <a:endParaRPr lang="en-US" sz="2400" dirty="0"/>
          </a:p>
          <a:p>
            <a:pPr lvl="1"/>
            <a:r>
              <a:rPr lang="en-US" sz="2400" dirty="0"/>
              <a:t>Deuteronomy – in </a:t>
            </a:r>
            <a:r>
              <a:rPr lang="en-US" sz="2400" b="1" dirty="0"/>
              <a:t>10:30 </a:t>
            </a:r>
            <a:r>
              <a:rPr lang="en-US" sz="2400" dirty="0"/>
              <a:t>he cites </a:t>
            </a:r>
            <a:r>
              <a:rPr lang="en-US" sz="2400" b="1" dirty="0"/>
              <a:t>Deut. 32:35-36</a:t>
            </a:r>
            <a:endParaRPr lang="en-US" sz="2400" dirty="0"/>
          </a:p>
        </p:txBody>
      </p:sp>
      <p:sp>
        <p:nvSpPr>
          <p:cNvPr id="2" name="Title 1">
            <a:extLst>
              <a:ext uri="{FF2B5EF4-FFF2-40B4-BE49-F238E27FC236}">
                <a16:creationId xmlns:a16="http://schemas.microsoft.com/office/drawing/2014/main" id="{72C6798A-AC16-F243-A52B-A315AA7E7DB2}"/>
              </a:ext>
            </a:extLst>
          </p:cNvPr>
          <p:cNvSpPr>
            <a:spLocks noGrp="1"/>
          </p:cNvSpPr>
          <p:nvPr>
            <p:ph type="title"/>
          </p:nvPr>
        </p:nvSpPr>
        <p:spPr/>
        <p:txBody>
          <a:bodyPr/>
          <a:lstStyle/>
          <a:p>
            <a:r>
              <a:rPr lang="en-US" dirty="0"/>
              <a:t>Authors Knowledge of the Old Testament</a:t>
            </a:r>
          </a:p>
        </p:txBody>
      </p:sp>
    </p:spTree>
    <p:extLst>
      <p:ext uri="{BB962C8B-B14F-4D97-AF65-F5344CB8AC3E}">
        <p14:creationId xmlns:p14="http://schemas.microsoft.com/office/powerpoint/2010/main" val="305354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B32D50-5DEB-BD41-BD22-D251B2D56B03}"/>
              </a:ext>
            </a:extLst>
          </p:cNvPr>
          <p:cNvSpPr>
            <a:spLocks noGrp="1"/>
          </p:cNvSpPr>
          <p:nvPr>
            <p:ph idx="1"/>
          </p:nvPr>
        </p:nvSpPr>
        <p:spPr/>
        <p:txBody>
          <a:bodyPr>
            <a:normAutofit/>
          </a:bodyPr>
          <a:lstStyle/>
          <a:p>
            <a:r>
              <a:rPr lang="en-US" sz="2800" dirty="0"/>
              <a:t>He has a clear grasp of the historical setting of the books:</a:t>
            </a:r>
          </a:p>
          <a:p>
            <a:pPr lvl="1"/>
            <a:r>
              <a:rPr lang="en-US" sz="2400" dirty="0"/>
              <a:t>Creation – </a:t>
            </a:r>
            <a:r>
              <a:rPr lang="en-US" sz="2400" b="1" dirty="0"/>
              <a:t>4:4; 11:3</a:t>
            </a:r>
          </a:p>
          <a:p>
            <a:pPr lvl="1"/>
            <a:r>
              <a:rPr lang="en-US" sz="2400" dirty="0"/>
              <a:t>The fall of man – </a:t>
            </a:r>
            <a:r>
              <a:rPr lang="en-US" sz="2400" b="1" dirty="0"/>
              <a:t>6:8</a:t>
            </a:r>
            <a:endParaRPr lang="en-US" sz="2400" dirty="0"/>
          </a:p>
          <a:p>
            <a:pPr lvl="1"/>
            <a:r>
              <a:rPr lang="en-US" sz="2400" dirty="0"/>
              <a:t>Cain and Able – </a:t>
            </a:r>
            <a:r>
              <a:rPr lang="en-US" sz="2400" b="1" dirty="0"/>
              <a:t>11:4; 12:24</a:t>
            </a:r>
            <a:endParaRPr lang="en-US" sz="2400" dirty="0"/>
          </a:p>
          <a:p>
            <a:pPr lvl="1"/>
            <a:r>
              <a:rPr lang="en-US" sz="2400" dirty="0"/>
              <a:t>Enoch who walked with God – </a:t>
            </a:r>
            <a:r>
              <a:rPr lang="en-US" sz="2400" b="1" dirty="0"/>
              <a:t>11:5-6</a:t>
            </a:r>
            <a:endParaRPr lang="en-US" sz="2400" dirty="0"/>
          </a:p>
          <a:p>
            <a:pPr lvl="1"/>
            <a:r>
              <a:rPr lang="en-US" sz="2400" dirty="0"/>
              <a:t>The Flood – </a:t>
            </a:r>
            <a:r>
              <a:rPr lang="en-US" sz="2400" b="1" dirty="0"/>
              <a:t>11:7</a:t>
            </a:r>
            <a:endParaRPr lang="en-US" sz="2400" dirty="0"/>
          </a:p>
        </p:txBody>
      </p:sp>
      <p:sp>
        <p:nvSpPr>
          <p:cNvPr id="2" name="Title 1">
            <a:extLst>
              <a:ext uri="{FF2B5EF4-FFF2-40B4-BE49-F238E27FC236}">
                <a16:creationId xmlns:a16="http://schemas.microsoft.com/office/drawing/2014/main" id="{72C6798A-AC16-F243-A52B-A315AA7E7DB2}"/>
              </a:ext>
            </a:extLst>
          </p:cNvPr>
          <p:cNvSpPr>
            <a:spLocks noGrp="1"/>
          </p:cNvSpPr>
          <p:nvPr>
            <p:ph type="title"/>
          </p:nvPr>
        </p:nvSpPr>
        <p:spPr/>
        <p:txBody>
          <a:bodyPr/>
          <a:lstStyle/>
          <a:p>
            <a:r>
              <a:rPr lang="en-US" dirty="0"/>
              <a:t>Authors Knowledge of the Old Testament</a:t>
            </a:r>
          </a:p>
        </p:txBody>
      </p:sp>
    </p:spTree>
    <p:extLst>
      <p:ext uri="{BB962C8B-B14F-4D97-AF65-F5344CB8AC3E}">
        <p14:creationId xmlns:p14="http://schemas.microsoft.com/office/powerpoint/2010/main" val="286806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B32D50-5DEB-BD41-BD22-D251B2D56B03}"/>
              </a:ext>
            </a:extLst>
          </p:cNvPr>
          <p:cNvSpPr>
            <a:spLocks noGrp="1"/>
          </p:cNvSpPr>
          <p:nvPr>
            <p:ph idx="1"/>
          </p:nvPr>
        </p:nvSpPr>
        <p:spPr/>
        <p:txBody>
          <a:bodyPr>
            <a:normAutofit/>
          </a:bodyPr>
          <a:lstStyle/>
          <a:p>
            <a:r>
              <a:rPr lang="en-US" sz="2800" dirty="0"/>
              <a:t>Several events in the life of Abraham</a:t>
            </a:r>
          </a:p>
          <a:p>
            <a:pPr lvl="1"/>
            <a:r>
              <a:rPr lang="en-US" sz="2400" dirty="0"/>
              <a:t>Leaving Ur – </a:t>
            </a:r>
            <a:r>
              <a:rPr lang="en-US" sz="2400" b="1" dirty="0"/>
              <a:t>11:8</a:t>
            </a:r>
          </a:p>
          <a:p>
            <a:pPr lvl="1"/>
            <a:r>
              <a:rPr lang="en-US" sz="2400" dirty="0"/>
              <a:t>Encounter with Melchizedek – </a:t>
            </a:r>
            <a:r>
              <a:rPr lang="en-US" sz="2400" b="1" dirty="0"/>
              <a:t>7:1-10</a:t>
            </a:r>
          </a:p>
          <a:p>
            <a:pPr lvl="1"/>
            <a:r>
              <a:rPr lang="en-US" sz="2400" dirty="0"/>
              <a:t>Sarah giving birth at an old age – </a:t>
            </a:r>
            <a:r>
              <a:rPr lang="en-US" sz="2400" b="1" dirty="0"/>
              <a:t>11:11</a:t>
            </a:r>
            <a:endParaRPr lang="en-US" sz="2400" dirty="0"/>
          </a:p>
          <a:p>
            <a:pPr lvl="1"/>
            <a:r>
              <a:rPr lang="en-US" sz="2400" dirty="0"/>
              <a:t>Seed promise – </a:t>
            </a:r>
            <a:r>
              <a:rPr lang="en-US" sz="2400" b="1" dirty="0"/>
              <a:t>6:13-15; 11:12</a:t>
            </a:r>
            <a:endParaRPr lang="en-US" sz="2400" dirty="0"/>
          </a:p>
          <a:p>
            <a:pPr lvl="1"/>
            <a:r>
              <a:rPr lang="en-US" sz="2400" dirty="0"/>
              <a:t>Angel’s visit before destruction of Sodom – </a:t>
            </a:r>
            <a:r>
              <a:rPr lang="en-US" sz="2400" b="1" dirty="0"/>
              <a:t>13:2</a:t>
            </a:r>
            <a:endParaRPr lang="en-US" sz="2400" dirty="0"/>
          </a:p>
          <a:p>
            <a:pPr lvl="1"/>
            <a:r>
              <a:rPr lang="en-US" sz="2400" dirty="0"/>
              <a:t>Willingness to sacrifice Isaac – </a:t>
            </a:r>
            <a:r>
              <a:rPr lang="en-US" sz="2400" b="1" dirty="0"/>
              <a:t>11:17-19</a:t>
            </a:r>
            <a:endParaRPr lang="en-US" sz="2400" dirty="0"/>
          </a:p>
        </p:txBody>
      </p:sp>
      <p:sp>
        <p:nvSpPr>
          <p:cNvPr id="2" name="Title 1">
            <a:extLst>
              <a:ext uri="{FF2B5EF4-FFF2-40B4-BE49-F238E27FC236}">
                <a16:creationId xmlns:a16="http://schemas.microsoft.com/office/drawing/2014/main" id="{72C6798A-AC16-F243-A52B-A315AA7E7DB2}"/>
              </a:ext>
            </a:extLst>
          </p:cNvPr>
          <p:cNvSpPr>
            <a:spLocks noGrp="1"/>
          </p:cNvSpPr>
          <p:nvPr>
            <p:ph type="title"/>
          </p:nvPr>
        </p:nvSpPr>
        <p:spPr/>
        <p:txBody>
          <a:bodyPr/>
          <a:lstStyle/>
          <a:p>
            <a:r>
              <a:rPr lang="en-US" dirty="0"/>
              <a:t>Authors Knowledge of the Old Testament</a:t>
            </a:r>
          </a:p>
        </p:txBody>
      </p:sp>
    </p:spTree>
    <p:extLst>
      <p:ext uri="{BB962C8B-B14F-4D97-AF65-F5344CB8AC3E}">
        <p14:creationId xmlns:p14="http://schemas.microsoft.com/office/powerpoint/2010/main" val="22274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B32D50-5DEB-BD41-BD22-D251B2D56B03}"/>
              </a:ext>
            </a:extLst>
          </p:cNvPr>
          <p:cNvSpPr>
            <a:spLocks noGrp="1"/>
          </p:cNvSpPr>
          <p:nvPr>
            <p:ph idx="1"/>
          </p:nvPr>
        </p:nvSpPr>
        <p:spPr/>
        <p:txBody>
          <a:bodyPr>
            <a:normAutofit/>
          </a:bodyPr>
          <a:lstStyle/>
          <a:p>
            <a:r>
              <a:rPr lang="en-US" sz="2800" dirty="0"/>
              <a:t>Isaac blessing Jacob and Esau – </a:t>
            </a:r>
            <a:r>
              <a:rPr lang="en-US" sz="2800" b="1" dirty="0"/>
              <a:t>11:20</a:t>
            </a:r>
          </a:p>
          <a:p>
            <a:r>
              <a:rPr lang="en-US" sz="2800" dirty="0"/>
              <a:t>Jacob buying the birthright from Esau – </a:t>
            </a:r>
            <a:r>
              <a:rPr lang="en-US" sz="2800" b="1" dirty="0"/>
              <a:t>12:16</a:t>
            </a:r>
            <a:endParaRPr lang="en-US" sz="2800" dirty="0"/>
          </a:p>
          <a:p>
            <a:r>
              <a:rPr lang="en-US" sz="2800" dirty="0"/>
              <a:t>Esau’s pleading with Isaac to get it back – </a:t>
            </a:r>
            <a:r>
              <a:rPr lang="en-US" sz="2800" b="1" dirty="0"/>
              <a:t>12:17</a:t>
            </a:r>
            <a:endParaRPr lang="en-US" sz="2800" dirty="0"/>
          </a:p>
          <a:p>
            <a:r>
              <a:rPr lang="en-US" sz="2800" dirty="0"/>
              <a:t>Jacob crossing his hands when blessing Joseph’s sons – </a:t>
            </a:r>
            <a:r>
              <a:rPr lang="en-US" sz="2800" b="1" dirty="0"/>
              <a:t>11:21</a:t>
            </a:r>
            <a:endParaRPr lang="en-US" sz="2800" dirty="0"/>
          </a:p>
          <a:p>
            <a:r>
              <a:rPr lang="en-US" sz="2800" dirty="0"/>
              <a:t>Joseph predicting the Exodus – </a:t>
            </a:r>
            <a:r>
              <a:rPr lang="en-US" sz="2800" b="1" dirty="0"/>
              <a:t>11:22</a:t>
            </a:r>
            <a:endParaRPr lang="en-US" sz="2400" dirty="0"/>
          </a:p>
        </p:txBody>
      </p:sp>
      <p:sp>
        <p:nvSpPr>
          <p:cNvPr id="2" name="Title 1">
            <a:extLst>
              <a:ext uri="{FF2B5EF4-FFF2-40B4-BE49-F238E27FC236}">
                <a16:creationId xmlns:a16="http://schemas.microsoft.com/office/drawing/2014/main" id="{72C6798A-AC16-F243-A52B-A315AA7E7DB2}"/>
              </a:ext>
            </a:extLst>
          </p:cNvPr>
          <p:cNvSpPr>
            <a:spLocks noGrp="1"/>
          </p:cNvSpPr>
          <p:nvPr>
            <p:ph type="title"/>
          </p:nvPr>
        </p:nvSpPr>
        <p:spPr/>
        <p:txBody>
          <a:bodyPr/>
          <a:lstStyle/>
          <a:p>
            <a:r>
              <a:rPr lang="en-US" dirty="0"/>
              <a:t>Authors Knowledge of the Old Testament</a:t>
            </a:r>
          </a:p>
        </p:txBody>
      </p:sp>
    </p:spTree>
    <p:extLst>
      <p:ext uri="{BB962C8B-B14F-4D97-AF65-F5344CB8AC3E}">
        <p14:creationId xmlns:p14="http://schemas.microsoft.com/office/powerpoint/2010/main" val="89847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B32D50-5DEB-BD41-BD22-D251B2D56B03}"/>
              </a:ext>
            </a:extLst>
          </p:cNvPr>
          <p:cNvSpPr>
            <a:spLocks noGrp="1"/>
          </p:cNvSpPr>
          <p:nvPr>
            <p:ph idx="1"/>
          </p:nvPr>
        </p:nvSpPr>
        <p:spPr>
          <a:xfrm>
            <a:off x="680321" y="2336873"/>
            <a:ext cx="9613861" cy="4220044"/>
          </a:xfrm>
        </p:spPr>
        <p:txBody>
          <a:bodyPr>
            <a:normAutofit lnSpcReduction="10000"/>
          </a:bodyPr>
          <a:lstStyle/>
          <a:p>
            <a:r>
              <a:rPr lang="en-US" sz="2800" dirty="0"/>
              <a:t>Quotes from other OT books:</a:t>
            </a:r>
          </a:p>
          <a:p>
            <a:pPr lvl="1"/>
            <a:r>
              <a:rPr lang="en-US" sz="2400" dirty="0"/>
              <a:t>Proverbs – </a:t>
            </a:r>
            <a:r>
              <a:rPr lang="en-US" sz="2400" b="1" dirty="0"/>
              <a:t>12:5-6</a:t>
            </a:r>
          </a:p>
          <a:p>
            <a:pPr lvl="1"/>
            <a:r>
              <a:rPr lang="en-US" sz="2400" dirty="0"/>
              <a:t>2 Samuel – </a:t>
            </a:r>
            <a:r>
              <a:rPr lang="en-US" sz="2400" b="1" dirty="0"/>
              <a:t>1:5</a:t>
            </a:r>
            <a:endParaRPr lang="en-US" sz="2400" dirty="0"/>
          </a:p>
          <a:p>
            <a:pPr lvl="1"/>
            <a:r>
              <a:rPr lang="en-US" sz="2400" dirty="0"/>
              <a:t>Isaiah – </a:t>
            </a:r>
            <a:r>
              <a:rPr lang="en-US" sz="2400" b="1" dirty="0"/>
              <a:t>2:13</a:t>
            </a:r>
            <a:endParaRPr lang="en-US" sz="2400" dirty="0"/>
          </a:p>
          <a:p>
            <a:pPr lvl="1"/>
            <a:r>
              <a:rPr lang="en-US" sz="2400" dirty="0"/>
              <a:t>Jeremiah – </a:t>
            </a:r>
            <a:r>
              <a:rPr lang="en-US" sz="2400" b="1" dirty="0"/>
              <a:t>8:8-12</a:t>
            </a:r>
            <a:endParaRPr lang="en-US" sz="2400" dirty="0"/>
          </a:p>
          <a:p>
            <a:pPr lvl="1"/>
            <a:r>
              <a:rPr lang="en-US" sz="2400" dirty="0"/>
              <a:t>Ezekiel – </a:t>
            </a:r>
            <a:r>
              <a:rPr lang="en-US" sz="2400" b="1" dirty="0"/>
              <a:t>13:20</a:t>
            </a:r>
            <a:endParaRPr lang="en-US" sz="2400" dirty="0"/>
          </a:p>
          <a:p>
            <a:pPr lvl="1"/>
            <a:r>
              <a:rPr lang="en-US" sz="2400" dirty="0"/>
              <a:t>Hosea – </a:t>
            </a:r>
            <a:r>
              <a:rPr lang="en-US" sz="2400" b="1" dirty="0"/>
              <a:t>13:15</a:t>
            </a:r>
            <a:endParaRPr lang="en-US" sz="2400" dirty="0"/>
          </a:p>
          <a:p>
            <a:pPr lvl="1"/>
            <a:r>
              <a:rPr lang="en-US" sz="2400" dirty="0"/>
              <a:t>Habakkuk – </a:t>
            </a:r>
            <a:r>
              <a:rPr lang="en-US" sz="2400" b="1" dirty="0"/>
              <a:t>10:37-38</a:t>
            </a:r>
            <a:endParaRPr lang="en-US" sz="2400" dirty="0"/>
          </a:p>
          <a:p>
            <a:pPr lvl="1"/>
            <a:r>
              <a:rPr lang="en-US" sz="2400" dirty="0"/>
              <a:t>Haggai – </a:t>
            </a:r>
            <a:r>
              <a:rPr lang="en-US" sz="2400" b="1" dirty="0"/>
              <a:t>12:26</a:t>
            </a:r>
            <a:endParaRPr lang="en-US" sz="2400" dirty="0"/>
          </a:p>
          <a:p>
            <a:pPr lvl="1"/>
            <a:r>
              <a:rPr lang="en-US" sz="2400" dirty="0"/>
              <a:t>Zechariah – </a:t>
            </a:r>
            <a:r>
              <a:rPr lang="en-US" sz="2400" b="1" dirty="0"/>
              <a:t>13:20</a:t>
            </a:r>
          </a:p>
          <a:p>
            <a:pPr lvl="1"/>
            <a:r>
              <a:rPr lang="en-US" sz="2400" dirty="0"/>
              <a:t>Psalms – 11 different passages</a:t>
            </a:r>
          </a:p>
        </p:txBody>
      </p:sp>
      <p:sp>
        <p:nvSpPr>
          <p:cNvPr id="2" name="Title 1">
            <a:extLst>
              <a:ext uri="{FF2B5EF4-FFF2-40B4-BE49-F238E27FC236}">
                <a16:creationId xmlns:a16="http://schemas.microsoft.com/office/drawing/2014/main" id="{72C6798A-AC16-F243-A52B-A315AA7E7DB2}"/>
              </a:ext>
            </a:extLst>
          </p:cNvPr>
          <p:cNvSpPr>
            <a:spLocks noGrp="1"/>
          </p:cNvSpPr>
          <p:nvPr>
            <p:ph type="title"/>
          </p:nvPr>
        </p:nvSpPr>
        <p:spPr/>
        <p:txBody>
          <a:bodyPr/>
          <a:lstStyle/>
          <a:p>
            <a:r>
              <a:rPr lang="en-US" dirty="0"/>
              <a:t>Authors Knowledge of the Old Testament</a:t>
            </a:r>
          </a:p>
        </p:txBody>
      </p:sp>
    </p:spTree>
    <p:extLst>
      <p:ext uri="{BB962C8B-B14F-4D97-AF65-F5344CB8AC3E}">
        <p14:creationId xmlns:p14="http://schemas.microsoft.com/office/powerpoint/2010/main" val="288997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Title</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a:bodyPr>
          <a:lstStyle/>
          <a:p>
            <a:r>
              <a:rPr lang="en-US" sz="2800" i="1" dirty="0"/>
              <a:t>Pros </a:t>
            </a:r>
            <a:r>
              <a:rPr lang="en-US" sz="2800" i="1" dirty="0" err="1"/>
              <a:t>Hebraious</a:t>
            </a:r>
            <a:r>
              <a:rPr lang="en-US" sz="2800" i="1" dirty="0"/>
              <a:t> </a:t>
            </a:r>
            <a:r>
              <a:rPr lang="en-US" sz="2800" dirty="0"/>
              <a:t>“to Hebrews” must have existed very early – by early 2</a:t>
            </a:r>
            <a:r>
              <a:rPr lang="en-US" sz="2800" baseline="30000" dirty="0"/>
              <a:t>nd</a:t>
            </a:r>
            <a:r>
              <a:rPr lang="en-US" sz="2800" dirty="0"/>
              <a:t> Century.</a:t>
            </a:r>
          </a:p>
          <a:p>
            <a:r>
              <a:rPr lang="en-US" sz="2800" dirty="0"/>
              <a:t>Later referred to as “the Epistle to the Hebrews.”</a:t>
            </a:r>
          </a:p>
          <a:p>
            <a:r>
              <a:rPr lang="en-US" sz="2800" dirty="0"/>
              <a:t>Also “the Epistle of Paul to the Hebrews of Paul the Apostle.”</a:t>
            </a:r>
          </a:p>
          <a:p>
            <a:r>
              <a:rPr lang="en-US" sz="2800" dirty="0"/>
              <a:t>The author assumes an exclusively Jewish point of view and is his major premise.</a:t>
            </a:r>
          </a:p>
        </p:txBody>
      </p:sp>
    </p:spTree>
    <p:extLst>
      <p:ext uri="{BB962C8B-B14F-4D97-AF65-F5344CB8AC3E}">
        <p14:creationId xmlns:p14="http://schemas.microsoft.com/office/powerpoint/2010/main" val="334824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798A-AC16-F243-A52B-A315AA7E7DB2}"/>
              </a:ext>
            </a:extLst>
          </p:cNvPr>
          <p:cNvSpPr>
            <a:spLocks noGrp="1"/>
          </p:cNvSpPr>
          <p:nvPr>
            <p:ph type="title"/>
          </p:nvPr>
        </p:nvSpPr>
        <p:spPr/>
        <p:txBody>
          <a:bodyPr/>
          <a:lstStyle/>
          <a:p>
            <a:r>
              <a:rPr lang="en-US" dirty="0"/>
              <a:t>Authors Grasp of Jesus’ Preaching Career</a:t>
            </a:r>
          </a:p>
        </p:txBody>
      </p:sp>
      <p:sp>
        <p:nvSpPr>
          <p:cNvPr id="3" name="Content Placeholder 2">
            <a:extLst>
              <a:ext uri="{FF2B5EF4-FFF2-40B4-BE49-F238E27FC236}">
                <a16:creationId xmlns:a16="http://schemas.microsoft.com/office/drawing/2014/main" id="{31B32D50-5DEB-BD41-BD22-D251B2D56B03}"/>
              </a:ext>
            </a:extLst>
          </p:cNvPr>
          <p:cNvSpPr>
            <a:spLocks noGrp="1"/>
          </p:cNvSpPr>
          <p:nvPr>
            <p:ph sz="half" idx="1"/>
          </p:nvPr>
        </p:nvSpPr>
        <p:spPr>
          <a:xfrm>
            <a:off x="680320" y="2336873"/>
            <a:ext cx="4698358" cy="4253498"/>
          </a:xfrm>
        </p:spPr>
        <p:txBody>
          <a:bodyPr>
            <a:normAutofit fontScale="92500" lnSpcReduction="20000"/>
          </a:bodyPr>
          <a:lstStyle/>
          <a:p>
            <a:r>
              <a:rPr lang="en-US" sz="3000" dirty="0"/>
              <a:t>Incarnation – </a:t>
            </a:r>
            <a:r>
              <a:rPr lang="en-US" sz="3000" b="1" dirty="0"/>
              <a:t>2:4</a:t>
            </a:r>
            <a:endParaRPr lang="en-US" sz="3000" dirty="0"/>
          </a:p>
          <a:p>
            <a:r>
              <a:rPr lang="en-US" sz="3000" dirty="0"/>
              <a:t>Temptation – </a:t>
            </a:r>
            <a:r>
              <a:rPr lang="en-US" sz="3000" b="1" dirty="0"/>
              <a:t>2:18; 4:15</a:t>
            </a:r>
            <a:endParaRPr lang="en-US" sz="3000" dirty="0"/>
          </a:p>
          <a:p>
            <a:r>
              <a:rPr lang="en-US" sz="3000" dirty="0"/>
              <a:t>Ministry of preaching – </a:t>
            </a:r>
            <a:r>
              <a:rPr lang="en-US" sz="3000" b="1" dirty="0"/>
              <a:t>2:3</a:t>
            </a:r>
            <a:endParaRPr lang="en-US" sz="3000" dirty="0"/>
          </a:p>
          <a:p>
            <a:r>
              <a:rPr lang="en-US" sz="3000" dirty="0"/>
              <a:t>Miracles – </a:t>
            </a:r>
            <a:r>
              <a:rPr lang="en-US" sz="3000" b="1" dirty="0"/>
              <a:t>2:4</a:t>
            </a:r>
            <a:endParaRPr lang="en-US" sz="3000" dirty="0"/>
          </a:p>
          <a:p>
            <a:r>
              <a:rPr lang="en-US" sz="3000" dirty="0"/>
              <a:t>Jesus as Shepherd – </a:t>
            </a:r>
            <a:r>
              <a:rPr lang="en-US" sz="3000" b="1" dirty="0"/>
              <a:t>13:20</a:t>
            </a:r>
            <a:endParaRPr lang="en-US" sz="3000" dirty="0"/>
          </a:p>
          <a:p>
            <a:r>
              <a:rPr lang="en-US" sz="3000" dirty="0"/>
              <a:t>Obedience to God – </a:t>
            </a:r>
            <a:r>
              <a:rPr lang="en-US" sz="3000" b="1" dirty="0"/>
              <a:t>3:1-6; 10:5-7</a:t>
            </a:r>
          </a:p>
          <a:p>
            <a:r>
              <a:rPr lang="en-US" sz="3000" dirty="0"/>
              <a:t>Agony in prayer – </a:t>
            </a:r>
            <a:r>
              <a:rPr lang="en-US" sz="3000" b="1" dirty="0"/>
              <a:t>5:7-8</a:t>
            </a:r>
          </a:p>
          <a:p>
            <a:r>
              <a:rPr lang="en-US" sz="3000" dirty="0"/>
              <a:t>Free offering of Himself – </a:t>
            </a:r>
            <a:r>
              <a:rPr lang="en-US" sz="3000" b="1" dirty="0"/>
              <a:t>7:27</a:t>
            </a:r>
            <a:endParaRPr lang="en-US" sz="3000" dirty="0"/>
          </a:p>
          <a:p>
            <a:endParaRPr lang="en-US" dirty="0"/>
          </a:p>
        </p:txBody>
      </p:sp>
      <p:sp>
        <p:nvSpPr>
          <p:cNvPr id="4" name="Content Placeholder 3">
            <a:extLst>
              <a:ext uri="{FF2B5EF4-FFF2-40B4-BE49-F238E27FC236}">
                <a16:creationId xmlns:a16="http://schemas.microsoft.com/office/drawing/2014/main" id="{F2A6F0FA-A6BC-AE45-B155-A058E7EC1287}"/>
              </a:ext>
            </a:extLst>
          </p:cNvPr>
          <p:cNvSpPr>
            <a:spLocks noGrp="1"/>
          </p:cNvSpPr>
          <p:nvPr>
            <p:ph sz="half" idx="2"/>
          </p:nvPr>
        </p:nvSpPr>
        <p:spPr>
          <a:xfrm>
            <a:off x="5594123" y="2336873"/>
            <a:ext cx="4700058" cy="3997020"/>
          </a:xfrm>
        </p:spPr>
        <p:txBody>
          <a:bodyPr>
            <a:noAutofit/>
          </a:bodyPr>
          <a:lstStyle/>
          <a:p>
            <a:r>
              <a:rPr lang="en-US" sz="2800" dirty="0"/>
              <a:t>Crucifixion – </a:t>
            </a:r>
            <a:r>
              <a:rPr lang="en-US" sz="2800" b="1" dirty="0"/>
              <a:t>6:6</a:t>
            </a:r>
            <a:endParaRPr lang="en-US" sz="2800" dirty="0"/>
          </a:p>
          <a:p>
            <a:r>
              <a:rPr lang="en-US" sz="2800" dirty="0"/>
              <a:t>Shedding of His blood – </a:t>
            </a:r>
            <a:r>
              <a:rPr lang="en-US" sz="2800" b="1" dirty="0"/>
              <a:t>9:12, 14</a:t>
            </a:r>
          </a:p>
          <a:p>
            <a:r>
              <a:rPr lang="en-US" sz="2800" dirty="0"/>
              <a:t>Death – </a:t>
            </a:r>
            <a:r>
              <a:rPr lang="en-US" sz="2800" b="1" dirty="0"/>
              <a:t>2:9</a:t>
            </a:r>
          </a:p>
          <a:p>
            <a:r>
              <a:rPr lang="en-US" sz="2800" dirty="0"/>
              <a:t>Ratifying the new covenant – </a:t>
            </a:r>
            <a:r>
              <a:rPr lang="en-US" sz="2800" b="1" dirty="0"/>
              <a:t>8:8; 9:15; 10:18, 29; 12:24</a:t>
            </a:r>
            <a:endParaRPr lang="en-US" sz="2800" dirty="0"/>
          </a:p>
          <a:p>
            <a:r>
              <a:rPr lang="en-US" sz="2800" dirty="0"/>
              <a:t>Raised from the Dead – </a:t>
            </a:r>
            <a:r>
              <a:rPr lang="en-US" sz="2800" b="1" dirty="0"/>
              <a:t>13:20</a:t>
            </a:r>
            <a:endParaRPr lang="en-US" sz="2800" dirty="0"/>
          </a:p>
        </p:txBody>
      </p:sp>
    </p:spTree>
    <p:extLst>
      <p:ext uri="{BB962C8B-B14F-4D97-AF65-F5344CB8AC3E}">
        <p14:creationId xmlns:p14="http://schemas.microsoft.com/office/powerpoint/2010/main" val="136826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additive="base">
                                        <p:cTn id="5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additive="base">
                                        <p:cTn id="6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additive="base">
                                        <p:cTn id="6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additive="base">
                                        <p:cTn id="7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additive="base">
                                        <p:cTn id="7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798A-AC16-F243-A52B-A315AA7E7DB2}"/>
              </a:ext>
            </a:extLst>
          </p:cNvPr>
          <p:cNvSpPr>
            <a:spLocks noGrp="1"/>
          </p:cNvSpPr>
          <p:nvPr>
            <p:ph type="title"/>
          </p:nvPr>
        </p:nvSpPr>
        <p:spPr/>
        <p:txBody>
          <a:bodyPr/>
          <a:lstStyle/>
          <a:p>
            <a:r>
              <a:rPr lang="en-US" dirty="0"/>
              <a:t>Authors Grasp of Jesus’ Preaching Career</a:t>
            </a:r>
          </a:p>
        </p:txBody>
      </p:sp>
      <p:sp>
        <p:nvSpPr>
          <p:cNvPr id="3" name="Content Placeholder 2">
            <a:extLst>
              <a:ext uri="{FF2B5EF4-FFF2-40B4-BE49-F238E27FC236}">
                <a16:creationId xmlns:a16="http://schemas.microsoft.com/office/drawing/2014/main" id="{31B32D50-5DEB-BD41-BD22-D251B2D56B03}"/>
              </a:ext>
            </a:extLst>
          </p:cNvPr>
          <p:cNvSpPr>
            <a:spLocks noGrp="1"/>
          </p:cNvSpPr>
          <p:nvPr>
            <p:ph idx="1"/>
          </p:nvPr>
        </p:nvSpPr>
        <p:spPr/>
        <p:txBody>
          <a:bodyPr>
            <a:normAutofit/>
          </a:bodyPr>
          <a:lstStyle/>
          <a:p>
            <a:r>
              <a:rPr lang="en-US" sz="2800" dirty="0"/>
              <a:t>Passed through Heavens – </a:t>
            </a:r>
            <a:r>
              <a:rPr lang="en-US" sz="2800" b="1" dirty="0"/>
              <a:t>4:14</a:t>
            </a:r>
          </a:p>
          <a:p>
            <a:r>
              <a:rPr lang="en-US" sz="2800" dirty="0"/>
              <a:t>Sat at right hand of God – </a:t>
            </a:r>
            <a:r>
              <a:rPr lang="en-US" sz="2800" b="1" dirty="0"/>
              <a:t>1:3; 10:12</a:t>
            </a:r>
          </a:p>
          <a:p>
            <a:r>
              <a:rPr lang="en-US" sz="2800" dirty="0"/>
              <a:t>Gave the HS – </a:t>
            </a:r>
            <a:r>
              <a:rPr lang="en-US" sz="2800" b="1" dirty="0"/>
              <a:t>2:4; 6:4</a:t>
            </a:r>
            <a:endParaRPr lang="en-US" sz="2800" dirty="0"/>
          </a:p>
          <a:p>
            <a:r>
              <a:rPr lang="en-US" sz="2800" dirty="0"/>
              <a:t>Will appear again – </a:t>
            </a:r>
            <a:r>
              <a:rPr lang="en-US" sz="2800" b="1" dirty="0"/>
              <a:t>9:28; 10:27</a:t>
            </a:r>
            <a:endParaRPr lang="en-US" sz="2800" dirty="0"/>
          </a:p>
        </p:txBody>
      </p:sp>
    </p:spTree>
    <p:extLst>
      <p:ext uri="{BB962C8B-B14F-4D97-AF65-F5344CB8AC3E}">
        <p14:creationId xmlns:p14="http://schemas.microsoft.com/office/powerpoint/2010/main" val="341513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2C1B5-0E8C-DF46-B1A8-DCDEE5148B19}"/>
              </a:ext>
            </a:extLst>
          </p:cNvPr>
          <p:cNvSpPr>
            <a:spLocks noGrp="1"/>
          </p:cNvSpPr>
          <p:nvPr>
            <p:ph type="title"/>
          </p:nvPr>
        </p:nvSpPr>
        <p:spPr/>
        <p:txBody>
          <a:bodyPr/>
          <a:lstStyle/>
          <a:p>
            <a:r>
              <a:rPr lang="en-US" dirty="0"/>
              <a:t>Form and Purpose</a:t>
            </a:r>
          </a:p>
        </p:txBody>
      </p:sp>
      <p:sp>
        <p:nvSpPr>
          <p:cNvPr id="3" name="Content Placeholder 2">
            <a:extLst>
              <a:ext uri="{FF2B5EF4-FFF2-40B4-BE49-F238E27FC236}">
                <a16:creationId xmlns:a16="http://schemas.microsoft.com/office/drawing/2014/main" id="{173D5B7B-54F0-F74C-BC1E-951EB1C3FFEC}"/>
              </a:ext>
            </a:extLst>
          </p:cNvPr>
          <p:cNvSpPr>
            <a:spLocks noGrp="1"/>
          </p:cNvSpPr>
          <p:nvPr>
            <p:ph idx="1"/>
          </p:nvPr>
        </p:nvSpPr>
        <p:spPr/>
        <p:txBody>
          <a:bodyPr>
            <a:normAutofit/>
          </a:bodyPr>
          <a:lstStyle/>
          <a:p>
            <a:r>
              <a:rPr lang="en-US" sz="2800" dirty="0"/>
              <a:t>No location is identified for its audience.</a:t>
            </a:r>
          </a:p>
          <a:p>
            <a:r>
              <a:rPr lang="en-US" sz="2800" dirty="0"/>
              <a:t>Many of the admonitions could have probably been made about many congregations in the 1</a:t>
            </a:r>
            <a:r>
              <a:rPr lang="en-US" sz="2800" baseline="30000" dirty="0"/>
              <a:t>st</a:t>
            </a:r>
            <a:r>
              <a:rPr lang="en-US" sz="2800" dirty="0"/>
              <a:t> century.</a:t>
            </a:r>
          </a:p>
          <a:p>
            <a:r>
              <a:rPr lang="en-US" sz="2800" dirty="0"/>
              <a:t>The writer defines his purpose as providing a “word of exhortation.” </a:t>
            </a:r>
            <a:r>
              <a:rPr lang="en-US" sz="2800" b="1" dirty="0"/>
              <a:t>Heb. 13:22</a:t>
            </a:r>
            <a:endParaRPr lang="en-US" sz="2800" dirty="0"/>
          </a:p>
          <a:p>
            <a:r>
              <a:rPr lang="en-US" sz="2800" dirty="0"/>
              <a:t>Scholars liken Hebrews to the sermon offered by Paul in </a:t>
            </a:r>
            <a:r>
              <a:rPr lang="en-US" sz="2800" b="1" dirty="0"/>
              <a:t>Acts 13:16-41</a:t>
            </a:r>
            <a:endParaRPr lang="en-US" sz="2800" dirty="0"/>
          </a:p>
          <a:p>
            <a:pPr lvl="1"/>
            <a:r>
              <a:rPr lang="en-US" sz="2400" dirty="0"/>
              <a:t>Containing a </a:t>
            </a:r>
            <a:r>
              <a:rPr lang="en-US" sz="2400" dirty="0" err="1"/>
              <a:t>decernable</a:t>
            </a:r>
            <a:r>
              <a:rPr lang="en-US" sz="2400" dirty="0"/>
              <a:t> pattern of argumentation. </a:t>
            </a:r>
          </a:p>
        </p:txBody>
      </p:sp>
    </p:spTree>
    <p:extLst>
      <p:ext uri="{BB962C8B-B14F-4D97-AF65-F5344CB8AC3E}">
        <p14:creationId xmlns:p14="http://schemas.microsoft.com/office/powerpoint/2010/main" val="342608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2C1B5-0E8C-DF46-B1A8-DCDEE5148B19}"/>
              </a:ext>
            </a:extLst>
          </p:cNvPr>
          <p:cNvSpPr>
            <a:spLocks noGrp="1"/>
          </p:cNvSpPr>
          <p:nvPr>
            <p:ph type="title"/>
          </p:nvPr>
        </p:nvSpPr>
        <p:spPr/>
        <p:txBody>
          <a:bodyPr/>
          <a:lstStyle/>
          <a:p>
            <a:r>
              <a:rPr lang="en-US" dirty="0"/>
              <a:t>Form and Purpose</a:t>
            </a:r>
          </a:p>
        </p:txBody>
      </p:sp>
      <p:sp>
        <p:nvSpPr>
          <p:cNvPr id="3" name="Content Placeholder 2">
            <a:extLst>
              <a:ext uri="{FF2B5EF4-FFF2-40B4-BE49-F238E27FC236}">
                <a16:creationId xmlns:a16="http://schemas.microsoft.com/office/drawing/2014/main" id="{173D5B7B-54F0-F74C-BC1E-951EB1C3FFEC}"/>
              </a:ext>
            </a:extLst>
          </p:cNvPr>
          <p:cNvSpPr>
            <a:spLocks noGrp="1"/>
          </p:cNvSpPr>
          <p:nvPr>
            <p:ph idx="1"/>
          </p:nvPr>
        </p:nvSpPr>
        <p:spPr/>
        <p:txBody>
          <a:bodyPr>
            <a:normAutofit/>
          </a:bodyPr>
          <a:lstStyle/>
          <a:p>
            <a:r>
              <a:rPr lang="en-US" sz="3200" dirty="0"/>
              <a:t>The pattern appears in three parts:</a:t>
            </a:r>
          </a:p>
          <a:p>
            <a:pPr lvl="1"/>
            <a:r>
              <a:rPr lang="en-US" sz="2400" dirty="0"/>
              <a:t>Authoritative scriptural examples – quotations, examples.</a:t>
            </a:r>
          </a:p>
          <a:p>
            <a:pPr lvl="1"/>
            <a:r>
              <a:rPr lang="en-US" sz="2400" dirty="0"/>
              <a:t>Conclusions inferred by the examples.</a:t>
            </a:r>
          </a:p>
          <a:p>
            <a:pPr lvl="1"/>
            <a:r>
              <a:rPr lang="en-US" sz="2400" dirty="0"/>
              <a:t>Final exhortation.</a:t>
            </a:r>
          </a:p>
          <a:p>
            <a:pPr lvl="1"/>
            <a:endParaRPr lang="en-US" sz="2400" dirty="0"/>
          </a:p>
        </p:txBody>
      </p:sp>
    </p:spTree>
    <p:extLst>
      <p:ext uri="{BB962C8B-B14F-4D97-AF65-F5344CB8AC3E}">
        <p14:creationId xmlns:p14="http://schemas.microsoft.com/office/powerpoint/2010/main" val="15746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110E6-1DA2-5544-8927-AB15F156CF73}"/>
              </a:ext>
            </a:extLst>
          </p:cNvPr>
          <p:cNvSpPr>
            <a:spLocks noGrp="1"/>
          </p:cNvSpPr>
          <p:nvPr>
            <p:ph type="title"/>
          </p:nvPr>
        </p:nvSpPr>
        <p:spPr/>
        <p:txBody>
          <a:bodyPr/>
          <a:lstStyle/>
          <a:p>
            <a:r>
              <a:rPr lang="en-US" dirty="0"/>
              <a:t>Dating the Material</a:t>
            </a:r>
          </a:p>
        </p:txBody>
      </p:sp>
      <p:sp>
        <p:nvSpPr>
          <p:cNvPr id="3" name="Content Placeholder 2">
            <a:extLst>
              <a:ext uri="{FF2B5EF4-FFF2-40B4-BE49-F238E27FC236}">
                <a16:creationId xmlns:a16="http://schemas.microsoft.com/office/drawing/2014/main" id="{36726302-E50F-5A43-94AF-0C2E036C168F}"/>
              </a:ext>
            </a:extLst>
          </p:cNvPr>
          <p:cNvSpPr>
            <a:spLocks noGrp="1"/>
          </p:cNvSpPr>
          <p:nvPr>
            <p:ph idx="1"/>
          </p:nvPr>
        </p:nvSpPr>
        <p:spPr/>
        <p:txBody>
          <a:bodyPr>
            <a:normAutofit lnSpcReduction="10000"/>
          </a:bodyPr>
          <a:lstStyle/>
          <a:p>
            <a:r>
              <a:rPr lang="en-US" sz="2800" dirty="0"/>
              <a:t>Dating is typically done by establishing an earliest and latest possible range. </a:t>
            </a:r>
          </a:p>
          <a:p>
            <a:r>
              <a:rPr lang="en-US" sz="2800" dirty="0"/>
              <a:t>For Hebrews establishing the latest possible date is aided by the fact that Clement of Rome quotes from the book during Emperor Domitian’s reign - A.D. 90-96.</a:t>
            </a:r>
          </a:p>
          <a:p>
            <a:r>
              <a:rPr lang="en-US" sz="2800" dirty="0"/>
              <a:t>The earliest possible date is more difficult.</a:t>
            </a:r>
          </a:p>
          <a:p>
            <a:r>
              <a:rPr lang="en-US" sz="2800" dirty="0"/>
              <a:t>Identifying markers in the writing to help dating the book leaves us with references to existence of the Temple.</a:t>
            </a:r>
          </a:p>
          <a:p>
            <a:pPr lvl="1"/>
            <a:r>
              <a:rPr lang="en-US" sz="2400" dirty="0"/>
              <a:t>Was it before or after the fall of Jerusalem in A.D. 70?</a:t>
            </a:r>
          </a:p>
        </p:txBody>
      </p:sp>
    </p:spTree>
    <p:extLst>
      <p:ext uri="{BB962C8B-B14F-4D97-AF65-F5344CB8AC3E}">
        <p14:creationId xmlns:p14="http://schemas.microsoft.com/office/powerpoint/2010/main" val="8794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110E6-1DA2-5544-8927-AB15F156CF73}"/>
              </a:ext>
            </a:extLst>
          </p:cNvPr>
          <p:cNvSpPr>
            <a:spLocks noGrp="1"/>
          </p:cNvSpPr>
          <p:nvPr>
            <p:ph type="title"/>
          </p:nvPr>
        </p:nvSpPr>
        <p:spPr/>
        <p:txBody>
          <a:bodyPr/>
          <a:lstStyle/>
          <a:p>
            <a:r>
              <a:rPr lang="en-US" dirty="0"/>
              <a:t>Dating the Material</a:t>
            </a:r>
          </a:p>
        </p:txBody>
      </p:sp>
      <p:sp>
        <p:nvSpPr>
          <p:cNvPr id="3" name="Content Placeholder 2">
            <a:extLst>
              <a:ext uri="{FF2B5EF4-FFF2-40B4-BE49-F238E27FC236}">
                <a16:creationId xmlns:a16="http://schemas.microsoft.com/office/drawing/2014/main" id="{36726302-E50F-5A43-94AF-0C2E036C168F}"/>
              </a:ext>
            </a:extLst>
          </p:cNvPr>
          <p:cNvSpPr>
            <a:spLocks noGrp="1"/>
          </p:cNvSpPr>
          <p:nvPr>
            <p:ph idx="1"/>
          </p:nvPr>
        </p:nvSpPr>
        <p:spPr/>
        <p:txBody>
          <a:bodyPr>
            <a:normAutofit lnSpcReduction="10000"/>
          </a:bodyPr>
          <a:lstStyle/>
          <a:p>
            <a:r>
              <a:rPr lang="en-US" sz="2800" dirty="0"/>
              <a:t>A key hint to dating is drawn from the fact that his argument to the ineffectiveness of old covenant was not made by pointing out that the Temple was gone.</a:t>
            </a:r>
          </a:p>
          <a:p>
            <a:pPr lvl="1"/>
            <a:r>
              <a:rPr lang="en-US" sz="2400" dirty="0"/>
              <a:t>Had the book been written after A.D. 70 it would have been the perfect proof of the ineffectiveness of the OT law.</a:t>
            </a:r>
          </a:p>
          <a:p>
            <a:pPr lvl="1"/>
            <a:r>
              <a:rPr lang="en-US" sz="2400" dirty="0"/>
              <a:t>Present tense references to old law practices. </a:t>
            </a:r>
            <a:r>
              <a:rPr lang="en-US" sz="2400" b="1" dirty="0"/>
              <a:t>8:4, 13; 9:4-5, 9; 10:1, 8, 11; 13:10-11</a:t>
            </a:r>
          </a:p>
          <a:p>
            <a:r>
              <a:rPr lang="en-US" sz="2800" dirty="0"/>
              <a:t>Terms such as “becoming obsolete”, ”growing old” and “ready to vanish away” suggest presence at the time of writing. </a:t>
            </a:r>
            <a:r>
              <a:rPr lang="en-US" sz="2800" b="1" dirty="0"/>
              <a:t>8:13</a:t>
            </a:r>
            <a:endParaRPr lang="en-US" sz="2800" dirty="0"/>
          </a:p>
        </p:txBody>
      </p:sp>
    </p:spTree>
    <p:extLst>
      <p:ext uri="{BB962C8B-B14F-4D97-AF65-F5344CB8AC3E}">
        <p14:creationId xmlns:p14="http://schemas.microsoft.com/office/powerpoint/2010/main" val="258035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110E6-1DA2-5544-8927-AB15F156CF73}"/>
              </a:ext>
            </a:extLst>
          </p:cNvPr>
          <p:cNvSpPr>
            <a:spLocks noGrp="1"/>
          </p:cNvSpPr>
          <p:nvPr>
            <p:ph type="title"/>
          </p:nvPr>
        </p:nvSpPr>
        <p:spPr/>
        <p:txBody>
          <a:bodyPr/>
          <a:lstStyle/>
          <a:p>
            <a:r>
              <a:rPr lang="en-US" dirty="0"/>
              <a:t>Dating the Material</a:t>
            </a:r>
          </a:p>
        </p:txBody>
      </p:sp>
      <p:sp>
        <p:nvSpPr>
          <p:cNvPr id="3" name="Content Placeholder 2">
            <a:extLst>
              <a:ext uri="{FF2B5EF4-FFF2-40B4-BE49-F238E27FC236}">
                <a16:creationId xmlns:a16="http://schemas.microsoft.com/office/drawing/2014/main" id="{36726302-E50F-5A43-94AF-0C2E036C168F}"/>
              </a:ext>
            </a:extLst>
          </p:cNvPr>
          <p:cNvSpPr>
            <a:spLocks noGrp="1"/>
          </p:cNvSpPr>
          <p:nvPr>
            <p:ph idx="1"/>
          </p:nvPr>
        </p:nvSpPr>
        <p:spPr/>
        <p:txBody>
          <a:bodyPr>
            <a:normAutofit/>
          </a:bodyPr>
          <a:lstStyle/>
          <a:p>
            <a:r>
              <a:rPr lang="en-US" sz="2800" dirty="0"/>
              <a:t>Persecutions directed toward Christians offer another hint to dating the book.</a:t>
            </a:r>
          </a:p>
          <a:p>
            <a:pPr lvl="1"/>
            <a:r>
              <a:rPr lang="en-US" sz="2400" dirty="0"/>
              <a:t>Prior to Nero’s burning of Rome in A.D. 64 </a:t>
            </a:r>
            <a:r>
              <a:rPr lang="en-US" sz="2400" dirty="0" err="1"/>
              <a:t>amost</a:t>
            </a:r>
            <a:r>
              <a:rPr lang="en-US" sz="2400" dirty="0"/>
              <a:t> all incidences were inflicted by Jews.</a:t>
            </a:r>
          </a:p>
          <a:p>
            <a:pPr lvl="1"/>
            <a:r>
              <a:rPr lang="en-US" sz="2400" dirty="0"/>
              <a:t>The book of Acts ends with Paul appealing to Caesar for fair treatment. </a:t>
            </a:r>
            <a:r>
              <a:rPr lang="en-US" sz="2400" b="1" dirty="0"/>
              <a:t>Acts 25:11</a:t>
            </a:r>
            <a:endParaRPr lang="en-US" sz="2400" dirty="0"/>
          </a:p>
        </p:txBody>
      </p:sp>
    </p:spTree>
    <p:extLst>
      <p:ext uri="{BB962C8B-B14F-4D97-AF65-F5344CB8AC3E}">
        <p14:creationId xmlns:p14="http://schemas.microsoft.com/office/powerpoint/2010/main" val="36388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110E6-1DA2-5544-8927-AB15F156CF73}"/>
              </a:ext>
            </a:extLst>
          </p:cNvPr>
          <p:cNvSpPr>
            <a:spLocks noGrp="1"/>
          </p:cNvSpPr>
          <p:nvPr>
            <p:ph type="title"/>
          </p:nvPr>
        </p:nvSpPr>
        <p:spPr/>
        <p:txBody>
          <a:bodyPr/>
          <a:lstStyle/>
          <a:p>
            <a:r>
              <a:rPr lang="en-US" dirty="0"/>
              <a:t>Dating the Material</a:t>
            </a:r>
          </a:p>
        </p:txBody>
      </p:sp>
      <p:sp>
        <p:nvSpPr>
          <p:cNvPr id="3" name="Content Placeholder 2">
            <a:extLst>
              <a:ext uri="{FF2B5EF4-FFF2-40B4-BE49-F238E27FC236}">
                <a16:creationId xmlns:a16="http://schemas.microsoft.com/office/drawing/2014/main" id="{36726302-E50F-5A43-94AF-0C2E036C168F}"/>
              </a:ext>
            </a:extLst>
          </p:cNvPr>
          <p:cNvSpPr>
            <a:spLocks noGrp="1"/>
          </p:cNvSpPr>
          <p:nvPr>
            <p:ph idx="1"/>
          </p:nvPr>
        </p:nvSpPr>
        <p:spPr/>
        <p:txBody>
          <a:bodyPr>
            <a:normAutofit/>
          </a:bodyPr>
          <a:lstStyle/>
          <a:p>
            <a:r>
              <a:rPr lang="en-US" sz="2800" dirty="0"/>
              <a:t>So, it appears probable that the epistle to the Hebrews was penned sometime between the fall of the temple in A.D. 70 and the beginnings of the Roman persecutions of the church in A.D. 65…So, we believe that we may very confidently date the epistle to around A.D. 66. (BTB, Hebrews, King, pages 16-17)</a:t>
            </a:r>
            <a:endParaRPr lang="en-US" sz="3200" dirty="0"/>
          </a:p>
          <a:p>
            <a:endParaRPr lang="en-US" sz="3200" dirty="0"/>
          </a:p>
        </p:txBody>
      </p:sp>
    </p:spTree>
    <p:extLst>
      <p:ext uri="{BB962C8B-B14F-4D97-AF65-F5344CB8AC3E}">
        <p14:creationId xmlns:p14="http://schemas.microsoft.com/office/powerpoint/2010/main" val="1196128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618D7-87D8-4548-B254-A93F28563456}"/>
              </a:ext>
            </a:extLst>
          </p:cNvPr>
          <p:cNvSpPr>
            <a:spLocks noGrp="1"/>
          </p:cNvSpPr>
          <p:nvPr>
            <p:ph type="title"/>
          </p:nvPr>
        </p:nvSpPr>
        <p:spPr/>
        <p:txBody>
          <a:bodyPr/>
          <a:lstStyle/>
          <a:p>
            <a:r>
              <a:rPr lang="en-US" dirty="0"/>
              <a:t>The Occasion and Argument of Hebrews</a:t>
            </a:r>
          </a:p>
        </p:txBody>
      </p:sp>
      <p:sp>
        <p:nvSpPr>
          <p:cNvPr id="3" name="Content Placeholder 2">
            <a:extLst>
              <a:ext uri="{FF2B5EF4-FFF2-40B4-BE49-F238E27FC236}">
                <a16:creationId xmlns:a16="http://schemas.microsoft.com/office/drawing/2014/main" id="{5951B886-4F82-2A47-8C94-A0381A9A1B3C}"/>
              </a:ext>
            </a:extLst>
          </p:cNvPr>
          <p:cNvSpPr>
            <a:spLocks noGrp="1"/>
          </p:cNvSpPr>
          <p:nvPr>
            <p:ph idx="1"/>
          </p:nvPr>
        </p:nvSpPr>
        <p:spPr/>
        <p:txBody>
          <a:bodyPr>
            <a:normAutofit/>
          </a:bodyPr>
          <a:lstStyle/>
          <a:p>
            <a:r>
              <a:rPr lang="en-US" sz="2800" dirty="0"/>
              <a:t>The author describes the book with the phrase “a word of exhortation.” </a:t>
            </a:r>
            <a:r>
              <a:rPr lang="en-US" sz="2800" b="1" dirty="0"/>
              <a:t>13:22</a:t>
            </a:r>
            <a:endParaRPr lang="en-US" sz="2800" dirty="0"/>
          </a:p>
          <a:p>
            <a:pPr lvl="1"/>
            <a:r>
              <a:rPr lang="en-US" sz="2400" dirty="0"/>
              <a:t>This summed up his purpose and methodology.</a:t>
            </a:r>
          </a:p>
          <a:p>
            <a:r>
              <a:rPr lang="en-US" sz="2800" dirty="0"/>
              <a:t>He frequently uses language of direct warning and encouragement in the book. </a:t>
            </a:r>
          </a:p>
          <a:p>
            <a:r>
              <a:rPr lang="en-US" sz="2800" dirty="0"/>
              <a:t>He merges doctrinal and passionate religious appeal.</a:t>
            </a:r>
          </a:p>
          <a:p>
            <a:r>
              <a:rPr lang="en-US" sz="2800" dirty="0"/>
              <a:t>He addresses readers whose faith has been weakened by a failure to spiritually grow.</a:t>
            </a:r>
          </a:p>
        </p:txBody>
      </p:sp>
    </p:spTree>
    <p:extLst>
      <p:ext uri="{BB962C8B-B14F-4D97-AF65-F5344CB8AC3E}">
        <p14:creationId xmlns:p14="http://schemas.microsoft.com/office/powerpoint/2010/main" val="180800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618D7-87D8-4548-B254-A93F28563456}"/>
              </a:ext>
            </a:extLst>
          </p:cNvPr>
          <p:cNvSpPr>
            <a:spLocks noGrp="1"/>
          </p:cNvSpPr>
          <p:nvPr>
            <p:ph type="title"/>
          </p:nvPr>
        </p:nvSpPr>
        <p:spPr/>
        <p:txBody>
          <a:bodyPr/>
          <a:lstStyle/>
          <a:p>
            <a:r>
              <a:rPr lang="en-US" dirty="0"/>
              <a:t>The Occasion and Argument of Hebrews</a:t>
            </a:r>
          </a:p>
        </p:txBody>
      </p:sp>
      <p:sp>
        <p:nvSpPr>
          <p:cNvPr id="3" name="Content Placeholder 2">
            <a:extLst>
              <a:ext uri="{FF2B5EF4-FFF2-40B4-BE49-F238E27FC236}">
                <a16:creationId xmlns:a16="http://schemas.microsoft.com/office/drawing/2014/main" id="{5951B886-4F82-2A47-8C94-A0381A9A1B3C}"/>
              </a:ext>
            </a:extLst>
          </p:cNvPr>
          <p:cNvSpPr>
            <a:spLocks noGrp="1"/>
          </p:cNvSpPr>
          <p:nvPr>
            <p:ph idx="1"/>
          </p:nvPr>
        </p:nvSpPr>
        <p:spPr>
          <a:xfrm>
            <a:off x="680321" y="2336872"/>
            <a:ext cx="9613861" cy="3906765"/>
          </a:xfrm>
        </p:spPr>
        <p:txBody>
          <a:bodyPr>
            <a:normAutofit lnSpcReduction="10000"/>
          </a:bodyPr>
          <a:lstStyle/>
          <a:p>
            <a:r>
              <a:rPr lang="en-US" sz="2800" dirty="0"/>
              <a:t>There was a general mood of indifference among the readers.</a:t>
            </a:r>
          </a:p>
          <a:p>
            <a:pPr lvl="1"/>
            <a:r>
              <a:rPr lang="en-US" sz="2400" dirty="0"/>
              <a:t>Partly due to persecution.</a:t>
            </a:r>
          </a:p>
          <a:p>
            <a:pPr lvl="1"/>
            <a:r>
              <a:rPr lang="en-US" sz="2400" dirty="0"/>
              <a:t>This pressure from outside was working on an inward weakness they possessed – They had not grown their faith.</a:t>
            </a:r>
          </a:p>
          <a:p>
            <a:pPr lvl="1"/>
            <a:r>
              <a:rPr lang="en-US" sz="2400" dirty="0"/>
              <a:t>The church seemed to suffer from exhaustion due to time that had lapsed since their conversion. Many were 2</a:t>
            </a:r>
            <a:r>
              <a:rPr lang="en-US" sz="2400" baseline="30000" dirty="0"/>
              <a:t>nd</a:t>
            </a:r>
            <a:r>
              <a:rPr lang="en-US" sz="2400" dirty="0"/>
              <a:t> generation Christians.</a:t>
            </a:r>
          </a:p>
          <a:p>
            <a:pPr lvl="1"/>
            <a:r>
              <a:rPr lang="en-US" sz="2400" dirty="0"/>
              <a:t>Many were considering going back to OT practices.</a:t>
            </a:r>
          </a:p>
          <a:p>
            <a:r>
              <a:rPr lang="en-US" sz="2800" dirty="0"/>
              <a:t>Prompted the writer to preach a sermon about the superiority of Jesus over the OT law.</a:t>
            </a:r>
          </a:p>
          <a:p>
            <a:pPr lvl="1"/>
            <a:endParaRPr lang="en-US" sz="2400" dirty="0"/>
          </a:p>
        </p:txBody>
      </p:sp>
    </p:spTree>
    <p:extLst>
      <p:ext uri="{BB962C8B-B14F-4D97-AF65-F5344CB8AC3E}">
        <p14:creationId xmlns:p14="http://schemas.microsoft.com/office/powerpoint/2010/main" val="76537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1B50-DAE1-734C-BB31-C6198EE27A12}"/>
              </a:ext>
            </a:extLst>
          </p:cNvPr>
          <p:cNvSpPr>
            <a:spLocks noGrp="1"/>
          </p:cNvSpPr>
          <p:nvPr>
            <p:ph type="title"/>
          </p:nvPr>
        </p:nvSpPr>
        <p:spPr/>
        <p:txBody>
          <a:bodyPr/>
          <a:lstStyle/>
          <a:p>
            <a:r>
              <a:rPr lang="en-US" dirty="0"/>
              <a:t>Title</a:t>
            </a:r>
          </a:p>
        </p:txBody>
      </p:sp>
      <p:sp>
        <p:nvSpPr>
          <p:cNvPr id="3" name="Content Placeholder 2">
            <a:extLst>
              <a:ext uri="{FF2B5EF4-FFF2-40B4-BE49-F238E27FC236}">
                <a16:creationId xmlns:a16="http://schemas.microsoft.com/office/drawing/2014/main" id="{68E3723F-FC90-2A45-9739-5309B34B3DF8}"/>
              </a:ext>
            </a:extLst>
          </p:cNvPr>
          <p:cNvSpPr>
            <a:spLocks noGrp="1"/>
          </p:cNvSpPr>
          <p:nvPr>
            <p:ph idx="1"/>
          </p:nvPr>
        </p:nvSpPr>
        <p:spPr/>
        <p:txBody>
          <a:bodyPr>
            <a:normAutofit/>
          </a:bodyPr>
          <a:lstStyle/>
          <a:p>
            <a:r>
              <a:rPr lang="en-US" sz="2800" dirty="0"/>
              <a:t>Arguments used in the book address the needs of Hebrew men.</a:t>
            </a:r>
          </a:p>
          <a:p>
            <a:r>
              <a:rPr lang="en-US" sz="2800" dirty="0"/>
              <a:t>No reference is made to Gentile issues or controversies.</a:t>
            </a:r>
          </a:p>
          <a:p>
            <a:r>
              <a:rPr lang="en-US" sz="2800" dirty="0"/>
              <a:t>Abraham rather than Adam is singled out for help from God in the writings.</a:t>
            </a:r>
          </a:p>
        </p:txBody>
      </p:sp>
    </p:spTree>
    <p:extLst>
      <p:ext uri="{BB962C8B-B14F-4D97-AF65-F5344CB8AC3E}">
        <p14:creationId xmlns:p14="http://schemas.microsoft.com/office/powerpoint/2010/main" val="235216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618D7-87D8-4548-B254-A93F28563456}"/>
              </a:ext>
            </a:extLst>
          </p:cNvPr>
          <p:cNvSpPr>
            <a:spLocks noGrp="1"/>
          </p:cNvSpPr>
          <p:nvPr>
            <p:ph type="title"/>
          </p:nvPr>
        </p:nvSpPr>
        <p:spPr/>
        <p:txBody>
          <a:bodyPr/>
          <a:lstStyle/>
          <a:p>
            <a:r>
              <a:rPr lang="en-US" dirty="0"/>
              <a:t>The Occasion and Argument of Hebrews</a:t>
            </a:r>
          </a:p>
        </p:txBody>
      </p:sp>
      <p:sp>
        <p:nvSpPr>
          <p:cNvPr id="3" name="Content Placeholder 2">
            <a:extLst>
              <a:ext uri="{FF2B5EF4-FFF2-40B4-BE49-F238E27FC236}">
                <a16:creationId xmlns:a16="http://schemas.microsoft.com/office/drawing/2014/main" id="{5951B886-4F82-2A47-8C94-A0381A9A1B3C}"/>
              </a:ext>
            </a:extLst>
          </p:cNvPr>
          <p:cNvSpPr>
            <a:spLocks noGrp="1"/>
          </p:cNvSpPr>
          <p:nvPr>
            <p:ph idx="1"/>
          </p:nvPr>
        </p:nvSpPr>
        <p:spPr/>
        <p:txBody>
          <a:bodyPr>
            <a:normAutofit/>
          </a:bodyPr>
          <a:lstStyle/>
          <a:p>
            <a:r>
              <a:rPr lang="en-US" sz="2800" dirty="0"/>
              <a:t>They suffered from a lack of appreciation of the power and benefits of Christianity.</a:t>
            </a:r>
          </a:p>
          <a:p>
            <a:r>
              <a:rPr lang="en-US" sz="2800" dirty="0"/>
              <a:t>The opening of the book develops that very point. </a:t>
            </a:r>
            <a:r>
              <a:rPr lang="en-US" sz="2800" b="1" dirty="0"/>
              <a:t>1:1-4</a:t>
            </a:r>
            <a:endParaRPr lang="en-US" sz="2800" dirty="0"/>
          </a:p>
          <a:p>
            <a:r>
              <a:rPr lang="en-US" sz="2800" dirty="0"/>
              <a:t>The book does not deal with pagan religion, it references the only other system that originated from God – the Old Law. </a:t>
            </a:r>
          </a:p>
          <a:p>
            <a:r>
              <a:rPr lang="en-US" sz="2800" dirty="0"/>
              <a:t>The conclusion is the Christianity is superior in every way.</a:t>
            </a:r>
          </a:p>
          <a:p>
            <a:pPr lvl="1"/>
            <a:endParaRPr lang="en-US" sz="2400" dirty="0"/>
          </a:p>
        </p:txBody>
      </p:sp>
    </p:spTree>
    <p:extLst>
      <p:ext uri="{BB962C8B-B14F-4D97-AF65-F5344CB8AC3E}">
        <p14:creationId xmlns:p14="http://schemas.microsoft.com/office/powerpoint/2010/main" val="12858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5A07-9461-374E-8267-2FDB49CE3A15}"/>
              </a:ext>
            </a:extLst>
          </p:cNvPr>
          <p:cNvSpPr>
            <a:spLocks noGrp="1"/>
          </p:cNvSpPr>
          <p:nvPr>
            <p:ph type="title"/>
          </p:nvPr>
        </p:nvSpPr>
        <p:spPr/>
        <p:txBody>
          <a:bodyPr/>
          <a:lstStyle/>
          <a:p>
            <a:r>
              <a:rPr lang="en-US" dirty="0"/>
              <a:t>The Intended Audience</a:t>
            </a:r>
          </a:p>
        </p:txBody>
      </p:sp>
      <p:sp>
        <p:nvSpPr>
          <p:cNvPr id="3" name="Content Placeholder 2">
            <a:extLst>
              <a:ext uri="{FF2B5EF4-FFF2-40B4-BE49-F238E27FC236}">
                <a16:creationId xmlns:a16="http://schemas.microsoft.com/office/drawing/2014/main" id="{FD76581D-0961-5141-A35A-FCF56BED62D2}"/>
              </a:ext>
            </a:extLst>
          </p:cNvPr>
          <p:cNvSpPr>
            <a:spLocks noGrp="1"/>
          </p:cNvSpPr>
          <p:nvPr>
            <p:ph idx="1"/>
          </p:nvPr>
        </p:nvSpPr>
        <p:spPr/>
        <p:txBody>
          <a:bodyPr>
            <a:normAutofit fontScale="92500" lnSpcReduction="10000"/>
          </a:bodyPr>
          <a:lstStyle/>
          <a:p>
            <a:r>
              <a:rPr lang="en-US" sz="2800" dirty="0"/>
              <a:t>They had heard the Gospel from immediate disciples of Christ. </a:t>
            </a:r>
            <a:r>
              <a:rPr lang="en-US" sz="2800" b="1" dirty="0"/>
              <a:t>Heb. 2:3</a:t>
            </a:r>
            <a:endParaRPr lang="en-US" sz="2800" dirty="0"/>
          </a:p>
          <a:p>
            <a:r>
              <a:rPr lang="en-US" sz="2800" dirty="0"/>
              <a:t>Witnessed “signs and wonders”, “manifold powers” and “various gifts of the Holy Spirit.” </a:t>
            </a:r>
            <a:r>
              <a:rPr lang="en-US" sz="2800" b="1" dirty="0"/>
              <a:t>Heb. 2:4</a:t>
            </a:r>
            <a:endParaRPr lang="en-US" sz="2800" dirty="0"/>
          </a:p>
          <a:p>
            <a:r>
              <a:rPr lang="en-US" sz="2800" dirty="0"/>
              <a:t>They had been “partakers of Christ” who needed to “hold the beginning of our confidence steadfast to the end.” </a:t>
            </a:r>
            <a:r>
              <a:rPr lang="en-US" sz="2800" b="1" dirty="0"/>
              <a:t>Heb. 3:14</a:t>
            </a:r>
            <a:endParaRPr lang="en-US" sz="2800" dirty="0"/>
          </a:p>
          <a:p>
            <a:r>
              <a:rPr lang="en-US" sz="2800" dirty="0"/>
              <a:t>They had engaged in the ministry to the saints. </a:t>
            </a:r>
            <a:r>
              <a:rPr lang="en-US" sz="2800" b="1" dirty="0"/>
              <a:t>Heb. 6:10</a:t>
            </a:r>
            <a:endParaRPr lang="en-US" sz="2800" dirty="0"/>
          </a:p>
          <a:p>
            <a:r>
              <a:rPr lang="en-US" sz="2800" dirty="0"/>
              <a:t>They endured suffering, persecutions and shown compassion toward those imprisoned. </a:t>
            </a:r>
            <a:r>
              <a:rPr lang="en-US" sz="2800" b="1" dirty="0"/>
              <a:t>Heb. 10:32-34</a:t>
            </a:r>
            <a:endParaRPr lang="en-US" sz="2800" dirty="0"/>
          </a:p>
          <a:p>
            <a:endParaRPr lang="en-US" sz="2800" dirty="0"/>
          </a:p>
        </p:txBody>
      </p:sp>
    </p:spTree>
    <p:extLst>
      <p:ext uri="{BB962C8B-B14F-4D97-AF65-F5344CB8AC3E}">
        <p14:creationId xmlns:p14="http://schemas.microsoft.com/office/powerpoint/2010/main" val="138125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5A07-9461-374E-8267-2FDB49CE3A15}"/>
              </a:ext>
            </a:extLst>
          </p:cNvPr>
          <p:cNvSpPr>
            <a:spLocks noGrp="1"/>
          </p:cNvSpPr>
          <p:nvPr>
            <p:ph type="title"/>
          </p:nvPr>
        </p:nvSpPr>
        <p:spPr/>
        <p:txBody>
          <a:bodyPr/>
          <a:lstStyle/>
          <a:p>
            <a:r>
              <a:rPr lang="en-US" dirty="0"/>
              <a:t>The Intended Audience</a:t>
            </a:r>
          </a:p>
        </p:txBody>
      </p:sp>
      <p:sp>
        <p:nvSpPr>
          <p:cNvPr id="3" name="Content Placeholder 2">
            <a:extLst>
              <a:ext uri="{FF2B5EF4-FFF2-40B4-BE49-F238E27FC236}">
                <a16:creationId xmlns:a16="http://schemas.microsoft.com/office/drawing/2014/main" id="{FD76581D-0961-5141-A35A-FCF56BED62D2}"/>
              </a:ext>
            </a:extLst>
          </p:cNvPr>
          <p:cNvSpPr>
            <a:spLocks noGrp="1"/>
          </p:cNvSpPr>
          <p:nvPr>
            <p:ph idx="1"/>
          </p:nvPr>
        </p:nvSpPr>
        <p:spPr/>
        <p:txBody>
          <a:bodyPr>
            <a:normAutofit lnSpcReduction="10000"/>
          </a:bodyPr>
          <a:lstStyle/>
          <a:p>
            <a:r>
              <a:rPr lang="en-US" sz="2800" dirty="0"/>
              <a:t>They had been believers for a considerable amount of time and should have been ready to teach others but were not. </a:t>
            </a:r>
            <a:r>
              <a:rPr lang="en-US" sz="2800" b="1" dirty="0"/>
              <a:t>Heb. 5:12</a:t>
            </a:r>
            <a:endParaRPr lang="en-US" sz="2800" dirty="0"/>
          </a:p>
          <a:p>
            <a:r>
              <a:rPr lang="en-US" sz="2800" dirty="0"/>
              <a:t>They had a good understanding of first principles. </a:t>
            </a:r>
            <a:r>
              <a:rPr lang="en-US" sz="2800" b="1" dirty="0"/>
              <a:t>Heb. 6:1</a:t>
            </a:r>
          </a:p>
          <a:p>
            <a:pPr lvl="1"/>
            <a:r>
              <a:rPr lang="en-US" sz="2400" dirty="0"/>
              <a:t>But they had become dull of hearing. </a:t>
            </a:r>
            <a:r>
              <a:rPr lang="en-US" sz="2400" b="1" dirty="0"/>
              <a:t>Heb. 5:11</a:t>
            </a:r>
            <a:endParaRPr lang="en-US" sz="2400" dirty="0"/>
          </a:p>
          <a:p>
            <a:pPr lvl="1"/>
            <a:r>
              <a:rPr lang="en-US" sz="2400" dirty="0"/>
              <a:t>And sluggish in their conduct. </a:t>
            </a:r>
            <a:r>
              <a:rPr lang="en-US" sz="2400" b="1" dirty="0"/>
              <a:t>Heb. 6:12</a:t>
            </a:r>
          </a:p>
          <a:p>
            <a:r>
              <a:rPr lang="en-US" sz="2800" dirty="0"/>
              <a:t>The writer fears they are in danger of apostasy. </a:t>
            </a:r>
            <a:r>
              <a:rPr lang="en-US" sz="2800" b="1" dirty="0"/>
              <a:t>Heb. 6:4-8</a:t>
            </a:r>
            <a:endParaRPr lang="en-US" sz="2800" dirty="0"/>
          </a:p>
          <a:p>
            <a:endParaRPr lang="en-US" sz="2800" dirty="0"/>
          </a:p>
        </p:txBody>
      </p:sp>
    </p:spTree>
    <p:extLst>
      <p:ext uri="{BB962C8B-B14F-4D97-AF65-F5344CB8AC3E}">
        <p14:creationId xmlns:p14="http://schemas.microsoft.com/office/powerpoint/2010/main" val="241443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D0635-C5F0-714F-BBF2-41FBA2C037AE}"/>
              </a:ext>
            </a:extLst>
          </p:cNvPr>
          <p:cNvSpPr>
            <a:spLocks noGrp="1"/>
          </p:cNvSpPr>
          <p:nvPr>
            <p:ph type="title"/>
          </p:nvPr>
        </p:nvSpPr>
        <p:spPr/>
        <p:txBody>
          <a:bodyPr/>
          <a:lstStyle/>
          <a:p>
            <a:r>
              <a:rPr lang="en-US" dirty="0"/>
              <a:t>Location</a:t>
            </a:r>
          </a:p>
        </p:txBody>
      </p:sp>
      <p:sp>
        <p:nvSpPr>
          <p:cNvPr id="3" name="Content Placeholder 2">
            <a:extLst>
              <a:ext uri="{FF2B5EF4-FFF2-40B4-BE49-F238E27FC236}">
                <a16:creationId xmlns:a16="http://schemas.microsoft.com/office/drawing/2014/main" id="{D122DFD4-98C4-3247-802B-826396ED3913}"/>
              </a:ext>
            </a:extLst>
          </p:cNvPr>
          <p:cNvSpPr>
            <a:spLocks noGrp="1"/>
          </p:cNvSpPr>
          <p:nvPr>
            <p:ph idx="1"/>
          </p:nvPr>
        </p:nvSpPr>
        <p:spPr/>
        <p:txBody>
          <a:bodyPr>
            <a:normAutofit/>
          </a:bodyPr>
          <a:lstStyle/>
          <a:p>
            <a:r>
              <a:rPr lang="en-US" sz="2800" dirty="0"/>
              <a:t>Thoughts range from Jerusalem to Spain.</a:t>
            </a:r>
          </a:p>
          <a:p>
            <a:r>
              <a:rPr lang="en-US" sz="2800" dirty="0"/>
              <a:t>Palestine is the “traditional” thought.</a:t>
            </a:r>
          </a:p>
          <a:p>
            <a:pPr lvl="1"/>
            <a:r>
              <a:rPr lang="en-US" sz="2400" dirty="0"/>
              <a:t>No mention of Gentile concerns or doctrines.</a:t>
            </a:r>
          </a:p>
          <a:p>
            <a:pPr lvl="1"/>
            <a:r>
              <a:rPr lang="en-US" sz="2400" dirty="0"/>
              <a:t>Likelihood of a congregation outside of Palestine with exclusively Jews is small.</a:t>
            </a:r>
          </a:p>
          <a:p>
            <a:pPr lvl="1"/>
            <a:r>
              <a:rPr lang="en-US" sz="2400" dirty="0"/>
              <a:t>History of the Jerusalem church fit the issues addressed in the book well.</a:t>
            </a:r>
          </a:p>
        </p:txBody>
      </p:sp>
    </p:spTree>
    <p:extLst>
      <p:ext uri="{BB962C8B-B14F-4D97-AF65-F5344CB8AC3E}">
        <p14:creationId xmlns:p14="http://schemas.microsoft.com/office/powerpoint/2010/main" val="421038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D0635-C5F0-714F-BBF2-41FBA2C037AE}"/>
              </a:ext>
            </a:extLst>
          </p:cNvPr>
          <p:cNvSpPr>
            <a:spLocks noGrp="1"/>
          </p:cNvSpPr>
          <p:nvPr>
            <p:ph type="title"/>
          </p:nvPr>
        </p:nvSpPr>
        <p:spPr/>
        <p:txBody>
          <a:bodyPr/>
          <a:lstStyle/>
          <a:p>
            <a:r>
              <a:rPr lang="en-US" dirty="0"/>
              <a:t>Location</a:t>
            </a:r>
          </a:p>
        </p:txBody>
      </p:sp>
      <p:sp>
        <p:nvSpPr>
          <p:cNvPr id="3" name="Content Placeholder 2">
            <a:extLst>
              <a:ext uri="{FF2B5EF4-FFF2-40B4-BE49-F238E27FC236}">
                <a16:creationId xmlns:a16="http://schemas.microsoft.com/office/drawing/2014/main" id="{D122DFD4-98C4-3247-802B-826396ED3913}"/>
              </a:ext>
            </a:extLst>
          </p:cNvPr>
          <p:cNvSpPr>
            <a:spLocks noGrp="1"/>
          </p:cNvSpPr>
          <p:nvPr>
            <p:ph idx="1"/>
          </p:nvPr>
        </p:nvSpPr>
        <p:spPr/>
        <p:txBody>
          <a:bodyPr>
            <a:normAutofit fontScale="92500"/>
          </a:bodyPr>
          <a:lstStyle/>
          <a:p>
            <a:r>
              <a:rPr lang="en-US" sz="2800" dirty="0"/>
              <a:t>Rome is the second most popular potential location mentioned.</a:t>
            </a:r>
          </a:p>
          <a:p>
            <a:pPr lvl="1"/>
            <a:r>
              <a:rPr lang="en-US" sz="2400" dirty="0"/>
              <a:t>Reference to the book of Hebrews made by Clement of Rome in 95-96 AD suggest the letter had already made it there by that time.</a:t>
            </a:r>
          </a:p>
          <a:p>
            <a:pPr lvl="1"/>
            <a:r>
              <a:rPr lang="en-US" sz="2400" dirty="0"/>
              <a:t>The salute from “those in Italy” in </a:t>
            </a:r>
            <a:r>
              <a:rPr lang="en-US" sz="2400" b="1" dirty="0"/>
              <a:t>13:24 </a:t>
            </a:r>
            <a:r>
              <a:rPr lang="en-US" sz="2400" dirty="0"/>
              <a:t>seems to naturally fit an address from those away to those back in Italy.</a:t>
            </a:r>
          </a:p>
          <a:p>
            <a:pPr lvl="1"/>
            <a:r>
              <a:rPr lang="en-US" sz="2400" dirty="0"/>
              <a:t>Mention of Timothy in </a:t>
            </a:r>
            <a:r>
              <a:rPr lang="en-US" sz="2400" b="1" dirty="0"/>
              <a:t>13:23 </a:t>
            </a:r>
            <a:r>
              <a:rPr lang="en-US" sz="2400" dirty="0"/>
              <a:t>who was well known to those in Rome.</a:t>
            </a:r>
          </a:p>
          <a:p>
            <a:pPr lvl="1"/>
            <a:r>
              <a:rPr lang="en-US" sz="2400" dirty="0"/>
              <a:t>The generosity of the church seems to agree with what is known of the church at Rome. </a:t>
            </a:r>
            <a:r>
              <a:rPr lang="en-US" sz="2400" b="1" dirty="0"/>
              <a:t>6:10</a:t>
            </a:r>
            <a:r>
              <a:rPr lang="en-US" sz="2400" dirty="0"/>
              <a:t>.</a:t>
            </a:r>
          </a:p>
        </p:txBody>
      </p:sp>
    </p:spTree>
    <p:extLst>
      <p:ext uri="{BB962C8B-B14F-4D97-AF65-F5344CB8AC3E}">
        <p14:creationId xmlns:p14="http://schemas.microsoft.com/office/powerpoint/2010/main" val="307701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F277-70E0-1A48-8E0A-696E1EBE143F}"/>
              </a:ext>
            </a:extLst>
          </p:cNvPr>
          <p:cNvSpPr>
            <a:spLocks noGrp="1"/>
          </p:cNvSpPr>
          <p:nvPr>
            <p:ph type="title"/>
          </p:nvPr>
        </p:nvSpPr>
        <p:spPr/>
        <p:txBody>
          <a:bodyPr/>
          <a:lstStyle/>
          <a:p>
            <a:r>
              <a:rPr lang="en-US" dirty="0"/>
              <a:t>Authorship</a:t>
            </a:r>
          </a:p>
        </p:txBody>
      </p:sp>
      <p:sp>
        <p:nvSpPr>
          <p:cNvPr id="3" name="Content Placeholder 2">
            <a:extLst>
              <a:ext uri="{FF2B5EF4-FFF2-40B4-BE49-F238E27FC236}">
                <a16:creationId xmlns:a16="http://schemas.microsoft.com/office/drawing/2014/main" id="{A4C16459-4CF3-5148-B5F6-6AABF77C4380}"/>
              </a:ext>
            </a:extLst>
          </p:cNvPr>
          <p:cNvSpPr>
            <a:spLocks noGrp="1"/>
          </p:cNvSpPr>
          <p:nvPr>
            <p:ph idx="1"/>
          </p:nvPr>
        </p:nvSpPr>
        <p:spPr/>
        <p:txBody>
          <a:bodyPr>
            <a:normAutofit lnSpcReduction="10000"/>
          </a:bodyPr>
          <a:lstStyle/>
          <a:p>
            <a:r>
              <a:rPr lang="en-US" sz="2800" dirty="0"/>
              <a:t>Uncertainty seems to have existed from very early on.</a:t>
            </a:r>
          </a:p>
          <a:p>
            <a:r>
              <a:rPr lang="en-US" sz="2800" dirty="0"/>
              <a:t>Several options are offered as to who wrote the book.</a:t>
            </a:r>
          </a:p>
          <a:p>
            <a:pPr lvl="1"/>
            <a:r>
              <a:rPr lang="en-US" sz="2400" dirty="0"/>
              <a:t>Paul</a:t>
            </a:r>
          </a:p>
          <a:p>
            <a:pPr lvl="1"/>
            <a:r>
              <a:rPr lang="en-US" sz="2400" dirty="0"/>
              <a:t>Barnabas</a:t>
            </a:r>
          </a:p>
          <a:p>
            <a:pPr lvl="1"/>
            <a:r>
              <a:rPr lang="en-US" sz="2400" dirty="0"/>
              <a:t>Luke</a:t>
            </a:r>
          </a:p>
          <a:p>
            <a:pPr lvl="1"/>
            <a:r>
              <a:rPr lang="en-US" sz="2400" dirty="0"/>
              <a:t>Clement</a:t>
            </a:r>
          </a:p>
          <a:p>
            <a:pPr lvl="1"/>
            <a:r>
              <a:rPr lang="en-US" sz="2400" dirty="0"/>
              <a:t>Apollos</a:t>
            </a:r>
          </a:p>
          <a:p>
            <a:pPr lvl="1"/>
            <a:r>
              <a:rPr lang="en-US" sz="2400" dirty="0"/>
              <a:t>Silvanus</a:t>
            </a:r>
          </a:p>
          <a:p>
            <a:pPr lvl="1"/>
            <a:r>
              <a:rPr lang="en-US" sz="2400" dirty="0"/>
              <a:t>Others – Peter, Jude, Stephen, Philip, Silas, Timothy</a:t>
            </a:r>
          </a:p>
          <a:p>
            <a:pPr lvl="1"/>
            <a:endParaRPr lang="en-US" sz="2400" dirty="0"/>
          </a:p>
        </p:txBody>
      </p:sp>
    </p:spTree>
    <p:extLst>
      <p:ext uri="{BB962C8B-B14F-4D97-AF65-F5344CB8AC3E}">
        <p14:creationId xmlns:p14="http://schemas.microsoft.com/office/powerpoint/2010/main" val="201187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F277-70E0-1A48-8E0A-696E1EBE143F}"/>
              </a:ext>
            </a:extLst>
          </p:cNvPr>
          <p:cNvSpPr>
            <a:spLocks noGrp="1"/>
          </p:cNvSpPr>
          <p:nvPr>
            <p:ph type="title"/>
          </p:nvPr>
        </p:nvSpPr>
        <p:spPr/>
        <p:txBody>
          <a:bodyPr/>
          <a:lstStyle/>
          <a:p>
            <a:r>
              <a:rPr lang="en-US" dirty="0"/>
              <a:t>Authorship – Arguments Against Paul</a:t>
            </a:r>
          </a:p>
        </p:txBody>
      </p:sp>
      <p:sp>
        <p:nvSpPr>
          <p:cNvPr id="3" name="Content Placeholder 2">
            <a:extLst>
              <a:ext uri="{FF2B5EF4-FFF2-40B4-BE49-F238E27FC236}">
                <a16:creationId xmlns:a16="http://schemas.microsoft.com/office/drawing/2014/main" id="{A4C16459-4CF3-5148-B5F6-6AABF77C4380}"/>
              </a:ext>
            </a:extLst>
          </p:cNvPr>
          <p:cNvSpPr>
            <a:spLocks noGrp="1"/>
          </p:cNvSpPr>
          <p:nvPr>
            <p:ph idx="1"/>
          </p:nvPr>
        </p:nvSpPr>
        <p:spPr/>
        <p:txBody>
          <a:bodyPr>
            <a:normAutofit/>
          </a:bodyPr>
          <a:lstStyle/>
          <a:p>
            <a:r>
              <a:rPr lang="en-US" sz="2800" dirty="0"/>
              <a:t>The writer of Hebrews does not mention his name in the document. </a:t>
            </a:r>
          </a:p>
          <a:p>
            <a:r>
              <a:rPr lang="en-US" sz="2800" dirty="0"/>
              <a:t>Hebrews 2:3 seems to make the author dependent upon those who heard the Lord, whereas Paul usually declares himself absolutely independent of other men in his message. </a:t>
            </a:r>
          </a:p>
          <a:p>
            <a:r>
              <a:rPr lang="en-US" sz="2800" dirty="0"/>
              <a:t>The writer of Hebrews uses the Septuagint translation whereas Paul used the Hebrew text. </a:t>
            </a:r>
          </a:p>
        </p:txBody>
      </p:sp>
    </p:spTree>
    <p:extLst>
      <p:ext uri="{BB962C8B-B14F-4D97-AF65-F5344CB8AC3E}">
        <p14:creationId xmlns:p14="http://schemas.microsoft.com/office/powerpoint/2010/main" val="37172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19156</TotalTime>
  <Words>1857</Words>
  <Application>Microsoft Macintosh PowerPoint</Application>
  <PresentationFormat>Widescreen</PresentationFormat>
  <Paragraphs>178</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Trebuchet MS</vt:lpstr>
      <vt:lpstr>Berlin</vt:lpstr>
      <vt:lpstr>Hebrews – Introduction (1)</vt:lpstr>
      <vt:lpstr>Title</vt:lpstr>
      <vt:lpstr>Title</vt:lpstr>
      <vt:lpstr>The Intended Audience</vt:lpstr>
      <vt:lpstr>The Intended Audience</vt:lpstr>
      <vt:lpstr>Location</vt:lpstr>
      <vt:lpstr>Location</vt:lpstr>
      <vt:lpstr>Authorship</vt:lpstr>
      <vt:lpstr>Authorship – Arguments Against Paul</vt:lpstr>
      <vt:lpstr>Authorship – Arguments Against Paul</vt:lpstr>
      <vt:lpstr>Authorship – Arguments For Paul</vt:lpstr>
      <vt:lpstr>Authorship – Arguments For Paul</vt:lpstr>
      <vt:lpstr>Authorship – Arguments For Paul</vt:lpstr>
      <vt:lpstr>Hebrews – Introduction (2)</vt:lpstr>
      <vt:lpstr>Authors Knowledge of the Old Testament</vt:lpstr>
      <vt:lpstr>Authors Knowledge of the Old Testament</vt:lpstr>
      <vt:lpstr>Authors Knowledge of the Old Testament</vt:lpstr>
      <vt:lpstr>Authors Knowledge of the Old Testament</vt:lpstr>
      <vt:lpstr>Authors Knowledge of the Old Testament</vt:lpstr>
      <vt:lpstr>Authors Grasp of Jesus’ Preaching Career</vt:lpstr>
      <vt:lpstr>Authors Grasp of Jesus’ Preaching Career</vt:lpstr>
      <vt:lpstr>Form and Purpose</vt:lpstr>
      <vt:lpstr>Form and Purpose</vt:lpstr>
      <vt:lpstr>Dating the Material</vt:lpstr>
      <vt:lpstr>Dating the Material</vt:lpstr>
      <vt:lpstr>Dating the Material</vt:lpstr>
      <vt:lpstr>Dating the Material</vt:lpstr>
      <vt:lpstr>The Occasion and Argument of Hebrews</vt:lpstr>
      <vt:lpstr>The Occasion and Argument of Hebrews</vt:lpstr>
      <vt:lpstr>The Occasion and Argument of Hebrews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38</cp:revision>
  <dcterms:created xsi:type="dcterms:W3CDTF">2022-02-21T20:09:31Z</dcterms:created>
  <dcterms:modified xsi:type="dcterms:W3CDTF">2022-03-20T11:45:14Z</dcterms:modified>
</cp:coreProperties>
</file>