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60" r:id="rId3"/>
    <p:sldId id="257" r:id="rId4"/>
    <p:sldId id="259" r:id="rId5"/>
    <p:sldId id="261" r:id="rId6"/>
    <p:sldId id="262" r:id="rId7"/>
    <p:sldId id="264" r:id="rId8"/>
    <p:sldId id="263"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4/2/22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4/2/22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4/2/22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4/2/22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4/2/22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4/2/22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verseid:58.2.2" TargetMode="External"/><Relationship Id="rId2" Type="http://schemas.openxmlformats.org/officeDocument/2006/relationships/hyperlink" Target="verseid:58.2.1" TargetMode="External"/><Relationship Id="rId1" Type="http://schemas.openxmlformats.org/officeDocument/2006/relationships/slideLayout" Target="../slideLayouts/slideLayout2.xml"/><Relationship Id="rId5" Type="http://schemas.openxmlformats.org/officeDocument/2006/relationships/hyperlink" Target="verseid:58.2.4" TargetMode="External"/><Relationship Id="rId4" Type="http://schemas.openxmlformats.org/officeDocument/2006/relationships/hyperlink" Target="verseid:58.2.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verseid:58.2.6" TargetMode="External"/><Relationship Id="rId2" Type="http://schemas.openxmlformats.org/officeDocument/2006/relationships/hyperlink" Target="verseid:58.2.5" TargetMode="External"/><Relationship Id="rId1" Type="http://schemas.openxmlformats.org/officeDocument/2006/relationships/slideLayout" Target="../slideLayouts/slideLayout2.xml"/><Relationship Id="rId6" Type="http://schemas.openxmlformats.org/officeDocument/2006/relationships/hyperlink" Target="verseid:58.2.9" TargetMode="External"/><Relationship Id="rId5" Type="http://schemas.openxmlformats.org/officeDocument/2006/relationships/hyperlink" Target="verseid:58.2.8" TargetMode="External"/><Relationship Id="rId4" Type="http://schemas.openxmlformats.org/officeDocument/2006/relationships/hyperlink" Target="verseid:58.2.7"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verseid:58.2.11" TargetMode="External"/><Relationship Id="rId2" Type="http://schemas.openxmlformats.org/officeDocument/2006/relationships/hyperlink" Target="verseid:58.2.10" TargetMode="External"/><Relationship Id="rId1" Type="http://schemas.openxmlformats.org/officeDocument/2006/relationships/slideLayout" Target="../slideLayouts/slideLayout2.xml"/><Relationship Id="rId4" Type="http://schemas.openxmlformats.org/officeDocument/2006/relationships/hyperlink" Target="verseid:58.2.1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verseid:58.2.14" TargetMode="External"/><Relationship Id="rId2" Type="http://schemas.openxmlformats.org/officeDocument/2006/relationships/hyperlink" Target="verseid:58.2.13" TargetMode="External"/><Relationship Id="rId1" Type="http://schemas.openxmlformats.org/officeDocument/2006/relationships/slideLayout" Target="../slideLayouts/slideLayout2.xml"/><Relationship Id="rId4" Type="http://schemas.openxmlformats.org/officeDocument/2006/relationships/hyperlink" Target="verseid:58.2.15"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verseid:58.1.2" TargetMode="External"/><Relationship Id="rId2" Type="http://schemas.openxmlformats.org/officeDocument/2006/relationships/hyperlink" Target="verseid:58.1.1" TargetMode="External"/><Relationship Id="rId1" Type="http://schemas.openxmlformats.org/officeDocument/2006/relationships/slideLayout" Target="../slideLayouts/slideLayout2.xml"/><Relationship Id="rId5" Type="http://schemas.openxmlformats.org/officeDocument/2006/relationships/hyperlink" Target="verseid:58.1.4" TargetMode="External"/><Relationship Id="rId4" Type="http://schemas.openxmlformats.org/officeDocument/2006/relationships/hyperlink" Target="verseid:58.1.3"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verseid:58.2.17" TargetMode="External"/><Relationship Id="rId2" Type="http://schemas.openxmlformats.org/officeDocument/2006/relationships/hyperlink" Target="verseid:58.2.16" TargetMode="External"/><Relationship Id="rId1" Type="http://schemas.openxmlformats.org/officeDocument/2006/relationships/slideLayout" Target="../slideLayouts/slideLayout2.xml"/><Relationship Id="rId4" Type="http://schemas.openxmlformats.org/officeDocument/2006/relationships/hyperlink" Target="verseid:58.2.18"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verseid:58.1.6" TargetMode="External"/><Relationship Id="rId2" Type="http://schemas.openxmlformats.org/officeDocument/2006/relationships/hyperlink" Target="verseid:58.1.5" TargetMode="External"/><Relationship Id="rId1" Type="http://schemas.openxmlformats.org/officeDocument/2006/relationships/slideLayout" Target="../slideLayouts/slideLayout2.xml"/><Relationship Id="rId6" Type="http://schemas.openxmlformats.org/officeDocument/2006/relationships/hyperlink" Target="verseid:58.1.9" TargetMode="External"/><Relationship Id="rId5" Type="http://schemas.openxmlformats.org/officeDocument/2006/relationships/hyperlink" Target="verseid:58.1.8" TargetMode="External"/><Relationship Id="rId4" Type="http://schemas.openxmlformats.org/officeDocument/2006/relationships/hyperlink" Target="verseid:58.1.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verseid:58.1.11" TargetMode="External"/><Relationship Id="rId2" Type="http://schemas.openxmlformats.org/officeDocument/2006/relationships/hyperlink" Target="verseid:58.1.10" TargetMode="External"/><Relationship Id="rId1" Type="http://schemas.openxmlformats.org/officeDocument/2006/relationships/slideLayout" Target="../slideLayouts/slideLayout2.xml"/><Relationship Id="rId6" Type="http://schemas.openxmlformats.org/officeDocument/2006/relationships/hyperlink" Target="verseid:58.1.14" TargetMode="External"/><Relationship Id="rId5" Type="http://schemas.openxmlformats.org/officeDocument/2006/relationships/hyperlink" Target="verseid:58.1.13" TargetMode="External"/><Relationship Id="rId4" Type="http://schemas.openxmlformats.org/officeDocument/2006/relationships/hyperlink" Target="verseid:58.1.1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Christ Is Superior to the Angles</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3</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Christ is Higher than the Angels</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If the conclusion of the reader is that Jesus is just an angel, even of high rank, he is still a created being and not God.</a:t>
            </a:r>
          </a:p>
          <a:p>
            <a:r>
              <a:rPr lang="en-US" sz="2800" dirty="0"/>
              <a:t>The writer will have not part of that limiting view of Jesus – He is the Son of God and not part of the angelic hosts.</a:t>
            </a:r>
          </a:p>
          <a:p>
            <a:r>
              <a:rPr lang="en-US" sz="2800" dirty="0"/>
              <a:t>In these 7 citations from the OT only 2 reference angels. </a:t>
            </a:r>
            <a:r>
              <a:rPr lang="en-US" sz="2800" b="1" dirty="0"/>
              <a:t>Vs. 6 </a:t>
            </a:r>
            <a:r>
              <a:rPr lang="en-US" sz="2800" dirty="0"/>
              <a:t>(</a:t>
            </a:r>
            <a:r>
              <a:rPr lang="en-US" sz="2800" b="1" dirty="0"/>
              <a:t>Deut. </a:t>
            </a:r>
            <a:r>
              <a:rPr lang="en-US" sz="2800" dirty="0"/>
              <a:t>32:43) and </a:t>
            </a:r>
            <a:r>
              <a:rPr lang="en-US" sz="2800" b="1" dirty="0"/>
              <a:t>vs. 7 </a:t>
            </a:r>
            <a:r>
              <a:rPr lang="en-US" sz="2800" dirty="0"/>
              <a:t>(</a:t>
            </a:r>
            <a:r>
              <a:rPr lang="en-US" sz="2800" b="1" dirty="0"/>
              <a:t>Ps. 104:4</a:t>
            </a:r>
            <a:r>
              <a:rPr lang="en-US" sz="2800" dirty="0"/>
              <a:t>)</a:t>
            </a:r>
            <a:endParaRPr lang="en-US" sz="2400" b="1" dirty="0"/>
          </a:p>
        </p:txBody>
      </p:sp>
    </p:spTree>
    <p:extLst>
      <p:ext uri="{BB962C8B-B14F-4D97-AF65-F5344CB8AC3E}">
        <p14:creationId xmlns:p14="http://schemas.microsoft.com/office/powerpoint/2010/main" val="7671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Christ is Higher than the Angels</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All the others emphasize the superiority of the Son.</a:t>
            </a:r>
          </a:p>
          <a:p>
            <a:r>
              <a:rPr lang="en-US" sz="2800" dirty="0"/>
              <a:t>As important as the angels are, they are inferior to the Son – we need to listen to Him!</a:t>
            </a:r>
            <a:endParaRPr lang="en-US" sz="2400" dirty="0"/>
          </a:p>
        </p:txBody>
      </p:sp>
    </p:spTree>
    <p:extLst>
      <p:ext uri="{BB962C8B-B14F-4D97-AF65-F5344CB8AC3E}">
        <p14:creationId xmlns:p14="http://schemas.microsoft.com/office/powerpoint/2010/main" val="314940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6B94-B958-3F4E-BBC4-50928755ED70}"/>
              </a:ext>
            </a:extLst>
          </p:cNvPr>
          <p:cNvSpPr>
            <a:spLocks noGrp="1"/>
          </p:cNvSpPr>
          <p:nvPr>
            <p:ph type="title"/>
          </p:nvPr>
        </p:nvSpPr>
        <p:spPr/>
        <p:txBody>
          <a:bodyPr/>
          <a:lstStyle/>
          <a:p>
            <a:r>
              <a:rPr lang="en-US" dirty="0"/>
              <a:t>Hebrews 2:1-4</a:t>
            </a:r>
          </a:p>
        </p:txBody>
      </p:sp>
      <p:sp>
        <p:nvSpPr>
          <p:cNvPr id="3" name="Content Placeholder 2">
            <a:extLst>
              <a:ext uri="{FF2B5EF4-FFF2-40B4-BE49-F238E27FC236}">
                <a16:creationId xmlns:a16="http://schemas.microsoft.com/office/drawing/2014/main" id="{65E9FB2D-3385-7F4C-A194-A7E3108B7A7F}"/>
              </a:ext>
            </a:extLst>
          </p:cNvPr>
          <p:cNvSpPr>
            <a:spLocks noGrp="1"/>
          </p:cNvSpPr>
          <p:nvPr>
            <p:ph idx="1"/>
          </p:nvPr>
        </p:nvSpPr>
        <p:spPr>
          <a:xfrm>
            <a:off x="680321" y="2336873"/>
            <a:ext cx="9613861" cy="4197742"/>
          </a:xfrm>
        </p:spPr>
        <p:txBody>
          <a:bodyPr>
            <a:normAutofit/>
          </a:bodyPr>
          <a:lstStyle/>
          <a:p>
            <a:r>
              <a:rPr lang="en-US" b="1" u="sng" dirty="0">
                <a:hlinkClick r:id="rId2"/>
              </a:rPr>
              <a:t>Heb 2:1</a:t>
            </a:r>
            <a:r>
              <a:rPr lang="en-US" dirty="0">
                <a:hlinkClick r:id="rId2"/>
              </a:rPr>
              <a:t> </a:t>
            </a:r>
            <a:r>
              <a:rPr lang="en-US" dirty="0"/>
              <a:t> Therefore we must give the more earnest heed to the things we have heard, lest we drift away.</a:t>
            </a:r>
          </a:p>
          <a:p>
            <a:r>
              <a:rPr lang="en-US" b="1" u="sng" dirty="0">
                <a:hlinkClick r:id="rId3"/>
              </a:rPr>
              <a:t>Heb 2:2</a:t>
            </a:r>
            <a:r>
              <a:rPr lang="en-US" dirty="0">
                <a:hlinkClick r:id="rId3"/>
              </a:rPr>
              <a:t> </a:t>
            </a:r>
            <a:r>
              <a:rPr lang="en-US" dirty="0"/>
              <a:t> For if the word spoken through angels proved steadfast, and every transgression and disobedience received a just reward,</a:t>
            </a:r>
          </a:p>
          <a:p>
            <a:r>
              <a:rPr lang="en-US" b="1" u="sng" dirty="0">
                <a:hlinkClick r:id="rId4"/>
              </a:rPr>
              <a:t>Heb 2:3</a:t>
            </a:r>
            <a:r>
              <a:rPr lang="en-US" dirty="0">
                <a:hlinkClick r:id="rId4"/>
              </a:rPr>
              <a:t> </a:t>
            </a:r>
            <a:r>
              <a:rPr lang="en-US" dirty="0"/>
              <a:t> how shall we escape if we neglect so great a salvation, which at the first began to be spoken by the Lord, and was confirmed to us by those who heard </a:t>
            </a:r>
            <a:r>
              <a:rPr lang="en-US" i="1" dirty="0"/>
              <a:t>Him,</a:t>
            </a:r>
            <a:endParaRPr lang="en-US" dirty="0"/>
          </a:p>
          <a:p>
            <a:r>
              <a:rPr lang="en-US" b="1" u="sng" dirty="0">
                <a:hlinkClick r:id="rId5"/>
              </a:rPr>
              <a:t>Heb 2:4</a:t>
            </a:r>
            <a:r>
              <a:rPr lang="en-US" dirty="0">
                <a:hlinkClick r:id="rId5"/>
              </a:rPr>
              <a:t> </a:t>
            </a:r>
            <a:r>
              <a:rPr lang="en-US" dirty="0"/>
              <a:t> God also bearing witness both with signs and wonders, with various miracles, and gifts of the Holy Spirit, according to His own will?</a:t>
            </a:r>
          </a:p>
        </p:txBody>
      </p:sp>
    </p:spTree>
    <p:extLst>
      <p:ext uri="{BB962C8B-B14F-4D97-AF65-F5344CB8AC3E}">
        <p14:creationId xmlns:p14="http://schemas.microsoft.com/office/powerpoint/2010/main" val="3036527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8B98-5B7D-2F49-A0B6-A112BFAA0A1C}"/>
              </a:ext>
            </a:extLst>
          </p:cNvPr>
          <p:cNvSpPr>
            <a:spLocks noGrp="1"/>
          </p:cNvSpPr>
          <p:nvPr>
            <p:ph type="title"/>
          </p:nvPr>
        </p:nvSpPr>
        <p:spPr/>
        <p:txBody>
          <a:bodyPr/>
          <a:lstStyle/>
          <a:p>
            <a:r>
              <a:rPr lang="en-US" dirty="0"/>
              <a:t>First Admonition: Pay Heed: Lest We Drift Away – Heb. 2:1-4</a:t>
            </a:r>
          </a:p>
        </p:txBody>
      </p:sp>
      <p:sp>
        <p:nvSpPr>
          <p:cNvPr id="3" name="Content Placeholder 2">
            <a:extLst>
              <a:ext uri="{FF2B5EF4-FFF2-40B4-BE49-F238E27FC236}">
                <a16:creationId xmlns:a16="http://schemas.microsoft.com/office/drawing/2014/main" id="{8323D23F-3DF6-9343-9972-4116DD4CC903}"/>
              </a:ext>
            </a:extLst>
          </p:cNvPr>
          <p:cNvSpPr>
            <a:spLocks noGrp="1"/>
          </p:cNvSpPr>
          <p:nvPr>
            <p:ph idx="1"/>
          </p:nvPr>
        </p:nvSpPr>
        <p:spPr/>
        <p:txBody>
          <a:bodyPr>
            <a:normAutofit/>
          </a:bodyPr>
          <a:lstStyle/>
          <a:p>
            <a:r>
              <a:rPr lang="en-US" sz="2800" dirty="0"/>
              <a:t>This warning is introduced in the middle of the dialogue regarding Jesus’ superiority to angels.</a:t>
            </a:r>
          </a:p>
          <a:p>
            <a:r>
              <a:rPr lang="en-US" sz="2800" dirty="0"/>
              <a:t>This is the first of several admonitions given.</a:t>
            </a:r>
          </a:p>
          <a:p>
            <a:pPr lvl="1"/>
            <a:r>
              <a:rPr lang="en-US" sz="2400" dirty="0"/>
              <a:t>Others are found in </a:t>
            </a:r>
            <a:r>
              <a:rPr lang="en-US" sz="2400" b="1" dirty="0"/>
              <a:t>3:7-4:16; 5:11-6:20; 10:19-13:17</a:t>
            </a:r>
            <a:endParaRPr lang="en-US" sz="2400" dirty="0"/>
          </a:p>
          <a:p>
            <a:r>
              <a:rPr lang="en-US" sz="2800" dirty="0"/>
              <a:t>In each case the same formula is used:</a:t>
            </a:r>
          </a:p>
          <a:p>
            <a:pPr lvl="1"/>
            <a:r>
              <a:rPr lang="en-US" sz="2400" dirty="0"/>
              <a:t>An exhortation</a:t>
            </a:r>
          </a:p>
          <a:p>
            <a:pPr lvl="1"/>
            <a:r>
              <a:rPr lang="en-US" sz="2400" dirty="0"/>
              <a:t>A warning</a:t>
            </a:r>
          </a:p>
          <a:p>
            <a:pPr lvl="1"/>
            <a:r>
              <a:rPr lang="en-US" sz="2400" dirty="0"/>
              <a:t>A supporting explanation</a:t>
            </a:r>
          </a:p>
        </p:txBody>
      </p:sp>
    </p:spTree>
    <p:extLst>
      <p:ext uri="{BB962C8B-B14F-4D97-AF65-F5344CB8AC3E}">
        <p14:creationId xmlns:p14="http://schemas.microsoft.com/office/powerpoint/2010/main" val="3322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8B98-5B7D-2F49-A0B6-A112BFAA0A1C}"/>
              </a:ext>
            </a:extLst>
          </p:cNvPr>
          <p:cNvSpPr>
            <a:spLocks noGrp="1"/>
          </p:cNvSpPr>
          <p:nvPr>
            <p:ph type="title"/>
          </p:nvPr>
        </p:nvSpPr>
        <p:spPr/>
        <p:txBody>
          <a:bodyPr/>
          <a:lstStyle/>
          <a:p>
            <a:r>
              <a:rPr lang="en-US" dirty="0"/>
              <a:t>First Admonition: Pay Heed: Lest We Drift Away – Heb. 2:1-4</a:t>
            </a:r>
          </a:p>
        </p:txBody>
      </p:sp>
      <p:sp>
        <p:nvSpPr>
          <p:cNvPr id="3" name="Content Placeholder 2">
            <a:extLst>
              <a:ext uri="{FF2B5EF4-FFF2-40B4-BE49-F238E27FC236}">
                <a16:creationId xmlns:a16="http://schemas.microsoft.com/office/drawing/2014/main" id="{8323D23F-3DF6-9343-9972-4116DD4CC903}"/>
              </a:ext>
            </a:extLst>
          </p:cNvPr>
          <p:cNvSpPr>
            <a:spLocks noGrp="1"/>
          </p:cNvSpPr>
          <p:nvPr>
            <p:ph idx="1"/>
          </p:nvPr>
        </p:nvSpPr>
        <p:spPr/>
        <p:txBody>
          <a:bodyPr>
            <a:normAutofit/>
          </a:bodyPr>
          <a:lstStyle/>
          <a:p>
            <a:r>
              <a:rPr lang="en-US" sz="2800" dirty="0"/>
              <a:t>In this passage:</a:t>
            </a:r>
          </a:p>
          <a:p>
            <a:pPr lvl="1"/>
            <a:r>
              <a:rPr lang="en-US" sz="2400" dirty="0"/>
              <a:t>Exhortation – give careful attention to the things spoken by the Son and His apostles.</a:t>
            </a:r>
          </a:p>
          <a:p>
            <a:pPr lvl="1"/>
            <a:r>
              <a:rPr lang="en-US" sz="2400" dirty="0"/>
              <a:t>Warning – if ignored angelic announcements brought on punishment, there is no chance of escape if the great salvation of the Son is neglected.</a:t>
            </a:r>
          </a:p>
          <a:p>
            <a:pPr lvl="1"/>
            <a:r>
              <a:rPr lang="en-US" sz="2400" dirty="0"/>
              <a:t>Supporting explanation – the Lord has spoken, confirmed the message with miracles and gifts. He means what He says!</a:t>
            </a:r>
          </a:p>
          <a:p>
            <a:pPr lvl="1"/>
            <a:endParaRPr lang="en-US" sz="2400" dirty="0"/>
          </a:p>
        </p:txBody>
      </p:sp>
    </p:spTree>
    <p:extLst>
      <p:ext uri="{BB962C8B-B14F-4D97-AF65-F5344CB8AC3E}">
        <p14:creationId xmlns:p14="http://schemas.microsoft.com/office/powerpoint/2010/main" val="364714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4BCF-FFF0-F240-A0FC-287B8BD26237}"/>
              </a:ext>
            </a:extLst>
          </p:cNvPr>
          <p:cNvSpPr>
            <a:spLocks noGrp="1"/>
          </p:cNvSpPr>
          <p:nvPr>
            <p:ph type="title"/>
          </p:nvPr>
        </p:nvSpPr>
        <p:spPr/>
        <p:txBody>
          <a:bodyPr/>
          <a:lstStyle/>
          <a:p>
            <a:r>
              <a:rPr lang="en-US" dirty="0"/>
              <a:t>Hebrews 2:5-9</a:t>
            </a:r>
          </a:p>
        </p:txBody>
      </p:sp>
      <p:sp>
        <p:nvSpPr>
          <p:cNvPr id="3" name="Content Placeholder 2">
            <a:extLst>
              <a:ext uri="{FF2B5EF4-FFF2-40B4-BE49-F238E27FC236}">
                <a16:creationId xmlns:a16="http://schemas.microsoft.com/office/drawing/2014/main" id="{DA51566A-47D9-FB4C-9E9E-61A7AB31768D}"/>
              </a:ext>
            </a:extLst>
          </p:cNvPr>
          <p:cNvSpPr>
            <a:spLocks noGrp="1"/>
          </p:cNvSpPr>
          <p:nvPr>
            <p:ph idx="1"/>
          </p:nvPr>
        </p:nvSpPr>
        <p:spPr>
          <a:xfrm>
            <a:off x="680321" y="2152185"/>
            <a:ext cx="9613861" cy="4538545"/>
          </a:xfrm>
        </p:spPr>
        <p:txBody>
          <a:bodyPr>
            <a:normAutofit fontScale="92500" lnSpcReduction="10000"/>
          </a:bodyPr>
          <a:lstStyle/>
          <a:p>
            <a:r>
              <a:rPr lang="en-US" b="1" u="sng" dirty="0">
                <a:hlinkClick r:id="rId2"/>
              </a:rPr>
              <a:t>Heb 2:5</a:t>
            </a:r>
            <a:r>
              <a:rPr lang="en-US" dirty="0">
                <a:hlinkClick r:id="rId2"/>
              </a:rPr>
              <a:t> </a:t>
            </a:r>
            <a:r>
              <a:rPr lang="en-US" dirty="0"/>
              <a:t> For He has not put the world to come, of which we speak, in subjection to angels.</a:t>
            </a:r>
          </a:p>
          <a:p>
            <a:r>
              <a:rPr lang="en-US" b="1" u="sng" dirty="0">
                <a:hlinkClick r:id="rId3"/>
              </a:rPr>
              <a:t>Heb 2:6</a:t>
            </a:r>
            <a:r>
              <a:rPr lang="en-US" dirty="0">
                <a:hlinkClick r:id="rId3"/>
              </a:rPr>
              <a:t> </a:t>
            </a:r>
            <a:r>
              <a:rPr lang="en-US" dirty="0"/>
              <a:t> But one testified in a certain place, saying: "WHAT IS MAN THAT YOU ARE MINDFUL OF HIM, OR THE SON OF MAN THAT YOU TAKE CARE OF HIM?</a:t>
            </a:r>
          </a:p>
          <a:p>
            <a:r>
              <a:rPr lang="en-US" b="1" u="sng" dirty="0">
                <a:hlinkClick r:id="rId4"/>
              </a:rPr>
              <a:t>Heb 2:7</a:t>
            </a:r>
            <a:r>
              <a:rPr lang="en-US" dirty="0">
                <a:hlinkClick r:id="rId4"/>
              </a:rPr>
              <a:t> </a:t>
            </a:r>
            <a:r>
              <a:rPr lang="en-US" dirty="0"/>
              <a:t> YOU HAVE MADE HIM A LITTLE LOWER THAN THE ANGELS; YOU HAVE CROWNED HIM WITH GLORY AND HONOR, AND SET HIM OVER THE WORKS OF YOUR HANDS.</a:t>
            </a:r>
          </a:p>
          <a:p>
            <a:r>
              <a:rPr lang="en-US" b="1" u="sng" dirty="0">
                <a:hlinkClick r:id="rId5"/>
              </a:rPr>
              <a:t>Heb 2:8</a:t>
            </a:r>
            <a:r>
              <a:rPr lang="en-US" dirty="0">
                <a:hlinkClick r:id="rId5"/>
              </a:rPr>
              <a:t> </a:t>
            </a:r>
            <a:r>
              <a:rPr lang="en-US" dirty="0"/>
              <a:t> YOU HAVE PUT ALL THINGS IN SUBJECTION UNDER HIS FEET." For in that He put all in subjection under him, He left nothing </a:t>
            </a:r>
            <a:r>
              <a:rPr lang="en-US" i="1" dirty="0"/>
              <a:t>that is</a:t>
            </a:r>
            <a:r>
              <a:rPr lang="en-US" dirty="0"/>
              <a:t> not put under him. But now we do not yet see all things put under him.</a:t>
            </a:r>
          </a:p>
          <a:p>
            <a:r>
              <a:rPr lang="en-US" b="1" u="sng" dirty="0">
                <a:hlinkClick r:id="rId6"/>
              </a:rPr>
              <a:t>Heb 2:9</a:t>
            </a:r>
            <a:r>
              <a:rPr lang="en-US" dirty="0">
                <a:hlinkClick r:id="rId6"/>
              </a:rPr>
              <a:t> </a:t>
            </a:r>
            <a:r>
              <a:rPr lang="en-US" dirty="0"/>
              <a:t> But we see Jesus, who was made a little lower than the angels, for the suffering of death crowned with glory and honor, that He, by the grace of God, might taste death for everyone.</a:t>
            </a:r>
          </a:p>
        </p:txBody>
      </p:sp>
    </p:spTree>
    <p:extLst>
      <p:ext uri="{BB962C8B-B14F-4D97-AF65-F5344CB8AC3E}">
        <p14:creationId xmlns:p14="http://schemas.microsoft.com/office/powerpoint/2010/main" val="2094103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DC48-F1A0-DF43-AF73-36EDC0A51D4B}"/>
              </a:ext>
            </a:extLst>
          </p:cNvPr>
          <p:cNvSpPr>
            <a:spLocks noGrp="1"/>
          </p:cNvSpPr>
          <p:nvPr>
            <p:ph type="title"/>
          </p:nvPr>
        </p:nvSpPr>
        <p:spPr/>
        <p:txBody>
          <a:bodyPr/>
          <a:lstStyle/>
          <a:p>
            <a:r>
              <a:rPr lang="en-US" dirty="0"/>
              <a:t>Humiliation and Glory of Jesus as Son of Man – 2:5-9</a:t>
            </a:r>
          </a:p>
        </p:txBody>
      </p:sp>
      <p:sp>
        <p:nvSpPr>
          <p:cNvPr id="3" name="Content Placeholder 2">
            <a:extLst>
              <a:ext uri="{FF2B5EF4-FFF2-40B4-BE49-F238E27FC236}">
                <a16:creationId xmlns:a16="http://schemas.microsoft.com/office/drawing/2014/main" id="{9E2784E2-9E00-9C42-9B9D-AC4EB88740B1}"/>
              </a:ext>
            </a:extLst>
          </p:cNvPr>
          <p:cNvSpPr>
            <a:spLocks noGrp="1"/>
          </p:cNvSpPr>
          <p:nvPr>
            <p:ph idx="1"/>
          </p:nvPr>
        </p:nvSpPr>
        <p:spPr>
          <a:xfrm>
            <a:off x="680321" y="2336873"/>
            <a:ext cx="9613861" cy="4420766"/>
          </a:xfrm>
        </p:spPr>
        <p:txBody>
          <a:bodyPr>
            <a:normAutofit/>
          </a:bodyPr>
          <a:lstStyle/>
          <a:p>
            <a:r>
              <a:rPr lang="en-US" sz="2800" dirty="0"/>
              <a:t>He turns back to his examination of OT passages and comparison of the Son to angels.</a:t>
            </a:r>
          </a:p>
          <a:p>
            <a:r>
              <a:rPr lang="en-US" sz="2800" dirty="0"/>
              <a:t>He shows the humanity and superiority of Jesus:</a:t>
            </a:r>
          </a:p>
          <a:p>
            <a:pPr marL="971550" lvl="1" indent="-514350">
              <a:buFont typeface="+mj-lt"/>
              <a:buAutoNum type="arabicPeriod"/>
            </a:pPr>
            <a:r>
              <a:rPr lang="en-US" sz="2800" dirty="0"/>
              <a:t>God has not subjected the Messianic Age to angels but to the Son of Man;</a:t>
            </a:r>
          </a:p>
          <a:p>
            <a:pPr marL="971550" lvl="1" indent="-514350">
              <a:buFont typeface="+mj-lt"/>
              <a:buAutoNum type="arabicPeriod"/>
            </a:pPr>
            <a:r>
              <a:rPr lang="en-US" sz="2800" dirty="0"/>
              <a:t>Scripture (Psalm 8) suggests that the Son, who has been shown to be superior to the angels was for a time made inferior to them; </a:t>
            </a:r>
          </a:p>
        </p:txBody>
      </p:sp>
    </p:spTree>
    <p:extLst>
      <p:ext uri="{BB962C8B-B14F-4D97-AF65-F5344CB8AC3E}">
        <p14:creationId xmlns:p14="http://schemas.microsoft.com/office/powerpoint/2010/main" val="133655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DC48-F1A0-DF43-AF73-36EDC0A51D4B}"/>
              </a:ext>
            </a:extLst>
          </p:cNvPr>
          <p:cNvSpPr>
            <a:spLocks noGrp="1"/>
          </p:cNvSpPr>
          <p:nvPr>
            <p:ph type="title"/>
          </p:nvPr>
        </p:nvSpPr>
        <p:spPr/>
        <p:txBody>
          <a:bodyPr/>
          <a:lstStyle/>
          <a:p>
            <a:r>
              <a:rPr lang="en-US" dirty="0"/>
              <a:t>Humiliation and Glory of Jesus as Son of Man – 2:5-9</a:t>
            </a:r>
          </a:p>
        </p:txBody>
      </p:sp>
      <p:sp>
        <p:nvSpPr>
          <p:cNvPr id="3" name="Content Placeholder 2">
            <a:extLst>
              <a:ext uri="{FF2B5EF4-FFF2-40B4-BE49-F238E27FC236}">
                <a16:creationId xmlns:a16="http://schemas.microsoft.com/office/drawing/2014/main" id="{9E2784E2-9E00-9C42-9B9D-AC4EB88740B1}"/>
              </a:ext>
            </a:extLst>
          </p:cNvPr>
          <p:cNvSpPr>
            <a:spLocks noGrp="1"/>
          </p:cNvSpPr>
          <p:nvPr>
            <p:ph idx="1"/>
          </p:nvPr>
        </p:nvSpPr>
        <p:spPr/>
        <p:txBody>
          <a:bodyPr>
            <a:noAutofit/>
          </a:bodyPr>
          <a:lstStyle/>
          <a:p>
            <a:pPr marL="514350" indent="-514350">
              <a:buFont typeface="+mj-lt"/>
              <a:buAutoNum type="arabicPeriod" startAt="3"/>
            </a:pPr>
            <a:r>
              <a:rPr lang="en-US" sz="2800" dirty="0"/>
              <a:t>The reason for that subjection had to do with the divine plan of salvation;</a:t>
            </a:r>
          </a:p>
          <a:p>
            <a:pPr marL="514350" indent="-514350">
              <a:buFont typeface="+mj-lt"/>
              <a:buAutoNum type="arabicPeriod" startAt="3"/>
            </a:pPr>
            <a:r>
              <a:rPr lang="en-US" sz="2800" dirty="0"/>
              <a:t>In order for him to become a high priest suited perfectly to the needs of man, he took upon himself humanity and suffered death as a man; </a:t>
            </a:r>
          </a:p>
          <a:p>
            <a:pPr marL="514350" indent="-514350">
              <a:buFont typeface="+mj-lt"/>
              <a:buAutoNum type="arabicPeriod" startAt="3"/>
            </a:pPr>
            <a:r>
              <a:rPr lang="en-US" sz="2800" dirty="0"/>
              <a:t>He shared perfectly in the flesh and blood of all men, the seed of Abraham, not the nature of angels; </a:t>
            </a:r>
          </a:p>
          <a:p>
            <a:pPr marL="514350" indent="-514350">
              <a:buFont typeface="+mj-lt"/>
              <a:buAutoNum type="arabicPeriod" startAt="3"/>
            </a:pPr>
            <a:r>
              <a:rPr lang="en-US" sz="2800" dirty="0"/>
              <a:t>Since he suffered through temptation, he is now uniquely qualified to provide aid and comfort to them.</a:t>
            </a:r>
          </a:p>
          <a:p>
            <a:pPr lvl="1"/>
            <a:endParaRPr lang="en-US" sz="2400" dirty="0"/>
          </a:p>
        </p:txBody>
      </p:sp>
    </p:spTree>
    <p:extLst>
      <p:ext uri="{BB962C8B-B14F-4D97-AF65-F5344CB8AC3E}">
        <p14:creationId xmlns:p14="http://schemas.microsoft.com/office/powerpoint/2010/main" val="126755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F460-561C-2C4E-8729-FE5F0810B15C}"/>
              </a:ext>
            </a:extLst>
          </p:cNvPr>
          <p:cNvSpPr>
            <a:spLocks noGrp="1"/>
          </p:cNvSpPr>
          <p:nvPr>
            <p:ph type="title"/>
          </p:nvPr>
        </p:nvSpPr>
        <p:spPr/>
        <p:txBody>
          <a:bodyPr/>
          <a:lstStyle/>
          <a:p>
            <a:r>
              <a:rPr lang="en-US" dirty="0"/>
              <a:t>Hebrews 2:10-18</a:t>
            </a:r>
          </a:p>
        </p:txBody>
      </p:sp>
      <p:sp>
        <p:nvSpPr>
          <p:cNvPr id="3" name="Content Placeholder 2">
            <a:extLst>
              <a:ext uri="{FF2B5EF4-FFF2-40B4-BE49-F238E27FC236}">
                <a16:creationId xmlns:a16="http://schemas.microsoft.com/office/drawing/2014/main" id="{EA77065D-EF7B-B644-A306-DCDD2B5FA3AA}"/>
              </a:ext>
            </a:extLst>
          </p:cNvPr>
          <p:cNvSpPr>
            <a:spLocks noGrp="1"/>
          </p:cNvSpPr>
          <p:nvPr>
            <p:ph idx="1"/>
          </p:nvPr>
        </p:nvSpPr>
        <p:spPr>
          <a:xfrm>
            <a:off x="680321" y="2336873"/>
            <a:ext cx="9613861" cy="3767899"/>
          </a:xfrm>
        </p:spPr>
        <p:txBody>
          <a:bodyPr>
            <a:normAutofit lnSpcReduction="10000"/>
          </a:bodyPr>
          <a:lstStyle/>
          <a:p>
            <a:r>
              <a:rPr lang="en-US" sz="2800" b="1" u="sng" dirty="0">
                <a:hlinkClick r:id="rId2"/>
              </a:rPr>
              <a:t>Heb 2:10</a:t>
            </a:r>
            <a:r>
              <a:rPr lang="en-US" sz="2800" dirty="0">
                <a:hlinkClick r:id="rId2"/>
              </a:rPr>
              <a:t> </a:t>
            </a:r>
            <a:r>
              <a:rPr lang="en-US" sz="2800" dirty="0"/>
              <a:t> For it was fitting for Him, for whom </a:t>
            </a:r>
            <a:r>
              <a:rPr lang="en-US" sz="2800" i="1" dirty="0"/>
              <a:t>are</a:t>
            </a:r>
            <a:r>
              <a:rPr lang="en-US" sz="2800" dirty="0"/>
              <a:t> all things and by whom </a:t>
            </a:r>
            <a:r>
              <a:rPr lang="en-US" sz="2800" i="1" dirty="0"/>
              <a:t>are</a:t>
            </a:r>
            <a:r>
              <a:rPr lang="en-US" sz="2800" dirty="0"/>
              <a:t> all things, in bringing many sons to glory, to make the captain of their salvation perfect through sufferings.</a:t>
            </a:r>
          </a:p>
          <a:p>
            <a:r>
              <a:rPr lang="en-US" sz="2800" b="1" u="sng" dirty="0">
                <a:hlinkClick r:id="rId3"/>
              </a:rPr>
              <a:t>Heb 2:11</a:t>
            </a:r>
            <a:r>
              <a:rPr lang="en-US" sz="2800" dirty="0">
                <a:hlinkClick r:id="rId3"/>
              </a:rPr>
              <a:t> </a:t>
            </a:r>
            <a:r>
              <a:rPr lang="en-US" sz="2800" dirty="0"/>
              <a:t> For both He who sanctifies and those who are being sanctified </a:t>
            </a:r>
            <a:r>
              <a:rPr lang="en-US" sz="2800" i="1" dirty="0"/>
              <a:t>are</a:t>
            </a:r>
            <a:r>
              <a:rPr lang="en-US" sz="2800" dirty="0"/>
              <a:t> all of one, for which reason He is not ashamed to call them brethren,</a:t>
            </a:r>
          </a:p>
          <a:p>
            <a:r>
              <a:rPr lang="en-US" sz="2800" b="1" u="sng" dirty="0">
                <a:hlinkClick r:id="rId4"/>
              </a:rPr>
              <a:t>Heb 2:12</a:t>
            </a:r>
            <a:r>
              <a:rPr lang="en-US" sz="2800" dirty="0">
                <a:hlinkClick r:id="rId4"/>
              </a:rPr>
              <a:t> </a:t>
            </a:r>
            <a:r>
              <a:rPr lang="en-US" sz="2800" dirty="0"/>
              <a:t> saying: "I WILL DECLARE YOUR NAME TO MY BRETHREN; IN THE MIDST OF THE ASSEMBLY I WILL SING PRAISE TO YOU."</a:t>
            </a:r>
          </a:p>
        </p:txBody>
      </p:sp>
    </p:spTree>
    <p:extLst>
      <p:ext uri="{BB962C8B-B14F-4D97-AF65-F5344CB8AC3E}">
        <p14:creationId xmlns:p14="http://schemas.microsoft.com/office/powerpoint/2010/main" val="349352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F460-561C-2C4E-8729-FE5F0810B15C}"/>
              </a:ext>
            </a:extLst>
          </p:cNvPr>
          <p:cNvSpPr>
            <a:spLocks noGrp="1"/>
          </p:cNvSpPr>
          <p:nvPr>
            <p:ph type="title"/>
          </p:nvPr>
        </p:nvSpPr>
        <p:spPr/>
        <p:txBody>
          <a:bodyPr/>
          <a:lstStyle/>
          <a:p>
            <a:r>
              <a:rPr lang="en-US" dirty="0"/>
              <a:t>Hebrews 2:10-18</a:t>
            </a:r>
          </a:p>
        </p:txBody>
      </p:sp>
      <p:sp>
        <p:nvSpPr>
          <p:cNvPr id="3" name="Content Placeholder 2">
            <a:extLst>
              <a:ext uri="{FF2B5EF4-FFF2-40B4-BE49-F238E27FC236}">
                <a16:creationId xmlns:a16="http://schemas.microsoft.com/office/drawing/2014/main" id="{EA77065D-EF7B-B644-A306-DCDD2B5FA3AA}"/>
              </a:ext>
            </a:extLst>
          </p:cNvPr>
          <p:cNvSpPr>
            <a:spLocks noGrp="1"/>
          </p:cNvSpPr>
          <p:nvPr>
            <p:ph idx="1"/>
          </p:nvPr>
        </p:nvSpPr>
        <p:spPr>
          <a:xfrm>
            <a:off x="680321" y="2336872"/>
            <a:ext cx="9613861" cy="4298103"/>
          </a:xfrm>
        </p:spPr>
        <p:txBody>
          <a:bodyPr>
            <a:normAutofit/>
          </a:bodyPr>
          <a:lstStyle/>
          <a:p>
            <a:r>
              <a:rPr lang="en-US" sz="2800" b="1" u="sng" dirty="0">
                <a:hlinkClick r:id="rId2"/>
              </a:rPr>
              <a:t>Heb 2:13</a:t>
            </a:r>
            <a:r>
              <a:rPr lang="en-US" sz="2800" dirty="0">
                <a:hlinkClick r:id="rId2"/>
              </a:rPr>
              <a:t> </a:t>
            </a:r>
            <a:r>
              <a:rPr lang="en-US" sz="2800" dirty="0"/>
              <a:t> And again: "I WILL PUT MY TRUST IN HIM." And again: "HERE AM I AND THE CHILDREN WHOM GOD HAS GIVEN ME."</a:t>
            </a:r>
            <a:endParaRPr lang="en-US" sz="2800" b="1" u="sng" dirty="0">
              <a:hlinkClick r:id="rId3"/>
            </a:endParaRPr>
          </a:p>
          <a:p>
            <a:r>
              <a:rPr lang="en-US" sz="2800" b="1" u="sng" dirty="0">
                <a:hlinkClick r:id="rId3"/>
              </a:rPr>
              <a:t>Heb 2:14</a:t>
            </a:r>
            <a:r>
              <a:rPr lang="en-US" sz="2800" dirty="0">
                <a:hlinkClick r:id="rId3"/>
              </a:rPr>
              <a:t> </a:t>
            </a:r>
            <a:r>
              <a:rPr lang="en-US" sz="2800" dirty="0"/>
              <a:t> Inasmuch then as the children have partaken of flesh and blood, He Himself likewise shared in the same, that through death He might destroy him who had the power of death, that is, the devil,</a:t>
            </a:r>
          </a:p>
          <a:p>
            <a:r>
              <a:rPr lang="en-US" sz="2800" b="1" u="sng" dirty="0">
                <a:hlinkClick r:id="rId4"/>
              </a:rPr>
              <a:t>Heb 2:15</a:t>
            </a:r>
            <a:r>
              <a:rPr lang="en-US" sz="2800" dirty="0">
                <a:hlinkClick r:id="rId4"/>
              </a:rPr>
              <a:t> </a:t>
            </a:r>
            <a:r>
              <a:rPr lang="en-US" sz="2800" dirty="0"/>
              <a:t> and release those who through fear of death were all their lifetime subject to bondage.</a:t>
            </a:r>
          </a:p>
        </p:txBody>
      </p:sp>
    </p:spTree>
    <p:extLst>
      <p:ext uri="{BB962C8B-B14F-4D97-AF65-F5344CB8AC3E}">
        <p14:creationId xmlns:p14="http://schemas.microsoft.com/office/powerpoint/2010/main" val="4138171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A28B-2504-284B-A924-DB92036A0F3A}"/>
              </a:ext>
            </a:extLst>
          </p:cNvPr>
          <p:cNvSpPr>
            <a:spLocks noGrp="1"/>
          </p:cNvSpPr>
          <p:nvPr>
            <p:ph type="title"/>
          </p:nvPr>
        </p:nvSpPr>
        <p:spPr/>
        <p:txBody>
          <a:bodyPr/>
          <a:lstStyle/>
          <a:p>
            <a:r>
              <a:rPr lang="en-US" dirty="0"/>
              <a:t>Hebrews 1:1-4</a:t>
            </a:r>
          </a:p>
        </p:txBody>
      </p:sp>
      <p:sp>
        <p:nvSpPr>
          <p:cNvPr id="3" name="Content Placeholder 2">
            <a:extLst>
              <a:ext uri="{FF2B5EF4-FFF2-40B4-BE49-F238E27FC236}">
                <a16:creationId xmlns:a16="http://schemas.microsoft.com/office/drawing/2014/main" id="{DCF37A38-7570-6C4A-B3CA-33A957E59827}"/>
              </a:ext>
            </a:extLst>
          </p:cNvPr>
          <p:cNvSpPr>
            <a:spLocks noGrp="1"/>
          </p:cNvSpPr>
          <p:nvPr>
            <p:ph idx="1"/>
          </p:nvPr>
        </p:nvSpPr>
        <p:spPr>
          <a:xfrm>
            <a:off x="680321" y="2336872"/>
            <a:ext cx="9613861" cy="4286951"/>
          </a:xfrm>
        </p:spPr>
        <p:txBody>
          <a:bodyPr>
            <a:normAutofit/>
          </a:bodyPr>
          <a:lstStyle/>
          <a:p>
            <a:r>
              <a:rPr lang="en-US" b="1" u="sng" dirty="0">
                <a:hlinkClick r:id="rId2"/>
              </a:rPr>
              <a:t>Heb 1:1</a:t>
            </a:r>
            <a:r>
              <a:rPr lang="en-US" dirty="0">
                <a:hlinkClick r:id="rId2"/>
              </a:rPr>
              <a:t> </a:t>
            </a:r>
            <a:r>
              <a:rPr lang="en-US" dirty="0"/>
              <a:t> God, who at various times and in various ways spoke in time past to the fathers by the prophets,</a:t>
            </a:r>
          </a:p>
          <a:p>
            <a:r>
              <a:rPr lang="en-US" b="1" u="sng" dirty="0">
                <a:hlinkClick r:id="rId3"/>
              </a:rPr>
              <a:t>Heb 1:2</a:t>
            </a:r>
            <a:r>
              <a:rPr lang="en-US" dirty="0">
                <a:hlinkClick r:id="rId3"/>
              </a:rPr>
              <a:t> </a:t>
            </a:r>
            <a:r>
              <a:rPr lang="en-US" dirty="0"/>
              <a:t> has in these last days spoken to us by </a:t>
            </a:r>
            <a:r>
              <a:rPr lang="en-US" i="1" dirty="0"/>
              <a:t>His </a:t>
            </a:r>
            <a:r>
              <a:rPr lang="en-US" dirty="0"/>
              <a:t>Son, whom He has appointed heir of all things, through whom also He made the worlds;</a:t>
            </a:r>
          </a:p>
          <a:p>
            <a:r>
              <a:rPr lang="en-US" b="1" u="sng" dirty="0">
                <a:hlinkClick r:id="rId4"/>
              </a:rPr>
              <a:t>Heb 1:3</a:t>
            </a:r>
            <a:r>
              <a:rPr lang="en-US" dirty="0">
                <a:hlinkClick r:id="rId4"/>
              </a:rPr>
              <a:t> </a:t>
            </a:r>
            <a:r>
              <a:rPr lang="en-US" dirty="0"/>
              <a:t> who being the brightness of </a:t>
            </a:r>
            <a:r>
              <a:rPr lang="en-US" i="1" dirty="0"/>
              <a:t>His</a:t>
            </a:r>
            <a:r>
              <a:rPr lang="en-US" dirty="0"/>
              <a:t> glory and the express image of His person, and upholding all things by the word of His power, when He had by Himself purged our sins, sat down at the right hand of the Majesty on high,</a:t>
            </a:r>
          </a:p>
          <a:p>
            <a:r>
              <a:rPr lang="en-US" b="1" u="sng" dirty="0">
                <a:hlinkClick r:id="rId5"/>
              </a:rPr>
              <a:t>Heb 1:4</a:t>
            </a:r>
            <a:r>
              <a:rPr lang="en-US" dirty="0">
                <a:hlinkClick r:id="rId5"/>
              </a:rPr>
              <a:t> </a:t>
            </a:r>
            <a:r>
              <a:rPr lang="en-US" dirty="0"/>
              <a:t> having become so much better than the angels, as He has by inheritance obtained a more excellent name than they.</a:t>
            </a:r>
          </a:p>
        </p:txBody>
      </p:sp>
    </p:spTree>
    <p:extLst>
      <p:ext uri="{BB962C8B-B14F-4D97-AF65-F5344CB8AC3E}">
        <p14:creationId xmlns:p14="http://schemas.microsoft.com/office/powerpoint/2010/main" val="3249657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F460-561C-2C4E-8729-FE5F0810B15C}"/>
              </a:ext>
            </a:extLst>
          </p:cNvPr>
          <p:cNvSpPr>
            <a:spLocks noGrp="1"/>
          </p:cNvSpPr>
          <p:nvPr>
            <p:ph type="title"/>
          </p:nvPr>
        </p:nvSpPr>
        <p:spPr/>
        <p:txBody>
          <a:bodyPr/>
          <a:lstStyle/>
          <a:p>
            <a:r>
              <a:rPr lang="en-US" dirty="0"/>
              <a:t>Hebrews 2:10-18</a:t>
            </a:r>
          </a:p>
        </p:txBody>
      </p:sp>
      <p:sp>
        <p:nvSpPr>
          <p:cNvPr id="3" name="Content Placeholder 2">
            <a:extLst>
              <a:ext uri="{FF2B5EF4-FFF2-40B4-BE49-F238E27FC236}">
                <a16:creationId xmlns:a16="http://schemas.microsoft.com/office/drawing/2014/main" id="{EA77065D-EF7B-B644-A306-DCDD2B5FA3AA}"/>
              </a:ext>
            </a:extLst>
          </p:cNvPr>
          <p:cNvSpPr>
            <a:spLocks noGrp="1"/>
          </p:cNvSpPr>
          <p:nvPr>
            <p:ph idx="1"/>
          </p:nvPr>
        </p:nvSpPr>
        <p:spPr>
          <a:xfrm>
            <a:off x="680321" y="2336873"/>
            <a:ext cx="9613861" cy="3863205"/>
          </a:xfrm>
        </p:spPr>
        <p:txBody>
          <a:bodyPr>
            <a:normAutofit/>
          </a:bodyPr>
          <a:lstStyle/>
          <a:p>
            <a:r>
              <a:rPr lang="en-US" sz="2800" b="1" u="sng" dirty="0">
                <a:hlinkClick r:id="rId2"/>
              </a:rPr>
              <a:t>Heb 2:16</a:t>
            </a:r>
            <a:r>
              <a:rPr lang="en-US" sz="2800" dirty="0">
                <a:hlinkClick r:id="rId2"/>
              </a:rPr>
              <a:t> </a:t>
            </a:r>
            <a:r>
              <a:rPr lang="en-US" sz="2800" dirty="0"/>
              <a:t> For indeed He does not give aid to angels, but He does give aid to the seed of Abraham.</a:t>
            </a:r>
          </a:p>
          <a:p>
            <a:r>
              <a:rPr lang="en-US" sz="2800" b="1" u="sng" dirty="0">
                <a:hlinkClick r:id="rId3"/>
              </a:rPr>
              <a:t>Heb 2:17</a:t>
            </a:r>
            <a:r>
              <a:rPr lang="en-US" sz="2800" dirty="0">
                <a:hlinkClick r:id="rId3"/>
              </a:rPr>
              <a:t> </a:t>
            </a:r>
            <a:r>
              <a:rPr lang="en-US" sz="2800" dirty="0"/>
              <a:t> Therefore, in all things He had to be made like </a:t>
            </a:r>
            <a:r>
              <a:rPr lang="en-US" sz="2800" i="1" dirty="0"/>
              <a:t>His</a:t>
            </a:r>
            <a:r>
              <a:rPr lang="en-US" sz="2800" dirty="0"/>
              <a:t> brethren, that He might be a merciful and faithful High Priest in things </a:t>
            </a:r>
            <a:r>
              <a:rPr lang="en-US" sz="2800" i="1" dirty="0"/>
              <a:t>pertaining</a:t>
            </a:r>
            <a:r>
              <a:rPr lang="en-US" sz="2800" dirty="0"/>
              <a:t> to God, to make propitiation for the sins of the people.</a:t>
            </a:r>
          </a:p>
          <a:p>
            <a:r>
              <a:rPr lang="en-US" sz="2800" b="1" u="sng" dirty="0">
                <a:hlinkClick r:id="rId4"/>
              </a:rPr>
              <a:t>Heb 2:18</a:t>
            </a:r>
            <a:r>
              <a:rPr lang="en-US" sz="2800" dirty="0">
                <a:hlinkClick r:id="rId4"/>
              </a:rPr>
              <a:t> </a:t>
            </a:r>
            <a:r>
              <a:rPr lang="en-US" sz="2800" dirty="0"/>
              <a:t> For in that He Himself has suffered, being tempted, He is able to aid those who are tempted.</a:t>
            </a:r>
          </a:p>
          <a:p>
            <a:endParaRPr lang="en-US" sz="2800" dirty="0"/>
          </a:p>
        </p:txBody>
      </p:sp>
    </p:spTree>
    <p:extLst>
      <p:ext uri="{BB962C8B-B14F-4D97-AF65-F5344CB8AC3E}">
        <p14:creationId xmlns:p14="http://schemas.microsoft.com/office/powerpoint/2010/main" val="1240404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BEBFF-498C-AC45-AFE1-3660C2F57C5B}"/>
              </a:ext>
            </a:extLst>
          </p:cNvPr>
          <p:cNvSpPr>
            <a:spLocks noGrp="1"/>
          </p:cNvSpPr>
          <p:nvPr>
            <p:ph type="title"/>
          </p:nvPr>
        </p:nvSpPr>
        <p:spPr/>
        <p:txBody>
          <a:bodyPr/>
          <a:lstStyle/>
          <a:p>
            <a:r>
              <a:rPr lang="en-US" dirty="0"/>
              <a:t>Christ the Savior and High Priest of His People – 2:10-18</a:t>
            </a:r>
          </a:p>
        </p:txBody>
      </p:sp>
      <p:sp>
        <p:nvSpPr>
          <p:cNvPr id="3" name="Content Placeholder 2">
            <a:extLst>
              <a:ext uri="{FF2B5EF4-FFF2-40B4-BE49-F238E27FC236}">
                <a16:creationId xmlns:a16="http://schemas.microsoft.com/office/drawing/2014/main" id="{889F3FCA-AEDE-4C47-BFB0-FD7C4945136B}"/>
              </a:ext>
            </a:extLst>
          </p:cNvPr>
          <p:cNvSpPr>
            <a:spLocks noGrp="1"/>
          </p:cNvSpPr>
          <p:nvPr>
            <p:ph idx="1"/>
          </p:nvPr>
        </p:nvSpPr>
        <p:spPr/>
        <p:txBody>
          <a:bodyPr>
            <a:normAutofit/>
          </a:bodyPr>
          <a:lstStyle/>
          <a:p>
            <a:r>
              <a:rPr lang="en-US" sz="2800" dirty="0"/>
              <a:t>Here is it argued that it was fitting that God would allow Jesus to suffer.</a:t>
            </a:r>
          </a:p>
          <a:p>
            <a:r>
              <a:rPr lang="en-US" sz="2800" dirty="0"/>
              <a:t>By doing so He understands our situation in life.</a:t>
            </a:r>
          </a:p>
          <a:p>
            <a:r>
              <a:rPr lang="en-US" sz="2800" dirty="0"/>
              <a:t>Sharing the human condition and ultimately death.</a:t>
            </a:r>
          </a:p>
          <a:p>
            <a:r>
              <a:rPr lang="en-US" sz="2800" dirty="0"/>
              <a:t>Sharing in death accomplishes 2 things:</a:t>
            </a:r>
          </a:p>
          <a:p>
            <a:pPr marL="914400" lvl="1" indent="-457200">
              <a:buFont typeface="+mj-lt"/>
              <a:buAutoNum type="arabicPeriod"/>
            </a:pPr>
            <a:r>
              <a:rPr lang="en-US" sz="2400" dirty="0"/>
              <a:t>Liberates us from fear of death.</a:t>
            </a:r>
          </a:p>
          <a:p>
            <a:pPr marL="914400" lvl="1" indent="-457200">
              <a:buFont typeface="+mj-lt"/>
              <a:buAutoNum type="arabicPeriod"/>
            </a:pPr>
            <a:r>
              <a:rPr lang="en-US" sz="2400" dirty="0"/>
              <a:t>Perfected Jesus to serve as our High Priest</a:t>
            </a:r>
          </a:p>
        </p:txBody>
      </p:sp>
    </p:spTree>
    <p:extLst>
      <p:ext uri="{BB962C8B-B14F-4D97-AF65-F5344CB8AC3E}">
        <p14:creationId xmlns:p14="http://schemas.microsoft.com/office/powerpoint/2010/main" val="22357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BEBFF-498C-AC45-AFE1-3660C2F57C5B}"/>
              </a:ext>
            </a:extLst>
          </p:cNvPr>
          <p:cNvSpPr>
            <a:spLocks noGrp="1"/>
          </p:cNvSpPr>
          <p:nvPr>
            <p:ph type="title"/>
          </p:nvPr>
        </p:nvSpPr>
        <p:spPr/>
        <p:txBody>
          <a:bodyPr/>
          <a:lstStyle/>
          <a:p>
            <a:r>
              <a:rPr lang="en-US" dirty="0"/>
              <a:t>Christ the Savior and High Priest of His People – 2:10-18</a:t>
            </a:r>
          </a:p>
        </p:txBody>
      </p:sp>
      <p:sp>
        <p:nvSpPr>
          <p:cNvPr id="3" name="Content Placeholder 2">
            <a:extLst>
              <a:ext uri="{FF2B5EF4-FFF2-40B4-BE49-F238E27FC236}">
                <a16:creationId xmlns:a16="http://schemas.microsoft.com/office/drawing/2014/main" id="{889F3FCA-AEDE-4C47-BFB0-FD7C4945136B}"/>
              </a:ext>
            </a:extLst>
          </p:cNvPr>
          <p:cNvSpPr>
            <a:spLocks noGrp="1"/>
          </p:cNvSpPr>
          <p:nvPr>
            <p:ph idx="1"/>
          </p:nvPr>
        </p:nvSpPr>
        <p:spPr>
          <a:xfrm>
            <a:off x="680321" y="2336872"/>
            <a:ext cx="9613861" cy="4242347"/>
          </a:xfrm>
        </p:spPr>
        <p:txBody>
          <a:bodyPr>
            <a:normAutofit/>
          </a:bodyPr>
          <a:lstStyle/>
          <a:p>
            <a:r>
              <a:rPr lang="en-US" sz="2800" dirty="0"/>
              <a:t>The idea of the Messiah suffering was rejected by most Jews and the Gentiles. </a:t>
            </a:r>
            <a:r>
              <a:rPr lang="en-US" sz="2800" b="1" dirty="0"/>
              <a:t>1 Cor. 1:23</a:t>
            </a:r>
            <a:endParaRPr lang="en-US" sz="2800" dirty="0"/>
          </a:p>
          <a:p>
            <a:pPr lvl="1"/>
            <a:r>
              <a:rPr lang="en-US" sz="2400" dirty="0"/>
              <a:t>Jews expected a triumphant king.</a:t>
            </a:r>
          </a:p>
          <a:p>
            <a:pPr lvl="1"/>
            <a:r>
              <a:rPr lang="en-US" sz="2400" dirty="0"/>
              <a:t>Gentiles did not view humility as a worthy attribute.</a:t>
            </a:r>
          </a:p>
          <a:p>
            <a:pPr lvl="1"/>
            <a:r>
              <a:rPr lang="en-US" sz="2400" dirty="0"/>
              <a:t>Dying by crucifixion in no way met either groups expectations.</a:t>
            </a:r>
          </a:p>
          <a:p>
            <a:r>
              <a:rPr lang="en-US" sz="2800" dirty="0"/>
              <a:t>However, this was God’s plan all along. See the OT Prophets:</a:t>
            </a:r>
          </a:p>
          <a:p>
            <a:pPr lvl="1"/>
            <a:r>
              <a:rPr lang="en-US" sz="2400" dirty="0"/>
              <a:t>Zech. </a:t>
            </a:r>
            <a:r>
              <a:rPr lang="en-US" sz="2400"/>
              <a:t>12:9-14</a:t>
            </a:r>
            <a:endParaRPr lang="en-US" sz="2400" dirty="0"/>
          </a:p>
          <a:p>
            <a:pPr lvl="1"/>
            <a:r>
              <a:rPr lang="en-US" sz="2400" dirty="0"/>
              <a:t>Isa. 52:13-15; 53</a:t>
            </a:r>
          </a:p>
          <a:p>
            <a:pPr lvl="1"/>
            <a:r>
              <a:rPr lang="en-US" sz="2400" dirty="0"/>
              <a:t>Ps. 22</a:t>
            </a:r>
          </a:p>
        </p:txBody>
      </p:sp>
    </p:spTree>
    <p:extLst>
      <p:ext uri="{BB962C8B-B14F-4D97-AF65-F5344CB8AC3E}">
        <p14:creationId xmlns:p14="http://schemas.microsoft.com/office/powerpoint/2010/main" val="346057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God’s Final Revelation in the Son – 1:1-4</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No introduction as is common in other books.</a:t>
            </a:r>
          </a:p>
          <a:p>
            <a:r>
              <a:rPr lang="en-US" sz="2800" dirty="0"/>
              <a:t>Opens directly with a statement exposing the theme of the entire book.</a:t>
            </a:r>
          </a:p>
          <a:p>
            <a:r>
              <a:rPr lang="en-US" sz="2800" dirty="0"/>
              <a:t>His purpose is to show that Christianity is superior to Judaism.</a:t>
            </a:r>
          </a:p>
          <a:p>
            <a:r>
              <a:rPr lang="en-US" sz="2800" dirty="0"/>
              <a:t>In the writer’s view Jesus Christ is the answer to an age-old question: How may man have fellowship with God?</a:t>
            </a:r>
          </a:p>
        </p:txBody>
      </p:sp>
    </p:spTree>
    <p:extLst>
      <p:ext uri="{BB962C8B-B14F-4D97-AF65-F5344CB8AC3E}">
        <p14:creationId xmlns:p14="http://schemas.microsoft.com/office/powerpoint/2010/main" val="33482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God’s Final Revelation in the Son – 1:1-4</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For that fellowship to happen man must know the will of God, which was first communicated through the Prophets.</a:t>
            </a:r>
          </a:p>
          <a:p>
            <a:r>
              <a:rPr lang="en-US" sz="2800" dirty="0"/>
              <a:t>That communication exposed our sin and need for redemption.</a:t>
            </a:r>
          </a:p>
          <a:p>
            <a:pPr lvl="1"/>
            <a:r>
              <a:rPr lang="en-US" sz="2400" dirty="0"/>
              <a:t>No fellowship is possible until the guilt of sin is removed.</a:t>
            </a:r>
          </a:p>
          <a:p>
            <a:r>
              <a:rPr lang="en-US" sz="2800" dirty="0"/>
              <a:t>Religion that best meets man’s needs reveals God’s will and offers redemption for sins. </a:t>
            </a:r>
          </a:p>
        </p:txBody>
      </p:sp>
    </p:spTree>
    <p:extLst>
      <p:ext uri="{BB962C8B-B14F-4D97-AF65-F5344CB8AC3E}">
        <p14:creationId xmlns:p14="http://schemas.microsoft.com/office/powerpoint/2010/main" val="292906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God’s Final Revelation in the Son – 1:1-4</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The writer’s purpose is to show the contrast of Christianity with Judaism related to both revelation and redemption.</a:t>
            </a:r>
          </a:p>
          <a:p>
            <a:r>
              <a:rPr lang="en-US" sz="2800" dirty="0"/>
              <a:t>God previously spoke to men through Prophets but now speaks to us through His Son – Jesus Christ.</a:t>
            </a:r>
          </a:p>
          <a:p>
            <a:r>
              <a:rPr lang="en-US" sz="2800" dirty="0"/>
              <a:t>Jesus, the perfect expression of the Father, after delivering his message returned and sat at God’s right hand.</a:t>
            </a:r>
            <a:endParaRPr lang="en-US" sz="2400" dirty="0"/>
          </a:p>
        </p:txBody>
      </p:sp>
    </p:spTree>
    <p:extLst>
      <p:ext uri="{BB962C8B-B14F-4D97-AF65-F5344CB8AC3E}">
        <p14:creationId xmlns:p14="http://schemas.microsoft.com/office/powerpoint/2010/main" val="241438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God’s Final Revelation in the Son – 1:1-4</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In verse 4 the first argument for Jesus is made – He is superior to the Angels.</a:t>
            </a:r>
          </a:p>
          <a:p>
            <a:r>
              <a:rPr lang="en-US" sz="2800" dirty="0"/>
              <a:t>In 2:2 the author writes of the “word spoken by angels” referring to the Law of Moses. </a:t>
            </a:r>
            <a:r>
              <a:rPr lang="en-US" sz="2800" b="1" dirty="0"/>
              <a:t>Acts 7:38, 53; Gal. 3:19</a:t>
            </a:r>
            <a:endParaRPr lang="en-US" sz="2800" dirty="0"/>
          </a:p>
          <a:p>
            <a:r>
              <a:rPr lang="en-US" sz="2800" dirty="0"/>
              <a:t>Christ was superior to the Angels and His message is superior to Old Testament law. </a:t>
            </a:r>
          </a:p>
          <a:p>
            <a:r>
              <a:rPr lang="en-US" sz="2800" dirty="0"/>
              <a:t>The book of Hebrews is focused on establishing this main truth to the readers.</a:t>
            </a:r>
          </a:p>
        </p:txBody>
      </p:sp>
    </p:spTree>
    <p:extLst>
      <p:ext uri="{BB962C8B-B14F-4D97-AF65-F5344CB8AC3E}">
        <p14:creationId xmlns:p14="http://schemas.microsoft.com/office/powerpoint/2010/main" val="295525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093F-C06D-2D49-B5AC-E86EE4063ED9}"/>
              </a:ext>
            </a:extLst>
          </p:cNvPr>
          <p:cNvSpPr>
            <a:spLocks noGrp="1"/>
          </p:cNvSpPr>
          <p:nvPr>
            <p:ph type="title"/>
          </p:nvPr>
        </p:nvSpPr>
        <p:spPr/>
        <p:txBody>
          <a:bodyPr/>
          <a:lstStyle/>
          <a:p>
            <a:r>
              <a:rPr lang="en-US" dirty="0"/>
              <a:t>Hebrews. 1:5-14</a:t>
            </a:r>
          </a:p>
        </p:txBody>
      </p:sp>
      <p:sp>
        <p:nvSpPr>
          <p:cNvPr id="3" name="Content Placeholder 2">
            <a:extLst>
              <a:ext uri="{FF2B5EF4-FFF2-40B4-BE49-F238E27FC236}">
                <a16:creationId xmlns:a16="http://schemas.microsoft.com/office/drawing/2014/main" id="{E9F7D75F-CE08-F84D-AAEF-0BBC4A68F1A3}"/>
              </a:ext>
            </a:extLst>
          </p:cNvPr>
          <p:cNvSpPr>
            <a:spLocks noGrp="1"/>
          </p:cNvSpPr>
          <p:nvPr>
            <p:ph idx="1"/>
          </p:nvPr>
        </p:nvSpPr>
        <p:spPr>
          <a:xfrm>
            <a:off x="680321" y="2336873"/>
            <a:ext cx="9613861" cy="4420766"/>
          </a:xfrm>
        </p:spPr>
        <p:txBody>
          <a:bodyPr>
            <a:normAutofit fontScale="92500" lnSpcReduction="10000"/>
          </a:bodyPr>
          <a:lstStyle/>
          <a:p>
            <a:r>
              <a:rPr lang="en-US" b="1" u="sng" dirty="0">
                <a:hlinkClick r:id="rId2"/>
              </a:rPr>
              <a:t>Heb 1:5</a:t>
            </a:r>
            <a:r>
              <a:rPr lang="en-US" dirty="0">
                <a:hlinkClick r:id="rId2"/>
              </a:rPr>
              <a:t> </a:t>
            </a:r>
            <a:r>
              <a:rPr lang="en-US" dirty="0"/>
              <a:t> For to which of the angels did He ever say: "YOU ARE MY SON, TODAY I HAVE BEGOTTEN YOU"? And again: "I WILL BE TO HIM A FATHER, AND HE SHALL BE TO ME A SON"?</a:t>
            </a:r>
          </a:p>
          <a:p>
            <a:r>
              <a:rPr lang="en-US" b="1" u="sng" dirty="0">
                <a:hlinkClick r:id="rId3"/>
              </a:rPr>
              <a:t>Heb 1:6</a:t>
            </a:r>
            <a:r>
              <a:rPr lang="en-US" dirty="0">
                <a:hlinkClick r:id="rId3"/>
              </a:rPr>
              <a:t> </a:t>
            </a:r>
            <a:r>
              <a:rPr lang="en-US" dirty="0"/>
              <a:t> But when He again brings the firstborn into the world, He says: "LET ALL THE ANGELS OF GOD WORSHIP HIM."</a:t>
            </a:r>
          </a:p>
          <a:p>
            <a:r>
              <a:rPr lang="en-US" b="1" u="sng" dirty="0">
                <a:hlinkClick r:id="rId4"/>
              </a:rPr>
              <a:t>Heb 1:7</a:t>
            </a:r>
            <a:r>
              <a:rPr lang="en-US" dirty="0">
                <a:hlinkClick r:id="rId4"/>
              </a:rPr>
              <a:t> </a:t>
            </a:r>
            <a:r>
              <a:rPr lang="en-US" dirty="0"/>
              <a:t> And of the angels He says: "WHO MAKES HIS ANGELS SPIRITS AND HIS MINISTERS A FLAME OF FIRE."</a:t>
            </a:r>
          </a:p>
          <a:p>
            <a:r>
              <a:rPr lang="en-US" b="1" u="sng" dirty="0">
                <a:hlinkClick r:id="rId5"/>
              </a:rPr>
              <a:t>Heb 1:8</a:t>
            </a:r>
            <a:r>
              <a:rPr lang="en-US" dirty="0">
                <a:hlinkClick r:id="rId5"/>
              </a:rPr>
              <a:t> </a:t>
            </a:r>
            <a:r>
              <a:rPr lang="en-US" dirty="0"/>
              <a:t> But to the Son He says: "YOUR THRONE, O GOD, IS FOREVER AND EVER; A SCEPTER OF RIGHTEOUSNESS IS THE SCEPTER OF YOUR KINGDOM.</a:t>
            </a:r>
          </a:p>
          <a:p>
            <a:r>
              <a:rPr lang="en-US" b="1" u="sng" dirty="0">
                <a:hlinkClick r:id="rId6"/>
              </a:rPr>
              <a:t>Heb 1:9</a:t>
            </a:r>
            <a:r>
              <a:rPr lang="en-US" dirty="0">
                <a:hlinkClick r:id="rId6"/>
              </a:rPr>
              <a:t> </a:t>
            </a:r>
            <a:r>
              <a:rPr lang="en-US" dirty="0"/>
              <a:t> YOU HAVE LOVED RIGHTEOUSNESS AND HATED LAWLESSNESS; THEREFORE GOD, YOUR GOD, HAS ANOINTED YOU WITH THE OIL OF GLADNESS MORE THAN YOUR COMPANIONS."</a:t>
            </a:r>
          </a:p>
          <a:p>
            <a:pPr marL="0" indent="0">
              <a:buNone/>
            </a:pPr>
            <a:endParaRPr lang="en-US" dirty="0"/>
          </a:p>
        </p:txBody>
      </p:sp>
    </p:spTree>
    <p:extLst>
      <p:ext uri="{BB962C8B-B14F-4D97-AF65-F5344CB8AC3E}">
        <p14:creationId xmlns:p14="http://schemas.microsoft.com/office/powerpoint/2010/main" val="741979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093F-C06D-2D49-B5AC-E86EE4063ED9}"/>
              </a:ext>
            </a:extLst>
          </p:cNvPr>
          <p:cNvSpPr>
            <a:spLocks noGrp="1"/>
          </p:cNvSpPr>
          <p:nvPr>
            <p:ph type="title"/>
          </p:nvPr>
        </p:nvSpPr>
        <p:spPr/>
        <p:txBody>
          <a:bodyPr/>
          <a:lstStyle/>
          <a:p>
            <a:r>
              <a:rPr lang="en-US" dirty="0"/>
              <a:t>Hebrews. 1:5-14</a:t>
            </a:r>
          </a:p>
        </p:txBody>
      </p:sp>
      <p:sp>
        <p:nvSpPr>
          <p:cNvPr id="3" name="Content Placeholder 2">
            <a:extLst>
              <a:ext uri="{FF2B5EF4-FFF2-40B4-BE49-F238E27FC236}">
                <a16:creationId xmlns:a16="http://schemas.microsoft.com/office/drawing/2014/main" id="{E9F7D75F-CE08-F84D-AAEF-0BBC4A68F1A3}"/>
              </a:ext>
            </a:extLst>
          </p:cNvPr>
          <p:cNvSpPr>
            <a:spLocks noGrp="1"/>
          </p:cNvSpPr>
          <p:nvPr>
            <p:ph idx="1"/>
          </p:nvPr>
        </p:nvSpPr>
        <p:spPr>
          <a:xfrm>
            <a:off x="680321" y="2336873"/>
            <a:ext cx="9613861" cy="4365010"/>
          </a:xfrm>
        </p:spPr>
        <p:txBody>
          <a:bodyPr>
            <a:normAutofit lnSpcReduction="10000"/>
          </a:bodyPr>
          <a:lstStyle/>
          <a:p>
            <a:r>
              <a:rPr lang="en-US" b="1" u="sng" dirty="0">
                <a:hlinkClick r:id="rId2"/>
              </a:rPr>
              <a:t>Heb 1:10</a:t>
            </a:r>
            <a:r>
              <a:rPr lang="en-US" dirty="0">
                <a:hlinkClick r:id="rId2"/>
              </a:rPr>
              <a:t> </a:t>
            </a:r>
            <a:r>
              <a:rPr lang="en-US" dirty="0"/>
              <a:t> And: "YOU, LORD, IN THE BEGINNING LAID THE FOUNDATION OF THE EARTH, AND THE HEAVENS ARE THE WORK OF YOUR HANDS.</a:t>
            </a:r>
          </a:p>
          <a:p>
            <a:r>
              <a:rPr lang="en-US" b="1" u="sng" dirty="0">
                <a:hlinkClick r:id="rId3"/>
              </a:rPr>
              <a:t>Heb 1:11</a:t>
            </a:r>
            <a:r>
              <a:rPr lang="en-US" dirty="0">
                <a:hlinkClick r:id="rId3"/>
              </a:rPr>
              <a:t> </a:t>
            </a:r>
            <a:r>
              <a:rPr lang="en-US" dirty="0"/>
              <a:t> THEY WILL PERISH, BUT YOU REMAIN; AND THEY WILL ALL GROW OLD LIKE A GARMENT;</a:t>
            </a:r>
          </a:p>
          <a:p>
            <a:r>
              <a:rPr lang="en-US" b="1" u="sng" dirty="0">
                <a:hlinkClick r:id="rId4"/>
              </a:rPr>
              <a:t>Heb 1:12</a:t>
            </a:r>
            <a:r>
              <a:rPr lang="en-US" dirty="0">
                <a:hlinkClick r:id="rId4"/>
              </a:rPr>
              <a:t> </a:t>
            </a:r>
            <a:r>
              <a:rPr lang="en-US" dirty="0"/>
              <a:t> LIKE A CLOAK YOU WILL FOLD THEM UP, AND THEY WILL BE CHANGED. BUT YOU ARE THE SAME, AND YOUR YEARS WILL NOT FAIL."</a:t>
            </a:r>
          </a:p>
          <a:p>
            <a:r>
              <a:rPr lang="en-US" b="1" u="sng" dirty="0">
                <a:hlinkClick r:id="rId5"/>
              </a:rPr>
              <a:t>Heb 1:13</a:t>
            </a:r>
            <a:r>
              <a:rPr lang="en-US" dirty="0">
                <a:hlinkClick r:id="rId5"/>
              </a:rPr>
              <a:t> </a:t>
            </a:r>
            <a:r>
              <a:rPr lang="en-US" dirty="0"/>
              <a:t> But to which of the angels has He ever said: "SIT AT MY RIGHT HAND, TILL I MAKE YOUR ENEMIES YOUR FOOTSTOOL"?</a:t>
            </a:r>
          </a:p>
          <a:p>
            <a:r>
              <a:rPr lang="en-US" b="1" u="sng" dirty="0">
                <a:hlinkClick r:id="rId6"/>
              </a:rPr>
              <a:t>Heb 1:14</a:t>
            </a:r>
            <a:r>
              <a:rPr lang="en-US" dirty="0">
                <a:hlinkClick r:id="rId6"/>
              </a:rPr>
              <a:t> </a:t>
            </a:r>
            <a:r>
              <a:rPr lang="en-US" dirty="0"/>
              <a:t> Are they not all ministering spirits sent forth to minister for those who will inherit salvation?</a:t>
            </a:r>
          </a:p>
          <a:p>
            <a:pPr marL="0" indent="0">
              <a:buNone/>
            </a:pPr>
            <a:endParaRPr lang="en-US" dirty="0"/>
          </a:p>
        </p:txBody>
      </p:sp>
    </p:spTree>
    <p:extLst>
      <p:ext uri="{BB962C8B-B14F-4D97-AF65-F5344CB8AC3E}">
        <p14:creationId xmlns:p14="http://schemas.microsoft.com/office/powerpoint/2010/main" val="425896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Christ is Higher than the Angels</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lnSpcReduction="10000"/>
          </a:bodyPr>
          <a:lstStyle/>
          <a:p>
            <a:r>
              <a:rPr lang="en-US" sz="2800" dirty="0"/>
              <a:t>He uses several OT scripture to establish that God all along pointed to the coming of His Son.</a:t>
            </a:r>
          </a:p>
          <a:p>
            <a:r>
              <a:rPr lang="en-US" sz="2800" dirty="0"/>
              <a:t>They offer a contrast between the angels and Jesus.</a:t>
            </a:r>
          </a:p>
          <a:p>
            <a:r>
              <a:rPr lang="en-US" sz="2800" dirty="0"/>
              <a:t>Why does he make this point?</a:t>
            </a:r>
          </a:p>
          <a:p>
            <a:pPr lvl="1"/>
            <a:r>
              <a:rPr lang="en-US" sz="2400" dirty="0"/>
              <a:t>Angel worship? Possibly (</a:t>
            </a:r>
            <a:r>
              <a:rPr lang="en-US" sz="2400" b="1" dirty="0"/>
              <a:t>Col. 2:8, 18</a:t>
            </a:r>
            <a:r>
              <a:rPr lang="en-US" sz="2400" dirty="0"/>
              <a:t>) but not likely.</a:t>
            </a:r>
          </a:p>
          <a:p>
            <a:pPr lvl="1"/>
            <a:r>
              <a:rPr lang="en-US" sz="2400" dirty="0"/>
              <a:t>Are the references to someone with God in these OT passages about angels? No, the one in the passages is superior to them.</a:t>
            </a:r>
          </a:p>
          <a:p>
            <a:pPr lvl="1"/>
            <a:r>
              <a:rPr lang="en-US" sz="2400" dirty="0"/>
              <a:t>Is he dealing with the attempt of Jewish monotheism to assign Jesus a place among angels? Probably.</a:t>
            </a:r>
          </a:p>
        </p:txBody>
      </p:sp>
    </p:spTree>
    <p:extLst>
      <p:ext uri="{BB962C8B-B14F-4D97-AF65-F5344CB8AC3E}">
        <p14:creationId xmlns:p14="http://schemas.microsoft.com/office/powerpoint/2010/main" val="235216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32354</TotalTime>
  <Words>1991</Words>
  <Application>Microsoft Macintosh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Trebuchet MS</vt:lpstr>
      <vt:lpstr>Berlin</vt:lpstr>
      <vt:lpstr>Hebrews – Christ Is Superior to the Angles</vt:lpstr>
      <vt:lpstr>Hebrews 1:1-4</vt:lpstr>
      <vt:lpstr>God’s Final Revelation in the Son – 1:1-4</vt:lpstr>
      <vt:lpstr>God’s Final Revelation in the Son – 1:1-4</vt:lpstr>
      <vt:lpstr>God’s Final Revelation in the Son – 1:1-4</vt:lpstr>
      <vt:lpstr>God’s Final Revelation in the Son – 1:1-4</vt:lpstr>
      <vt:lpstr>Hebrews. 1:5-14</vt:lpstr>
      <vt:lpstr>Hebrews. 1:5-14</vt:lpstr>
      <vt:lpstr>Christ is Higher than the Angels</vt:lpstr>
      <vt:lpstr>Christ is Higher than the Angels</vt:lpstr>
      <vt:lpstr>Christ is Higher than the Angels</vt:lpstr>
      <vt:lpstr>Hebrews 2:1-4</vt:lpstr>
      <vt:lpstr>First Admonition: Pay Heed: Lest We Drift Away – Heb. 2:1-4</vt:lpstr>
      <vt:lpstr>First Admonition: Pay Heed: Lest We Drift Away – Heb. 2:1-4</vt:lpstr>
      <vt:lpstr>Hebrews 2:5-9</vt:lpstr>
      <vt:lpstr>Humiliation and Glory of Jesus as Son of Man – 2:5-9</vt:lpstr>
      <vt:lpstr>Humiliation and Glory of Jesus as Son of Man – 2:5-9</vt:lpstr>
      <vt:lpstr>Hebrews 2:10-18</vt:lpstr>
      <vt:lpstr>Hebrews 2:10-18</vt:lpstr>
      <vt:lpstr>Hebrews 2:10-18</vt:lpstr>
      <vt:lpstr>Christ the Savior and High Priest of His People – 2:10-18</vt:lpstr>
      <vt:lpstr>Christ the Savior and High Priest of His People – 2:10-18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37</cp:revision>
  <dcterms:created xsi:type="dcterms:W3CDTF">2022-02-21T20:09:31Z</dcterms:created>
  <dcterms:modified xsi:type="dcterms:W3CDTF">2022-04-03T11:28:10Z</dcterms:modified>
</cp:coreProperties>
</file>