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4/30/22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4/30/22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4/30/22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4/30/22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4/30/22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4/30/22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verseid:58.5.6" TargetMode="External"/><Relationship Id="rId2" Type="http://schemas.openxmlformats.org/officeDocument/2006/relationships/hyperlink" Target="verseid:58.5.5" TargetMode="External"/><Relationship Id="rId1" Type="http://schemas.openxmlformats.org/officeDocument/2006/relationships/slideLayout" Target="../slideLayouts/slideLayout2.xml"/><Relationship Id="rId4" Type="http://schemas.openxmlformats.org/officeDocument/2006/relationships/hyperlink" Target="verseid:58.5.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verseid:58.5.9" TargetMode="External"/><Relationship Id="rId2" Type="http://schemas.openxmlformats.org/officeDocument/2006/relationships/hyperlink" Target="verseid:58.5.8" TargetMode="External"/><Relationship Id="rId1" Type="http://schemas.openxmlformats.org/officeDocument/2006/relationships/slideLayout" Target="../slideLayouts/slideLayout2.xml"/><Relationship Id="rId4" Type="http://schemas.openxmlformats.org/officeDocument/2006/relationships/hyperlink" Target="verseid:58.5.1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verseid:58.4.15" TargetMode="External"/><Relationship Id="rId2" Type="http://schemas.openxmlformats.org/officeDocument/2006/relationships/hyperlink" Target="verseid:58.4.14" TargetMode="External"/><Relationship Id="rId1" Type="http://schemas.openxmlformats.org/officeDocument/2006/relationships/slideLayout" Target="../slideLayouts/slideLayout2.xml"/><Relationship Id="rId4" Type="http://schemas.openxmlformats.org/officeDocument/2006/relationships/hyperlink" Target="verseid:58.4.1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verseid:58.5.2" TargetMode="External"/><Relationship Id="rId2" Type="http://schemas.openxmlformats.org/officeDocument/2006/relationships/hyperlink" Target="verseid:58.5.1" TargetMode="External"/><Relationship Id="rId1" Type="http://schemas.openxmlformats.org/officeDocument/2006/relationships/slideLayout" Target="../slideLayouts/slideLayout2.xml"/><Relationship Id="rId5" Type="http://schemas.openxmlformats.org/officeDocument/2006/relationships/hyperlink" Target="verseid:58.5.4" TargetMode="External"/><Relationship Id="rId4" Type="http://schemas.openxmlformats.org/officeDocument/2006/relationships/hyperlink" Target="verseid:58.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Christ is a Superior High Priest</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5</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38E0D-1811-7942-8CAE-0A16F9BE1D91}"/>
              </a:ext>
            </a:extLst>
          </p:cNvPr>
          <p:cNvSpPr>
            <a:spLocks noGrp="1"/>
          </p:cNvSpPr>
          <p:nvPr>
            <p:ph type="title"/>
          </p:nvPr>
        </p:nvSpPr>
        <p:spPr/>
        <p:txBody>
          <a:bodyPr/>
          <a:lstStyle/>
          <a:p>
            <a:r>
              <a:rPr lang="en-US" dirty="0"/>
              <a:t>The High Priest’s Qualifications – 5:1-4</a:t>
            </a:r>
          </a:p>
        </p:txBody>
      </p:sp>
      <p:sp>
        <p:nvSpPr>
          <p:cNvPr id="3" name="Content Placeholder 2">
            <a:extLst>
              <a:ext uri="{FF2B5EF4-FFF2-40B4-BE49-F238E27FC236}">
                <a16:creationId xmlns:a16="http://schemas.microsoft.com/office/drawing/2014/main" id="{71291074-29C9-A848-8F4C-08C8EE51065C}"/>
              </a:ext>
            </a:extLst>
          </p:cNvPr>
          <p:cNvSpPr>
            <a:spLocks noGrp="1"/>
          </p:cNvSpPr>
          <p:nvPr>
            <p:ph idx="1"/>
          </p:nvPr>
        </p:nvSpPr>
        <p:spPr/>
        <p:txBody>
          <a:bodyPr>
            <a:normAutofit/>
          </a:bodyPr>
          <a:lstStyle/>
          <a:p>
            <a:r>
              <a:rPr lang="en-US" sz="2800" dirty="0"/>
              <a:t>In chapter 5 the author explores the ministry of Jesus as the Christian’s High Priest.</a:t>
            </a:r>
          </a:p>
          <a:p>
            <a:r>
              <a:rPr lang="en-US" sz="2800" dirty="0"/>
              <a:t>Here he speaks of two conditions which he deems essential for a valid priesthood.</a:t>
            </a:r>
          </a:p>
          <a:p>
            <a:pPr marL="914400" lvl="1" indent="-457200">
              <a:buFont typeface="+mj-lt"/>
              <a:buAutoNum type="arabicPeriod"/>
            </a:pPr>
            <a:r>
              <a:rPr lang="en-US" sz="2400" dirty="0"/>
              <a:t>A sympathetic human nature.</a:t>
            </a:r>
          </a:p>
          <a:p>
            <a:pPr marL="914400" lvl="1" indent="-457200">
              <a:buFont typeface="+mj-lt"/>
              <a:buAutoNum type="arabicPeriod"/>
            </a:pPr>
            <a:r>
              <a:rPr lang="en-US" sz="2400" dirty="0"/>
              <a:t>Divine appointment.</a:t>
            </a:r>
          </a:p>
        </p:txBody>
      </p:sp>
    </p:spTree>
    <p:extLst>
      <p:ext uri="{BB962C8B-B14F-4D97-AF65-F5344CB8AC3E}">
        <p14:creationId xmlns:p14="http://schemas.microsoft.com/office/powerpoint/2010/main" val="22449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38E0D-1811-7942-8CAE-0A16F9BE1D91}"/>
              </a:ext>
            </a:extLst>
          </p:cNvPr>
          <p:cNvSpPr>
            <a:spLocks noGrp="1"/>
          </p:cNvSpPr>
          <p:nvPr>
            <p:ph type="title"/>
          </p:nvPr>
        </p:nvSpPr>
        <p:spPr/>
        <p:txBody>
          <a:bodyPr/>
          <a:lstStyle/>
          <a:p>
            <a:r>
              <a:rPr lang="en-US" dirty="0"/>
              <a:t>The High Priest’s Qualifications – 5:1-4</a:t>
            </a:r>
          </a:p>
        </p:txBody>
      </p:sp>
      <p:sp>
        <p:nvSpPr>
          <p:cNvPr id="3" name="Content Placeholder 2">
            <a:extLst>
              <a:ext uri="{FF2B5EF4-FFF2-40B4-BE49-F238E27FC236}">
                <a16:creationId xmlns:a16="http://schemas.microsoft.com/office/drawing/2014/main" id="{71291074-29C9-A848-8F4C-08C8EE51065C}"/>
              </a:ext>
            </a:extLst>
          </p:cNvPr>
          <p:cNvSpPr>
            <a:spLocks noGrp="1"/>
          </p:cNvSpPr>
          <p:nvPr>
            <p:ph idx="1"/>
          </p:nvPr>
        </p:nvSpPr>
        <p:spPr/>
        <p:txBody>
          <a:bodyPr>
            <a:normAutofit lnSpcReduction="10000"/>
          </a:bodyPr>
          <a:lstStyle/>
          <a:p>
            <a:r>
              <a:rPr lang="en-US" sz="2800" dirty="0"/>
              <a:t>5 qualifications are outlined:</a:t>
            </a:r>
          </a:p>
          <a:p>
            <a:pPr marL="914400" lvl="1" indent="-457200">
              <a:buFont typeface="+mj-lt"/>
              <a:buAutoNum type="arabicPeriod"/>
            </a:pPr>
            <a:r>
              <a:rPr lang="en-US" sz="2400" dirty="0"/>
              <a:t>Be chosen from among men (</a:t>
            </a:r>
            <a:r>
              <a:rPr lang="en-US" sz="2400" b="1" dirty="0"/>
              <a:t>vs. 1</a:t>
            </a:r>
            <a:r>
              <a:rPr lang="en-US" sz="2400" dirty="0"/>
              <a:t>). </a:t>
            </a:r>
          </a:p>
          <a:p>
            <a:pPr marL="914400" lvl="1" indent="-457200">
              <a:buFont typeface="+mj-lt"/>
              <a:buAutoNum type="arabicPeriod"/>
            </a:pPr>
            <a:r>
              <a:rPr lang="en-US" sz="2400" dirty="0"/>
              <a:t>The purpose for which he is selected is to act for men in things pertaining to God (</a:t>
            </a:r>
            <a:r>
              <a:rPr lang="en-US" sz="2400" b="1" dirty="0"/>
              <a:t>vs. 1</a:t>
            </a:r>
            <a:r>
              <a:rPr lang="en-US" sz="2400" dirty="0"/>
              <a:t>). </a:t>
            </a:r>
          </a:p>
          <a:p>
            <a:pPr marL="914400" lvl="1" indent="-457200">
              <a:buFont typeface="+mj-lt"/>
              <a:buAutoNum type="arabicPeriod"/>
            </a:pPr>
            <a:r>
              <a:rPr lang="en-US" sz="2400" dirty="0"/>
              <a:t>To fulfill his purpose, he must offer both gifts and sacrifices for sins (</a:t>
            </a:r>
            <a:r>
              <a:rPr lang="en-US" sz="2400" b="1" dirty="0"/>
              <a:t>vs. 1</a:t>
            </a:r>
            <a:r>
              <a:rPr lang="en-US" sz="2400" dirty="0"/>
              <a:t>). </a:t>
            </a:r>
          </a:p>
          <a:p>
            <a:pPr marL="914400" lvl="1" indent="-457200">
              <a:buFont typeface="+mj-lt"/>
              <a:buAutoNum type="arabicPeriod"/>
            </a:pPr>
            <a:r>
              <a:rPr lang="en-US" sz="2400" dirty="0"/>
              <a:t>He must be one who can have compassion on others (</a:t>
            </a:r>
            <a:r>
              <a:rPr lang="en-US" sz="2400" b="1" dirty="0"/>
              <a:t>vs. 2, 3</a:t>
            </a:r>
            <a:r>
              <a:rPr lang="en-US" sz="2400" dirty="0"/>
              <a:t>). </a:t>
            </a:r>
          </a:p>
          <a:p>
            <a:pPr marL="914400" lvl="1" indent="-457200">
              <a:buFont typeface="+mj-lt"/>
              <a:buAutoNum type="arabicPeriod"/>
            </a:pPr>
            <a:r>
              <a:rPr lang="en-US" sz="2400" dirty="0"/>
              <a:t>He must be appointed by God; he cannot take the honor upon himself (</a:t>
            </a:r>
            <a:r>
              <a:rPr lang="en-US" sz="2400" b="1" dirty="0"/>
              <a:t>vs. 4</a:t>
            </a:r>
            <a:r>
              <a:rPr lang="en-US" sz="2400" dirty="0"/>
              <a:t>). </a:t>
            </a:r>
          </a:p>
          <a:p>
            <a:pPr marL="914400" lvl="1" indent="-457200">
              <a:buFont typeface="+mj-lt"/>
              <a:buAutoNum type="arabicPeriod"/>
            </a:pPr>
            <a:endParaRPr lang="en-US" dirty="0"/>
          </a:p>
        </p:txBody>
      </p:sp>
    </p:spTree>
    <p:extLst>
      <p:ext uri="{BB962C8B-B14F-4D97-AF65-F5344CB8AC3E}">
        <p14:creationId xmlns:p14="http://schemas.microsoft.com/office/powerpoint/2010/main" val="213300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38E0D-1811-7942-8CAE-0A16F9BE1D91}"/>
              </a:ext>
            </a:extLst>
          </p:cNvPr>
          <p:cNvSpPr>
            <a:spLocks noGrp="1"/>
          </p:cNvSpPr>
          <p:nvPr>
            <p:ph type="title"/>
          </p:nvPr>
        </p:nvSpPr>
        <p:spPr/>
        <p:txBody>
          <a:bodyPr/>
          <a:lstStyle/>
          <a:p>
            <a:r>
              <a:rPr lang="en-US" dirty="0"/>
              <a:t>The High Priest’s Qualifications – 5:1-4</a:t>
            </a:r>
          </a:p>
        </p:txBody>
      </p:sp>
      <p:sp>
        <p:nvSpPr>
          <p:cNvPr id="3" name="Content Placeholder 2">
            <a:extLst>
              <a:ext uri="{FF2B5EF4-FFF2-40B4-BE49-F238E27FC236}">
                <a16:creationId xmlns:a16="http://schemas.microsoft.com/office/drawing/2014/main" id="{71291074-29C9-A848-8F4C-08C8EE51065C}"/>
              </a:ext>
            </a:extLst>
          </p:cNvPr>
          <p:cNvSpPr>
            <a:spLocks noGrp="1"/>
          </p:cNvSpPr>
          <p:nvPr>
            <p:ph idx="1"/>
          </p:nvPr>
        </p:nvSpPr>
        <p:spPr/>
        <p:txBody>
          <a:bodyPr>
            <a:normAutofit/>
          </a:bodyPr>
          <a:lstStyle/>
          <a:p>
            <a:r>
              <a:rPr lang="en-US" sz="2800" dirty="0"/>
              <a:t>Verse 2 requires the candidate to “have compassion on those who are ignorant and going astray.”</a:t>
            </a:r>
            <a:endParaRPr lang="en-US" sz="2400" dirty="0"/>
          </a:p>
          <a:p>
            <a:pPr lvl="1"/>
            <a:r>
              <a:rPr lang="en-US" sz="2800" dirty="0"/>
              <a:t>This means to bear gently with people that sin ignorantly.</a:t>
            </a:r>
          </a:p>
          <a:p>
            <a:pPr lvl="1"/>
            <a:r>
              <a:rPr lang="en-US" sz="2800" dirty="0"/>
              <a:t>This is contrasted to willful or high-handed sin. </a:t>
            </a:r>
            <a:r>
              <a:rPr lang="en-US" sz="2800" b="1" dirty="0"/>
              <a:t>Num. 15:30-31; Deut. 17:12</a:t>
            </a:r>
            <a:endParaRPr lang="en-US" sz="2800" dirty="0"/>
          </a:p>
          <a:p>
            <a:pPr lvl="1"/>
            <a:endParaRPr lang="en-US" sz="2800" dirty="0"/>
          </a:p>
        </p:txBody>
      </p:sp>
    </p:spTree>
    <p:extLst>
      <p:ext uri="{BB962C8B-B14F-4D97-AF65-F5344CB8AC3E}">
        <p14:creationId xmlns:p14="http://schemas.microsoft.com/office/powerpoint/2010/main" val="24464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38E0D-1811-7942-8CAE-0A16F9BE1D91}"/>
              </a:ext>
            </a:extLst>
          </p:cNvPr>
          <p:cNvSpPr>
            <a:spLocks noGrp="1"/>
          </p:cNvSpPr>
          <p:nvPr>
            <p:ph type="title"/>
          </p:nvPr>
        </p:nvSpPr>
        <p:spPr/>
        <p:txBody>
          <a:bodyPr/>
          <a:lstStyle/>
          <a:p>
            <a:r>
              <a:rPr lang="en-US" dirty="0"/>
              <a:t>The High Priest’s Qualifications – 5:1-4</a:t>
            </a:r>
          </a:p>
        </p:txBody>
      </p:sp>
      <p:sp>
        <p:nvSpPr>
          <p:cNvPr id="3" name="Content Placeholder 2">
            <a:extLst>
              <a:ext uri="{FF2B5EF4-FFF2-40B4-BE49-F238E27FC236}">
                <a16:creationId xmlns:a16="http://schemas.microsoft.com/office/drawing/2014/main" id="{71291074-29C9-A848-8F4C-08C8EE51065C}"/>
              </a:ext>
            </a:extLst>
          </p:cNvPr>
          <p:cNvSpPr>
            <a:spLocks noGrp="1"/>
          </p:cNvSpPr>
          <p:nvPr>
            <p:ph idx="1"/>
          </p:nvPr>
        </p:nvSpPr>
        <p:spPr/>
        <p:txBody>
          <a:bodyPr>
            <a:normAutofit/>
          </a:bodyPr>
          <a:lstStyle/>
          <a:p>
            <a:r>
              <a:rPr lang="en-US" sz="2800" dirty="0"/>
              <a:t>Although Jesus satisfies the criterion of humanness and thus qualifies to be a priest, since he understands perfectly the human condition through his own experience, he is not “clothed with weakness” like the ordinary high priest, nor does he therefore need to offer sacrifices “for his own sins” as those priests had to (9:7; Lev. 16:6). </a:t>
            </a:r>
            <a:r>
              <a:rPr lang="en-US" sz="3200" dirty="0"/>
              <a:t>(BTB, Hebrews, King, page 33)</a:t>
            </a:r>
            <a:endParaRPr lang="en-US" sz="2800" dirty="0"/>
          </a:p>
        </p:txBody>
      </p:sp>
    </p:spTree>
    <p:extLst>
      <p:ext uri="{BB962C8B-B14F-4D97-AF65-F5344CB8AC3E}">
        <p14:creationId xmlns:p14="http://schemas.microsoft.com/office/powerpoint/2010/main" val="18088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38E0D-1811-7942-8CAE-0A16F9BE1D91}"/>
              </a:ext>
            </a:extLst>
          </p:cNvPr>
          <p:cNvSpPr>
            <a:spLocks noGrp="1"/>
          </p:cNvSpPr>
          <p:nvPr>
            <p:ph type="title"/>
          </p:nvPr>
        </p:nvSpPr>
        <p:spPr/>
        <p:txBody>
          <a:bodyPr/>
          <a:lstStyle/>
          <a:p>
            <a:r>
              <a:rPr lang="en-US" dirty="0"/>
              <a:t>The High Priest’s Qualifications – 5:1-4</a:t>
            </a:r>
          </a:p>
        </p:txBody>
      </p:sp>
      <p:sp>
        <p:nvSpPr>
          <p:cNvPr id="3" name="Content Placeholder 2">
            <a:extLst>
              <a:ext uri="{FF2B5EF4-FFF2-40B4-BE49-F238E27FC236}">
                <a16:creationId xmlns:a16="http://schemas.microsoft.com/office/drawing/2014/main" id="{71291074-29C9-A848-8F4C-08C8EE51065C}"/>
              </a:ext>
            </a:extLst>
          </p:cNvPr>
          <p:cNvSpPr>
            <a:spLocks noGrp="1"/>
          </p:cNvSpPr>
          <p:nvPr>
            <p:ph idx="1"/>
          </p:nvPr>
        </p:nvSpPr>
        <p:spPr/>
        <p:txBody>
          <a:bodyPr>
            <a:normAutofit/>
          </a:bodyPr>
          <a:lstStyle/>
          <a:p>
            <a:r>
              <a:rPr lang="en-US" sz="2800" dirty="0"/>
              <a:t>No one was to take the office of High Priest on his own initiative – that selection was reserved for Divine determination.</a:t>
            </a:r>
          </a:p>
          <a:p>
            <a:r>
              <a:rPr lang="en-US" sz="2800" dirty="0"/>
              <a:t>He had to be appointed by the Lord. </a:t>
            </a:r>
            <a:r>
              <a:rPr lang="en-US" sz="2800" b="1" dirty="0"/>
              <a:t>Ex. 28:1, 41</a:t>
            </a:r>
            <a:endParaRPr lang="en-US" sz="2800" dirty="0"/>
          </a:p>
          <a:p>
            <a:r>
              <a:rPr lang="en-US" sz="2800" dirty="0"/>
              <a:t>Cases were the office was seized by men resulted in punishment.</a:t>
            </a:r>
          </a:p>
          <a:p>
            <a:pPr lvl="1"/>
            <a:r>
              <a:rPr lang="en-US" sz="2400" dirty="0"/>
              <a:t>Korah - </a:t>
            </a:r>
            <a:r>
              <a:rPr lang="en-US" sz="2400" b="1" dirty="0"/>
              <a:t>Num. 16:40</a:t>
            </a:r>
          </a:p>
          <a:p>
            <a:pPr lvl="1"/>
            <a:r>
              <a:rPr lang="en-US" sz="2400" dirty="0"/>
              <a:t>Uzziah the king – </a:t>
            </a:r>
            <a:r>
              <a:rPr lang="en-US" sz="2400" b="1" dirty="0"/>
              <a:t>2 Chron. 26:18-21</a:t>
            </a:r>
          </a:p>
        </p:txBody>
      </p:sp>
    </p:spTree>
    <p:extLst>
      <p:ext uri="{BB962C8B-B14F-4D97-AF65-F5344CB8AC3E}">
        <p14:creationId xmlns:p14="http://schemas.microsoft.com/office/powerpoint/2010/main" val="65505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9723-FEBB-3447-B2B5-B5939E90AF11}"/>
              </a:ext>
            </a:extLst>
          </p:cNvPr>
          <p:cNvSpPr>
            <a:spLocks noGrp="1"/>
          </p:cNvSpPr>
          <p:nvPr>
            <p:ph type="title"/>
          </p:nvPr>
        </p:nvSpPr>
        <p:spPr/>
        <p:txBody>
          <a:bodyPr/>
          <a:lstStyle/>
          <a:p>
            <a:r>
              <a:rPr lang="en-US" dirty="0"/>
              <a:t>Hebrews 5:5-10</a:t>
            </a:r>
          </a:p>
        </p:txBody>
      </p:sp>
      <p:sp>
        <p:nvSpPr>
          <p:cNvPr id="3" name="Content Placeholder 2">
            <a:extLst>
              <a:ext uri="{FF2B5EF4-FFF2-40B4-BE49-F238E27FC236}">
                <a16:creationId xmlns:a16="http://schemas.microsoft.com/office/drawing/2014/main" id="{FAFDD19A-E43A-A246-B33C-169F0738504A}"/>
              </a:ext>
            </a:extLst>
          </p:cNvPr>
          <p:cNvSpPr>
            <a:spLocks noGrp="1"/>
          </p:cNvSpPr>
          <p:nvPr>
            <p:ph idx="1"/>
          </p:nvPr>
        </p:nvSpPr>
        <p:spPr/>
        <p:txBody>
          <a:bodyPr>
            <a:normAutofit fontScale="92500"/>
          </a:bodyPr>
          <a:lstStyle/>
          <a:p>
            <a:r>
              <a:rPr lang="en-US" sz="2800" b="1" u="sng" dirty="0">
                <a:hlinkClick r:id="rId2"/>
              </a:rPr>
              <a:t>Heb 5:5</a:t>
            </a:r>
            <a:r>
              <a:rPr lang="en-US" sz="2800" dirty="0">
                <a:hlinkClick r:id="rId2"/>
              </a:rPr>
              <a:t> </a:t>
            </a:r>
            <a:r>
              <a:rPr lang="en-US" sz="2800" dirty="0"/>
              <a:t> So also Christ did not glorify Himself to become High Priest, </a:t>
            </a:r>
            <a:r>
              <a:rPr lang="en-US" sz="2800" i="1" dirty="0"/>
              <a:t>but it</a:t>
            </a:r>
            <a:r>
              <a:rPr lang="en-US" sz="2800" dirty="0"/>
              <a:t> was He who said to Him: "YOU ARE MY SON, TODAY I HAVE BEGOTTEN YOU."</a:t>
            </a:r>
          </a:p>
          <a:p>
            <a:r>
              <a:rPr lang="en-US" sz="2800" b="1" u="sng" dirty="0">
                <a:hlinkClick r:id="rId3"/>
              </a:rPr>
              <a:t>Heb 5:6</a:t>
            </a:r>
            <a:r>
              <a:rPr lang="en-US" sz="2800" dirty="0">
                <a:hlinkClick r:id="rId3"/>
              </a:rPr>
              <a:t> </a:t>
            </a:r>
            <a:r>
              <a:rPr lang="en-US" sz="2800" dirty="0"/>
              <a:t> As </a:t>
            </a:r>
            <a:r>
              <a:rPr lang="en-US" sz="2800" i="1" dirty="0"/>
              <a:t>He</a:t>
            </a:r>
            <a:r>
              <a:rPr lang="en-US" sz="2800" dirty="0"/>
              <a:t> also </a:t>
            </a:r>
            <a:r>
              <a:rPr lang="en-US" sz="2800" i="1" dirty="0"/>
              <a:t>says</a:t>
            </a:r>
            <a:r>
              <a:rPr lang="en-US" sz="2800" dirty="0"/>
              <a:t> in another place: "YOU ARE A PRIEST FOREVER ACCORDING TO THE ORDER OF MELCHIZEDEK";</a:t>
            </a:r>
          </a:p>
          <a:p>
            <a:r>
              <a:rPr lang="en-US" sz="2800" b="1" u="sng" dirty="0">
                <a:hlinkClick r:id="rId4"/>
              </a:rPr>
              <a:t>Heb 5:7</a:t>
            </a:r>
            <a:r>
              <a:rPr lang="en-US" sz="2800" dirty="0">
                <a:hlinkClick r:id="rId4"/>
              </a:rPr>
              <a:t> </a:t>
            </a:r>
            <a:r>
              <a:rPr lang="en-US" sz="2800" dirty="0"/>
              <a:t> who, in the days of His flesh, when He had offered up prayers and supplications, with vehement cries and tears to Him who was able to save Him from death, and was heard because of His godly fear,</a:t>
            </a:r>
          </a:p>
        </p:txBody>
      </p:sp>
    </p:spTree>
    <p:extLst>
      <p:ext uri="{BB962C8B-B14F-4D97-AF65-F5344CB8AC3E}">
        <p14:creationId xmlns:p14="http://schemas.microsoft.com/office/powerpoint/2010/main" val="118148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9723-FEBB-3447-B2B5-B5939E90AF11}"/>
              </a:ext>
            </a:extLst>
          </p:cNvPr>
          <p:cNvSpPr>
            <a:spLocks noGrp="1"/>
          </p:cNvSpPr>
          <p:nvPr>
            <p:ph type="title"/>
          </p:nvPr>
        </p:nvSpPr>
        <p:spPr/>
        <p:txBody>
          <a:bodyPr/>
          <a:lstStyle/>
          <a:p>
            <a:r>
              <a:rPr lang="en-US" dirty="0"/>
              <a:t>Hebrews 5:5-10</a:t>
            </a:r>
          </a:p>
        </p:txBody>
      </p:sp>
      <p:sp>
        <p:nvSpPr>
          <p:cNvPr id="3" name="Content Placeholder 2">
            <a:extLst>
              <a:ext uri="{FF2B5EF4-FFF2-40B4-BE49-F238E27FC236}">
                <a16:creationId xmlns:a16="http://schemas.microsoft.com/office/drawing/2014/main" id="{FAFDD19A-E43A-A246-B33C-169F0738504A}"/>
              </a:ext>
            </a:extLst>
          </p:cNvPr>
          <p:cNvSpPr>
            <a:spLocks noGrp="1"/>
          </p:cNvSpPr>
          <p:nvPr>
            <p:ph idx="1"/>
          </p:nvPr>
        </p:nvSpPr>
        <p:spPr/>
        <p:txBody>
          <a:bodyPr>
            <a:normAutofit/>
          </a:bodyPr>
          <a:lstStyle/>
          <a:p>
            <a:r>
              <a:rPr lang="en-US" sz="2800" b="1" u="sng" dirty="0">
                <a:hlinkClick r:id="rId2"/>
              </a:rPr>
              <a:t>Heb 5:8</a:t>
            </a:r>
            <a:r>
              <a:rPr lang="en-US" sz="2800" dirty="0">
                <a:hlinkClick r:id="rId2"/>
              </a:rPr>
              <a:t> </a:t>
            </a:r>
            <a:r>
              <a:rPr lang="en-US" sz="2800" dirty="0"/>
              <a:t> though He was a Son, </a:t>
            </a:r>
            <a:r>
              <a:rPr lang="en-US" sz="2800" i="1" dirty="0"/>
              <a:t>yet</a:t>
            </a:r>
            <a:r>
              <a:rPr lang="en-US" sz="2800" dirty="0"/>
              <a:t> He learned obedience by the things which He suffered.</a:t>
            </a:r>
          </a:p>
          <a:p>
            <a:r>
              <a:rPr lang="en-US" sz="2800" b="1" u="sng" dirty="0">
                <a:hlinkClick r:id="rId3"/>
              </a:rPr>
              <a:t>Heb 5:9</a:t>
            </a:r>
            <a:r>
              <a:rPr lang="en-US" sz="2800" dirty="0">
                <a:hlinkClick r:id="rId3"/>
              </a:rPr>
              <a:t> </a:t>
            </a:r>
            <a:r>
              <a:rPr lang="en-US" sz="2800" dirty="0"/>
              <a:t> And having been perfected, He became the author of eternal salvation to all who obey Him,</a:t>
            </a:r>
          </a:p>
          <a:p>
            <a:r>
              <a:rPr lang="en-US" sz="2800" b="1" u="sng" dirty="0">
                <a:hlinkClick r:id="rId4"/>
              </a:rPr>
              <a:t>Heb 5:10</a:t>
            </a:r>
            <a:r>
              <a:rPr lang="en-US" sz="2800" dirty="0">
                <a:hlinkClick r:id="rId4"/>
              </a:rPr>
              <a:t> </a:t>
            </a:r>
            <a:r>
              <a:rPr lang="en-US" sz="2800" dirty="0"/>
              <a:t> called by God as High Priest "ACCORDING TO THE ORDER OF MELCHIZEDEK,"</a:t>
            </a:r>
          </a:p>
        </p:txBody>
      </p:sp>
    </p:spTree>
    <p:extLst>
      <p:ext uri="{BB962C8B-B14F-4D97-AF65-F5344CB8AC3E}">
        <p14:creationId xmlns:p14="http://schemas.microsoft.com/office/powerpoint/2010/main" val="283112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AC50-966C-5B46-9DD3-C8825D048869}"/>
              </a:ext>
            </a:extLst>
          </p:cNvPr>
          <p:cNvSpPr>
            <a:spLocks noGrp="1"/>
          </p:cNvSpPr>
          <p:nvPr>
            <p:ph type="title"/>
          </p:nvPr>
        </p:nvSpPr>
        <p:spPr/>
        <p:txBody>
          <a:bodyPr/>
          <a:lstStyle/>
          <a:p>
            <a:r>
              <a:rPr lang="en-US" dirty="0"/>
              <a:t>Qualifications of Christ as High Priest – 5:5-10</a:t>
            </a:r>
          </a:p>
        </p:txBody>
      </p:sp>
      <p:sp>
        <p:nvSpPr>
          <p:cNvPr id="3" name="Content Placeholder 2">
            <a:extLst>
              <a:ext uri="{FF2B5EF4-FFF2-40B4-BE49-F238E27FC236}">
                <a16:creationId xmlns:a16="http://schemas.microsoft.com/office/drawing/2014/main" id="{24DB2809-8E73-8842-A6AE-8AEE33B26758}"/>
              </a:ext>
            </a:extLst>
          </p:cNvPr>
          <p:cNvSpPr>
            <a:spLocks noGrp="1"/>
          </p:cNvSpPr>
          <p:nvPr>
            <p:ph idx="1"/>
          </p:nvPr>
        </p:nvSpPr>
        <p:spPr/>
        <p:txBody>
          <a:bodyPr>
            <a:normAutofit/>
          </a:bodyPr>
          <a:lstStyle/>
          <a:p>
            <a:r>
              <a:rPr lang="en-US" sz="2800" dirty="0"/>
              <a:t>Jesus possesses the following qualifications:</a:t>
            </a:r>
          </a:p>
          <a:p>
            <a:pPr lvl="1"/>
            <a:r>
              <a:rPr lang="en-US" sz="2400" dirty="0"/>
              <a:t>He received a divine ordination (vv. 5-6). </a:t>
            </a:r>
          </a:p>
          <a:p>
            <a:pPr lvl="1"/>
            <a:r>
              <a:rPr lang="en-US" sz="2400" dirty="0"/>
              <a:t>He demonstrates a personal fitness for this high office through: </a:t>
            </a:r>
          </a:p>
          <a:p>
            <a:pPr lvl="2"/>
            <a:r>
              <a:rPr lang="en-US" sz="2400" dirty="0"/>
              <a:t>The prayers he offered (v. 7). </a:t>
            </a:r>
          </a:p>
          <a:p>
            <a:pPr lvl="2"/>
            <a:r>
              <a:rPr lang="en-US" sz="2400" dirty="0"/>
              <a:t>The obedience he learned (v. 8). </a:t>
            </a:r>
          </a:p>
          <a:p>
            <a:pPr lvl="2"/>
            <a:r>
              <a:rPr lang="en-US" sz="2400" dirty="0"/>
              <a:t>The perfection he attained (vv. 9-10). </a:t>
            </a:r>
          </a:p>
          <a:p>
            <a:r>
              <a:rPr lang="en-US" sz="2800" dirty="0"/>
              <a:t>Called by God “a High Priest after the order of Melchizedek.” </a:t>
            </a:r>
            <a:r>
              <a:rPr lang="en-US" sz="2800" b="1" dirty="0"/>
              <a:t>vs. 10</a:t>
            </a:r>
            <a:endParaRPr lang="en-US" sz="2800" dirty="0"/>
          </a:p>
          <a:p>
            <a:pPr lvl="2"/>
            <a:endParaRPr lang="en-US" sz="2200" dirty="0"/>
          </a:p>
          <a:p>
            <a:pPr lvl="1"/>
            <a:endParaRPr lang="en-US" sz="2400" dirty="0"/>
          </a:p>
        </p:txBody>
      </p:sp>
    </p:spTree>
    <p:extLst>
      <p:ext uri="{BB962C8B-B14F-4D97-AF65-F5344CB8AC3E}">
        <p14:creationId xmlns:p14="http://schemas.microsoft.com/office/powerpoint/2010/main" val="37683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AC50-966C-5B46-9DD3-C8825D048869}"/>
              </a:ext>
            </a:extLst>
          </p:cNvPr>
          <p:cNvSpPr>
            <a:spLocks noGrp="1"/>
          </p:cNvSpPr>
          <p:nvPr>
            <p:ph type="title"/>
          </p:nvPr>
        </p:nvSpPr>
        <p:spPr/>
        <p:txBody>
          <a:bodyPr/>
          <a:lstStyle/>
          <a:p>
            <a:r>
              <a:rPr lang="en-US" dirty="0"/>
              <a:t>Qualifications of Christ as High Priest – 5:5-10</a:t>
            </a:r>
          </a:p>
        </p:txBody>
      </p:sp>
      <p:sp>
        <p:nvSpPr>
          <p:cNvPr id="3" name="Content Placeholder 2">
            <a:extLst>
              <a:ext uri="{FF2B5EF4-FFF2-40B4-BE49-F238E27FC236}">
                <a16:creationId xmlns:a16="http://schemas.microsoft.com/office/drawing/2014/main" id="{24DB2809-8E73-8842-A6AE-8AEE33B26758}"/>
              </a:ext>
            </a:extLst>
          </p:cNvPr>
          <p:cNvSpPr>
            <a:spLocks noGrp="1"/>
          </p:cNvSpPr>
          <p:nvPr>
            <p:ph idx="1"/>
          </p:nvPr>
        </p:nvSpPr>
        <p:spPr/>
        <p:txBody>
          <a:bodyPr>
            <a:normAutofit/>
          </a:bodyPr>
          <a:lstStyle/>
          <a:p>
            <a:r>
              <a:rPr lang="en-US" sz="2800" dirty="0"/>
              <a:t>Jesus did not elevate Himself to the office of High Priest, God did that. </a:t>
            </a:r>
            <a:r>
              <a:rPr lang="en-US" sz="2800" b="1" dirty="0"/>
              <a:t>Vs. 5-6; Jn. 8:54</a:t>
            </a:r>
            <a:endParaRPr lang="en-US" sz="2800" dirty="0"/>
          </a:p>
          <a:p>
            <a:r>
              <a:rPr lang="en-US" sz="2800" dirty="0"/>
              <a:t>Jesus was the only High Priest to fill the role of Priest and sacrifice. </a:t>
            </a:r>
            <a:r>
              <a:rPr lang="en-US" sz="2800" b="1" dirty="0"/>
              <a:t>Vs. 7</a:t>
            </a:r>
            <a:endParaRPr lang="en-US" sz="2800" dirty="0"/>
          </a:p>
          <a:p>
            <a:pPr lvl="2"/>
            <a:endParaRPr lang="en-US" sz="2200" dirty="0"/>
          </a:p>
          <a:p>
            <a:pPr lvl="1"/>
            <a:endParaRPr lang="en-US" sz="2400" dirty="0"/>
          </a:p>
        </p:txBody>
      </p:sp>
    </p:spTree>
    <p:extLst>
      <p:ext uri="{BB962C8B-B14F-4D97-AF65-F5344CB8AC3E}">
        <p14:creationId xmlns:p14="http://schemas.microsoft.com/office/powerpoint/2010/main" val="128493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AC50-966C-5B46-9DD3-C8825D048869}"/>
              </a:ext>
            </a:extLst>
          </p:cNvPr>
          <p:cNvSpPr>
            <a:spLocks noGrp="1"/>
          </p:cNvSpPr>
          <p:nvPr>
            <p:ph type="title"/>
          </p:nvPr>
        </p:nvSpPr>
        <p:spPr/>
        <p:txBody>
          <a:bodyPr/>
          <a:lstStyle/>
          <a:p>
            <a:r>
              <a:rPr lang="en-US" dirty="0"/>
              <a:t>Qualifications of Christ as High Priest – 5:5-10</a:t>
            </a:r>
          </a:p>
        </p:txBody>
      </p:sp>
      <p:sp>
        <p:nvSpPr>
          <p:cNvPr id="3" name="Content Placeholder 2">
            <a:extLst>
              <a:ext uri="{FF2B5EF4-FFF2-40B4-BE49-F238E27FC236}">
                <a16:creationId xmlns:a16="http://schemas.microsoft.com/office/drawing/2014/main" id="{24DB2809-8E73-8842-A6AE-8AEE33B26758}"/>
              </a:ext>
            </a:extLst>
          </p:cNvPr>
          <p:cNvSpPr>
            <a:spLocks noGrp="1"/>
          </p:cNvSpPr>
          <p:nvPr>
            <p:ph idx="1"/>
          </p:nvPr>
        </p:nvSpPr>
        <p:spPr/>
        <p:txBody>
          <a:bodyPr>
            <a:normAutofit/>
          </a:bodyPr>
          <a:lstStyle/>
          <a:p>
            <a:r>
              <a:rPr lang="en-US" sz="2800" dirty="0"/>
              <a:t>Jesus had obtained every necessary qualification for the office of priesthood: he had the authority and calling of his Father; he became the possessor of human nature and sympathy; he surrendered his will to the obedience and will of God; he offered on the cross the perfect sacrifice; ultimately he was crowned with glory by his exaltation to the right hand of God. (BTB, Hebrews, King, page 35)</a:t>
            </a:r>
            <a:endParaRPr lang="en-US" sz="3200" dirty="0"/>
          </a:p>
        </p:txBody>
      </p:sp>
    </p:spTree>
    <p:extLst>
      <p:ext uri="{BB962C8B-B14F-4D97-AF65-F5344CB8AC3E}">
        <p14:creationId xmlns:p14="http://schemas.microsoft.com/office/powerpoint/2010/main" val="239331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F4B0E-0A84-564A-9A72-1CEBA434F74E}"/>
              </a:ext>
            </a:extLst>
          </p:cNvPr>
          <p:cNvSpPr>
            <a:spLocks noGrp="1"/>
          </p:cNvSpPr>
          <p:nvPr>
            <p:ph type="title"/>
          </p:nvPr>
        </p:nvSpPr>
        <p:spPr/>
        <p:txBody>
          <a:bodyPr/>
          <a:lstStyle/>
          <a:p>
            <a:r>
              <a:rPr lang="en-US" dirty="0"/>
              <a:t>Christ is a Superior High Priest</a:t>
            </a:r>
          </a:p>
        </p:txBody>
      </p:sp>
      <p:sp>
        <p:nvSpPr>
          <p:cNvPr id="3" name="Content Placeholder 2">
            <a:extLst>
              <a:ext uri="{FF2B5EF4-FFF2-40B4-BE49-F238E27FC236}">
                <a16:creationId xmlns:a16="http://schemas.microsoft.com/office/drawing/2014/main" id="{F36FA818-4C22-AE45-B27D-CE3A02B56FCA}"/>
              </a:ext>
            </a:extLst>
          </p:cNvPr>
          <p:cNvSpPr>
            <a:spLocks noGrp="1"/>
          </p:cNvSpPr>
          <p:nvPr>
            <p:ph idx="1"/>
          </p:nvPr>
        </p:nvSpPr>
        <p:spPr/>
        <p:txBody>
          <a:bodyPr>
            <a:normAutofit/>
          </a:bodyPr>
          <a:lstStyle/>
          <a:p>
            <a:r>
              <a:rPr lang="en-US" sz="2800" dirty="0"/>
              <a:t>The author comes to the subject which is closest to his heart: the priesthood of Jesus.</a:t>
            </a:r>
          </a:p>
          <a:p>
            <a:r>
              <a:rPr lang="en-US" sz="2800" dirty="0"/>
              <a:t>He will break the topic into segments.</a:t>
            </a:r>
          </a:p>
          <a:p>
            <a:pPr lvl="1"/>
            <a:r>
              <a:rPr lang="en-US" sz="2400" b="1" dirty="0"/>
              <a:t>4:14-16</a:t>
            </a:r>
            <a:r>
              <a:rPr lang="en-US" sz="2400" dirty="0"/>
              <a:t> – he will introduce the subject.</a:t>
            </a:r>
          </a:p>
          <a:p>
            <a:pPr lvl="1"/>
            <a:r>
              <a:rPr lang="en-US" sz="2400" b="1" dirty="0"/>
              <a:t>7:1 – 10:18</a:t>
            </a:r>
            <a:r>
              <a:rPr lang="en-US" sz="2400" dirty="0"/>
              <a:t> – he provides an extended admonition.</a:t>
            </a:r>
            <a:endParaRPr lang="en-US" sz="2400" b="1" dirty="0"/>
          </a:p>
        </p:txBody>
      </p:sp>
    </p:spTree>
    <p:extLst>
      <p:ext uri="{BB962C8B-B14F-4D97-AF65-F5344CB8AC3E}">
        <p14:creationId xmlns:p14="http://schemas.microsoft.com/office/powerpoint/2010/main" val="319997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AC50-966C-5B46-9DD3-C8825D048869}"/>
              </a:ext>
            </a:extLst>
          </p:cNvPr>
          <p:cNvSpPr>
            <a:spLocks noGrp="1"/>
          </p:cNvSpPr>
          <p:nvPr>
            <p:ph type="title"/>
          </p:nvPr>
        </p:nvSpPr>
        <p:spPr/>
        <p:txBody>
          <a:bodyPr/>
          <a:lstStyle/>
          <a:p>
            <a:r>
              <a:rPr lang="en-US" dirty="0"/>
              <a:t>Qualifications of Christ as High Priest – 5:5-10</a:t>
            </a:r>
          </a:p>
        </p:txBody>
      </p:sp>
      <p:sp>
        <p:nvSpPr>
          <p:cNvPr id="3" name="Content Placeholder 2">
            <a:extLst>
              <a:ext uri="{FF2B5EF4-FFF2-40B4-BE49-F238E27FC236}">
                <a16:creationId xmlns:a16="http://schemas.microsoft.com/office/drawing/2014/main" id="{24DB2809-8E73-8842-A6AE-8AEE33B26758}"/>
              </a:ext>
            </a:extLst>
          </p:cNvPr>
          <p:cNvSpPr>
            <a:spLocks noGrp="1"/>
          </p:cNvSpPr>
          <p:nvPr>
            <p:ph idx="1"/>
          </p:nvPr>
        </p:nvSpPr>
        <p:spPr/>
        <p:txBody>
          <a:bodyPr>
            <a:normAutofit/>
          </a:bodyPr>
          <a:lstStyle/>
          <a:p>
            <a:r>
              <a:rPr lang="en-US" sz="2800" dirty="0"/>
              <a:t>Jesus brought God’s plan to fulfillment and doing so meant He had reached completeness (perfected).</a:t>
            </a:r>
          </a:p>
          <a:p>
            <a:pPr lvl="1"/>
            <a:r>
              <a:rPr lang="en-US" sz="2400" dirty="0"/>
              <a:t>Therefore, Jesus became the source and cause of eternal salvation.</a:t>
            </a:r>
            <a:endParaRPr lang="en-US" sz="2800" dirty="0"/>
          </a:p>
        </p:txBody>
      </p:sp>
    </p:spTree>
    <p:extLst>
      <p:ext uri="{BB962C8B-B14F-4D97-AF65-F5344CB8AC3E}">
        <p14:creationId xmlns:p14="http://schemas.microsoft.com/office/powerpoint/2010/main" val="339615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0A15-78FC-5141-8584-CEB93C32284D}"/>
              </a:ext>
            </a:extLst>
          </p:cNvPr>
          <p:cNvSpPr>
            <a:spLocks noGrp="1"/>
          </p:cNvSpPr>
          <p:nvPr>
            <p:ph type="title"/>
          </p:nvPr>
        </p:nvSpPr>
        <p:spPr/>
        <p:txBody>
          <a:bodyPr/>
          <a:lstStyle/>
          <a:p>
            <a:r>
              <a:rPr lang="en-US" dirty="0"/>
              <a:t>Hebrews 4:14-16</a:t>
            </a:r>
          </a:p>
        </p:txBody>
      </p:sp>
      <p:sp>
        <p:nvSpPr>
          <p:cNvPr id="3" name="Content Placeholder 2">
            <a:extLst>
              <a:ext uri="{FF2B5EF4-FFF2-40B4-BE49-F238E27FC236}">
                <a16:creationId xmlns:a16="http://schemas.microsoft.com/office/drawing/2014/main" id="{6202A638-300D-9041-9983-E9DC8E05E087}"/>
              </a:ext>
            </a:extLst>
          </p:cNvPr>
          <p:cNvSpPr>
            <a:spLocks noGrp="1"/>
          </p:cNvSpPr>
          <p:nvPr>
            <p:ph idx="1"/>
          </p:nvPr>
        </p:nvSpPr>
        <p:spPr/>
        <p:txBody>
          <a:bodyPr>
            <a:normAutofit lnSpcReduction="10000"/>
          </a:bodyPr>
          <a:lstStyle/>
          <a:p>
            <a:r>
              <a:rPr lang="en-US" sz="2800" b="1" u="sng" dirty="0">
                <a:hlinkClick r:id="rId2"/>
              </a:rPr>
              <a:t>Heb 4:14</a:t>
            </a:r>
            <a:r>
              <a:rPr lang="en-US" sz="2800" dirty="0">
                <a:hlinkClick r:id="rId2"/>
              </a:rPr>
              <a:t> </a:t>
            </a:r>
            <a:r>
              <a:rPr lang="en-US" sz="2800" dirty="0"/>
              <a:t> Seeing then that we have a great High Priest who has passed through the heavens, Jesus the Son of God, let us hold fast </a:t>
            </a:r>
            <a:r>
              <a:rPr lang="en-US" sz="2800" i="1" dirty="0"/>
              <a:t>our</a:t>
            </a:r>
            <a:r>
              <a:rPr lang="en-US" sz="2800" dirty="0"/>
              <a:t> confession.</a:t>
            </a:r>
          </a:p>
          <a:p>
            <a:r>
              <a:rPr lang="en-US" sz="2800" b="1" u="sng" dirty="0">
                <a:hlinkClick r:id="rId3"/>
              </a:rPr>
              <a:t>Heb 4:15</a:t>
            </a:r>
            <a:r>
              <a:rPr lang="en-US" sz="2800" dirty="0">
                <a:hlinkClick r:id="rId3"/>
              </a:rPr>
              <a:t> </a:t>
            </a:r>
            <a:r>
              <a:rPr lang="en-US" sz="2800" dirty="0"/>
              <a:t> For we do not have a High Priest who cannot sympathize with our weaknesses, but was in all </a:t>
            </a:r>
            <a:r>
              <a:rPr lang="en-US" sz="2800" i="1" dirty="0"/>
              <a:t>points</a:t>
            </a:r>
            <a:r>
              <a:rPr lang="en-US" sz="2800" dirty="0"/>
              <a:t> tempted as </a:t>
            </a:r>
            <a:r>
              <a:rPr lang="en-US" sz="2800" i="1" dirty="0"/>
              <a:t>we are, yet</a:t>
            </a:r>
            <a:r>
              <a:rPr lang="en-US" sz="2800" dirty="0"/>
              <a:t> without sin.</a:t>
            </a:r>
          </a:p>
          <a:p>
            <a:r>
              <a:rPr lang="en-US" sz="2800" b="1" u="sng" dirty="0">
                <a:hlinkClick r:id="rId4"/>
              </a:rPr>
              <a:t>Heb 4:16</a:t>
            </a:r>
            <a:r>
              <a:rPr lang="en-US" sz="2800" dirty="0">
                <a:hlinkClick r:id="rId4"/>
              </a:rPr>
              <a:t> </a:t>
            </a:r>
            <a:r>
              <a:rPr lang="en-US" sz="2800" dirty="0"/>
              <a:t> Let us therefore come boldly to the throne of grace, that we may obtain mercy and find grace to help in time of need.</a:t>
            </a:r>
          </a:p>
        </p:txBody>
      </p:sp>
    </p:spTree>
    <p:extLst>
      <p:ext uri="{BB962C8B-B14F-4D97-AF65-F5344CB8AC3E}">
        <p14:creationId xmlns:p14="http://schemas.microsoft.com/office/powerpoint/2010/main" val="28917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A080-CA83-894B-9DC3-62AA63388167}"/>
              </a:ext>
            </a:extLst>
          </p:cNvPr>
          <p:cNvSpPr>
            <a:spLocks noGrp="1"/>
          </p:cNvSpPr>
          <p:nvPr>
            <p:ph type="title"/>
          </p:nvPr>
        </p:nvSpPr>
        <p:spPr/>
        <p:txBody>
          <a:bodyPr/>
          <a:lstStyle/>
          <a:p>
            <a:r>
              <a:rPr lang="en-US" dirty="0"/>
              <a:t>We Have a Great High Priest: Jesus, the Son of God – 4:14-16</a:t>
            </a:r>
          </a:p>
        </p:txBody>
      </p:sp>
      <p:sp>
        <p:nvSpPr>
          <p:cNvPr id="3" name="Content Placeholder 2">
            <a:extLst>
              <a:ext uri="{FF2B5EF4-FFF2-40B4-BE49-F238E27FC236}">
                <a16:creationId xmlns:a16="http://schemas.microsoft.com/office/drawing/2014/main" id="{364EA01A-7C3E-264E-A4AE-52A402FA3D04}"/>
              </a:ext>
            </a:extLst>
          </p:cNvPr>
          <p:cNvSpPr>
            <a:spLocks noGrp="1"/>
          </p:cNvSpPr>
          <p:nvPr>
            <p:ph idx="1"/>
          </p:nvPr>
        </p:nvSpPr>
        <p:spPr>
          <a:xfrm>
            <a:off x="680321" y="2336873"/>
            <a:ext cx="9613861" cy="4130834"/>
          </a:xfrm>
        </p:spPr>
        <p:txBody>
          <a:bodyPr>
            <a:normAutofit/>
          </a:bodyPr>
          <a:lstStyle/>
          <a:p>
            <a:r>
              <a:rPr lang="en-US" sz="2800" dirty="0"/>
              <a:t>The writer addresses the nature of the priesthood of Jesus.</a:t>
            </a:r>
          </a:p>
          <a:p>
            <a:r>
              <a:rPr lang="en-US" sz="2800" dirty="0"/>
              <a:t>He begins by addressing the intercessory ministry of Jesus by making four assertions:</a:t>
            </a:r>
          </a:p>
          <a:p>
            <a:pPr marL="914400" lvl="1" indent="-457200">
              <a:buFont typeface="+mj-lt"/>
              <a:buAutoNum type="arabicPeriod"/>
            </a:pPr>
            <a:r>
              <a:rPr lang="en-US" sz="2400" dirty="0"/>
              <a:t>He passed through the Heavens, not just a curtain in a tabernacle.</a:t>
            </a:r>
          </a:p>
          <a:p>
            <a:pPr marL="914400" lvl="1" indent="-457200">
              <a:buFont typeface="+mj-lt"/>
              <a:buAutoNum type="arabicPeriod"/>
            </a:pPr>
            <a:r>
              <a:rPr lang="en-US" sz="2400" dirty="0"/>
              <a:t>He is able to sympathize with our challenges as humans.</a:t>
            </a:r>
          </a:p>
          <a:p>
            <a:pPr marL="914400" lvl="1" indent="-457200">
              <a:buFont typeface="+mj-lt"/>
              <a:buAutoNum type="arabicPeriod"/>
            </a:pPr>
            <a:r>
              <a:rPr lang="en-US" sz="2400" dirty="0"/>
              <a:t>He learn obedience when challenged by even the worst things Satan could do to Him.</a:t>
            </a:r>
          </a:p>
          <a:p>
            <a:pPr marL="914400" lvl="1" indent="-457200">
              <a:buFont typeface="+mj-lt"/>
              <a:buAutoNum type="arabicPeriod"/>
            </a:pPr>
            <a:r>
              <a:rPr lang="en-US" sz="2400" dirty="0"/>
              <a:t>He became the source of Eternal Salvation.</a:t>
            </a:r>
          </a:p>
        </p:txBody>
      </p:sp>
    </p:spTree>
    <p:extLst>
      <p:ext uri="{BB962C8B-B14F-4D97-AF65-F5344CB8AC3E}">
        <p14:creationId xmlns:p14="http://schemas.microsoft.com/office/powerpoint/2010/main" val="164045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A080-CA83-894B-9DC3-62AA63388167}"/>
              </a:ext>
            </a:extLst>
          </p:cNvPr>
          <p:cNvSpPr>
            <a:spLocks noGrp="1"/>
          </p:cNvSpPr>
          <p:nvPr>
            <p:ph type="title"/>
          </p:nvPr>
        </p:nvSpPr>
        <p:spPr/>
        <p:txBody>
          <a:bodyPr/>
          <a:lstStyle/>
          <a:p>
            <a:r>
              <a:rPr lang="en-US" dirty="0"/>
              <a:t>We Have a Great High Priest: Jesus, the Son of God – 4:14-16</a:t>
            </a:r>
          </a:p>
        </p:txBody>
      </p:sp>
      <p:sp>
        <p:nvSpPr>
          <p:cNvPr id="3" name="Content Placeholder 2">
            <a:extLst>
              <a:ext uri="{FF2B5EF4-FFF2-40B4-BE49-F238E27FC236}">
                <a16:creationId xmlns:a16="http://schemas.microsoft.com/office/drawing/2014/main" id="{364EA01A-7C3E-264E-A4AE-52A402FA3D04}"/>
              </a:ext>
            </a:extLst>
          </p:cNvPr>
          <p:cNvSpPr>
            <a:spLocks noGrp="1"/>
          </p:cNvSpPr>
          <p:nvPr>
            <p:ph idx="1"/>
          </p:nvPr>
        </p:nvSpPr>
        <p:spPr>
          <a:xfrm>
            <a:off x="680321" y="2336873"/>
            <a:ext cx="9613861" cy="4130834"/>
          </a:xfrm>
        </p:spPr>
        <p:txBody>
          <a:bodyPr>
            <a:normAutofit lnSpcReduction="10000"/>
          </a:bodyPr>
          <a:lstStyle/>
          <a:p>
            <a:r>
              <a:rPr lang="en-US" sz="2800" dirty="0"/>
              <a:t>He had already introduced the idea of Jesus as High Priest in </a:t>
            </a:r>
            <a:r>
              <a:rPr lang="en-US" sz="2800" b="1" dirty="0"/>
              <a:t>2:17 </a:t>
            </a:r>
            <a:r>
              <a:rPr lang="en-US" sz="2800" dirty="0"/>
              <a:t>and </a:t>
            </a:r>
            <a:r>
              <a:rPr lang="en-US" sz="2800" b="1" dirty="0"/>
              <a:t>3:1</a:t>
            </a:r>
            <a:r>
              <a:rPr lang="en-US" sz="2800" dirty="0"/>
              <a:t>.</a:t>
            </a:r>
          </a:p>
          <a:p>
            <a:r>
              <a:rPr lang="en-US" sz="2800" dirty="0"/>
              <a:t>In chapter 4 he outlines the implications of that priesthood.</a:t>
            </a:r>
          </a:p>
          <a:p>
            <a:pPr lvl="1"/>
            <a:r>
              <a:rPr lang="en-US" sz="2400" dirty="0"/>
              <a:t>He led the way from humiliation to glory. </a:t>
            </a:r>
            <a:r>
              <a:rPr lang="en-US" sz="2400" b="1" dirty="0"/>
              <a:t>2:17</a:t>
            </a:r>
            <a:endParaRPr lang="en-US" sz="2400" dirty="0"/>
          </a:p>
          <a:p>
            <a:pPr lvl="1"/>
            <a:r>
              <a:rPr lang="en-US" sz="2400" dirty="0"/>
              <a:t>He can be a special help to those He serves. </a:t>
            </a:r>
            <a:r>
              <a:rPr lang="en-US" sz="2400" b="1" dirty="0"/>
              <a:t>2:18</a:t>
            </a:r>
          </a:p>
          <a:p>
            <a:r>
              <a:rPr lang="en-US" sz="2800" dirty="0"/>
              <a:t>He is called “great High Priest” </a:t>
            </a:r>
            <a:r>
              <a:rPr lang="en-US" sz="2800" b="1" dirty="0"/>
              <a:t>vs. 14</a:t>
            </a:r>
            <a:endParaRPr lang="en-US" sz="2800" dirty="0"/>
          </a:p>
          <a:p>
            <a:pPr lvl="1"/>
            <a:r>
              <a:rPr lang="en-US" sz="2400" dirty="0"/>
              <a:t>Because He entered Heaven itself, not a temple made with hands.</a:t>
            </a:r>
          </a:p>
          <a:p>
            <a:pPr lvl="1"/>
            <a:r>
              <a:rPr lang="en-US" sz="2400" dirty="0"/>
              <a:t>He entered the very presence of God in Heaven.</a:t>
            </a:r>
          </a:p>
          <a:p>
            <a:pPr lvl="1"/>
            <a:endParaRPr lang="en-US" dirty="0"/>
          </a:p>
        </p:txBody>
      </p:sp>
    </p:spTree>
    <p:extLst>
      <p:ext uri="{BB962C8B-B14F-4D97-AF65-F5344CB8AC3E}">
        <p14:creationId xmlns:p14="http://schemas.microsoft.com/office/powerpoint/2010/main" val="69189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A080-CA83-894B-9DC3-62AA63388167}"/>
              </a:ext>
            </a:extLst>
          </p:cNvPr>
          <p:cNvSpPr>
            <a:spLocks noGrp="1"/>
          </p:cNvSpPr>
          <p:nvPr>
            <p:ph type="title"/>
          </p:nvPr>
        </p:nvSpPr>
        <p:spPr/>
        <p:txBody>
          <a:bodyPr/>
          <a:lstStyle/>
          <a:p>
            <a:r>
              <a:rPr lang="en-US" dirty="0"/>
              <a:t>We Have a Great High Priest: Jesus, the Son of God – 4:14-16</a:t>
            </a:r>
          </a:p>
        </p:txBody>
      </p:sp>
      <p:sp>
        <p:nvSpPr>
          <p:cNvPr id="3" name="Content Placeholder 2">
            <a:extLst>
              <a:ext uri="{FF2B5EF4-FFF2-40B4-BE49-F238E27FC236}">
                <a16:creationId xmlns:a16="http://schemas.microsoft.com/office/drawing/2014/main" id="{364EA01A-7C3E-264E-A4AE-52A402FA3D04}"/>
              </a:ext>
            </a:extLst>
          </p:cNvPr>
          <p:cNvSpPr>
            <a:spLocks noGrp="1"/>
          </p:cNvSpPr>
          <p:nvPr>
            <p:ph idx="1"/>
          </p:nvPr>
        </p:nvSpPr>
        <p:spPr>
          <a:xfrm>
            <a:off x="680321" y="2336873"/>
            <a:ext cx="9613861" cy="4130834"/>
          </a:xfrm>
        </p:spPr>
        <p:txBody>
          <a:bodyPr>
            <a:normAutofit/>
          </a:bodyPr>
          <a:lstStyle/>
          <a:p>
            <a:r>
              <a:rPr lang="en-US" sz="2800" dirty="0"/>
              <a:t>Verse 14 includes the exhortation: “let us hold fast </a:t>
            </a:r>
            <a:r>
              <a:rPr lang="en-US" sz="2800" i="1" dirty="0"/>
              <a:t>our</a:t>
            </a:r>
            <a:r>
              <a:rPr lang="en-US" sz="2800" dirty="0"/>
              <a:t> confession.”</a:t>
            </a:r>
          </a:p>
          <a:p>
            <a:pPr lvl="1"/>
            <a:r>
              <a:rPr lang="en-US" sz="2400" dirty="0"/>
              <a:t>A repeated theme. </a:t>
            </a:r>
            <a:r>
              <a:rPr lang="en-US" sz="2400" b="1" dirty="0"/>
              <a:t>3:1, 6, 14</a:t>
            </a:r>
          </a:p>
          <a:p>
            <a:pPr lvl="1"/>
            <a:r>
              <a:rPr lang="en-US" sz="2400" dirty="0"/>
              <a:t>Our confession and holding fast.</a:t>
            </a:r>
          </a:p>
          <a:p>
            <a:r>
              <a:rPr lang="en-US" sz="2800" dirty="0"/>
              <a:t>Jesus is described as a “merciful and faithful High Priest in </a:t>
            </a:r>
            <a:r>
              <a:rPr lang="en-US" sz="2800" b="1" dirty="0"/>
              <a:t>2:17</a:t>
            </a:r>
            <a:r>
              <a:rPr lang="en-US" sz="2800" dirty="0"/>
              <a:t>, in </a:t>
            </a:r>
            <a:r>
              <a:rPr lang="en-US" sz="2800" b="1" dirty="0"/>
              <a:t>4:15 </a:t>
            </a:r>
            <a:r>
              <a:rPr lang="en-US" sz="2800" dirty="0"/>
              <a:t>we see Him described as compassionate.</a:t>
            </a:r>
          </a:p>
          <a:p>
            <a:pPr lvl="1"/>
            <a:r>
              <a:rPr lang="en-US" sz="2400" dirty="0"/>
              <a:t>Sympathetic – NKJV</a:t>
            </a:r>
          </a:p>
          <a:p>
            <a:pPr lvl="1"/>
            <a:r>
              <a:rPr lang="en-US" sz="2400" dirty="0"/>
              <a:t>He shared our experiences as human.</a:t>
            </a:r>
          </a:p>
          <a:p>
            <a:pPr lvl="1"/>
            <a:r>
              <a:rPr lang="en-US" sz="2400" dirty="0"/>
              <a:t>He was tempted in every way we are.</a:t>
            </a:r>
          </a:p>
          <a:p>
            <a:pPr lvl="1"/>
            <a:r>
              <a:rPr lang="en-US" sz="2400" dirty="0"/>
              <a:t>He did not give into those temptations by sinning.</a:t>
            </a:r>
          </a:p>
          <a:p>
            <a:pPr lvl="1"/>
            <a:endParaRPr lang="en-US" sz="2400" dirty="0"/>
          </a:p>
          <a:p>
            <a:pPr lvl="1"/>
            <a:endParaRPr lang="en-US" dirty="0"/>
          </a:p>
        </p:txBody>
      </p:sp>
    </p:spTree>
    <p:extLst>
      <p:ext uri="{BB962C8B-B14F-4D97-AF65-F5344CB8AC3E}">
        <p14:creationId xmlns:p14="http://schemas.microsoft.com/office/powerpoint/2010/main" val="53571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A080-CA83-894B-9DC3-62AA63388167}"/>
              </a:ext>
            </a:extLst>
          </p:cNvPr>
          <p:cNvSpPr>
            <a:spLocks noGrp="1"/>
          </p:cNvSpPr>
          <p:nvPr>
            <p:ph type="title"/>
          </p:nvPr>
        </p:nvSpPr>
        <p:spPr/>
        <p:txBody>
          <a:bodyPr/>
          <a:lstStyle/>
          <a:p>
            <a:r>
              <a:rPr lang="en-US" dirty="0"/>
              <a:t>We Have a Great High Priest: Jesus, the Son of God – 4:14-16</a:t>
            </a:r>
          </a:p>
        </p:txBody>
      </p:sp>
      <p:sp>
        <p:nvSpPr>
          <p:cNvPr id="3" name="Content Placeholder 2">
            <a:extLst>
              <a:ext uri="{FF2B5EF4-FFF2-40B4-BE49-F238E27FC236}">
                <a16:creationId xmlns:a16="http://schemas.microsoft.com/office/drawing/2014/main" id="{364EA01A-7C3E-264E-A4AE-52A402FA3D04}"/>
              </a:ext>
            </a:extLst>
          </p:cNvPr>
          <p:cNvSpPr>
            <a:spLocks noGrp="1"/>
          </p:cNvSpPr>
          <p:nvPr>
            <p:ph idx="1"/>
          </p:nvPr>
        </p:nvSpPr>
        <p:spPr>
          <a:xfrm>
            <a:off x="680321" y="2336873"/>
            <a:ext cx="9613861" cy="4130834"/>
          </a:xfrm>
        </p:spPr>
        <p:txBody>
          <a:bodyPr>
            <a:normAutofit/>
          </a:bodyPr>
          <a:lstStyle/>
          <a:p>
            <a:r>
              <a:rPr lang="en-US" sz="2800" dirty="0"/>
              <a:t>“Yet without sin” did not describe the temptation as less than our own, rather it refers to the outcome in His case.</a:t>
            </a:r>
          </a:p>
          <a:p>
            <a:r>
              <a:rPr lang="en-US" sz="2800" dirty="0"/>
              <a:t>He was tempted in “all points as we are.”</a:t>
            </a:r>
          </a:p>
          <a:p>
            <a:pPr lvl="1"/>
            <a:r>
              <a:rPr lang="en-US" sz="2400" dirty="0"/>
              <a:t>That included the death on the cross.</a:t>
            </a:r>
          </a:p>
          <a:p>
            <a:pPr lvl="1"/>
            <a:r>
              <a:rPr lang="en-US" sz="2400" dirty="0"/>
              <a:t>Many Christians have also suffered death because of their faith in Jesus.</a:t>
            </a:r>
          </a:p>
          <a:p>
            <a:pPr lvl="1"/>
            <a:endParaRPr lang="en-US" sz="2400" dirty="0"/>
          </a:p>
          <a:p>
            <a:pPr lvl="1"/>
            <a:endParaRPr lang="en-US" dirty="0"/>
          </a:p>
        </p:txBody>
      </p:sp>
    </p:spTree>
    <p:extLst>
      <p:ext uri="{BB962C8B-B14F-4D97-AF65-F5344CB8AC3E}">
        <p14:creationId xmlns:p14="http://schemas.microsoft.com/office/powerpoint/2010/main" val="58358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A080-CA83-894B-9DC3-62AA63388167}"/>
              </a:ext>
            </a:extLst>
          </p:cNvPr>
          <p:cNvSpPr>
            <a:spLocks noGrp="1"/>
          </p:cNvSpPr>
          <p:nvPr>
            <p:ph type="title"/>
          </p:nvPr>
        </p:nvSpPr>
        <p:spPr/>
        <p:txBody>
          <a:bodyPr/>
          <a:lstStyle/>
          <a:p>
            <a:r>
              <a:rPr lang="en-US" dirty="0"/>
              <a:t>We Have a Great High Priest: Jesus, the Son of God – 4:14-16</a:t>
            </a:r>
          </a:p>
        </p:txBody>
      </p:sp>
      <p:sp>
        <p:nvSpPr>
          <p:cNvPr id="3" name="Content Placeholder 2">
            <a:extLst>
              <a:ext uri="{FF2B5EF4-FFF2-40B4-BE49-F238E27FC236}">
                <a16:creationId xmlns:a16="http://schemas.microsoft.com/office/drawing/2014/main" id="{364EA01A-7C3E-264E-A4AE-52A402FA3D04}"/>
              </a:ext>
            </a:extLst>
          </p:cNvPr>
          <p:cNvSpPr>
            <a:spLocks noGrp="1"/>
          </p:cNvSpPr>
          <p:nvPr>
            <p:ph idx="1"/>
          </p:nvPr>
        </p:nvSpPr>
        <p:spPr>
          <a:xfrm>
            <a:off x="680321" y="2336873"/>
            <a:ext cx="9613861" cy="4130834"/>
          </a:xfrm>
        </p:spPr>
        <p:txBody>
          <a:bodyPr>
            <a:normAutofit/>
          </a:bodyPr>
          <a:lstStyle/>
          <a:p>
            <a:r>
              <a:rPr lang="en-US" sz="2800" dirty="0"/>
              <a:t>The final verse of this chapter clearly sets forth the superiority of Christianity over Judaism in this regard, namely, that since we have at God’s right hand so sympathetic and powerful an advocate, we should approach God’s gracious throne with all joyful confidence that we shall find a generous response, filled with pity and effectual help for all of our needs, both spiritual and physical. (BTB, Hebrews, King, page 32)</a:t>
            </a:r>
          </a:p>
          <a:p>
            <a:pPr lvl="1"/>
            <a:endParaRPr lang="en-US" sz="2400" dirty="0"/>
          </a:p>
          <a:p>
            <a:pPr lvl="1"/>
            <a:endParaRPr lang="en-US" dirty="0"/>
          </a:p>
        </p:txBody>
      </p:sp>
    </p:spTree>
    <p:extLst>
      <p:ext uri="{BB962C8B-B14F-4D97-AF65-F5344CB8AC3E}">
        <p14:creationId xmlns:p14="http://schemas.microsoft.com/office/powerpoint/2010/main" val="56831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F4FCA-9422-4248-A0F9-E25FAB31C318}"/>
              </a:ext>
            </a:extLst>
          </p:cNvPr>
          <p:cNvSpPr>
            <a:spLocks noGrp="1"/>
          </p:cNvSpPr>
          <p:nvPr>
            <p:ph type="title"/>
          </p:nvPr>
        </p:nvSpPr>
        <p:spPr/>
        <p:txBody>
          <a:bodyPr/>
          <a:lstStyle/>
          <a:p>
            <a:r>
              <a:rPr lang="en-US" dirty="0"/>
              <a:t>Hebrews 5:1-4</a:t>
            </a:r>
          </a:p>
        </p:txBody>
      </p:sp>
      <p:sp>
        <p:nvSpPr>
          <p:cNvPr id="3" name="Content Placeholder 2">
            <a:extLst>
              <a:ext uri="{FF2B5EF4-FFF2-40B4-BE49-F238E27FC236}">
                <a16:creationId xmlns:a16="http://schemas.microsoft.com/office/drawing/2014/main" id="{FC16FE29-532B-B94E-800E-7191C734660A}"/>
              </a:ext>
            </a:extLst>
          </p:cNvPr>
          <p:cNvSpPr>
            <a:spLocks noGrp="1"/>
          </p:cNvSpPr>
          <p:nvPr>
            <p:ph idx="1"/>
          </p:nvPr>
        </p:nvSpPr>
        <p:spPr>
          <a:xfrm>
            <a:off x="680321" y="2336872"/>
            <a:ext cx="9613861" cy="4153137"/>
          </a:xfrm>
        </p:spPr>
        <p:txBody>
          <a:bodyPr>
            <a:normAutofit lnSpcReduction="10000"/>
          </a:bodyPr>
          <a:lstStyle/>
          <a:p>
            <a:r>
              <a:rPr lang="en-US" sz="2800" b="1" u="sng" dirty="0">
                <a:hlinkClick r:id="rId2"/>
              </a:rPr>
              <a:t>Heb 5:1</a:t>
            </a:r>
            <a:r>
              <a:rPr lang="en-US" sz="2800" dirty="0">
                <a:hlinkClick r:id="rId2"/>
              </a:rPr>
              <a:t> </a:t>
            </a:r>
            <a:r>
              <a:rPr lang="en-US" sz="2800" dirty="0"/>
              <a:t> For every high priest taken from among men is appointed for men in things </a:t>
            </a:r>
            <a:r>
              <a:rPr lang="en-US" sz="2800" i="1" dirty="0"/>
              <a:t>pertaining</a:t>
            </a:r>
            <a:r>
              <a:rPr lang="en-US" sz="2800" dirty="0"/>
              <a:t> to God, that he may offer both gifts and sacrifices for sins.</a:t>
            </a:r>
          </a:p>
          <a:p>
            <a:r>
              <a:rPr lang="en-US" sz="2800" b="1" u="sng" dirty="0">
                <a:hlinkClick r:id="rId3"/>
              </a:rPr>
              <a:t>Heb 5:2</a:t>
            </a:r>
            <a:r>
              <a:rPr lang="en-US" sz="2800" dirty="0">
                <a:hlinkClick r:id="rId3"/>
              </a:rPr>
              <a:t> </a:t>
            </a:r>
            <a:r>
              <a:rPr lang="en-US" sz="2800" dirty="0"/>
              <a:t> He can have compassion on those who are ignorant and going astray, since he himself is also subject to weakness.</a:t>
            </a:r>
          </a:p>
          <a:p>
            <a:r>
              <a:rPr lang="en-US" sz="2800" b="1" u="sng" dirty="0">
                <a:hlinkClick r:id="rId4"/>
              </a:rPr>
              <a:t>Heb 5:3</a:t>
            </a:r>
            <a:r>
              <a:rPr lang="en-US" sz="2800" dirty="0">
                <a:hlinkClick r:id="rId4"/>
              </a:rPr>
              <a:t> </a:t>
            </a:r>
            <a:r>
              <a:rPr lang="en-US" sz="2800" dirty="0"/>
              <a:t> Because of this he is required as for the people, so also for himself, to offer </a:t>
            </a:r>
            <a:r>
              <a:rPr lang="en-US" sz="2800" i="1" dirty="0"/>
              <a:t>sacrifices</a:t>
            </a:r>
            <a:r>
              <a:rPr lang="en-US" sz="2800" dirty="0"/>
              <a:t> for sins.</a:t>
            </a:r>
          </a:p>
          <a:p>
            <a:r>
              <a:rPr lang="en-US" sz="2800" b="1" u="sng" dirty="0">
                <a:hlinkClick r:id="rId5"/>
              </a:rPr>
              <a:t>Heb 5:4</a:t>
            </a:r>
            <a:r>
              <a:rPr lang="en-US" sz="2800" dirty="0">
                <a:hlinkClick r:id="rId5"/>
              </a:rPr>
              <a:t> </a:t>
            </a:r>
            <a:r>
              <a:rPr lang="en-US" sz="2800" dirty="0"/>
              <a:t> And no man takes this honor to himself, but he who is called by God, just as Aaron </a:t>
            </a:r>
            <a:r>
              <a:rPr lang="en-US" sz="2800" i="1" dirty="0"/>
              <a:t>was.</a:t>
            </a:r>
            <a:endParaRPr lang="en-US" sz="2800" dirty="0"/>
          </a:p>
        </p:txBody>
      </p:sp>
    </p:spTree>
    <p:extLst>
      <p:ext uri="{BB962C8B-B14F-4D97-AF65-F5344CB8AC3E}">
        <p14:creationId xmlns:p14="http://schemas.microsoft.com/office/powerpoint/2010/main" val="136102305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38438</TotalTime>
  <Words>1471</Words>
  <Application>Microsoft Macintosh PowerPoint</Application>
  <PresentationFormat>Widescreen</PresentationFormat>
  <Paragraphs>96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Trebuchet MS</vt:lpstr>
      <vt:lpstr>Berlin</vt:lpstr>
      <vt:lpstr>Hebrews – Christ is a Superior High Priest</vt:lpstr>
      <vt:lpstr>Christ is a Superior High Priest</vt:lpstr>
      <vt:lpstr>Hebrews 4:14-16</vt:lpstr>
      <vt:lpstr>We Have a Great High Priest: Jesus, the Son of God – 4:14-16</vt:lpstr>
      <vt:lpstr>We Have a Great High Priest: Jesus, the Son of God – 4:14-16</vt:lpstr>
      <vt:lpstr>We Have a Great High Priest: Jesus, the Son of God – 4:14-16</vt:lpstr>
      <vt:lpstr>We Have a Great High Priest: Jesus, the Son of God – 4:14-16</vt:lpstr>
      <vt:lpstr>We Have a Great High Priest: Jesus, the Son of God – 4:14-16</vt:lpstr>
      <vt:lpstr>Hebrews 5:1-4</vt:lpstr>
      <vt:lpstr>The High Priest’s Qualifications – 5:1-4</vt:lpstr>
      <vt:lpstr>The High Priest’s Qualifications – 5:1-4</vt:lpstr>
      <vt:lpstr>The High Priest’s Qualifications – 5:1-4</vt:lpstr>
      <vt:lpstr>The High Priest’s Qualifications – 5:1-4</vt:lpstr>
      <vt:lpstr>The High Priest’s Qualifications – 5:1-4</vt:lpstr>
      <vt:lpstr>Hebrews 5:5-10</vt:lpstr>
      <vt:lpstr>Hebrews 5:5-10</vt:lpstr>
      <vt:lpstr>Qualifications of Christ as High Priest – 5:5-10</vt:lpstr>
      <vt:lpstr>Qualifications of Christ as High Priest – 5:5-10</vt:lpstr>
      <vt:lpstr>Qualifications of Christ as High Priest – 5:5-10</vt:lpstr>
      <vt:lpstr>Qualifications of Christ as High Priest – 5:5-10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48</cp:revision>
  <dcterms:created xsi:type="dcterms:W3CDTF">2022-02-21T20:09:31Z</dcterms:created>
  <dcterms:modified xsi:type="dcterms:W3CDTF">2022-05-01T11:35:50Z</dcterms:modified>
</cp:coreProperties>
</file>