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1" r:id="rId1"/>
  </p:sldMasterIdLst>
  <p:sldIdLst>
    <p:sldId id="256" r:id="rId2"/>
    <p:sldId id="257" r:id="rId3"/>
    <p:sldId id="258" r:id="rId4"/>
    <p:sldId id="259" r:id="rId5"/>
    <p:sldId id="260" r:id="rId6"/>
    <p:sldId id="289" r:id="rId7"/>
    <p:sldId id="261" r:id="rId8"/>
    <p:sldId id="263" r:id="rId9"/>
    <p:sldId id="264" r:id="rId10"/>
    <p:sldId id="290" r:id="rId11"/>
    <p:sldId id="291" r:id="rId12"/>
    <p:sldId id="265" r:id="rId13"/>
    <p:sldId id="266" r:id="rId14"/>
    <p:sldId id="267" r:id="rId15"/>
    <p:sldId id="268" r:id="rId16"/>
    <p:sldId id="269" r:id="rId17"/>
    <p:sldId id="270" r:id="rId18"/>
    <p:sldId id="271" r:id="rId19"/>
    <p:sldId id="274" r:id="rId20"/>
    <p:sldId id="272" r:id="rId21"/>
    <p:sldId id="273" r:id="rId22"/>
    <p:sldId id="275" r:id="rId23"/>
    <p:sldId id="276" r:id="rId24"/>
    <p:sldId id="277" r:id="rId25"/>
    <p:sldId id="279" r:id="rId26"/>
    <p:sldId id="292" r:id="rId27"/>
    <p:sldId id="280" r:id="rId28"/>
    <p:sldId id="281" r:id="rId29"/>
    <p:sldId id="282" r:id="rId30"/>
    <p:sldId id="283" r:id="rId31"/>
    <p:sldId id="293" r:id="rId32"/>
    <p:sldId id="295" r:id="rId33"/>
    <p:sldId id="294" r:id="rId34"/>
    <p:sldId id="286" r:id="rId35"/>
    <p:sldId id="287" r:id="rId36"/>
    <p:sldId id="288"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909"/>
  </p:normalViewPr>
  <p:slideViewPr>
    <p:cSldViewPr snapToGrid="0" snapToObjects="1">
      <p:cViewPr varScale="1">
        <p:scale>
          <a:sx n="90" d="100"/>
          <a:sy n="90" d="100"/>
        </p:scale>
        <p:origin x="23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4/25/22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3647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21697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066670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67674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737161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4/25/22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35949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4/25/22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834708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4/25/22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17471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CF2FCE1-E832-DD49-9780-CAE6DA70E6E7}" type="datetimeFigureOut">
              <a:rPr lang="en-US" smtClean="0"/>
              <a:t>4/25/22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418604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4/25/22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89274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2FCE1-E832-DD49-9780-CAE6DA70E6E7}" type="datetimeFigureOut">
              <a:rPr lang="en-US" smtClean="0"/>
              <a:t>4/25/22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40013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2FCE1-E832-DD49-9780-CAE6DA70E6E7}" type="datetimeFigureOut">
              <a:rPr lang="en-US" smtClean="0"/>
              <a:t>4/25/22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6674320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2FCE1-E832-DD49-9780-CAE6DA70E6E7}" type="datetimeFigureOut">
              <a:rPr lang="en-US" smtClean="0"/>
              <a:t>4/25/22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479339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2FCE1-E832-DD49-9780-CAE6DA70E6E7}" type="datetimeFigureOut">
              <a:rPr lang="en-US" smtClean="0"/>
              <a:t>4/25/22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70089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2FCE1-E832-DD49-9780-CAE6DA70E6E7}" type="datetimeFigureOut">
              <a:rPr lang="en-US" smtClean="0"/>
              <a:t>4/25/22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6896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946624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554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F2FCE1-E832-DD49-9780-CAE6DA70E6E7}" type="datetimeFigureOut">
              <a:rPr lang="en-US" smtClean="0"/>
              <a:t>4/25/22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2279416251"/>
      </p:ext>
    </p:extLst>
  </p:cSld>
  <p:clrMap bg1="dk1" tx1="lt1" bg2="dk2" tx2="lt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 id="2147484155" r:id="rId14"/>
    <p:sldLayoutId id="2147484156" r:id="rId15"/>
    <p:sldLayoutId id="2147484157" r:id="rId16"/>
    <p:sldLayoutId id="214748415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verseid:41.1.1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verseid:45.1.17" TargetMode="External"/><Relationship Id="rId2" Type="http://schemas.openxmlformats.org/officeDocument/2006/relationships/hyperlink" Target="verseid:35.2.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verseid:58.6.4"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verseid:58.6.6"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verseid:58.6.10" TargetMode="External"/><Relationship Id="rId2" Type="http://schemas.openxmlformats.org/officeDocument/2006/relationships/hyperlink" Target="verseid:58.6.9" TargetMode="External"/><Relationship Id="rId1" Type="http://schemas.openxmlformats.org/officeDocument/2006/relationships/slideLayout" Target="../slideLayouts/slideLayout2.xml"/><Relationship Id="rId5" Type="http://schemas.openxmlformats.org/officeDocument/2006/relationships/hyperlink" Target="verseid:58.6.12" TargetMode="External"/><Relationship Id="rId4" Type="http://schemas.openxmlformats.org/officeDocument/2006/relationships/hyperlink" Target="verseid:58.6.1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verseid:58.5.12" TargetMode="External"/><Relationship Id="rId2" Type="http://schemas.openxmlformats.org/officeDocument/2006/relationships/hyperlink" Target="verseid:58.5.11" TargetMode="External"/><Relationship Id="rId1" Type="http://schemas.openxmlformats.org/officeDocument/2006/relationships/slideLayout" Target="../slideLayouts/slideLayout2.xml"/><Relationship Id="rId5" Type="http://schemas.openxmlformats.org/officeDocument/2006/relationships/hyperlink" Target="verseid:58.5.14" TargetMode="External"/><Relationship Id="rId4" Type="http://schemas.openxmlformats.org/officeDocument/2006/relationships/hyperlink" Target="verseid:58.5.13"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verseid:58.6.14" TargetMode="External"/><Relationship Id="rId2" Type="http://schemas.openxmlformats.org/officeDocument/2006/relationships/hyperlink" Target="verseid:58.6.13" TargetMode="External"/><Relationship Id="rId1" Type="http://schemas.openxmlformats.org/officeDocument/2006/relationships/slideLayout" Target="../slideLayouts/slideLayout2.xml"/><Relationship Id="rId5" Type="http://schemas.openxmlformats.org/officeDocument/2006/relationships/hyperlink" Target="verseid:58.6.16" TargetMode="External"/><Relationship Id="rId4" Type="http://schemas.openxmlformats.org/officeDocument/2006/relationships/hyperlink" Target="verseid:58.6.15"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verseid:58.6.18" TargetMode="External"/><Relationship Id="rId2" Type="http://schemas.openxmlformats.org/officeDocument/2006/relationships/hyperlink" Target="verseid:58.6.17"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verseid:58.6.20" TargetMode="External"/><Relationship Id="rId2" Type="http://schemas.openxmlformats.org/officeDocument/2006/relationships/hyperlink" Target="verseid:58.6.19"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verseid:55.2.15" TargetMode="External"/><Relationship Id="rId2" Type="http://schemas.openxmlformats.org/officeDocument/2006/relationships/hyperlink" Target="verseid:54.4.1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verseid:58.6.2" TargetMode="External"/><Relationship Id="rId2" Type="http://schemas.openxmlformats.org/officeDocument/2006/relationships/hyperlink" Target="verseid:58.6.1" TargetMode="External"/><Relationship Id="rId1" Type="http://schemas.openxmlformats.org/officeDocument/2006/relationships/slideLayout" Target="../slideLayouts/slideLayout2.xml"/><Relationship Id="rId4" Type="http://schemas.openxmlformats.org/officeDocument/2006/relationships/hyperlink" Target="verseid:58.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4800" dirty="0"/>
              <a:t>Hebrews – Admonition and Encouragement – 5:11 – 6:20</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6</a:t>
            </a:r>
          </a:p>
        </p:txBody>
      </p:sp>
    </p:spTree>
    <p:extLst>
      <p:ext uri="{BB962C8B-B14F-4D97-AF65-F5344CB8AC3E}">
        <p14:creationId xmlns:p14="http://schemas.microsoft.com/office/powerpoint/2010/main" val="213044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7C92D-8C52-8F43-BAEB-41936046DE92}"/>
              </a:ext>
            </a:extLst>
          </p:cNvPr>
          <p:cNvSpPr>
            <a:spLocks noGrp="1"/>
          </p:cNvSpPr>
          <p:nvPr>
            <p:ph type="title"/>
          </p:nvPr>
        </p:nvSpPr>
        <p:spPr/>
        <p:txBody>
          <a:bodyPr/>
          <a:lstStyle/>
          <a:p>
            <a:r>
              <a:rPr lang="en-US" dirty="0"/>
              <a:t>Not laying again the foundation.</a:t>
            </a:r>
          </a:p>
        </p:txBody>
      </p:sp>
      <p:sp>
        <p:nvSpPr>
          <p:cNvPr id="3" name="Content Placeholder 2">
            <a:extLst>
              <a:ext uri="{FF2B5EF4-FFF2-40B4-BE49-F238E27FC236}">
                <a16:creationId xmlns:a16="http://schemas.microsoft.com/office/drawing/2014/main" id="{C234B2F7-88DF-D44D-8D76-8368579C48A0}"/>
              </a:ext>
            </a:extLst>
          </p:cNvPr>
          <p:cNvSpPr>
            <a:spLocks noGrp="1"/>
          </p:cNvSpPr>
          <p:nvPr>
            <p:ph idx="1"/>
          </p:nvPr>
        </p:nvSpPr>
        <p:spPr/>
        <p:txBody>
          <a:bodyPr>
            <a:noAutofit/>
          </a:bodyPr>
          <a:lstStyle/>
          <a:p>
            <a:r>
              <a:rPr lang="en-US" sz="2800" dirty="0"/>
              <a:t>“The foundational matters which follow in this list break up into three pairs: </a:t>
            </a:r>
            <a:r>
              <a:rPr lang="en-US" sz="2800" b="1" dirty="0">
                <a:solidFill>
                  <a:srgbClr val="FFC000"/>
                </a:solidFill>
              </a:rPr>
              <a:t>The first pair</a:t>
            </a:r>
            <a:r>
              <a:rPr lang="en-US" sz="2800" dirty="0"/>
              <a:t>, repentance and faith, refers to man’s relation to God. </a:t>
            </a:r>
            <a:r>
              <a:rPr lang="en-US" sz="2800" b="1" dirty="0">
                <a:solidFill>
                  <a:srgbClr val="FFC000"/>
                </a:solidFill>
              </a:rPr>
              <a:t>The second pair</a:t>
            </a:r>
            <a:r>
              <a:rPr lang="en-US" sz="2800" dirty="0"/>
              <a:t>, baptisms and laying on of hands, deals with the individual’s relation to the church, whether the church of the Old Testament or of the New. </a:t>
            </a:r>
            <a:r>
              <a:rPr lang="en-US" sz="2800" b="1" dirty="0">
                <a:solidFill>
                  <a:srgbClr val="FFC000"/>
                </a:solidFill>
              </a:rPr>
              <a:t>The third pair</a:t>
            </a:r>
            <a:r>
              <a:rPr lang="en-US" sz="2800" dirty="0"/>
              <a:t>, resurrection and eternal judgment, is related to the doctrine of a future life; these two themes represent eschatological doctrines found in the system of both orthodox Judaism and New Testament Christianity.”</a:t>
            </a:r>
          </a:p>
        </p:txBody>
      </p:sp>
    </p:spTree>
    <p:extLst>
      <p:ext uri="{BB962C8B-B14F-4D97-AF65-F5344CB8AC3E}">
        <p14:creationId xmlns:p14="http://schemas.microsoft.com/office/powerpoint/2010/main" val="11100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7C92D-8C52-8F43-BAEB-41936046DE92}"/>
              </a:ext>
            </a:extLst>
          </p:cNvPr>
          <p:cNvSpPr>
            <a:spLocks noGrp="1"/>
          </p:cNvSpPr>
          <p:nvPr>
            <p:ph type="title"/>
          </p:nvPr>
        </p:nvSpPr>
        <p:spPr/>
        <p:txBody>
          <a:bodyPr/>
          <a:lstStyle/>
          <a:p>
            <a:r>
              <a:rPr lang="en-US" dirty="0"/>
              <a:t>Not laying again the foundation.</a:t>
            </a:r>
          </a:p>
        </p:txBody>
      </p:sp>
      <p:sp>
        <p:nvSpPr>
          <p:cNvPr id="3" name="Content Placeholder 2">
            <a:extLst>
              <a:ext uri="{FF2B5EF4-FFF2-40B4-BE49-F238E27FC236}">
                <a16:creationId xmlns:a16="http://schemas.microsoft.com/office/drawing/2014/main" id="{C234B2F7-88DF-D44D-8D76-8368579C48A0}"/>
              </a:ext>
            </a:extLst>
          </p:cNvPr>
          <p:cNvSpPr>
            <a:spLocks noGrp="1"/>
          </p:cNvSpPr>
          <p:nvPr>
            <p:ph idx="1"/>
          </p:nvPr>
        </p:nvSpPr>
        <p:spPr/>
        <p:txBody>
          <a:bodyPr>
            <a:noAutofit/>
          </a:bodyPr>
          <a:lstStyle/>
          <a:p>
            <a:r>
              <a:rPr lang="en-US" sz="2800" dirty="0"/>
              <a:t>“Part of the problem facing the Hebrews was the superficial similarity between the elementary tenets of Christianity and those of Judaism, which made it possible for Christian Jews to think they could hold on to both. The danger of apostasy was much greater for them than for converts from paganism” (Donald Guthrie, Tyndale NT Commentaries: Hebrews 140). (Truth Commentaries, Hebrews, King, page 190)</a:t>
            </a:r>
          </a:p>
        </p:txBody>
      </p:sp>
    </p:spTree>
    <p:extLst>
      <p:ext uri="{BB962C8B-B14F-4D97-AF65-F5344CB8AC3E}">
        <p14:creationId xmlns:p14="http://schemas.microsoft.com/office/powerpoint/2010/main" val="267412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B137E-CBAC-EC4A-8692-8E1B11C08CB0}"/>
              </a:ext>
            </a:extLst>
          </p:cNvPr>
          <p:cNvSpPr>
            <a:spLocks noGrp="1"/>
          </p:cNvSpPr>
          <p:nvPr>
            <p:ph type="title"/>
          </p:nvPr>
        </p:nvSpPr>
        <p:spPr/>
        <p:txBody>
          <a:bodyPr/>
          <a:lstStyle/>
          <a:p>
            <a:r>
              <a:rPr lang="en-US" dirty="0"/>
              <a:t>Of repentance from dead works.</a:t>
            </a:r>
          </a:p>
        </p:txBody>
      </p:sp>
      <p:sp>
        <p:nvSpPr>
          <p:cNvPr id="3" name="Content Placeholder 2">
            <a:extLst>
              <a:ext uri="{FF2B5EF4-FFF2-40B4-BE49-F238E27FC236}">
                <a16:creationId xmlns:a16="http://schemas.microsoft.com/office/drawing/2014/main" id="{70EB92A2-1F56-F542-8A66-98A47418FFB6}"/>
              </a:ext>
            </a:extLst>
          </p:cNvPr>
          <p:cNvSpPr>
            <a:spLocks noGrp="1"/>
          </p:cNvSpPr>
          <p:nvPr>
            <p:ph idx="1"/>
          </p:nvPr>
        </p:nvSpPr>
        <p:spPr/>
        <p:txBody>
          <a:bodyPr>
            <a:normAutofit lnSpcReduction="10000"/>
          </a:bodyPr>
          <a:lstStyle/>
          <a:p>
            <a:r>
              <a:rPr lang="en-US" sz="2800" dirty="0"/>
              <a:t>The first lesson of Christ’s Gospel.</a:t>
            </a:r>
          </a:p>
          <a:p>
            <a:pPr lvl="1"/>
            <a:r>
              <a:rPr lang="en-US" sz="2400" b="1" u="sng" dirty="0">
                <a:hlinkClick r:id="rId2"/>
              </a:rPr>
              <a:t>Mar 1:14 -15</a:t>
            </a:r>
            <a:r>
              <a:rPr lang="en-US" sz="2400" dirty="0">
                <a:hlinkClick r:id="rId2"/>
              </a:rPr>
              <a:t> </a:t>
            </a:r>
            <a:r>
              <a:rPr lang="en-US" sz="2400" dirty="0"/>
              <a:t> Now after John was put in prison, Jesus came to Galilee, preaching the gospel of the kingdom of God, and saying, "The time is fulfilled, and the kingdom of God is at hand. Repent, and believe in the gospel.”</a:t>
            </a:r>
          </a:p>
          <a:p>
            <a:r>
              <a:rPr lang="en-US" sz="2800" dirty="0"/>
              <a:t>Repentance requires an initial turn from sin toward God but also requires whole life changes forever.</a:t>
            </a:r>
          </a:p>
          <a:p>
            <a:r>
              <a:rPr lang="en-US" sz="2800" dirty="0"/>
              <a:t>“Dead works” probably refer to the works that lead to death - sin. </a:t>
            </a:r>
            <a:r>
              <a:rPr lang="en-US" sz="2800" b="1" dirty="0"/>
              <a:t>Rom. 6:23</a:t>
            </a:r>
            <a:r>
              <a:rPr lang="en-US" sz="2800" dirty="0"/>
              <a:t> </a:t>
            </a:r>
          </a:p>
          <a:p>
            <a:pPr lvl="1"/>
            <a:endParaRPr lang="en-US" sz="2400" dirty="0"/>
          </a:p>
        </p:txBody>
      </p:sp>
    </p:spTree>
    <p:extLst>
      <p:ext uri="{BB962C8B-B14F-4D97-AF65-F5344CB8AC3E}">
        <p14:creationId xmlns:p14="http://schemas.microsoft.com/office/powerpoint/2010/main" val="15014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84A25-C25C-FE43-8064-A5083FFFAEAA}"/>
              </a:ext>
            </a:extLst>
          </p:cNvPr>
          <p:cNvSpPr>
            <a:spLocks noGrp="1"/>
          </p:cNvSpPr>
          <p:nvPr>
            <p:ph type="title"/>
          </p:nvPr>
        </p:nvSpPr>
        <p:spPr/>
        <p:txBody>
          <a:bodyPr/>
          <a:lstStyle/>
          <a:p>
            <a:r>
              <a:rPr lang="en-US" dirty="0"/>
              <a:t>And of faith toward God.</a:t>
            </a:r>
          </a:p>
        </p:txBody>
      </p:sp>
      <p:sp>
        <p:nvSpPr>
          <p:cNvPr id="3" name="Content Placeholder 2">
            <a:extLst>
              <a:ext uri="{FF2B5EF4-FFF2-40B4-BE49-F238E27FC236}">
                <a16:creationId xmlns:a16="http://schemas.microsoft.com/office/drawing/2014/main" id="{7EEAF366-8408-CD45-8362-D32ED6F0E29F}"/>
              </a:ext>
            </a:extLst>
          </p:cNvPr>
          <p:cNvSpPr>
            <a:spLocks noGrp="1"/>
          </p:cNvSpPr>
          <p:nvPr>
            <p:ph idx="1"/>
          </p:nvPr>
        </p:nvSpPr>
        <p:spPr>
          <a:xfrm>
            <a:off x="680321" y="2336873"/>
            <a:ext cx="9613861" cy="4197742"/>
          </a:xfrm>
        </p:spPr>
        <p:txBody>
          <a:bodyPr>
            <a:normAutofit lnSpcReduction="10000"/>
          </a:bodyPr>
          <a:lstStyle/>
          <a:p>
            <a:r>
              <a:rPr lang="en-US" sz="2800" dirty="0"/>
              <a:t>Faith - </a:t>
            </a:r>
            <a:r>
              <a:rPr lang="en-US" sz="2800" i="1" dirty="0" err="1"/>
              <a:t>pistis</a:t>
            </a:r>
            <a:r>
              <a:rPr lang="en-US" sz="2800" dirty="0"/>
              <a:t>, primarily, "firm persuasion," a conviction based upon hearing (akin to </a:t>
            </a:r>
            <a:r>
              <a:rPr lang="en-US" sz="2800" dirty="0" err="1"/>
              <a:t>peitho</a:t>
            </a:r>
            <a:r>
              <a:rPr lang="en-US" sz="2800" dirty="0"/>
              <a:t>, "to persuade"), is used in the NT always of "faith in God or Christ, or things spiritual.” WE Vine</a:t>
            </a:r>
          </a:p>
          <a:p>
            <a:r>
              <a:rPr lang="en-US" sz="2800" dirty="0"/>
              <a:t>Both OT and NT teaching emphasizes faith.</a:t>
            </a:r>
          </a:p>
          <a:p>
            <a:pPr lvl="1"/>
            <a:r>
              <a:rPr lang="en-US" sz="2400" b="1" u="sng" dirty="0">
                <a:hlinkClick r:id="rId2"/>
              </a:rPr>
              <a:t>Hab 2:4</a:t>
            </a:r>
            <a:r>
              <a:rPr lang="en-US" sz="2400" dirty="0">
                <a:hlinkClick r:id="rId2"/>
              </a:rPr>
              <a:t> </a:t>
            </a:r>
            <a:r>
              <a:rPr lang="en-US" sz="2400" dirty="0"/>
              <a:t> "Behold the proud, His soul is not upright in him; But the just shall live by his faith.</a:t>
            </a:r>
          </a:p>
          <a:p>
            <a:pPr lvl="1"/>
            <a:r>
              <a:rPr lang="en-US" sz="2400" b="1" u="sng" dirty="0">
                <a:hlinkClick r:id="rId3"/>
              </a:rPr>
              <a:t>Rom 1:17</a:t>
            </a:r>
            <a:r>
              <a:rPr lang="en-US" sz="2400" dirty="0">
                <a:hlinkClick r:id="rId3"/>
              </a:rPr>
              <a:t> </a:t>
            </a:r>
            <a:r>
              <a:rPr lang="en-US" sz="2400" dirty="0"/>
              <a:t> For in it the righteousness of God is revealed from faith to faith; as it is written, "THE JUST SHALL LIVE BY FAITH.”</a:t>
            </a:r>
          </a:p>
          <a:p>
            <a:r>
              <a:rPr lang="en-US" sz="2800" dirty="0"/>
              <a:t>The author will later state it is impossible to please God without it. </a:t>
            </a:r>
            <a:r>
              <a:rPr lang="en-US" sz="2800" b="1" dirty="0"/>
              <a:t>Heb. 11:6</a:t>
            </a:r>
            <a:endParaRPr lang="en-US" sz="2800" dirty="0"/>
          </a:p>
          <a:p>
            <a:endParaRPr lang="en-US" sz="2800" dirty="0"/>
          </a:p>
        </p:txBody>
      </p:sp>
    </p:spTree>
    <p:extLst>
      <p:ext uri="{BB962C8B-B14F-4D97-AF65-F5344CB8AC3E}">
        <p14:creationId xmlns:p14="http://schemas.microsoft.com/office/powerpoint/2010/main" val="392990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8D0EC-0FC5-9E46-A923-A9C0DBED2DEE}"/>
              </a:ext>
            </a:extLst>
          </p:cNvPr>
          <p:cNvSpPr>
            <a:spLocks noGrp="1"/>
          </p:cNvSpPr>
          <p:nvPr>
            <p:ph type="title"/>
          </p:nvPr>
        </p:nvSpPr>
        <p:spPr/>
        <p:txBody>
          <a:bodyPr/>
          <a:lstStyle/>
          <a:p>
            <a:r>
              <a:rPr lang="en-US" dirty="0"/>
              <a:t>Of the doctrine of baptisms.</a:t>
            </a:r>
          </a:p>
        </p:txBody>
      </p:sp>
      <p:sp>
        <p:nvSpPr>
          <p:cNvPr id="3" name="Content Placeholder 2">
            <a:extLst>
              <a:ext uri="{FF2B5EF4-FFF2-40B4-BE49-F238E27FC236}">
                <a16:creationId xmlns:a16="http://schemas.microsoft.com/office/drawing/2014/main" id="{DC2CFDED-8BAA-4243-87AF-20C50ED7F5B1}"/>
              </a:ext>
            </a:extLst>
          </p:cNvPr>
          <p:cNvSpPr>
            <a:spLocks noGrp="1"/>
          </p:cNvSpPr>
          <p:nvPr>
            <p:ph idx="1"/>
          </p:nvPr>
        </p:nvSpPr>
        <p:spPr/>
        <p:txBody>
          <a:bodyPr>
            <a:normAutofit/>
          </a:bodyPr>
          <a:lstStyle/>
          <a:p>
            <a:r>
              <a:rPr lang="en-US" sz="2800" i="1" dirty="0" err="1"/>
              <a:t>baptismos</a:t>
            </a:r>
            <a:r>
              <a:rPr lang="en-US" sz="2800" i="1" dirty="0"/>
              <a:t> </a:t>
            </a:r>
            <a:r>
              <a:rPr lang="en-US" sz="2800" dirty="0"/>
              <a:t>is never used in the New Testament to describe Christian baptism, so this more general term may have been used to describe all doctrines concerning washings, inclusive of Old Testament rites, the baptism of John, as well as Christian baptism. (BTB, Hebrews, King, page 39) </a:t>
            </a:r>
          </a:p>
          <a:p>
            <a:endParaRPr lang="en-US" sz="2800" dirty="0"/>
          </a:p>
        </p:txBody>
      </p:sp>
    </p:spTree>
    <p:extLst>
      <p:ext uri="{BB962C8B-B14F-4D97-AF65-F5344CB8AC3E}">
        <p14:creationId xmlns:p14="http://schemas.microsoft.com/office/powerpoint/2010/main" val="2009871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6D214-F51E-4144-9902-CF3F50FBCAA4}"/>
              </a:ext>
            </a:extLst>
          </p:cNvPr>
          <p:cNvSpPr>
            <a:spLocks noGrp="1"/>
          </p:cNvSpPr>
          <p:nvPr>
            <p:ph type="title"/>
          </p:nvPr>
        </p:nvSpPr>
        <p:spPr/>
        <p:txBody>
          <a:bodyPr/>
          <a:lstStyle/>
          <a:p>
            <a:r>
              <a:rPr lang="en-US" dirty="0"/>
              <a:t>And laying on of hands.</a:t>
            </a:r>
          </a:p>
        </p:txBody>
      </p:sp>
      <p:sp>
        <p:nvSpPr>
          <p:cNvPr id="3" name="Content Placeholder 2">
            <a:extLst>
              <a:ext uri="{FF2B5EF4-FFF2-40B4-BE49-F238E27FC236}">
                <a16:creationId xmlns:a16="http://schemas.microsoft.com/office/drawing/2014/main" id="{2864BB17-3332-4042-A983-C99584A8EEDB}"/>
              </a:ext>
            </a:extLst>
          </p:cNvPr>
          <p:cNvSpPr>
            <a:spLocks noGrp="1"/>
          </p:cNvSpPr>
          <p:nvPr>
            <p:ph idx="1"/>
          </p:nvPr>
        </p:nvSpPr>
        <p:spPr/>
        <p:txBody>
          <a:bodyPr>
            <a:normAutofit/>
          </a:bodyPr>
          <a:lstStyle/>
          <a:p>
            <a:r>
              <a:rPr lang="en-US" sz="2800" dirty="0"/>
              <a:t>In both OT and NT laying on of hands was used to ordain officials. </a:t>
            </a:r>
            <a:r>
              <a:rPr lang="en-US" sz="2800" b="1" dirty="0"/>
              <a:t>Num. 8:10-11; Acts 6:6</a:t>
            </a:r>
            <a:endParaRPr lang="en-US" sz="2800" dirty="0"/>
          </a:p>
          <a:p>
            <a:r>
              <a:rPr lang="en-US" sz="2800" dirty="0"/>
              <a:t>To confirm new Christians by imparting the Holy Spirit through the laying on of the Apostles hands. </a:t>
            </a:r>
            <a:r>
              <a:rPr lang="en-US" sz="2800" b="1" dirty="0"/>
              <a:t>Acts 8:17</a:t>
            </a:r>
          </a:p>
          <a:p>
            <a:r>
              <a:rPr lang="en-US" sz="2800" dirty="0"/>
              <a:t>For healings. </a:t>
            </a:r>
            <a:r>
              <a:rPr lang="en-US" sz="2800" b="1" dirty="0"/>
              <a:t>Mark 6:5</a:t>
            </a:r>
            <a:endParaRPr lang="en-US" sz="2800" dirty="0"/>
          </a:p>
          <a:p>
            <a:r>
              <a:rPr lang="en-US" sz="2800" dirty="0"/>
              <a:t>In Hebrews the reference is most likely to the imparting of Spiritual gifts by the Apostles.</a:t>
            </a:r>
          </a:p>
        </p:txBody>
      </p:sp>
    </p:spTree>
    <p:extLst>
      <p:ext uri="{BB962C8B-B14F-4D97-AF65-F5344CB8AC3E}">
        <p14:creationId xmlns:p14="http://schemas.microsoft.com/office/powerpoint/2010/main" val="148754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4ED74-A4C7-3345-8F9C-4B3A77CEFE5A}"/>
              </a:ext>
            </a:extLst>
          </p:cNvPr>
          <p:cNvSpPr>
            <a:spLocks noGrp="1"/>
          </p:cNvSpPr>
          <p:nvPr>
            <p:ph type="title"/>
          </p:nvPr>
        </p:nvSpPr>
        <p:spPr/>
        <p:txBody>
          <a:bodyPr/>
          <a:lstStyle/>
          <a:p>
            <a:r>
              <a:rPr lang="en-US" dirty="0"/>
              <a:t>And of resurrection of the dead.</a:t>
            </a:r>
          </a:p>
        </p:txBody>
      </p:sp>
      <p:sp>
        <p:nvSpPr>
          <p:cNvPr id="3" name="Content Placeholder 2">
            <a:extLst>
              <a:ext uri="{FF2B5EF4-FFF2-40B4-BE49-F238E27FC236}">
                <a16:creationId xmlns:a16="http://schemas.microsoft.com/office/drawing/2014/main" id="{10AB5F99-3AA7-074A-B0FA-FC63C2118887}"/>
              </a:ext>
            </a:extLst>
          </p:cNvPr>
          <p:cNvSpPr>
            <a:spLocks noGrp="1"/>
          </p:cNvSpPr>
          <p:nvPr>
            <p:ph idx="1"/>
          </p:nvPr>
        </p:nvSpPr>
        <p:spPr/>
        <p:txBody>
          <a:bodyPr>
            <a:normAutofit/>
          </a:bodyPr>
          <a:lstStyle/>
          <a:p>
            <a:r>
              <a:rPr lang="en-US" sz="2800" dirty="0"/>
              <a:t>The doctrine of resurrection of the physical body was unique to the Jews before Christianity. </a:t>
            </a:r>
            <a:r>
              <a:rPr lang="en-US" sz="2800" b="1" dirty="0"/>
              <a:t>Luke 20:37; Dan. 12:2</a:t>
            </a:r>
            <a:endParaRPr lang="en-US" sz="2800" dirty="0"/>
          </a:p>
          <a:p>
            <a:r>
              <a:rPr lang="en-US" sz="2800" dirty="0"/>
              <a:t>It is a prominent teaching by the Apostles. </a:t>
            </a:r>
            <a:r>
              <a:rPr lang="en-US" sz="2800" b="1" dirty="0"/>
              <a:t>Acts 2:24, 31; 3:19-21; 26:20; 1 Cor. 15; 1 Thess.; 2 Thess.</a:t>
            </a:r>
            <a:endParaRPr lang="en-US" sz="2800" dirty="0"/>
          </a:p>
        </p:txBody>
      </p:sp>
    </p:spTree>
    <p:extLst>
      <p:ext uri="{BB962C8B-B14F-4D97-AF65-F5344CB8AC3E}">
        <p14:creationId xmlns:p14="http://schemas.microsoft.com/office/powerpoint/2010/main" val="359225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ABBB-E4A6-394A-8372-650AC3C149C8}"/>
              </a:ext>
            </a:extLst>
          </p:cNvPr>
          <p:cNvSpPr>
            <a:spLocks noGrp="1"/>
          </p:cNvSpPr>
          <p:nvPr>
            <p:ph type="title"/>
          </p:nvPr>
        </p:nvSpPr>
        <p:spPr/>
        <p:txBody>
          <a:bodyPr/>
          <a:lstStyle/>
          <a:p>
            <a:r>
              <a:rPr lang="en-US" dirty="0"/>
              <a:t>And of eternal judgment.</a:t>
            </a:r>
          </a:p>
        </p:txBody>
      </p:sp>
      <p:sp>
        <p:nvSpPr>
          <p:cNvPr id="3" name="Content Placeholder 2">
            <a:extLst>
              <a:ext uri="{FF2B5EF4-FFF2-40B4-BE49-F238E27FC236}">
                <a16:creationId xmlns:a16="http://schemas.microsoft.com/office/drawing/2014/main" id="{C4D41AB8-DDD8-0A44-9AF8-AA030FC2A924}"/>
              </a:ext>
            </a:extLst>
          </p:cNvPr>
          <p:cNvSpPr>
            <a:spLocks noGrp="1"/>
          </p:cNvSpPr>
          <p:nvPr>
            <p:ph idx="1"/>
          </p:nvPr>
        </p:nvSpPr>
        <p:spPr/>
        <p:txBody>
          <a:bodyPr>
            <a:normAutofit/>
          </a:bodyPr>
          <a:lstStyle/>
          <a:p>
            <a:r>
              <a:rPr lang="en-US" sz="2800" dirty="0"/>
              <a:t>Also shared between the OT and NT. </a:t>
            </a:r>
            <a:r>
              <a:rPr lang="en-US" sz="2800" b="1" dirty="0"/>
              <a:t>Dan. 7:21-28; Matt. 25:31-46</a:t>
            </a:r>
            <a:endParaRPr lang="en-US" sz="2800" dirty="0"/>
          </a:p>
          <a:p>
            <a:r>
              <a:rPr lang="en-US" sz="2800" dirty="0"/>
              <a:t>Taken with the previous doctrine one can see that this life is not everything.</a:t>
            </a:r>
          </a:p>
          <a:p>
            <a:r>
              <a:rPr lang="en-US" sz="2800" dirty="0"/>
              <a:t>We will be held accountable for the life we live.</a:t>
            </a:r>
          </a:p>
        </p:txBody>
      </p:sp>
    </p:spTree>
    <p:extLst>
      <p:ext uri="{BB962C8B-B14F-4D97-AF65-F5344CB8AC3E}">
        <p14:creationId xmlns:p14="http://schemas.microsoft.com/office/powerpoint/2010/main" val="395441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C38E3-91F2-A34C-93E4-3DD94B6D8420}"/>
              </a:ext>
            </a:extLst>
          </p:cNvPr>
          <p:cNvSpPr>
            <a:spLocks noGrp="1"/>
          </p:cNvSpPr>
          <p:nvPr>
            <p:ph type="title"/>
          </p:nvPr>
        </p:nvSpPr>
        <p:spPr/>
        <p:txBody>
          <a:bodyPr/>
          <a:lstStyle/>
          <a:p>
            <a:r>
              <a:rPr lang="en-US" dirty="0"/>
              <a:t>Verses 4-5</a:t>
            </a:r>
          </a:p>
        </p:txBody>
      </p:sp>
      <p:sp>
        <p:nvSpPr>
          <p:cNvPr id="3" name="Content Placeholder 2">
            <a:extLst>
              <a:ext uri="{FF2B5EF4-FFF2-40B4-BE49-F238E27FC236}">
                <a16:creationId xmlns:a16="http://schemas.microsoft.com/office/drawing/2014/main" id="{1D19FFA4-E774-254C-A6A8-686A20080742}"/>
              </a:ext>
            </a:extLst>
          </p:cNvPr>
          <p:cNvSpPr>
            <a:spLocks noGrp="1"/>
          </p:cNvSpPr>
          <p:nvPr>
            <p:ph idx="1"/>
          </p:nvPr>
        </p:nvSpPr>
        <p:spPr/>
        <p:txBody>
          <a:bodyPr>
            <a:normAutofit/>
          </a:bodyPr>
          <a:lstStyle/>
          <a:p>
            <a:r>
              <a:rPr lang="en-US" sz="2800" b="1" u="sng" dirty="0">
                <a:hlinkClick r:id="rId2"/>
              </a:rPr>
              <a:t>Heb 6:4-5</a:t>
            </a:r>
            <a:r>
              <a:rPr lang="en-US" sz="2800" dirty="0">
                <a:hlinkClick r:id="rId2"/>
              </a:rPr>
              <a:t> </a:t>
            </a:r>
            <a:r>
              <a:rPr lang="en-US" sz="2800" dirty="0"/>
              <a:t> For </a:t>
            </a:r>
            <a:r>
              <a:rPr lang="en-US" sz="2800" i="1" dirty="0"/>
              <a:t>it is</a:t>
            </a:r>
            <a:r>
              <a:rPr lang="en-US" sz="2800" dirty="0"/>
              <a:t> impossible for those who were once enlightened, and have tasted the heavenly gift, and have become partakers of the Holy Spirit,  and have tasted the good word of God and the powers of the age to come, </a:t>
            </a:r>
          </a:p>
        </p:txBody>
      </p:sp>
    </p:spTree>
    <p:extLst>
      <p:ext uri="{BB962C8B-B14F-4D97-AF65-F5344CB8AC3E}">
        <p14:creationId xmlns:p14="http://schemas.microsoft.com/office/powerpoint/2010/main" val="3357133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C38E3-91F2-A34C-93E4-3DD94B6D8420}"/>
              </a:ext>
            </a:extLst>
          </p:cNvPr>
          <p:cNvSpPr>
            <a:spLocks noGrp="1"/>
          </p:cNvSpPr>
          <p:nvPr>
            <p:ph type="title"/>
          </p:nvPr>
        </p:nvSpPr>
        <p:spPr/>
        <p:txBody>
          <a:bodyPr/>
          <a:lstStyle/>
          <a:p>
            <a:r>
              <a:rPr lang="en-US" dirty="0"/>
              <a:t>Verses 4-5</a:t>
            </a:r>
          </a:p>
        </p:txBody>
      </p:sp>
      <p:sp>
        <p:nvSpPr>
          <p:cNvPr id="3" name="Content Placeholder 2">
            <a:extLst>
              <a:ext uri="{FF2B5EF4-FFF2-40B4-BE49-F238E27FC236}">
                <a16:creationId xmlns:a16="http://schemas.microsoft.com/office/drawing/2014/main" id="{1D19FFA4-E774-254C-A6A8-686A20080742}"/>
              </a:ext>
            </a:extLst>
          </p:cNvPr>
          <p:cNvSpPr>
            <a:spLocks noGrp="1"/>
          </p:cNvSpPr>
          <p:nvPr>
            <p:ph idx="1"/>
          </p:nvPr>
        </p:nvSpPr>
        <p:spPr/>
        <p:txBody>
          <a:bodyPr>
            <a:normAutofit/>
          </a:bodyPr>
          <a:lstStyle/>
          <a:p>
            <a:r>
              <a:rPr lang="en-US" sz="2800" dirty="0"/>
              <a:t>These verses have caused considerable difficulty to religious scholars.</a:t>
            </a:r>
          </a:p>
          <a:p>
            <a:pPr lvl="1"/>
            <a:r>
              <a:rPr lang="en-US" sz="2400" dirty="0"/>
              <a:t>Calvinist will argue this person was never a true Christian.</a:t>
            </a:r>
          </a:p>
          <a:p>
            <a:pPr lvl="1"/>
            <a:r>
              <a:rPr lang="en-US" sz="2400" dirty="0"/>
              <a:t>Others argue by virtue of difficult circumstances they leave the faith.</a:t>
            </a:r>
          </a:p>
        </p:txBody>
      </p:sp>
    </p:spTree>
    <p:extLst>
      <p:ext uri="{BB962C8B-B14F-4D97-AF65-F5344CB8AC3E}">
        <p14:creationId xmlns:p14="http://schemas.microsoft.com/office/powerpoint/2010/main" val="356505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AE1B5-6900-824B-9515-EC1DAF08CC9E}"/>
              </a:ext>
            </a:extLst>
          </p:cNvPr>
          <p:cNvSpPr>
            <a:spLocks noGrp="1"/>
          </p:cNvSpPr>
          <p:nvPr>
            <p:ph type="title"/>
          </p:nvPr>
        </p:nvSpPr>
        <p:spPr/>
        <p:txBody>
          <a:bodyPr/>
          <a:lstStyle/>
          <a:p>
            <a:r>
              <a:rPr lang="en-US" dirty="0"/>
              <a:t>Lesson 6</a:t>
            </a:r>
          </a:p>
        </p:txBody>
      </p:sp>
      <p:sp>
        <p:nvSpPr>
          <p:cNvPr id="3" name="Content Placeholder 2">
            <a:extLst>
              <a:ext uri="{FF2B5EF4-FFF2-40B4-BE49-F238E27FC236}">
                <a16:creationId xmlns:a16="http://schemas.microsoft.com/office/drawing/2014/main" id="{3D6D1A30-0AEB-2847-BA28-7BA63D54C401}"/>
              </a:ext>
            </a:extLst>
          </p:cNvPr>
          <p:cNvSpPr>
            <a:spLocks noGrp="1"/>
          </p:cNvSpPr>
          <p:nvPr>
            <p:ph idx="1"/>
          </p:nvPr>
        </p:nvSpPr>
        <p:spPr>
          <a:xfrm>
            <a:off x="680321" y="2336872"/>
            <a:ext cx="9613861" cy="4153137"/>
          </a:xfrm>
        </p:spPr>
        <p:txBody>
          <a:bodyPr>
            <a:normAutofit lnSpcReduction="10000"/>
          </a:bodyPr>
          <a:lstStyle/>
          <a:p>
            <a:r>
              <a:rPr lang="en-US" sz="2800" dirty="0"/>
              <a:t>In the coming chapters the author intends to dive deep into Christian doctrine so he prepares his readers.</a:t>
            </a:r>
          </a:p>
          <a:p>
            <a:r>
              <a:rPr lang="en-US" sz="2800" dirty="0"/>
              <a:t>In either an attempt to motivate them to the challenge or because they are truly behind where they should be he states that at this stage they are probably not ready.</a:t>
            </a:r>
          </a:p>
          <a:p>
            <a:r>
              <a:rPr lang="en-US" sz="2800" dirty="0"/>
              <a:t>He reminds them that there is no turning back to the basic principles once you become a Christian.</a:t>
            </a:r>
          </a:p>
          <a:p>
            <a:r>
              <a:rPr lang="en-US" sz="2800" dirty="0"/>
              <a:t>After the warnings he seeks to encourage them and expresses confidence they are capable of enduring to the end.</a:t>
            </a:r>
          </a:p>
        </p:txBody>
      </p:sp>
    </p:spTree>
    <p:extLst>
      <p:ext uri="{BB962C8B-B14F-4D97-AF65-F5344CB8AC3E}">
        <p14:creationId xmlns:p14="http://schemas.microsoft.com/office/powerpoint/2010/main" val="78783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C38E3-91F2-A34C-93E4-3DD94B6D8420}"/>
              </a:ext>
            </a:extLst>
          </p:cNvPr>
          <p:cNvSpPr>
            <a:spLocks noGrp="1"/>
          </p:cNvSpPr>
          <p:nvPr>
            <p:ph type="title"/>
          </p:nvPr>
        </p:nvSpPr>
        <p:spPr/>
        <p:txBody>
          <a:bodyPr/>
          <a:lstStyle/>
          <a:p>
            <a:r>
              <a:rPr lang="en-US" dirty="0"/>
              <a:t>Verses 4-5</a:t>
            </a:r>
          </a:p>
        </p:txBody>
      </p:sp>
      <p:sp>
        <p:nvSpPr>
          <p:cNvPr id="3" name="Content Placeholder 2">
            <a:extLst>
              <a:ext uri="{FF2B5EF4-FFF2-40B4-BE49-F238E27FC236}">
                <a16:creationId xmlns:a16="http://schemas.microsoft.com/office/drawing/2014/main" id="{1D19FFA4-E774-254C-A6A8-686A20080742}"/>
              </a:ext>
            </a:extLst>
          </p:cNvPr>
          <p:cNvSpPr>
            <a:spLocks noGrp="1"/>
          </p:cNvSpPr>
          <p:nvPr>
            <p:ph idx="1"/>
          </p:nvPr>
        </p:nvSpPr>
        <p:spPr>
          <a:xfrm>
            <a:off x="680321" y="2336872"/>
            <a:ext cx="9613861" cy="4097381"/>
          </a:xfrm>
        </p:spPr>
        <p:txBody>
          <a:bodyPr>
            <a:normAutofit lnSpcReduction="10000"/>
          </a:bodyPr>
          <a:lstStyle/>
          <a:p>
            <a:r>
              <a:rPr lang="en-US" sz="2800" dirty="0"/>
              <a:t>Interpretive methods and theologians aside, the simple facts of the case before us are undeniable. The whole thrust of the Epistle thus far is to warn Christians teetering on the threshold of apostasy of the inherent dangers of their precarious spiritual predicament. Their apparent desire to go back to the Jewish faith and abandon their commitment to Christ represents the entire warp and woof of this document. How can it be imagined at this point in the letter that these disciples are not and have never been “true Christians”? (BTB, Hebrews, King, page 40)</a:t>
            </a:r>
            <a:endParaRPr lang="en-US" sz="3200" dirty="0"/>
          </a:p>
        </p:txBody>
      </p:sp>
    </p:spTree>
    <p:extLst>
      <p:ext uri="{BB962C8B-B14F-4D97-AF65-F5344CB8AC3E}">
        <p14:creationId xmlns:p14="http://schemas.microsoft.com/office/powerpoint/2010/main" val="3527668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C38E3-91F2-A34C-93E4-3DD94B6D8420}"/>
              </a:ext>
            </a:extLst>
          </p:cNvPr>
          <p:cNvSpPr>
            <a:spLocks noGrp="1"/>
          </p:cNvSpPr>
          <p:nvPr>
            <p:ph type="title"/>
          </p:nvPr>
        </p:nvSpPr>
        <p:spPr/>
        <p:txBody>
          <a:bodyPr/>
          <a:lstStyle/>
          <a:p>
            <a:r>
              <a:rPr lang="en-US" dirty="0"/>
              <a:t>Verses 4-5</a:t>
            </a:r>
          </a:p>
        </p:txBody>
      </p:sp>
      <p:sp>
        <p:nvSpPr>
          <p:cNvPr id="3" name="Content Placeholder 2">
            <a:extLst>
              <a:ext uri="{FF2B5EF4-FFF2-40B4-BE49-F238E27FC236}">
                <a16:creationId xmlns:a16="http://schemas.microsoft.com/office/drawing/2014/main" id="{1D19FFA4-E774-254C-A6A8-686A20080742}"/>
              </a:ext>
            </a:extLst>
          </p:cNvPr>
          <p:cNvSpPr>
            <a:spLocks noGrp="1"/>
          </p:cNvSpPr>
          <p:nvPr>
            <p:ph idx="1"/>
          </p:nvPr>
        </p:nvSpPr>
        <p:spPr/>
        <p:txBody>
          <a:bodyPr>
            <a:normAutofit/>
          </a:bodyPr>
          <a:lstStyle/>
          <a:p>
            <a:r>
              <a:rPr lang="en-US" sz="2800" dirty="0"/>
              <a:t>It cannot be denied that some of the readers of Hebrews were in danger of abandoning their salvation.</a:t>
            </a:r>
            <a:endParaRPr lang="en-US" sz="2400" dirty="0"/>
          </a:p>
          <a:p>
            <a:r>
              <a:rPr lang="en-US" sz="2800" dirty="0"/>
              <a:t>The writer will leave no doubt that abandoning Christ for the OT law meant to walk away from the hope of all good things to come.</a:t>
            </a:r>
          </a:p>
          <a:p>
            <a:pPr marL="0" indent="0">
              <a:buNone/>
            </a:pPr>
            <a:endParaRPr lang="en-US" sz="2800" dirty="0"/>
          </a:p>
        </p:txBody>
      </p:sp>
    </p:spTree>
    <p:extLst>
      <p:ext uri="{BB962C8B-B14F-4D97-AF65-F5344CB8AC3E}">
        <p14:creationId xmlns:p14="http://schemas.microsoft.com/office/powerpoint/2010/main" val="272608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C38E3-91F2-A34C-93E4-3DD94B6D8420}"/>
              </a:ext>
            </a:extLst>
          </p:cNvPr>
          <p:cNvSpPr>
            <a:spLocks noGrp="1"/>
          </p:cNvSpPr>
          <p:nvPr>
            <p:ph type="title"/>
          </p:nvPr>
        </p:nvSpPr>
        <p:spPr/>
        <p:txBody>
          <a:bodyPr/>
          <a:lstStyle/>
          <a:p>
            <a:r>
              <a:rPr lang="en-US" dirty="0"/>
              <a:t>Verses 4-5</a:t>
            </a:r>
          </a:p>
        </p:txBody>
      </p:sp>
      <p:sp>
        <p:nvSpPr>
          <p:cNvPr id="3" name="Content Placeholder 2">
            <a:extLst>
              <a:ext uri="{FF2B5EF4-FFF2-40B4-BE49-F238E27FC236}">
                <a16:creationId xmlns:a16="http://schemas.microsoft.com/office/drawing/2014/main" id="{1D19FFA4-E774-254C-A6A8-686A20080742}"/>
              </a:ext>
            </a:extLst>
          </p:cNvPr>
          <p:cNvSpPr>
            <a:spLocks noGrp="1"/>
          </p:cNvSpPr>
          <p:nvPr>
            <p:ph idx="1"/>
          </p:nvPr>
        </p:nvSpPr>
        <p:spPr/>
        <p:txBody>
          <a:bodyPr>
            <a:normAutofit/>
          </a:bodyPr>
          <a:lstStyle/>
          <a:p>
            <a:r>
              <a:rPr lang="en-US" sz="2800" dirty="0"/>
              <a:t>The term “impossible” is used one other time the Hebrews. </a:t>
            </a:r>
            <a:r>
              <a:rPr lang="en-US" sz="2800" b="1" dirty="0"/>
              <a:t>Heb. 10:4</a:t>
            </a:r>
            <a:endParaRPr lang="en-US" sz="2800" dirty="0"/>
          </a:p>
          <a:p>
            <a:pPr lvl="1"/>
            <a:r>
              <a:rPr lang="en-US" sz="2400" dirty="0"/>
              <a:t>There to describe the effectiveness of the blood of animals to remove sin. </a:t>
            </a:r>
          </a:p>
          <a:p>
            <a:r>
              <a:rPr lang="en-US" sz="2800" dirty="0"/>
              <a:t>To abandon the blood of Jesus to go back to the sacrificial system that used the blood of animals was foolish no matter how familiar or comfortable it may have been to them.</a:t>
            </a:r>
          </a:p>
          <a:p>
            <a:pPr marL="0" indent="0">
              <a:buNone/>
            </a:pPr>
            <a:endParaRPr lang="en-US" sz="2800" dirty="0"/>
          </a:p>
        </p:txBody>
      </p:sp>
    </p:spTree>
    <p:extLst>
      <p:ext uri="{BB962C8B-B14F-4D97-AF65-F5344CB8AC3E}">
        <p14:creationId xmlns:p14="http://schemas.microsoft.com/office/powerpoint/2010/main" val="23955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C38E3-91F2-A34C-93E4-3DD94B6D8420}"/>
              </a:ext>
            </a:extLst>
          </p:cNvPr>
          <p:cNvSpPr>
            <a:spLocks noGrp="1"/>
          </p:cNvSpPr>
          <p:nvPr>
            <p:ph type="title"/>
          </p:nvPr>
        </p:nvSpPr>
        <p:spPr/>
        <p:txBody>
          <a:bodyPr/>
          <a:lstStyle/>
          <a:p>
            <a:r>
              <a:rPr lang="en-US" dirty="0"/>
              <a:t>Verses 4-5</a:t>
            </a:r>
          </a:p>
        </p:txBody>
      </p:sp>
      <p:sp>
        <p:nvSpPr>
          <p:cNvPr id="3" name="Content Placeholder 2">
            <a:extLst>
              <a:ext uri="{FF2B5EF4-FFF2-40B4-BE49-F238E27FC236}">
                <a16:creationId xmlns:a16="http://schemas.microsoft.com/office/drawing/2014/main" id="{1D19FFA4-E774-254C-A6A8-686A20080742}"/>
              </a:ext>
            </a:extLst>
          </p:cNvPr>
          <p:cNvSpPr>
            <a:spLocks noGrp="1"/>
          </p:cNvSpPr>
          <p:nvPr>
            <p:ph idx="1"/>
          </p:nvPr>
        </p:nvSpPr>
        <p:spPr>
          <a:xfrm>
            <a:off x="680321" y="2336872"/>
            <a:ext cx="9613861" cy="4121077"/>
          </a:xfrm>
        </p:spPr>
        <p:txBody>
          <a:bodyPr>
            <a:normAutofit lnSpcReduction="10000"/>
          </a:bodyPr>
          <a:lstStyle/>
          <a:p>
            <a:r>
              <a:rPr lang="en-US" sz="2800" dirty="0"/>
              <a:t>Reference to them having been “once enlightened” refers to the benefits of their salvation and conversion to Christ.</a:t>
            </a:r>
          </a:p>
          <a:p>
            <a:r>
              <a:rPr lang="en-US" sz="2800" dirty="0"/>
              <a:t>Being enlightened should have been enough to have prevented apostasy.</a:t>
            </a:r>
          </a:p>
          <a:p>
            <a:r>
              <a:rPr lang="en-US" sz="2800" dirty="0"/>
              <a:t>The reference is certainly based on God’s revelation in Christ being characterized as “light”. </a:t>
            </a:r>
            <a:r>
              <a:rPr lang="en-US" sz="2800" b="1" dirty="0"/>
              <a:t>Jn. 1:1-14; 1 Jn. 1:5; Eph. 5:14</a:t>
            </a:r>
            <a:r>
              <a:rPr lang="en-US" sz="2800" dirty="0"/>
              <a:t> </a:t>
            </a:r>
            <a:endParaRPr lang="en-US" sz="2800" b="1" dirty="0"/>
          </a:p>
          <a:p>
            <a:r>
              <a:rPr lang="en-US" sz="2800" dirty="0"/>
              <a:t>An increased understanding of God’s will is described as enlightenment. </a:t>
            </a:r>
            <a:r>
              <a:rPr lang="en-US" sz="2800" b="1" dirty="0"/>
              <a:t>Eph. 1:18</a:t>
            </a:r>
            <a:endParaRPr lang="en-US" sz="2800" dirty="0"/>
          </a:p>
          <a:p>
            <a:pPr marL="0" indent="0">
              <a:buNone/>
            </a:pPr>
            <a:endParaRPr lang="en-US" sz="2800" dirty="0"/>
          </a:p>
        </p:txBody>
      </p:sp>
    </p:spTree>
    <p:extLst>
      <p:ext uri="{BB962C8B-B14F-4D97-AF65-F5344CB8AC3E}">
        <p14:creationId xmlns:p14="http://schemas.microsoft.com/office/powerpoint/2010/main" val="57243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A5AC-5419-5B41-BD6D-6E26C9E17FC2}"/>
              </a:ext>
            </a:extLst>
          </p:cNvPr>
          <p:cNvSpPr>
            <a:spLocks noGrp="1"/>
          </p:cNvSpPr>
          <p:nvPr>
            <p:ph type="title"/>
          </p:nvPr>
        </p:nvSpPr>
        <p:spPr/>
        <p:txBody>
          <a:bodyPr/>
          <a:lstStyle/>
          <a:p>
            <a:r>
              <a:rPr lang="en-US" dirty="0"/>
              <a:t>Verses 6-8</a:t>
            </a:r>
          </a:p>
        </p:txBody>
      </p:sp>
      <p:sp>
        <p:nvSpPr>
          <p:cNvPr id="3" name="Content Placeholder 2">
            <a:extLst>
              <a:ext uri="{FF2B5EF4-FFF2-40B4-BE49-F238E27FC236}">
                <a16:creationId xmlns:a16="http://schemas.microsoft.com/office/drawing/2014/main" id="{6D78EE60-F92C-844C-AA54-B6229E287AD2}"/>
              </a:ext>
            </a:extLst>
          </p:cNvPr>
          <p:cNvSpPr>
            <a:spLocks noGrp="1"/>
          </p:cNvSpPr>
          <p:nvPr>
            <p:ph idx="1"/>
          </p:nvPr>
        </p:nvSpPr>
        <p:spPr/>
        <p:txBody>
          <a:bodyPr>
            <a:normAutofit/>
          </a:bodyPr>
          <a:lstStyle/>
          <a:p>
            <a:r>
              <a:rPr lang="en-US" sz="2800" b="1" u="sng" dirty="0">
                <a:hlinkClick r:id="rId2"/>
              </a:rPr>
              <a:t>Heb 6:6-8</a:t>
            </a:r>
            <a:r>
              <a:rPr lang="en-US" sz="2800" dirty="0">
                <a:hlinkClick r:id="rId2"/>
              </a:rPr>
              <a:t> </a:t>
            </a:r>
            <a:r>
              <a:rPr lang="en-US" sz="2800" dirty="0"/>
              <a:t> if they fall away, to renew them again to repentance, since they crucify again for themselves the Son of God, and put </a:t>
            </a:r>
            <a:r>
              <a:rPr lang="en-US" sz="2800" i="1" dirty="0"/>
              <a:t>Him</a:t>
            </a:r>
            <a:r>
              <a:rPr lang="en-US" sz="2800" dirty="0"/>
              <a:t> to an open shame. For the earth which drinks in the rain that often comes upon it, and bears herbs useful for those by whom it is cultivated, receives blessing from God; but if it bears thorns and briers, </a:t>
            </a:r>
            <a:r>
              <a:rPr lang="en-US" sz="2800" i="1" dirty="0"/>
              <a:t>it is </a:t>
            </a:r>
            <a:r>
              <a:rPr lang="en-US" sz="2800" dirty="0"/>
              <a:t>rejected and near to being cursed, whose end </a:t>
            </a:r>
            <a:r>
              <a:rPr lang="en-US" sz="2800" i="1" dirty="0"/>
              <a:t>is</a:t>
            </a:r>
            <a:r>
              <a:rPr lang="en-US" sz="2800" dirty="0"/>
              <a:t> to be burned.</a:t>
            </a:r>
          </a:p>
          <a:p>
            <a:endParaRPr lang="en-US" sz="2800" dirty="0"/>
          </a:p>
        </p:txBody>
      </p:sp>
    </p:spTree>
    <p:extLst>
      <p:ext uri="{BB962C8B-B14F-4D97-AF65-F5344CB8AC3E}">
        <p14:creationId xmlns:p14="http://schemas.microsoft.com/office/powerpoint/2010/main" val="2406514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A5AC-5419-5B41-BD6D-6E26C9E17FC2}"/>
              </a:ext>
            </a:extLst>
          </p:cNvPr>
          <p:cNvSpPr>
            <a:spLocks noGrp="1"/>
          </p:cNvSpPr>
          <p:nvPr>
            <p:ph type="title"/>
          </p:nvPr>
        </p:nvSpPr>
        <p:spPr/>
        <p:txBody>
          <a:bodyPr/>
          <a:lstStyle/>
          <a:p>
            <a:r>
              <a:rPr lang="en-US" dirty="0"/>
              <a:t>Verses 6-8</a:t>
            </a:r>
          </a:p>
        </p:txBody>
      </p:sp>
      <p:sp>
        <p:nvSpPr>
          <p:cNvPr id="3" name="Content Placeholder 2">
            <a:extLst>
              <a:ext uri="{FF2B5EF4-FFF2-40B4-BE49-F238E27FC236}">
                <a16:creationId xmlns:a16="http://schemas.microsoft.com/office/drawing/2014/main" id="{6D78EE60-F92C-844C-AA54-B6229E287AD2}"/>
              </a:ext>
            </a:extLst>
          </p:cNvPr>
          <p:cNvSpPr>
            <a:spLocks noGrp="1"/>
          </p:cNvSpPr>
          <p:nvPr>
            <p:ph idx="1"/>
          </p:nvPr>
        </p:nvSpPr>
        <p:spPr/>
        <p:txBody>
          <a:bodyPr>
            <a:normAutofit/>
          </a:bodyPr>
          <a:lstStyle/>
          <a:p>
            <a:r>
              <a:rPr lang="en-US" sz="2800" dirty="0"/>
              <a:t>All apostates have some things in common:</a:t>
            </a:r>
          </a:p>
          <a:p>
            <a:pPr lvl="1"/>
            <a:r>
              <a:rPr lang="en-US" sz="2400" dirty="0"/>
              <a:t>They ignore the urging of friends.</a:t>
            </a:r>
          </a:p>
          <a:p>
            <a:pPr lvl="1"/>
            <a:r>
              <a:rPr lang="en-US" sz="2400" dirty="0"/>
              <a:t>They have no concern for the warning of scripture.</a:t>
            </a:r>
          </a:p>
          <a:p>
            <a:pPr lvl="1"/>
            <a:r>
              <a:rPr lang="en-US" sz="2400" dirty="0"/>
              <a:t>They scorn those who would “preach” to them.</a:t>
            </a:r>
          </a:p>
          <a:p>
            <a:pPr lvl="1"/>
            <a:r>
              <a:rPr lang="en-US" sz="2400" dirty="0"/>
              <a:t>They soon become unapproachable.</a:t>
            </a:r>
          </a:p>
          <a:p>
            <a:endParaRPr lang="en-US" sz="2800" dirty="0"/>
          </a:p>
        </p:txBody>
      </p:sp>
    </p:spTree>
    <p:extLst>
      <p:ext uri="{BB962C8B-B14F-4D97-AF65-F5344CB8AC3E}">
        <p14:creationId xmlns:p14="http://schemas.microsoft.com/office/powerpoint/2010/main" val="19993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A5AC-5419-5B41-BD6D-6E26C9E17FC2}"/>
              </a:ext>
            </a:extLst>
          </p:cNvPr>
          <p:cNvSpPr>
            <a:spLocks noGrp="1"/>
          </p:cNvSpPr>
          <p:nvPr>
            <p:ph type="title"/>
          </p:nvPr>
        </p:nvSpPr>
        <p:spPr/>
        <p:txBody>
          <a:bodyPr/>
          <a:lstStyle/>
          <a:p>
            <a:r>
              <a:rPr lang="en-US" dirty="0"/>
              <a:t>Verses 6-8</a:t>
            </a:r>
          </a:p>
        </p:txBody>
      </p:sp>
      <p:sp>
        <p:nvSpPr>
          <p:cNvPr id="3" name="Content Placeholder 2">
            <a:extLst>
              <a:ext uri="{FF2B5EF4-FFF2-40B4-BE49-F238E27FC236}">
                <a16:creationId xmlns:a16="http://schemas.microsoft.com/office/drawing/2014/main" id="{6D78EE60-F92C-844C-AA54-B6229E287AD2}"/>
              </a:ext>
            </a:extLst>
          </p:cNvPr>
          <p:cNvSpPr>
            <a:spLocks noGrp="1"/>
          </p:cNvSpPr>
          <p:nvPr>
            <p:ph idx="1"/>
          </p:nvPr>
        </p:nvSpPr>
        <p:spPr/>
        <p:txBody>
          <a:bodyPr>
            <a:normAutofit fontScale="92500" lnSpcReduction="20000"/>
          </a:bodyPr>
          <a:lstStyle/>
          <a:p>
            <a:r>
              <a:rPr lang="en-US" sz="2800" dirty="0"/>
              <a:t>“It must not be forgotten precisely what the writer does and does not say. He does not say “cannot be forgiven” or “cannot be restored to salvation” or anything of that sort. He does say they cannot be restored to repentance. It is repentance that he has in mind, and he is intent upon getting them to deal with the hard facts of the case, namely, that it is entirely within the scope of possibility for people to reach a point where the tender pleas and petitions of the gospel no longer have any appeal at all for them. He is not describing the mere “backslider. His recitation has to do with the fate of the apostate.” (Truth Commentaries, Hebrews, King, pages 200-201)</a:t>
            </a:r>
          </a:p>
        </p:txBody>
      </p:sp>
    </p:spTree>
    <p:extLst>
      <p:ext uri="{BB962C8B-B14F-4D97-AF65-F5344CB8AC3E}">
        <p14:creationId xmlns:p14="http://schemas.microsoft.com/office/powerpoint/2010/main" val="926026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A5AC-5419-5B41-BD6D-6E26C9E17FC2}"/>
              </a:ext>
            </a:extLst>
          </p:cNvPr>
          <p:cNvSpPr>
            <a:spLocks noGrp="1"/>
          </p:cNvSpPr>
          <p:nvPr>
            <p:ph type="title"/>
          </p:nvPr>
        </p:nvSpPr>
        <p:spPr/>
        <p:txBody>
          <a:bodyPr/>
          <a:lstStyle/>
          <a:p>
            <a:r>
              <a:rPr lang="en-US" dirty="0"/>
              <a:t>Verses 6-8</a:t>
            </a:r>
          </a:p>
        </p:txBody>
      </p:sp>
      <p:sp>
        <p:nvSpPr>
          <p:cNvPr id="3" name="Content Placeholder 2">
            <a:extLst>
              <a:ext uri="{FF2B5EF4-FFF2-40B4-BE49-F238E27FC236}">
                <a16:creationId xmlns:a16="http://schemas.microsoft.com/office/drawing/2014/main" id="{6D78EE60-F92C-844C-AA54-B6229E287AD2}"/>
              </a:ext>
            </a:extLst>
          </p:cNvPr>
          <p:cNvSpPr>
            <a:spLocks noGrp="1"/>
          </p:cNvSpPr>
          <p:nvPr>
            <p:ph idx="1"/>
          </p:nvPr>
        </p:nvSpPr>
        <p:spPr/>
        <p:txBody>
          <a:bodyPr>
            <a:normAutofit/>
          </a:bodyPr>
          <a:lstStyle/>
          <a:p>
            <a:r>
              <a:rPr lang="en-US" sz="2800" dirty="0"/>
              <a:t>Robert Milligan, wrote what has become a classic statement of the meaning of this text. He said: </a:t>
            </a:r>
            <a:endParaRPr lang="en-US" sz="3200" dirty="0"/>
          </a:p>
          <a:p>
            <a:pPr lvl="1"/>
            <a:r>
              <a:rPr lang="en-US" sz="2400" dirty="0"/>
              <a:t>When the cord of life and love that binds the true believer to Christ, has been once completely severed, the parties so separated can never again be reunited. The case of the apostate is as hopeless as is that of Satan himself. Nothing remains for him but “a certain fearful looking for of judgment and fiery indignation which shall devour the adversaries” (Heb. 10:27). This is so clearly taught both here and in 10:26-29, that of the fact itself there can be no question. </a:t>
            </a:r>
            <a:endParaRPr lang="en-US" sz="3200" dirty="0"/>
          </a:p>
        </p:txBody>
      </p:sp>
    </p:spTree>
    <p:extLst>
      <p:ext uri="{BB962C8B-B14F-4D97-AF65-F5344CB8AC3E}">
        <p14:creationId xmlns:p14="http://schemas.microsoft.com/office/powerpoint/2010/main" val="4215769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A5AC-5419-5B41-BD6D-6E26C9E17FC2}"/>
              </a:ext>
            </a:extLst>
          </p:cNvPr>
          <p:cNvSpPr>
            <a:spLocks noGrp="1"/>
          </p:cNvSpPr>
          <p:nvPr>
            <p:ph type="title"/>
          </p:nvPr>
        </p:nvSpPr>
        <p:spPr/>
        <p:txBody>
          <a:bodyPr/>
          <a:lstStyle/>
          <a:p>
            <a:r>
              <a:rPr lang="en-US" dirty="0"/>
              <a:t>Verses 6-8</a:t>
            </a:r>
          </a:p>
        </p:txBody>
      </p:sp>
      <p:sp>
        <p:nvSpPr>
          <p:cNvPr id="3" name="Content Placeholder 2">
            <a:extLst>
              <a:ext uri="{FF2B5EF4-FFF2-40B4-BE49-F238E27FC236}">
                <a16:creationId xmlns:a16="http://schemas.microsoft.com/office/drawing/2014/main" id="{6D78EE60-F92C-844C-AA54-B6229E287AD2}"/>
              </a:ext>
            </a:extLst>
          </p:cNvPr>
          <p:cNvSpPr>
            <a:spLocks noGrp="1"/>
          </p:cNvSpPr>
          <p:nvPr>
            <p:ph idx="1"/>
          </p:nvPr>
        </p:nvSpPr>
        <p:spPr/>
        <p:txBody>
          <a:bodyPr>
            <a:normAutofit/>
          </a:bodyPr>
          <a:lstStyle/>
          <a:p>
            <a:pPr lvl="1"/>
            <a:r>
              <a:rPr lang="en-US" sz="2400" dirty="0"/>
              <a:t>But why is it so? Is it owing simply to the fact that the heart of the apostate becomes so hardened by sin that no moral power can renew it? Or does God then also withdraw his converting and renewing power from every such abandoned sinner? That both are true seems very evident from such passages as the following: Gen. 6:3; Num. 15:30, 31; Prov. 1:24-32; Isa. 55:6; Hos. 4:17; Rom. 1:24, 26, 28; 2 Thess. 2:11, 12 (</a:t>
            </a:r>
            <a:r>
              <a:rPr lang="en-US" sz="2400" i="1" dirty="0"/>
              <a:t>Commentary on Hebrews, </a:t>
            </a:r>
            <a:r>
              <a:rPr lang="en-US" sz="2400" dirty="0"/>
              <a:t>178). </a:t>
            </a:r>
          </a:p>
          <a:p>
            <a:r>
              <a:rPr lang="en-US" sz="2800" dirty="0"/>
              <a:t>(BTB, Hebrews, King, page 41)</a:t>
            </a:r>
          </a:p>
          <a:p>
            <a:endParaRPr lang="en-US" sz="3200" dirty="0"/>
          </a:p>
        </p:txBody>
      </p:sp>
    </p:spTree>
    <p:extLst>
      <p:ext uri="{BB962C8B-B14F-4D97-AF65-F5344CB8AC3E}">
        <p14:creationId xmlns:p14="http://schemas.microsoft.com/office/powerpoint/2010/main" val="2044360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5AC6D-C33E-B346-8928-5ABB2646C959}"/>
              </a:ext>
            </a:extLst>
          </p:cNvPr>
          <p:cNvSpPr>
            <a:spLocks noGrp="1"/>
          </p:cNvSpPr>
          <p:nvPr>
            <p:ph type="title"/>
          </p:nvPr>
        </p:nvSpPr>
        <p:spPr/>
        <p:txBody>
          <a:bodyPr/>
          <a:lstStyle/>
          <a:p>
            <a:r>
              <a:rPr lang="en-US" dirty="0"/>
              <a:t>Hebrews 6:9-12</a:t>
            </a:r>
          </a:p>
        </p:txBody>
      </p:sp>
      <p:sp>
        <p:nvSpPr>
          <p:cNvPr id="3" name="Content Placeholder 2">
            <a:extLst>
              <a:ext uri="{FF2B5EF4-FFF2-40B4-BE49-F238E27FC236}">
                <a16:creationId xmlns:a16="http://schemas.microsoft.com/office/drawing/2014/main" id="{CB51E21F-7825-B24C-94DD-27DFDF61D14F}"/>
              </a:ext>
            </a:extLst>
          </p:cNvPr>
          <p:cNvSpPr>
            <a:spLocks noGrp="1"/>
          </p:cNvSpPr>
          <p:nvPr>
            <p:ph idx="1"/>
          </p:nvPr>
        </p:nvSpPr>
        <p:spPr>
          <a:xfrm>
            <a:off x="680321" y="2336872"/>
            <a:ext cx="9613861" cy="4242347"/>
          </a:xfrm>
        </p:spPr>
        <p:txBody>
          <a:bodyPr>
            <a:normAutofit fontScale="92500"/>
          </a:bodyPr>
          <a:lstStyle/>
          <a:p>
            <a:r>
              <a:rPr lang="en-US" sz="2800" b="1" u="sng" dirty="0">
                <a:hlinkClick r:id="rId2"/>
              </a:rPr>
              <a:t>Heb 6:9</a:t>
            </a:r>
            <a:r>
              <a:rPr lang="en-US" sz="2800" dirty="0">
                <a:hlinkClick r:id="rId2"/>
              </a:rPr>
              <a:t> </a:t>
            </a:r>
            <a:r>
              <a:rPr lang="en-US" sz="2800" dirty="0"/>
              <a:t> But, beloved, we are confident of better things concerning you, yes, things that accompany salvation, though we speak in this manner.</a:t>
            </a:r>
          </a:p>
          <a:p>
            <a:r>
              <a:rPr lang="en-US" sz="2800" b="1" u="sng" dirty="0">
                <a:hlinkClick r:id="rId3"/>
              </a:rPr>
              <a:t>Heb 6:10</a:t>
            </a:r>
            <a:r>
              <a:rPr lang="en-US" sz="2800" dirty="0">
                <a:hlinkClick r:id="rId3"/>
              </a:rPr>
              <a:t> </a:t>
            </a:r>
            <a:r>
              <a:rPr lang="en-US" sz="2800" dirty="0"/>
              <a:t> For God </a:t>
            </a:r>
            <a:r>
              <a:rPr lang="en-US" sz="2800" i="1" dirty="0"/>
              <a:t>is</a:t>
            </a:r>
            <a:r>
              <a:rPr lang="en-US" sz="2800" dirty="0"/>
              <a:t> not unjust to forget your work and labor of love which you have shown toward His name, </a:t>
            </a:r>
            <a:r>
              <a:rPr lang="en-US" sz="2800" i="1" dirty="0"/>
              <a:t>in that</a:t>
            </a:r>
            <a:r>
              <a:rPr lang="en-US" sz="2800" dirty="0"/>
              <a:t> you have ministered to the saints, and do minister.</a:t>
            </a:r>
          </a:p>
          <a:p>
            <a:r>
              <a:rPr lang="en-US" sz="2800" b="1" u="sng" dirty="0">
                <a:hlinkClick r:id="rId4"/>
              </a:rPr>
              <a:t>Heb 6:11</a:t>
            </a:r>
            <a:r>
              <a:rPr lang="en-US" sz="2800" dirty="0">
                <a:hlinkClick r:id="rId4"/>
              </a:rPr>
              <a:t> </a:t>
            </a:r>
            <a:r>
              <a:rPr lang="en-US" sz="2800" dirty="0"/>
              <a:t> And we desire that each one of you show the same diligence to the full assurance of hope until the end,</a:t>
            </a:r>
          </a:p>
          <a:p>
            <a:r>
              <a:rPr lang="en-US" sz="2800" b="1" u="sng" dirty="0">
                <a:hlinkClick r:id="rId5"/>
              </a:rPr>
              <a:t>Heb 6:12</a:t>
            </a:r>
            <a:r>
              <a:rPr lang="en-US" sz="2800" dirty="0">
                <a:hlinkClick r:id="rId5"/>
              </a:rPr>
              <a:t> </a:t>
            </a:r>
            <a:r>
              <a:rPr lang="en-US" sz="2800" dirty="0"/>
              <a:t> that you do not become sluggish, but imitate those who through faith and patience inherit the promises.</a:t>
            </a:r>
          </a:p>
          <a:p>
            <a:pPr marL="0" indent="0">
              <a:buNone/>
            </a:pPr>
            <a:endParaRPr lang="en-US" sz="2800" dirty="0"/>
          </a:p>
        </p:txBody>
      </p:sp>
    </p:spTree>
    <p:extLst>
      <p:ext uri="{BB962C8B-B14F-4D97-AF65-F5344CB8AC3E}">
        <p14:creationId xmlns:p14="http://schemas.microsoft.com/office/powerpoint/2010/main" val="1286294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820B6-3491-134D-AD28-30017DFB1979}"/>
              </a:ext>
            </a:extLst>
          </p:cNvPr>
          <p:cNvSpPr>
            <a:spLocks noGrp="1"/>
          </p:cNvSpPr>
          <p:nvPr>
            <p:ph type="title"/>
          </p:nvPr>
        </p:nvSpPr>
        <p:spPr/>
        <p:txBody>
          <a:bodyPr/>
          <a:lstStyle/>
          <a:p>
            <a:r>
              <a:rPr lang="en-US" dirty="0"/>
              <a:t>Hebrews 5:11-14</a:t>
            </a:r>
          </a:p>
        </p:txBody>
      </p:sp>
      <p:sp>
        <p:nvSpPr>
          <p:cNvPr id="3" name="Content Placeholder 2">
            <a:extLst>
              <a:ext uri="{FF2B5EF4-FFF2-40B4-BE49-F238E27FC236}">
                <a16:creationId xmlns:a16="http://schemas.microsoft.com/office/drawing/2014/main" id="{7B802851-0B4F-4440-848D-35CBFD474EFB}"/>
              </a:ext>
            </a:extLst>
          </p:cNvPr>
          <p:cNvSpPr>
            <a:spLocks noGrp="1"/>
          </p:cNvSpPr>
          <p:nvPr>
            <p:ph idx="1"/>
          </p:nvPr>
        </p:nvSpPr>
        <p:spPr>
          <a:xfrm>
            <a:off x="680321" y="2336873"/>
            <a:ext cx="9613861" cy="4130834"/>
          </a:xfrm>
        </p:spPr>
        <p:txBody>
          <a:bodyPr>
            <a:normAutofit fontScale="92500" lnSpcReduction="10000"/>
          </a:bodyPr>
          <a:lstStyle/>
          <a:p>
            <a:r>
              <a:rPr lang="en-US" sz="2800" b="1" u="sng" dirty="0">
                <a:hlinkClick r:id="rId2"/>
              </a:rPr>
              <a:t>Heb 5:11</a:t>
            </a:r>
            <a:r>
              <a:rPr lang="en-US" sz="2800" dirty="0">
                <a:hlinkClick r:id="rId2"/>
              </a:rPr>
              <a:t> </a:t>
            </a:r>
            <a:r>
              <a:rPr lang="en-US" sz="2800" dirty="0"/>
              <a:t> of whom we have much to say, and hard to explain, since you have become dull of hearing.</a:t>
            </a:r>
          </a:p>
          <a:p>
            <a:r>
              <a:rPr lang="en-US" sz="2800" b="1" u="sng" dirty="0">
                <a:hlinkClick r:id="rId3"/>
              </a:rPr>
              <a:t>Heb 5:12</a:t>
            </a:r>
            <a:r>
              <a:rPr lang="en-US" sz="2800" dirty="0">
                <a:hlinkClick r:id="rId3"/>
              </a:rPr>
              <a:t> </a:t>
            </a:r>
            <a:r>
              <a:rPr lang="en-US" sz="2800" dirty="0"/>
              <a:t> For though by this time you ought to be teachers, you need </a:t>
            </a:r>
            <a:r>
              <a:rPr lang="en-US" sz="2800" i="1" dirty="0"/>
              <a:t>someone</a:t>
            </a:r>
            <a:r>
              <a:rPr lang="en-US" sz="2800" dirty="0"/>
              <a:t> to teach you again the first principles of the oracles of God; and you have come to need milk and not solid food.</a:t>
            </a:r>
          </a:p>
          <a:p>
            <a:r>
              <a:rPr lang="en-US" sz="2800" b="1" u="sng" dirty="0">
                <a:hlinkClick r:id="rId4"/>
              </a:rPr>
              <a:t>Heb 5:13</a:t>
            </a:r>
            <a:r>
              <a:rPr lang="en-US" sz="2800" dirty="0">
                <a:hlinkClick r:id="rId4"/>
              </a:rPr>
              <a:t> </a:t>
            </a:r>
            <a:r>
              <a:rPr lang="en-US" sz="2800" dirty="0"/>
              <a:t> For everyone who partakes </a:t>
            </a:r>
            <a:r>
              <a:rPr lang="en-US" sz="2800" i="1" dirty="0"/>
              <a:t>only</a:t>
            </a:r>
            <a:r>
              <a:rPr lang="en-US" sz="2800" dirty="0"/>
              <a:t> of milk </a:t>
            </a:r>
            <a:r>
              <a:rPr lang="en-US" sz="2800" i="1" dirty="0"/>
              <a:t>is </a:t>
            </a:r>
            <a:r>
              <a:rPr lang="en-US" sz="2800" dirty="0"/>
              <a:t>unskilled in the word of righteousness, for he is a babe.</a:t>
            </a:r>
          </a:p>
          <a:p>
            <a:r>
              <a:rPr lang="en-US" sz="2800" b="1" u="sng" dirty="0">
                <a:hlinkClick r:id="rId5"/>
              </a:rPr>
              <a:t>Heb 5:14</a:t>
            </a:r>
            <a:r>
              <a:rPr lang="en-US" sz="2800" dirty="0">
                <a:hlinkClick r:id="rId5"/>
              </a:rPr>
              <a:t> </a:t>
            </a:r>
            <a:r>
              <a:rPr lang="en-US" sz="2800" dirty="0"/>
              <a:t> But solid food belongs to those who are of full age, </a:t>
            </a:r>
            <a:r>
              <a:rPr lang="en-US" sz="2800" i="1" dirty="0"/>
              <a:t>that is,</a:t>
            </a:r>
            <a:r>
              <a:rPr lang="en-US" sz="2800" dirty="0"/>
              <a:t> those who by reason of use have their senses exercised to discern both good and evil.</a:t>
            </a:r>
          </a:p>
        </p:txBody>
      </p:sp>
    </p:spTree>
    <p:extLst>
      <p:ext uri="{BB962C8B-B14F-4D97-AF65-F5344CB8AC3E}">
        <p14:creationId xmlns:p14="http://schemas.microsoft.com/office/powerpoint/2010/main" val="38404315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78F6A-908C-2248-804B-5ACD99BCF654}"/>
              </a:ext>
            </a:extLst>
          </p:cNvPr>
          <p:cNvSpPr>
            <a:spLocks noGrp="1"/>
          </p:cNvSpPr>
          <p:nvPr>
            <p:ph type="title"/>
          </p:nvPr>
        </p:nvSpPr>
        <p:spPr/>
        <p:txBody>
          <a:bodyPr/>
          <a:lstStyle/>
          <a:p>
            <a:r>
              <a:rPr lang="en-US" dirty="0"/>
              <a:t>We Are Persuaded Better Things of You – </a:t>
            </a:r>
            <a:br>
              <a:rPr lang="en-US" dirty="0"/>
            </a:br>
            <a:r>
              <a:rPr lang="en-US" dirty="0"/>
              <a:t>6:9-12</a:t>
            </a:r>
          </a:p>
        </p:txBody>
      </p:sp>
      <p:sp>
        <p:nvSpPr>
          <p:cNvPr id="3" name="Content Placeholder 2">
            <a:extLst>
              <a:ext uri="{FF2B5EF4-FFF2-40B4-BE49-F238E27FC236}">
                <a16:creationId xmlns:a16="http://schemas.microsoft.com/office/drawing/2014/main" id="{644EB82F-BB5D-6446-B6C6-220F937F1BC1}"/>
              </a:ext>
            </a:extLst>
          </p:cNvPr>
          <p:cNvSpPr>
            <a:spLocks noGrp="1"/>
          </p:cNvSpPr>
          <p:nvPr>
            <p:ph idx="1"/>
          </p:nvPr>
        </p:nvSpPr>
        <p:spPr/>
        <p:txBody>
          <a:bodyPr>
            <a:normAutofit/>
          </a:bodyPr>
          <a:lstStyle/>
          <a:p>
            <a:r>
              <a:rPr lang="en-US" sz="2800" dirty="0"/>
              <a:t>A noticeable change in the writer’s tone!</a:t>
            </a:r>
          </a:p>
          <a:p>
            <a:r>
              <a:rPr lang="en-US" sz="2800" dirty="0"/>
              <a:t>He expresses his confidence that they will respond positively to his admonitions. </a:t>
            </a:r>
          </a:p>
          <a:p>
            <a:r>
              <a:rPr lang="en-US" sz="2800" dirty="0"/>
              <a:t>He had no choice but to be blunt and honest with them to this point. </a:t>
            </a:r>
          </a:p>
          <a:p>
            <a:pPr lvl="1"/>
            <a:r>
              <a:rPr lang="en-US" sz="2400" dirty="0"/>
              <a:t>Too much is at stake for their souls.</a:t>
            </a:r>
          </a:p>
        </p:txBody>
      </p:sp>
    </p:spTree>
    <p:extLst>
      <p:ext uri="{BB962C8B-B14F-4D97-AF65-F5344CB8AC3E}">
        <p14:creationId xmlns:p14="http://schemas.microsoft.com/office/powerpoint/2010/main" val="39319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78F6A-908C-2248-804B-5ACD99BCF654}"/>
              </a:ext>
            </a:extLst>
          </p:cNvPr>
          <p:cNvSpPr>
            <a:spLocks noGrp="1"/>
          </p:cNvSpPr>
          <p:nvPr>
            <p:ph type="title"/>
          </p:nvPr>
        </p:nvSpPr>
        <p:spPr/>
        <p:txBody>
          <a:bodyPr/>
          <a:lstStyle/>
          <a:p>
            <a:r>
              <a:rPr lang="en-US" dirty="0"/>
              <a:t>We Are Persuaded Better Things of You – </a:t>
            </a:r>
            <a:br>
              <a:rPr lang="en-US" dirty="0"/>
            </a:br>
            <a:r>
              <a:rPr lang="en-US" dirty="0"/>
              <a:t>6:9-12</a:t>
            </a:r>
          </a:p>
        </p:txBody>
      </p:sp>
      <p:sp>
        <p:nvSpPr>
          <p:cNvPr id="3" name="Content Placeholder 2">
            <a:extLst>
              <a:ext uri="{FF2B5EF4-FFF2-40B4-BE49-F238E27FC236}">
                <a16:creationId xmlns:a16="http://schemas.microsoft.com/office/drawing/2014/main" id="{644EB82F-BB5D-6446-B6C6-220F937F1BC1}"/>
              </a:ext>
            </a:extLst>
          </p:cNvPr>
          <p:cNvSpPr>
            <a:spLocks noGrp="1"/>
          </p:cNvSpPr>
          <p:nvPr>
            <p:ph idx="1"/>
          </p:nvPr>
        </p:nvSpPr>
        <p:spPr/>
        <p:txBody>
          <a:bodyPr>
            <a:normAutofit/>
          </a:bodyPr>
          <a:lstStyle/>
          <a:p>
            <a:r>
              <a:rPr lang="en-US" sz="2800" dirty="0"/>
              <a:t>He commends the good they have done and assures them that God will not forget.</a:t>
            </a:r>
          </a:p>
          <a:p>
            <a:r>
              <a:rPr lang="en-US" sz="2800" dirty="0"/>
              <a:t>He encourages them to be diligent and not sluggish.</a:t>
            </a:r>
          </a:p>
          <a:p>
            <a:pPr lvl="1"/>
            <a:r>
              <a:rPr lang="en-US" sz="2400" dirty="0"/>
              <a:t>Remain focused on the hope of Heaven.</a:t>
            </a:r>
          </a:p>
          <a:p>
            <a:pPr lvl="1"/>
            <a:r>
              <a:rPr lang="en-US" sz="2400" dirty="0"/>
              <a:t>Imitate faithful brethren.</a:t>
            </a:r>
          </a:p>
          <a:p>
            <a:r>
              <a:rPr lang="en-US" sz="2800" dirty="0"/>
              <a:t>They must press forward and not go backward in their faith.</a:t>
            </a:r>
          </a:p>
          <a:p>
            <a:pPr lvl="1"/>
            <a:endParaRPr lang="en-US" dirty="0"/>
          </a:p>
        </p:txBody>
      </p:sp>
    </p:spTree>
    <p:extLst>
      <p:ext uri="{BB962C8B-B14F-4D97-AF65-F5344CB8AC3E}">
        <p14:creationId xmlns:p14="http://schemas.microsoft.com/office/powerpoint/2010/main" val="304131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0A569-2EB3-3845-9622-1395823B278C}"/>
              </a:ext>
            </a:extLst>
          </p:cNvPr>
          <p:cNvSpPr>
            <a:spLocks noGrp="1"/>
          </p:cNvSpPr>
          <p:nvPr>
            <p:ph type="title"/>
          </p:nvPr>
        </p:nvSpPr>
        <p:spPr/>
        <p:txBody>
          <a:bodyPr/>
          <a:lstStyle/>
          <a:p>
            <a:r>
              <a:rPr lang="en-US" dirty="0"/>
              <a:t>Hebrews 6:13-20</a:t>
            </a:r>
          </a:p>
        </p:txBody>
      </p:sp>
      <p:sp>
        <p:nvSpPr>
          <p:cNvPr id="3" name="Content Placeholder 2">
            <a:extLst>
              <a:ext uri="{FF2B5EF4-FFF2-40B4-BE49-F238E27FC236}">
                <a16:creationId xmlns:a16="http://schemas.microsoft.com/office/drawing/2014/main" id="{8A6E57F6-3BF4-6C48-AA26-2ED35E096973}"/>
              </a:ext>
            </a:extLst>
          </p:cNvPr>
          <p:cNvSpPr>
            <a:spLocks noGrp="1"/>
          </p:cNvSpPr>
          <p:nvPr>
            <p:ph idx="1"/>
          </p:nvPr>
        </p:nvSpPr>
        <p:spPr>
          <a:xfrm>
            <a:off x="680321" y="2336872"/>
            <a:ext cx="9613861" cy="4353860"/>
          </a:xfrm>
        </p:spPr>
        <p:txBody>
          <a:bodyPr>
            <a:normAutofit/>
          </a:bodyPr>
          <a:lstStyle/>
          <a:p>
            <a:r>
              <a:rPr lang="en-US" sz="2800" b="1" u="sng" dirty="0">
                <a:hlinkClick r:id="rId2"/>
              </a:rPr>
              <a:t>Heb 6:13</a:t>
            </a:r>
            <a:r>
              <a:rPr lang="en-US" sz="2800" dirty="0">
                <a:hlinkClick r:id="rId2"/>
              </a:rPr>
              <a:t> </a:t>
            </a:r>
            <a:r>
              <a:rPr lang="en-US" sz="2800" dirty="0"/>
              <a:t> For when God made a promise to Abraham, because He could swear by no one greater, He swore by Himself,</a:t>
            </a:r>
          </a:p>
          <a:p>
            <a:r>
              <a:rPr lang="en-US" sz="2800" b="1" u="sng" dirty="0">
                <a:hlinkClick r:id="rId3"/>
              </a:rPr>
              <a:t>Heb 6:14</a:t>
            </a:r>
            <a:r>
              <a:rPr lang="en-US" sz="2800" dirty="0">
                <a:hlinkClick r:id="rId3"/>
              </a:rPr>
              <a:t> </a:t>
            </a:r>
            <a:r>
              <a:rPr lang="en-US" sz="2800" dirty="0"/>
              <a:t> saying, "SURELY BLESSING I WILL BLESS YOU, AND MULTIPLYING I WILL MULTIPLY YOU."</a:t>
            </a:r>
          </a:p>
          <a:p>
            <a:r>
              <a:rPr lang="en-US" sz="2800" b="1" u="sng" dirty="0">
                <a:hlinkClick r:id="rId4"/>
              </a:rPr>
              <a:t>Heb 6:15</a:t>
            </a:r>
            <a:r>
              <a:rPr lang="en-US" sz="2800" dirty="0">
                <a:hlinkClick r:id="rId4"/>
              </a:rPr>
              <a:t> </a:t>
            </a:r>
            <a:r>
              <a:rPr lang="en-US" sz="2800" dirty="0"/>
              <a:t> And so, after he had patiently endured, he obtained the promise.</a:t>
            </a:r>
          </a:p>
          <a:p>
            <a:r>
              <a:rPr lang="en-US" sz="2800" b="1" u="sng" dirty="0">
                <a:hlinkClick r:id="rId5"/>
              </a:rPr>
              <a:t>Heb 6:16</a:t>
            </a:r>
            <a:r>
              <a:rPr lang="en-US" sz="2800" dirty="0">
                <a:hlinkClick r:id="rId5"/>
              </a:rPr>
              <a:t> </a:t>
            </a:r>
            <a:r>
              <a:rPr lang="en-US" sz="2800" dirty="0"/>
              <a:t> For men indeed swear by the greater, and an oath for confirmation </a:t>
            </a:r>
            <a:r>
              <a:rPr lang="en-US" sz="2800" i="1" dirty="0"/>
              <a:t>is</a:t>
            </a:r>
            <a:r>
              <a:rPr lang="en-US" sz="2800" dirty="0"/>
              <a:t> for them an end of all dispute.</a:t>
            </a:r>
          </a:p>
        </p:txBody>
      </p:sp>
    </p:spTree>
    <p:extLst>
      <p:ext uri="{BB962C8B-B14F-4D97-AF65-F5344CB8AC3E}">
        <p14:creationId xmlns:p14="http://schemas.microsoft.com/office/powerpoint/2010/main" val="2440500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0A569-2EB3-3845-9622-1395823B278C}"/>
              </a:ext>
            </a:extLst>
          </p:cNvPr>
          <p:cNvSpPr>
            <a:spLocks noGrp="1"/>
          </p:cNvSpPr>
          <p:nvPr>
            <p:ph type="title"/>
          </p:nvPr>
        </p:nvSpPr>
        <p:spPr/>
        <p:txBody>
          <a:bodyPr/>
          <a:lstStyle/>
          <a:p>
            <a:r>
              <a:rPr lang="en-US" dirty="0"/>
              <a:t>Hebrews 6:13-20</a:t>
            </a:r>
          </a:p>
        </p:txBody>
      </p:sp>
      <p:sp>
        <p:nvSpPr>
          <p:cNvPr id="3" name="Content Placeholder 2">
            <a:extLst>
              <a:ext uri="{FF2B5EF4-FFF2-40B4-BE49-F238E27FC236}">
                <a16:creationId xmlns:a16="http://schemas.microsoft.com/office/drawing/2014/main" id="{8A6E57F6-3BF4-6C48-AA26-2ED35E096973}"/>
              </a:ext>
            </a:extLst>
          </p:cNvPr>
          <p:cNvSpPr>
            <a:spLocks noGrp="1"/>
          </p:cNvSpPr>
          <p:nvPr>
            <p:ph idx="1"/>
          </p:nvPr>
        </p:nvSpPr>
        <p:spPr>
          <a:xfrm>
            <a:off x="680321" y="2336872"/>
            <a:ext cx="9613861" cy="4353860"/>
          </a:xfrm>
        </p:spPr>
        <p:txBody>
          <a:bodyPr>
            <a:normAutofit/>
          </a:bodyPr>
          <a:lstStyle/>
          <a:p>
            <a:r>
              <a:rPr lang="en-US" sz="2800" b="1" u="sng" dirty="0">
                <a:hlinkClick r:id="rId2"/>
              </a:rPr>
              <a:t>Heb 6:17</a:t>
            </a:r>
            <a:r>
              <a:rPr lang="en-US" sz="2800" dirty="0">
                <a:hlinkClick r:id="rId2"/>
              </a:rPr>
              <a:t> </a:t>
            </a:r>
            <a:r>
              <a:rPr lang="en-US" sz="2800" dirty="0"/>
              <a:t> Thus God, determining to show more abundantly to the heirs of promise the immutability of His counsel, confirmed </a:t>
            </a:r>
            <a:r>
              <a:rPr lang="en-US" sz="2800" i="1" dirty="0"/>
              <a:t>it</a:t>
            </a:r>
            <a:r>
              <a:rPr lang="en-US" sz="2800" dirty="0"/>
              <a:t> by an oath,</a:t>
            </a:r>
          </a:p>
          <a:p>
            <a:r>
              <a:rPr lang="en-US" sz="2800" b="1" u="sng" dirty="0">
                <a:hlinkClick r:id="rId3"/>
              </a:rPr>
              <a:t>Heb 6:18</a:t>
            </a:r>
            <a:r>
              <a:rPr lang="en-US" sz="2800" dirty="0">
                <a:hlinkClick r:id="rId3"/>
              </a:rPr>
              <a:t> </a:t>
            </a:r>
            <a:r>
              <a:rPr lang="en-US" sz="2800" dirty="0"/>
              <a:t> that by two immutable things, in which it </a:t>
            </a:r>
            <a:r>
              <a:rPr lang="en-US" sz="2800" i="1" dirty="0"/>
              <a:t>is </a:t>
            </a:r>
            <a:r>
              <a:rPr lang="en-US" sz="2800" dirty="0"/>
              <a:t>impossible for God to lie, we might have strong consolation, who have fled for refuge to lay hold of the hope set before </a:t>
            </a:r>
            <a:r>
              <a:rPr lang="en-US" sz="2800" i="1" dirty="0"/>
              <a:t>us.</a:t>
            </a:r>
          </a:p>
        </p:txBody>
      </p:sp>
    </p:spTree>
    <p:extLst>
      <p:ext uri="{BB962C8B-B14F-4D97-AF65-F5344CB8AC3E}">
        <p14:creationId xmlns:p14="http://schemas.microsoft.com/office/powerpoint/2010/main" val="38302887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0A569-2EB3-3845-9622-1395823B278C}"/>
              </a:ext>
            </a:extLst>
          </p:cNvPr>
          <p:cNvSpPr>
            <a:spLocks noGrp="1"/>
          </p:cNvSpPr>
          <p:nvPr>
            <p:ph type="title"/>
          </p:nvPr>
        </p:nvSpPr>
        <p:spPr/>
        <p:txBody>
          <a:bodyPr/>
          <a:lstStyle/>
          <a:p>
            <a:r>
              <a:rPr lang="en-US" dirty="0"/>
              <a:t>Hebrews 6:13-20</a:t>
            </a:r>
          </a:p>
        </p:txBody>
      </p:sp>
      <p:sp>
        <p:nvSpPr>
          <p:cNvPr id="3" name="Content Placeholder 2">
            <a:extLst>
              <a:ext uri="{FF2B5EF4-FFF2-40B4-BE49-F238E27FC236}">
                <a16:creationId xmlns:a16="http://schemas.microsoft.com/office/drawing/2014/main" id="{8A6E57F6-3BF4-6C48-AA26-2ED35E096973}"/>
              </a:ext>
            </a:extLst>
          </p:cNvPr>
          <p:cNvSpPr>
            <a:spLocks noGrp="1"/>
          </p:cNvSpPr>
          <p:nvPr>
            <p:ph idx="1"/>
          </p:nvPr>
        </p:nvSpPr>
        <p:spPr>
          <a:xfrm>
            <a:off x="680321" y="2336872"/>
            <a:ext cx="9613861" cy="4197743"/>
          </a:xfrm>
        </p:spPr>
        <p:txBody>
          <a:bodyPr>
            <a:normAutofit/>
          </a:bodyPr>
          <a:lstStyle/>
          <a:p>
            <a:r>
              <a:rPr lang="en-US" sz="2800" b="1" u="sng" dirty="0">
                <a:hlinkClick r:id="rId2"/>
              </a:rPr>
              <a:t>Heb 6:19</a:t>
            </a:r>
            <a:r>
              <a:rPr lang="en-US" sz="2800" dirty="0">
                <a:hlinkClick r:id="rId2"/>
              </a:rPr>
              <a:t> </a:t>
            </a:r>
            <a:r>
              <a:rPr lang="en-US" sz="2800" dirty="0"/>
              <a:t> This </a:t>
            </a:r>
            <a:r>
              <a:rPr lang="en-US" sz="2800" i="1" dirty="0"/>
              <a:t>hope</a:t>
            </a:r>
            <a:r>
              <a:rPr lang="en-US" sz="2800" dirty="0"/>
              <a:t> we have as an anchor of the soul, both sure and steadfast, and which enters the Presence </a:t>
            </a:r>
            <a:r>
              <a:rPr lang="en-US" sz="2800" i="1" dirty="0"/>
              <a:t>behind</a:t>
            </a:r>
            <a:r>
              <a:rPr lang="en-US" sz="2800" dirty="0"/>
              <a:t> the veil,</a:t>
            </a:r>
          </a:p>
          <a:p>
            <a:r>
              <a:rPr lang="en-US" sz="2800" b="1" u="sng" dirty="0">
                <a:hlinkClick r:id="rId3"/>
              </a:rPr>
              <a:t>Heb 6:20</a:t>
            </a:r>
            <a:r>
              <a:rPr lang="en-US" sz="2800" dirty="0">
                <a:hlinkClick r:id="rId3"/>
              </a:rPr>
              <a:t> </a:t>
            </a:r>
            <a:r>
              <a:rPr lang="en-US" sz="2800" dirty="0"/>
              <a:t> where the forerunner has entered for us, </a:t>
            </a:r>
            <a:r>
              <a:rPr lang="en-US" sz="2800" i="1" dirty="0"/>
              <a:t>even</a:t>
            </a:r>
            <a:r>
              <a:rPr lang="en-US" sz="2800" dirty="0"/>
              <a:t> Jesus, having become High Priest forever according to the order of Melchizedek.</a:t>
            </a:r>
          </a:p>
        </p:txBody>
      </p:sp>
    </p:spTree>
    <p:extLst>
      <p:ext uri="{BB962C8B-B14F-4D97-AF65-F5344CB8AC3E}">
        <p14:creationId xmlns:p14="http://schemas.microsoft.com/office/powerpoint/2010/main" val="27960404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90414-5FD6-5547-9D68-62661101DDE3}"/>
              </a:ext>
            </a:extLst>
          </p:cNvPr>
          <p:cNvSpPr>
            <a:spLocks noGrp="1"/>
          </p:cNvSpPr>
          <p:nvPr>
            <p:ph type="title"/>
          </p:nvPr>
        </p:nvSpPr>
        <p:spPr/>
        <p:txBody>
          <a:bodyPr/>
          <a:lstStyle/>
          <a:p>
            <a:r>
              <a:rPr lang="en-US" dirty="0"/>
              <a:t>Hope, Anchor of the Soul – 6:13-20</a:t>
            </a:r>
          </a:p>
        </p:txBody>
      </p:sp>
      <p:sp>
        <p:nvSpPr>
          <p:cNvPr id="3" name="Content Placeholder 2">
            <a:extLst>
              <a:ext uri="{FF2B5EF4-FFF2-40B4-BE49-F238E27FC236}">
                <a16:creationId xmlns:a16="http://schemas.microsoft.com/office/drawing/2014/main" id="{9E1311DB-AFB7-7B4B-A686-D723BD9CCB8D}"/>
              </a:ext>
            </a:extLst>
          </p:cNvPr>
          <p:cNvSpPr>
            <a:spLocks noGrp="1"/>
          </p:cNvSpPr>
          <p:nvPr>
            <p:ph idx="1"/>
          </p:nvPr>
        </p:nvSpPr>
        <p:spPr/>
        <p:txBody>
          <a:bodyPr>
            <a:normAutofit/>
          </a:bodyPr>
          <a:lstStyle/>
          <a:p>
            <a:r>
              <a:rPr lang="en-US" sz="2800" dirty="0"/>
              <a:t>The word promise connects these verses with those before.</a:t>
            </a:r>
          </a:p>
          <a:p>
            <a:pPr lvl="1"/>
            <a:r>
              <a:rPr lang="en-US" sz="2400" dirty="0"/>
              <a:t>Vs. 12 that you do not become sluggish, but imitate those who through faith and patience inherit the promises.</a:t>
            </a:r>
          </a:p>
          <a:p>
            <a:r>
              <a:rPr lang="en-US" sz="2800" dirty="0"/>
              <a:t>Suggests the idea that God’s promises are unbreakable.</a:t>
            </a:r>
          </a:p>
          <a:p>
            <a:r>
              <a:rPr lang="en-US" sz="2800" dirty="0"/>
              <a:t>Two points emphasized by the writer:</a:t>
            </a:r>
          </a:p>
          <a:p>
            <a:pPr marL="914400" lvl="1" indent="-457200">
              <a:buFont typeface="+mj-lt"/>
              <a:buAutoNum type="arabicPeriod"/>
            </a:pPr>
            <a:r>
              <a:rPr lang="en-US" sz="2400" dirty="0"/>
              <a:t>The promise itself.</a:t>
            </a:r>
          </a:p>
          <a:p>
            <a:pPr marL="914400" lvl="1" indent="-457200">
              <a:buFont typeface="+mj-lt"/>
              <a:buAutoNum type="arabicPeriod"/>
            </a:pPr>
            <a:r>
              <a:rPr lang="en-US" sz="2400" dirty="0"/>
              <a:t>The oath by which it is guaranteed.</a:t>
            </a:r>
          </a:p>
        </p:txBody>
      </p:sp>
    </p:spTree>
    <p:extLst>
      <p:ext uri="{BB962C8B-B14F-4D97-AF65-F5344CB8AC3E}">
        <p14:creationId xmlns:p14="http://schemas.microsoft.com/office/powerpoint/2010/main" val="3325434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90414-5FD6-5547-9D68-62661101DDE3}"/>
              </a:ext>
            </a:extLst>
          </p:cNvPr>
          <p:cNvSpPr>
            <a:spLocks noGrp="1"/>
          </p:cNvSpPr>
          <p:nvPr>
            <p:ph type="title"/>
          </p:nvPr>
        </p:nvSpPr>
        <p:spPr/>
        <p:txBody>
          <a:bodyPr/>
          <a:lstStyle/>
          <a:p>
            <a:r>
              <a:rPr lang="en-US" dirty="0"/>
              <a:t>Hope, Anchor of the Soul – 6:13-20</a:t>
            </a:r>
          </a:p>
        </p:txBody>
      </p:sp>
      <p:sp>
        <p:nvSpPr>
          <p:cNvPr id="3" name="Content Placeholder 2">
            <a:extLst>
              <a:ext uri="{FF2B5EF4-FFF2-40B4-BE49-F238E27FC236}">
                <a16:creationId xmlns:a16="http://schemas.microsoft.com/office/drawing/2014/main" id="{9E1311DB-AFB7-7B4B-A686-D723BD9CCB8D}"/>
              </a:ext>
            </a:extLst>
          </p:cNvPr>
          <p:cNvSpPr>
            <a:spLocks noGrp="1"/>
          </p:cNvSpPr>
          <p:nvPr>
            <p:ph idx="1"/>
          </p:nvPr>
        </p:nvSpPr>
        <p:spPr/>
        <p:txBody>
          <a:bodyPr>
            <a:normAutofit/>
          </a:bodyPr>
          <a:lstStyle/>
          <a:p>
            <a:r>
              <a:rPr lang="en-US" sz="2800" dirty="0"/>
              <a:t>The Christian’s hope is doubly attested.</a:t>
            </a:r>
          </a:p>
          <a:p>
            <a:r>
              <a:rPr lang="en-US" sz="2800" dirty="0"/>
              <a:t>These are two immutable things, and they anchor our hope in heaven (beyond the veil).</a:t>
            </a:r>
          </a:p>
          <a:p>
            <a:r>
              <a:rPr lang="en-US" sz="2800" dirty="0"/>
              <a:t>The author then brings us back to where he started by stating again that Jesus is our High Priest after the order of Melchizedek.</a:t>
            </a:r>
            <a:endParaRPr lang="en-US" sz="2400" dirty="0"/>
          </a:p>
        </p:txBody>
      </p:sp>
    </p:spTree>
    <p:extLst>
      <p:ext uri="{BB962C8B-B14F-4D97-AF65-F5344CB8AC3E}">
        <p14:creationId xmlns:p14="http://schemas.microsoft.com/office/powerpoint/2010/main" val="1417676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4FCC5-9EFE-A042-B437-6DC04E93FBF3}"/>
              </a:ext>
            </a:extLst>
          </p:cNvPr>
          <p:cNvSpPr>
            <a:spLocks noGrp="1"/>
          </p:cNvSpPr>
          <p:nvPr>
            <p:ph type="title"/>
          </p:nvPr>
        </p:nvSpPr>
        <p:spPr/>
        <p:txBody>
          <a:bodyPr/>
          <a:lstStyle/>
          <a:p>
            <a:r>
              <a:rPr lang="en-US" dirty="0"/>
              <a:t>Third Admonition: Difficult Subjects Require Mature Hearers – 5:11-14</a:t>
            </a:r>
          </a:p>
        </p:txBody>
      </p:sp>
      <p:sp>
        <p:nvSpPr>
          <p:cNvPr id="3" name="Content Placeholder 2">
            <a:extLst>
              <a:ext uri="{FF2B5EF4-FFF2-40B4-BE49-F238E27FC236}">
                <a16:creationId xmlns:a16="http://schemas.microsoft.com/office/drawing/2014/main" id="{9B11D475-E94E-464A-9B69-7AB5C7E30712}"/>
              </a:ext>
            </a:extLst>
          </p:cNvPr>
          <p:cNvSpPr>
            <a:spLocks noGrp="1"/>
          </p:cNvSpPr>
          <p:nvPr>
            <p:ph idx="1"/>
          </p:nvPr>
        </p:nvSpPr>
        <p:spPr/>
        <p:txBody>
          <a:bodyPr>
            <a:normAutofit/>
          </a:bodyPr>
          <a:lstStyle/>
          <a:p>
            <a:r>
              <a:rPr lang="en-US" sz="2800" dirty="0"/>
              <a:t>His reference to Melchizedek is placed on hold for a few verses while he deals with concerns he has about their ability to understand his teaching.</a:t>
            </a:r>
          </a:p>
          <a:p>
            <a:r>
              <a:rPr lang="en-US" sz="2800" dirty="0"/>
              <a:t>He addresses the fact that they are dull of hearing.</a:t>
            </a:r>
          </a:p>
          <a:p>
            <a:pPr lvl="1"/>
            <a:r>
              <a:rPr lang="en-US" sz="2400" dirty="0"/>
              <a:t>They had failed to apply themselves to spiritual development and were not ready for meaty topics of study.</a:t>
            </a:r>
          </a:p>
        </p:txBody>
      </p:sp>
    </p:spTree>
    <p:extLst>
      <p:ext uri="{BB962C8B-B14F-4D97-AF65-F5344CB8AC3E}">
        <p14:creationId xmlns:p14="http://schemas.microsoft.com/office/powerpoint/2010/main" val="167499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4FCC5-9EFE-A042-B437-6DC04E93FBF3}"/>
              </a:ext>
            </a:extLst>
          </p:cNvPr>
          <p:cNvSpPr>
            <a:spLocks noGrp="1"/>
          </p:cNvSpPr>
          <p:nvPr>
            <p:ph type="title"/>
          </p:nvPr>
        </p:nvSpPr>
        <p:spPr/>
        <p:txBody>
          <a:bodyPr/>
          <a:lstStyle/>
          <a:p>
            <a:r>
              <a:rPr lang="en-US" dirty="0"/>
              <a:t>Third Admonition: Difficult Subjects Require Mature Hearers – 5:11-14</a:t>
            </a:r>
          </a:p>
        </p:txBody>
      </p:sp>
      <p:sp>
        <p:nvSpPr>
          <p:cNvPr id="3" name="Content Placeholder 2">
            <a:extLst>
              <a:ext uri="{FF2B5EF4-FFF2-40B4-BE49-F238E27FC236}">
                <a16:creationId xmlns:a16="http://schemas.microsoft.com/office/drawing/2014/main" id="{9B11D475-E94E-464A-9B69-7AB5C7E30712}"/>
              </a:ext>
            </a:extLst>
          </p:cNvPr>
          <p:cNvSpPr>
            <a:spLocks noGrp="1"/>
          </p:cNvSpPr>
          <p:nvPr>
            <p:ph idx="1"/>
          </p:nvPr>
        </p:nvSpPr>
        <p:spPr/>
        <p:txBody>
          <a:bodyPr>
            <a:normAutofit/>
          </a:bodyPr>
          <a:lstStyle/>
          <a:p>
            <a:r>
              <a:rPr lang="en-US" sz="2800" dirty="0"/>
              <a:t>In the rebuke he contrasts being a baby with being a man.</a:t>
            </a:r>
          </a:p>
          <a:p>
            <a:r>
              <a:rPr lang="en-US" sz="2800" dirty="0"/>
              <a:t>In doing so he argues they had not progressed to be able to distinguish good and evil.</a:t>
            </a:r>
          </a:p>
          <a:p>
            <a:pPr lvl="1"/>
            <a:r>
              <a:rPr lang="en-US" sz="2400" dirty="0"/>
              <a:t>The single most essential element of Christian living.</a:t>
            </a:r>
          </a:p>
          <a:p>
            <a:pPr lvl="1"/>
            <a:r>
              <a:rPr lang="en-US" sz="2400" dirty="0"/>
              <a:t>The inability to do so will lead to sin.</a:t>
            </a:r>
          </a:p>
          <a:p>
            <a:r>
              <a:rPr lang="en-US" sz="2800" dirty="0"/>
              <a:t>That is a dangerous condition that no one dare fall into.</a:t>
            </a:r>
          </a:p>
        </p:txBody>
      </p:sp>
    </p:spTree>
    <p:extLst>
      <p:ext uri="{BB962C8B-B14F-4D97-AF65-F5344CB8AC3E}">
        <p14:creationId xmlns:p14="http://schemas.microsoft.com/office/powerpoint/2010/main" val="328262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4FCC5-9EFE-A042-B437-6DC04E93FBF3}"/>
              </a:ext>
            </a:extLst>
          </p:cNvPr>
          <p:cNvSpPr>
            <a:spLocks noGrp="1"/>
          </p:cNvSpPr>
          <p:nvPr>
            <p:ph type="title"/>
          </p:nvPr>
        </p:nvSpPr>
        <p:spPr/>
        <p:txBody>
          <a:bodyPr/>
          <a:lstStyle/>
          <a:p>
            <a:r>
              <a:rPr lang="en-US" dirty="0"/>
              <a:t>Third Admonition: Difficult Subjects Require Mature Hearers – 5:11-14</a:t>
            </a:r>
          </a:p>
        </p:txBody>
      </p:sp>
      <p:sp>
        <p:nvSpPr>
          <p:cNvPr id="3" name="Content Placeholder 2">
            <a:extLst>
              <a:ext uri="{FF2B5EF4-FFF2-40B4-BE49-F238E27FC236}">
                <a16:creationId xmlns:a16="http://schemas.microsoft.com/office/drawing/2014/main" id="{9B11D475-E94E-464A-9B69-7AB5C7E30712}"/>
              </a:ext>
            </a:extLst>
          </p:cNvPr>
          <p:cNvSpPr>
            <a:spLocks noGrp="1"/>
          </p:cNvSpPr>
          <p:nvPr>
            <p:ph idx="1"/>
          </p:nvPr>
        </p:nvSpPr>
        <p:spPr>
          <a:xfrm>
            <a:off x="680321" y="2336872"/>
            <a:ext cx="9613861" cy="4135365"/>
          </a:xfrm>
        </p:spPr>
        <p:txBody>
          <a:bodyPr>
            <a:noAutofit/>
          </a:bodyPr>
          <a:lstStyle/>
          <a:p>
            <a:r>
              <a:rPr lang="en-US" dirty="0"/>
              <a:t>How do we correct the problem of immaturity? </a:t>
            </a:r>
          </a:p>
          <a:p>
            <a:pPr lvl="1"/>
            <a:r>
              <a:rPr lang="en-US" sz="2400" dirty="0"/>
              <a:t>“…by reason of use have their senses exercised…” </a:t>
            </a:r>
            <a:r>
              <a:rPr lang="en-US" sz="2400" b="1" dirty="0"/>
              <a:t>Vs. 14</a:t>
            </a:r>
            <a:endParaRPr lang="en-US" sz="2400" dirty="0"/>
          </a:p>
          <a:p>
            <a:r>
              <a:rPr lang="en-US" b="1" u="sng" dirty="0">
                <a:hlinkClick r:id="rId2"/>
              </a:rPr>
              <a:t>1Ti 4:13, 15-16</a:t>
            </a:r>
            <a:r>
              <a:rPr lang="en-US" dirty="0">
                <a:hlinkClick r:id="rId2"/>
              </a:rPr>
              <a:t> </a:t>
            </a:r>
            <a:r>
              <a:rPr lang="en-US" dirty="0"/>
              <a:t> Till I come, give attention to reading, to exhortation, to doctrine… Meditate on these things; give yourself entirely to them, that your progress may be evident to all. Take heed to yourself and to the doctrine. Continue in them, for in doing this you will save both yourself and those who hear you.</a:t>
            </a:r>
          </a:p>
          <a:p>
            <a:r>
              <a:rPr lang="en-US" b="1" u="sng" dirty="0">
                <a:hlinkClick r:id="rId3"/>
              </a:rPr>
              <a:t>2Ti 2:15</a:t>
            </a:r>
            <a:r>
              <a:rPr lang="en-US" dirty="0">
                <a:hlinkClick r:id="rId3"/>
              </a:rPr>
              <a:t> </a:t>
            </a:r>
            <a:r>
              <a:rPr lang="en-US" dirty="0"/>
              <a:t> Be diligent to present yourself approved to God, a worker who does not need to be ashamed, rightly dividing the word of truth.</a:t>
            </a:r>
          </a:p>
        </p:txBody>
      </p:sp>
    </p:spTree>
    <p:extLst>
      <p:ext uri="{BB962C8B-B14F-4D97-AF65-F5344CB8AC3E}">
        <p14:creationId xmlns:p14="http://schemas.microsoft.com/office/powerpoint/2010/main" val="72337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64482-BA76-E44F-AA7F-265A413E158F}"/>
              </a:ext>
            </a:extLst>
          </p:cNvPr>
          <p:cNvSpPr>
            <a:spLocks noGrp="1"/>
          </p:cNvSpPr>
          <p:nvPr>
            <p:ph type="title"/>
          </p:nvPr>
        </p:nvSpPr>
        <p:spPr/>
        <p:txBody>
          <a:bodyPr/>
          <a:lstStyle/>
          <a:p>
            <a:r>
              <a:rPr lang="en-US" dirty="0"/>
              <a:t>Hebrews 6:1-3</a:t>
            </a:r>
          </a:p>
        </p:txBody>
      </p:sp>
      <p:sp>
        <p:nvSpPr>
          <p:cNvPr id="3" name="Content Placeholder 2">
            <a:extLst>
              <a:ext uri="{FF2B5EF4-FFF2-40B4-BE49-F238E27FC236}">
                <a16:creationId xmlns:a16="http://schemas.microsoft.com/office/drawing/2014/main" id="{3BC13070-141E-8A4F-97D1-B2A696186CBF}"/>
              </a:ext>
            </a:extLst>
          </p:cNvPr>
          <p:cNvSpPr>
            <a:spLocks noGrp="1"/>
          </p:cNvSpPr>
          <p:nvPr>
            <p:ph idx="1"/>
          </p:nvPr>
        </p:nvSpPr>
        <p:spPr>
          <a:xfrm>
            <a:off x="680321" y="2336872"/>
            <a:ext cx="9613861" cy="4097381"/>
          </a:xfrm>
        </p:spPr>
        <p:txBody>
          <a:bodyPr>
            <a:normAutofit/>
          </a:bodyPr>
          <a:lstStyle/>
          <a:p>
            <a:r>
              <a:rPr lang="en-US" sz="2800" b="1" u="sng" dirty="0">
                <a:hlinkClick r:id="rId2"/>
              </a:rPr>
              <a:t>Heb 6:1</a:t>
            </a:r>
            <a:r>
              <a:rPr lang="en-US" sz="2800" dirty="0">
                <a:hlinkClick r:id="rId2"/>
              </a:rPr>
              <a:t> </a:t>
            </a:r>
            <a:r>
              <a:rPr lang="en-US" sz="2800" dirty="0"/>
              <a:t> Therefore, leaving the discussion of the elementary </a:t>
            </a:r>
            <a:r>
              <a:rPr lang="en-US" sz="2800" i="1" dirty="0"/>
              <a:t>principles</a:t>
            </a:r>
            <a:r>
              <a:rPr lang="en-US" sz="2800" dirty="0"/>
              <a:t> of Christ, let us go on to perfection, not laying again the foundation of repentance from dead works and of faith toward God,</a:t>
            </a:r>
          </a:p>
          <a:p>
            <a:r>
              <a:rPr lang="en-US" sz="2800" b="1" u="sng" dirty="0">
                <a:hlinkClick r:id="rId3"/>
              </a:rPr>
              <a:t>Heb 6:2</a:t>
            </a:r>
            <a:r>
              <a:rPr lang="en-US" sz="2800" dirty="0">
                <a:hlinkClick r:id="rId3"/>
              </a:rPr>
              <a:t> </a:t>
            </a:r>
            <a:r>
              <a:rPr lang="en-US" sz="2800" dirty="0"/>
              <a:t> of the doctrine of baptisms, of laying on of hands, of resurrection of the dead, and of eternal judgment.</a:t>
            </a:r>
          </a:p>
          <a:p>
            <a:r>
              <a:rPr lang="en-US" sz="2800" b="1" u="sng" dirty="0">
                <a:hlinkClick r:id="rId4"/>
              </a:rPr>
              <a:t>Heb 6:3</a:t>
            </a:r>
            <a:r>
              <a:rPr lang="en-US" sz="2800" dirty="0">
                <a:hlinkClick r:id="rId4"/>
              </a:rPr>
              <a:t> </a:t>
            </a:r>
            <a:r>
              <a:rPr lang="en-US" sz="2800" dirty="0"/>
              <a:t> And this we will do if God permits.</a:t>
            </a:r>
          </a:p>
        </p:txBody>
      </p:sp>
    </p:spTree>
    <p:extLst>
      <p:ext uri="{BB962C8B-B14F-4D97-AF65-F5344CB8AC3E}">
        <p14:creationId xmlns:p14="http://schemas.microsoft.com/office/powerpoint/2010/main" val="265496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7C92D-8C52-8F43-BAEB-41936046DE92}"/>
              </a:ext>
            </a:extLst>
          </p:cNvPr>
          <p:cNvSpPr>
            <a:spLocks noGrp="1"/>
          </p:cNvSpPr>
          <p:nvPr>
            <p:ph type="title"/>
          </p:nvPr>
        </p:nvSpPr>
        <p:spPr/>
        <p:txBody>
          <a:bodyPr/>
          <a:lstStyle/>
          <a:p>
            <a:r>
              <a:rPr lang="en-US" dirty="0"/>
              <a:t>Let Us Go on to Maturity: Apostasy Is a Frightening Option – 6:1-8</a:t>
            </a:r>
          </a:p>
        </p:txBody>
      </p:sp>
      <p:sp>
        <p:nvSpPr>
          <p:cNvPr id="3" name="Content Placeholder 2">
            <a:extLst>
              <a:ext uri="{FF2B5EF4-FFF2-40B4-BE49-F238E27FC236}">
                <a16:creationId xmlns:a16="http://schemas.microsoft.com/office/drawing/2014/main" id="{C234B2F7-88DF-D44D-8D76-8368579C48A0}"/>
              </a:ext>
            </a:extLst>
          </p:cNvPr>
          <p:cNvSpPr>
            <a:spLocks noGrp="1"/>
          </p:cNvSpPr>
          <p:nvPr>
            <p:ph idx="1"/>
          </p:nvPr>
        </p:nvSpPr>
        <p:spPr/>
        <p:txBody>
          <a:bodyPr>
            <a:normAutofit/>
          </a:bodyPr>
          <a:lstStyle/>
          <a:p>
            <a:r>
              <a:rPr lang="en-US" sz="2800" dirty="0"/>
              <a:t>They had gone backward rather than forward.</a:t>
            </a:r>
          </a:p>
          <a:p>
            <a:pPr lvl="1"/>
            <a:r>
              <a:rPr lang="en-US" sz="2400" dirty="0"/>
              <a:t>That is what happens when one does not seek to grow, they wilt.</a:t>
            </a:r>
          </a:p>
          <a:p>
            <a:r>
              <a:rPr lang="en-US" sz="2800" dirty="0"/>
              <a:t>But the writer declares his intent to move forward and not revisit the foundational matters of Christianity.</a:t>
            </a:r>
          </a:p>
          <a:p>
            <a:r>
              <a:rPr lang="en-US" sz="2800" dirty="0"/>
              <a:t>The only way to recover lost ground is to press forward so he encourages them to push forward to maturity.</a:t>
            </a:r>
          </a:p>
          <a:p>
            <a:r>
              <a:rPr lang="en-US" sz="2800" dirty="0"/>
              <a:t>He does so by outlining the following areas:</a:t>
            </a:r>
          </a:p>
        </p:txBody>
      </p:sp>
    </p:spTree>
    <p:extLst>
      <p:ext uri="{BB962C8B-B14F-4D97-AF65-F5344CB8AC3E}">
        <p14:creationId xmlns:p14="http://schemas.microsoft.com/office/powerpoint/2010/main" val="228376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7C92D-8C52-8F43-BAEB-41936046DE92}"/>
              </a:ext>
            </a:extLst>
          </p:cNvPr>
          <p:cNvSpPr>
            <a:spLocks noGrp="1"/>
          </p:cNvSpPr>
          <p:nvPr>
            <p:ph type="title"/>
          </p:nvPr>
        </p:nvSpPr>
        <p:spPr/>
        <p:txBody>
          <a:bodyPr/>
          <a:lstStyle/>
          <a:p>
            <a:r>
              <a:rPr lang="en-US" dirty="0"/>
              <a:t>Not laying again the foundation.</a:t>
            </a:r>
          </a:p>
        </p:txBody>
      </p:sp>
      <p:sp>
        <p:nvSpPr>
          <p:cNvPr id="3" name="Content Placeholder 2">
            <a:extLst>
              <a:ext uri="{FF2B5EF4-FFF2-40B4-BE49-F238E27FC236}">
                <a16:creationId xmlns:a16="http://schemas.microsoft.com/office/drawing/2014/main" id="{C234B2F7-88DF-D44D-8D76-8368579C48A0}"/>
              </a:ext>
            </a:extLst>
          </p:cNvPr>
          <p:cNvSpPr>
            <a:spLocks noGrp="1"/>
          </p:cNvSpPr>
          <p:nvPr>
            <p:ph idx="1"/>
          </p:nvPr>
        </p:nvSpPr>
        <p:spPr/>
        <p:txBody>
          <a:bodyPr>
            <a:normAutofit/>
          </a:bodyPr>
          <a:lstStyle/>
          <a:p>
            <a:r>
              <a:rPr lang="en-US" sz="2800" dirty="0"/>
              <a:t>Some teaching had been delivered on which more advanced teaching would build.</a:t>
            </a:r>
          </a:p>
          <a:p>
            <a:r>
              <a:rPr lang="en-US" sz="2800" dirty="0"/>
              <a:t>Remarkable is the fact that the items he will identify are found in both OT and NT.</a:t>
            </a:r>
          </a:p>
          <a:p>
            <a:pPr lvl="1"/>
            <a:r>
              <a:rPr lang="en-US" sz="2400" dirty="0"/>
              <a:t>Therefore, these would be facts known to his audience even prior to becoming a Christian.</a:t>
            </a:r>
          </a:p>
        </p:txBody>
      </p:sp>
    </p:spTree>
    <p:extLst>
      <p:ext uri="{BB962C8B-B14F-4D97-AF65-F5344CB8AC3E}">
        <p14:creationId xmlns:p14="http://schemas.microsoft.com/office/powerpoint/2010/main" val="224095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{5B4ED4B2-9AB2-1E4E-8E55-C5F4F18D5A3B}tf10001057</Template>
  <TotalTime>82969</TotalTime>
  <Words>2817</Words>
  <Application>Microsoft Macintosh PowerPoint</Application>
  <PresentationFormat>Widescreen</PresentationFormat>
  <Paragraphs>145</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Trebuchet MS</vt:lpstr>
      <vt:lpstr>Berlin</vt:lpstr>
      <vt:lpstr>Hebrews – Admonition and Encouragement – 5:11 – 6:20</vt:lpstr>
      <vt:lpstr>Lesson 6</vt:lpstr>
      <vt:lpstr>Hebrews 5:11-14</vt:lpstr>
      <vt:lpstr>Third Admonition: Difficult Subjects Require Mature Hearers – 5:11-14</vt:lpstr>
      <vt:lpstr>Third Admonition: Difficult Subjects Require Mature Hearers – 5:11-14</vt:lpstr>
      <vt:lpstr>Third Admonition: Difficult Subjects Require Mature Hearers – 5:11-14</vt:lpstr>
      <vt:lpstr>Hebrews 6:1-3</vt:lpstr>
      <vt:lpstr>Let Us Go on to Maturity: Apostasy Is a Frightening Option – 6:1-8</vt:lpstr>
      <vt:lpstr>Not laying again the foundation.</vt:lpstr>
      <vt:lpstr>Not laying again the foundation.</vt:lpstr>
      <vt:lpstr>Not laying again the foundation.</vt:lpstr>
      <vt:lpstr>Of repentance from dead works.</vt:lpstr>
      <vt:lpstr>And of faith toward God.</vt:lpstr>
      <vt:lpstr>Of the doctrine of baptisms.</vt:lpstr>
      <vt:lpstr>And laying on of hands.</vt:lpstr>
      <vt:lpstr>And of resurrection of the dead.</vt:lpstr>
      <vt:lpstr>And of eternal judgment.</vt:lpstr>
      <vt:lpstr>Verses 4-5</vt:lpstr>
      <vt:lpstr>Verses 4-5</vt:lpstr>
      <vt:lpstr>Verses 4-5</vt:lpstr>
      <vt:lpstr>Verses 4-5</vt:lpstr>
      <vt:lpstr>Verses 4-5</vt:lpstr>
      <vt:lpstr>Verses 4-5</vt:lpstr>
      <vt:lpstr>Verses 6-8</vt:lpstr>
      <vt:lpstr>Verses 6-8</vt:lpstr>
      <vt:lpstr>Verses 6-8</vt:lpstr>
      <vt:lpstr>Verses 6-8</vt:lpstr>
      <vt:lpstr>Verses 6-8</vt:lpstr>
      <vt:lpstr>Hebrews 6:9-12</vt:lpstr>
      <vt:lpstr>We Are Persuaded Better Things of You –  6:9-12</vt:lpstr>
      <vt:lpstr>We Are Persuaded Better Things of You –  6:9-12</vt:lpstr>
      <vt:lpstr>Hebrews 6:13-20</vt:lpstr>
      <vt:lpstr>Hebrews 6:13-20</vt:lpstr>
      <vt:lpstr>Hebrews 6:13-20</vt:lpstr>
      <vt:lpstr>Hope, Anchor of the Soul – 6:13-20</vt:lpstr>
      <vt:lpstr>Hope, Anchor of the Soul – 6:13-20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 Introduction (1)</dc:title>
  <dc:creator>Andrew Scott Willis</dc:creator>
  <cp:lastModifiedBy>Andrew Scott Willis</cp:lastModifiedBy>
  <cp:revision>81</cp:revision>
  <dcterms:created xsi:type="dcterms:W3CDTF">2022-02-21T20:09:31Z</dcterms:created>
  <dcterms:modified xsi:type="dcterms:W3CDTF">2022-05-22T11:33:59Z</dcterms:modified>
</cp:coreProperties>
</file>