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1B07"/>
    <a:srgbClr val="D4B19F"/>
    <a:srgbClr val="282E1F"/>
    <a:srgbClr val="303227"/>
    <a:srgbClr val="8A8865"/>
    <a:srgbClr val="3A2B20"/>
    <a:srgbClr val="2E2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0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5/10/2023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lin ang="8100000" scaled="1"/>
            <a:tileRect/>
          </a:gradFill>
          <a:ln>
            <a:solidFill>
              <a:srgbClr val="5F1B07"/>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5/10/2023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rgbClr val="5F1B07"/>
          </a:solidFill>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EF7A-7DC5-EDFE-A3D3-DF5C9D1D224D}"/>
              </a:ext>
            </a:extLst>
          </p:cNvPr>
          <p:cNvSpPr>
            <a:spLocks noGrp="1"/>
          </p:cNvSpPr>
          <p:nvPr>
            <p:ph type="title"/>
          </p:nvPr>
        </p:nvSpPr>
        <p:spPr/>
        <p:txBody>
          <a:bodyPr/>
          <a:lstStyle/>
          <a:p>
            <a:r>
              <a:rPr lang="en-US" dirty="0"/>
              <a:t>Equal Responsibilities</a:t>
            </a:r>
          </a:p>
        </p:txBody>
      </p:sp>
      <p:sp>
        <p:nvSpPr>
          <p:cNvPr id="3" name="Content Placeholder 2">
            <a:extLst>
              <a:ext uri="{FF2B5EF4-FFF2-40B4-BE49-F238E27FC236}">
                <a16:creationId xmlns:a16="http://schemas.microsoft.com/office/drawing/2014/main" id="{6C23D671-8D6B-A792-D349-C5E2347AAA8D}"/>
              </a:ext>
            </a:extLst>
          </p:cNvPr>
          <p:cNvSpPr>
            <a:spLocks noGrp="1"/>
          </p:cNvSpPr>
          <p:nvPr>
            <p:ph idx="1"/>
          </p:nvPr>
        </p:nvSpPr>
        <p:spPr/>
        <p:txBody>
          <a:bodyPr/>
          <a:lstStyle/>
          <a:p>
            <a:r>
              <a:rPr lang="en-US" dirty="0"/>
              <a:t>“For the wife does not have authority over her own body, but the husband does” (1 Cor. 7:4).</a:t>
            </a:r>
          </a:p>
          <a:p>
            <a:r>
              <a:rPr lang="en-US" dirty="0"/>
              <a:t>“Likewise the husband does not have authority over his own body, but the wife does” (1 Cor. 7:4).</a:t>
            </a:r>
          </a:p>
          <a:p>
            <a:r>
              <a:rPr lang="en-US" dirty="0"/>
              <a:t>Both male and female have sexual needs that the other commits to fulfill.</a:t>
            </a:r>
          </a:p>
        </p:txBody>
      </p:sp>
    </p:spTree>
    <p:extLst>
      <p:ext uri="{BB962C8B-B14F-4D97-AF65-F5344CB8AC3E}">
        <p14:creationId xmlns:p14="http://schemas.microsoft.com/office/powerpoint/2010/main" val="287504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Lace Sleeve Modest Bride Dress with Chapel Train Elegant Beach Dr –  Demodresses">
            <a:extLst>
              <a:ext uri="{FF2B5EF4-FFF2-40B4-BE49-F238E27FC236}">
                <a16:creationId xmlns:a16="http://schemas.microsoft.com/office/drawing/2014/main" id="{1B4C781B-9447-925F-5422-8AF612B54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69" y="7478"/>
            <a:ext cx="4509331" cy="67639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0D73CBB-1287-975E-4819-D76BD99923F3}"/>
              </a:ext>
            </a:extLst>
          </p:cNvPr>
          <p:cNvSpPr/>
          <p:nvPr/>
        </p:nvSpPr>
        <p:spPr>
          <a:xfrm>
            <a:off x="0" y="0"/>
            <a:ext cx="7682668" cy="6858000"/>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path path="circle">
              <a:fillToRect l="100000" t="100000"/>
            </a:path>
            <a:tileRect r="-100000" b="-100000"/>
          </a:gra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7F3615-CF7F-EAEE-6F45-0A3A424614CA}"/>
              </a:ext>
            </a:extLst>
          </p:cNvPr>
          <p:cNvSpPr txBox="1"/>
          <p:nvPr/>
        </p:nvSpPr>
        <p:spPr>
          <a:xfrm>
            <a:off x="1132317" y="2112203"/>
            <a:ext cx="5418034" cy="2554545"/>
          </a:xfrm>
          <a:prstGeom prst="rect">
            <a:avLst/>
          </a:prstGeom>
          <a:noFill/>
        </p:spPr>
        <p:txBody>
          <a:bodyPr wrap="square" rtlCol="0">
            <a:spAutoFit/>
          </a:bodyPr>
          <a:lstStyle/>
          <a:p>
            <a:pPr algn="ctr"/>
            <a:r>
              <a:rPr lang="en-US" sz="8000" dirty="0">
                <a:solidFill>
                  <a:srgbClr val="5F1B07"/>
                </a:solidFill>
                <a:latin typeface="Arno Pro Smbd Display" panose="02020702050506090403" pitchFamily="18" charset="0"/>
              </a:rPr>
              <a:t>My Most Loyal Fan</a:t>
            </a:r>
          </a:p>
        </p:txBody>
      </p:sp>
      <p:sp>
        <p:nvSpPr>
          <p:cNvPr id="2" name="TextBox 1">
            <a:extLst>
              <a:ext uri="{FF2B5EF4-FFF2-40B4-BE49-F238E27FC236}">
                <a16:creationId xmlns:a16="http://schemas.microsoft.com/office/drawing/2014/main" id="{17B1E529-A42F-10A1-90E7-FC143E9EDC94}"/>
              </a:ext>
            </a:extLst>
          </p:cNvPr>
          <p:cNvSpPr txBox="1"/>
          <p:nvPr/>
        </p:nvSpPr>
        <p:spPr>
          <a:xfrm>
            <a:off x="487110" y="1350234"/>
            <a:ext cx="3666146" cy="461665"/>
          </a:xfrm>
          <a:prstGeom prst="rect">
            <a:avLst/>
          </a:prstGeom>
          <a:noFill/>
        </p:spPr>
        <p:txBody>
          <a:bodyPr wrap="square" rtlCol="0">
            <a:spAutoFit/>
          </a:bodyPr>
          <a:lstStyle/>
          <a:p>
            <a:r>
              <a:rPr lang="en-US" sz="2400" dirty="0">
                <a:solidFill>
                  <a:srgbClr val="5F1B07"/>
                </a:solidFill>
                <a:latin typeface="+mj-lt"/>
              </a:rPr>
              <a:t>My Wife Is . . .</a:t>
            </a:r>
          </a:p>
        </p:txBody>
      </p:sp>
    </p:spTree>
    <p:extLst>
      <p:ext uri="{BB962C8B-B14F-4D97-AF65-F5344CB8AC3E}">
        <p14:creationId xmlns:p14="http://schemas.microsoft.com/office/powerpoint/2010/main" val="348600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710C-147E-80B8-4379-825875B6EF76}"/>
              </a:ext>
            </a:extLst>
          </p:cNvPr>
          <p:cNvSpPr>
            <a:spLocks noGrp="1"/>
          </p:cNvSpPr>
          <p:nvPr>
            <p:ph type="title"/>
          </p:nvPr>
        </p:nvSpPr>
        <p:spPr/>
        <p:txBody>
          <a:bodyPr/>
          <a:lstStyle/>
          <a:p>
            <a:r>
              <a:rPr lang="en-US" dirty="0"/>
              <a:t>Don’t Forget Sarah</a:t>
            </a:r>
          </a:p>
        </p:txBody>
      </p:sp>
      <p:sp>
        <p:nvSpPr>
          <p:cNvPr id="3" name="Content Placeholder 2">
            <a:extLst>
              <a:ext uri="{FF2B5EF4-FFF2-40B4-BE49-F238E27FC236}">
                <a16:creationId xmlns:a16="http://schemas.microsoft.com/office/drawing/2014/main" id="{4267F0B2-6386-2140-F15C-12E1C76CBBDD}"/>
              </a:ext>
            </a:extLst>
          </p:cNvPr>
          <p:cNvSpPr>
            <a:spLocks noGrp="1"/>
          </p:cNvSpPr>
          <p:nvPr>
            <p:ph idx="1"/>
          </p:nvPr>
        </p:nvSpPr>
        <p:spPr/>
        <p:txBody>
          <a:bodyPr/>
          <a:lstStyle/>
          <a:p>
            <a:r>
              <a:rPr lang="en-US" dirty="0"/>
              <a:t>She went with him to “the land that I will show you” (Gen. 12:5).</a:t>
            </a:r>
          </a:p>
          <a:p>
            <a:r>
              <a:rPr lang="en-US" dirty="0"/>
              <a:t>She went with him to Egypt and protected Abram (Gen. 12:10-20).</a:t>
            </a:r>
          </a:p>
          <a:p>
            <a:r>
              <a:rPr lang="en-US" dirty="0"/>
              <a:t>She gave Hagar to Abram (Gen. 16:1-2).</a:t>
            </a:r>
          </a:p>
          <a:p>
            <a:r>
              <a:rPr lang="en-US" dirty="0"/>
              <a:t>She prepared a meal for their unknown guests (Gen. 18:6).</a:t>
            </a:r>
          </a:p>
          <a:p>
            <a:r>
              <a:rPr lang="en-US" dirty="0"/>
              <a:t>She did not interfere with Abraham’s offering Isaac (Gen. 22).</a:t>
            </a:r>
          </a:p>
          <a:p>
            <a:r>
              <a:rPr lang="en-US" dirty="0"/>
              <a:t>She stayed with him all of her life (Gen. 23:1-2).</a:t>
            </a:r>
          </a:p>
        </p:txBody>
      </p:sp>
    </p:spTree>
    <p:extLst>
      <p:ext uri="{BB962C8B-B14F-4D97-AF65-F5344CB8AC3E}">
        <p14:creationId xmlns:p14="http://schemas.microsoft.com/office/powerpoint/2010/main" val="113325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Lace Sleeve Modest Bride Dress with Chapel Train Elegant Beach Dr –  Demodresses">
            <a:extLst>
              <a:ext uri="{FF2B5EF4-FFF2-40B4-BE49-F238E27FC236}">
                <a16:creationId xmlns:a16="http://schemas.microsoft.com/office/drawing/2014/main" id="{1B4C781B-9447-925F-5422-8AF612B54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69" y="7478"/>
            <a:ext cx="4509331" cy="67639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0D73CBB-1287-975E-4819-D76BD99923F3}"/>
              </a:ext>
            </a:extLst>
          </p:cNvPr>
          <p:cNvSpPr/>
          <p:nvPr/>
        </p:nvSpPr>
        <p:spPr>
          <a:xfrm>
            <a:off x="0" y="0"/>
            <a:ext cx="7682668" cy="6858000"/>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path path="circle">
              <a:fillToRect l="100000" t="100000"/>
            </a:path>
            <a:tileRect r="-100000" b="-100000"/>
          </a:gra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7F3615-CF7F-EAEE-6F45-0A3A424614CA}"/>
              </a:ext>
            </a:extLst>
          </p:cNvPr>
          <p:cNvSpPr txBox="1"/>
          <p:nvPr/>
        </p:nvSpPr>
        <p:spPr>
          <a:xfrm>
            <a:off x="1132317" y="2727756"/>
            <a:ext cx="5418034" cy="1323439"/>
          </a:xfrm>
          <a:prstGeom prst="rect">
            <a:avLst/>
          </a:prstGeom>
          <a:noFill/>
        </p:spPr>
        <p:txBody>
          <a:bodyPr wrap="square" rtlCol="0">
            <a:spAutoFit/>
          </a:bodyPr>
          <a:lstStyle/>
          <a:p>
            <a:pPr algn="ctr"/>
            <a:r>
              <a:rPr lang="en-US" sz="8000" dirty="0">
                <a:solidFill>
                  <a:srgbClr val="5F1B07"/>
                </a:solidFill>
                <a:latin typeface="Arno Pro Smbd Display" panose="02020702050506090403" pitchFamily="18" charset="0"/>
              </a:rPr>
              <a:t>My Advisor</a:t>
            </a:r>
          </a:p>
        </p:txBody>
      </p:sp>
      <p:sp>
        <p:nvSpPr>
          <p:cNvPr id="2" name="TextBox 1">
            <a:extLst>
              <a:ext uri="{FF2B5EF4-FFF2-40B4-BE49-F238E27FC236}">
                <a16:creationId xmlns:a16="http://schemas.microsoft.com/office/drawing/2014/main" id="{FC929E56-86C3-703D-B6A8-B7ADEF485066}"/>
              </a:ext>
            </a:extLst>
          </p:cNvPr>
          <p:cNvSpPr txBox="1"/>
          <p:nvPr/>
        </p:nvSpPr>
        <p:spPr>
          <a:xfrm>
            <a:off x="487110" y="1914258"/>
            <a:ext cx="3666146" cy="461665"/>
          </a:xfrm>
          <a:prstGeom prst="rect">
            <a:avLst/>
          </a:prstGeom>
          <a:noFill/>
        </p:spPr>
        <p:txBody>
          <a:bodyPr wrap="square" rtlCol="0">
            <a:spAutoFit/>
          </a:bodyPr>
          <a:lstStyle/>
          <a:p>
            <a:r>
              <a:rPr lang="en-US" sz="2400" dirty="0">
                <a:solidFill>
                  <a:srgbClr val="5F1B07"/>
                </a:solidFill>
                <a:latin typeface="+mj-lt"/>
              </a:rPr>
              <a:t>My Wife Is . . .</a:t>
            </a:r>
          </a:p>
        </p:txBody>
      </p:sp>
    </p:spTree>
    <p:extLst>
      <p:ext uri="{BB962C8B-B14F-4D97-AF65-F5344CB8AC3E}">
        <p14:creationId xmlns:p14="http://schemas.microsoft.com/office/powerpoint/2010/main" val="136030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1F68-9BB5-5B2D-B52B-D69A35BDB7E6}"/>
              </a:ext>
            </a:extLst>
          </p:cNvPr>
          <p:cNvSpPr>
            <a:spLocks noGrp="1"/>
          </p:cNvSpPr>
          <p:nvPr>
            <p:ph type="title"/>
          </p:nvPr>
        </p:nvSpPr>
        <p:spPr/>
        <p:txBody>
          <a:bodyPr/>
          <a:lstStyle/>
          <a:p>
            <a:r>
              <a:rPr lang="en-US" dirty="0"/>
              <a:t>Godly Women Help Their Husbands</a:t>
            </a:r>
          </a:p>
        </p:txBody>
      </p:sp>
      <p:sp>
        <p:nvSpPr>
          <p:cNvPr id="3" name="Content Placeholder 2">
            <a:extLst>
              <a:ext uri="{FF2B5EF4-FFF2-40B4-BE49-F238E27FC236}">
                <a16:creationId xmlns:a16="http://schemas.microsoft.com/office/drawing/2014/main" id="{DA107FFE-66D6-2E17-58A1-6DF19B8561E9}"/>
              </a:ext>
            </a:extLst>
          </p:cNvPr>
          <p:cNvSpPr>
            <a:spLocks noGrp="1"/>
          </p:cNvSpPr>
          <p:nvPr>
            <p:ph idx="1"/>
          </p:nvPr>
        </p:nvSpPr>
        <p:spPr/>
        <p:txBody>
          <a:bodyPr>
            <a:normAutofit fontScale="92500" lnSpcReduction="10000"/>
          </a:bodyPr>
          <a:lstStyle/>
          <a:p>
            <a:r>
              <a:rPr lang="en-US" dirty="0"/>
              <a:t>Rebekah knew that the leader would be Jacob: “And the LORD said to her, “Two nations are in your womb, and two peoples from within you shall be divided; the one shall be stronger than the other, the older shall serve the younger” (Gen. 25:23).</a:t>
            </a:r>
          </a:p>
          <a:p>
            <a:r>
              <a:rPr lang="en-US" dirty="0"/>
              <a:t>When Jacob husband planned to give the birthright blessing to the wrong son, Rebekah prevented that from occurring. We might disagree with her tactics but her commitment was to give the birthright blessing to the right child (Gen. 27).</a:t>
            </a:r>
          </a:p>
          <a:p>
            <a:r>
              <a:rPr lang="en-US" dirty="0"/>
              <a:t>When Jacob realized what had happened, he accepted it. “Then Isaac trembled very violently and said, ‘Who was it then that hunted game and brought it to me, and I ate it all before you came, and I have blessed him? Yes, and he shall be blessed’” (Gen. 27:33).</a:t>
            </a:r>
          </a:p>
        </p:txBody>
      </p:sp>
    </p:spTree>
    <p:extLst>
      <p:ext uri="{BB962C8B-B14F-4D97-AF65-F5344CB8AC3E}">
        <p14:creationId xmlns:p14="http://schemas.microsoft.com/office/powerpoint/2010/main" val="46775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A36A-BAD6-ABA6-6076-0025525C340E}"/>
              </a:ext>
            </a:extLst>
          </p:cNvPr>
          <p:cNvSpPr>
            <a:spLocks noGrp="1"/>
          </p:cNvSpPr>
          <p:nvPr>
            <p:ph type="title"/>
          </p:nvPr>
        </p:nvSpPr>
        <p:spPr/>
        <p:txBody>
          <a:bodyPr/>
          <a:lstStyle/>
          <a:p>
            <a:r>
              <a:rPr lang="en-US" dirty="0"/>
              <a:t>Abigail and </a:t>
            </a:r>
            <a:r>
              <a:rPr lang="en-US" dirty="0" err="1"/>
              <a:t>Nabal</a:t>
            </a:r>
            <a:endParaRPr lang="en-US" dirty="0"/>
          </a:p>
        </p:txBody>
      </p:sp>
      <p:sp>
        <p:nvSpPr>
          <p:cNvPr id="3" name="Content Placeholder 2">
            <a:extLst>
              <a:ext uri="{FF2B5EF4-FFF2-40B4-BE49-F238E27FC236}">
                <a16:creationId xmlns:a16="http://schemas.microsoft.com/office/drawing/2014/main" id="{0510706C-F12B-D9BD-1BCD-FF754CF15556}"/>
              </a:ext>
            </a:extLst>
          </p:cNvPr>
          <p:cNvSpPr>
            <a:spLocks noGrp="1"/>
          </p:cNvSpPr>
          <p:nvPr>
            <p:ph idx="1"/>
          </p:nvPr>
        </p:nvSpPr>
        <p:spPr/>
        <p:txBody>
          <a:bodyPr>
            <a:normAutofit lnSpcReduction="10000"/>
          </a:bodyPr>
          <a:lstStyle/>
          <a:p>
            <a:r>
              <a:rPr lang="en-US" dirty="0"/>
              <a:t>Abigail learned the facts of what her foolish husband had done (1 Sam. 25:14-14). </a:t>
            </a:r>
          </a:p>
          <a:p>
            <a:pPr lvl="1"/>
            <a:r>
              <a:rPr lang="en-US" dirty="0"/>
              <a:t>His name is </a:t>
            </a:r>
            <a:r>
              <a:rPr lang="en-US" dirty="0" err="1"/>
              <a:t>Nabal</a:t>
            </a:r>
            <a:r>
              <a:rPr lang="en-US" dirty="0"/>
              <a:t>. The Hebrew word, </a:t>
            </a:r>
            <a:r>
              <a:rPr lang="en-US" i="1" dirty="0" err="1"/>
              <a:t>nābāl</a:t>
            </a:r>
            <a:r>
              <a:rPr lang="en-US" dirty="0"/>
              <a:t>, means “traditionally foolish (intellectually and morally). . . someone who, within a sphere of influence counts for nothing, has nothing to offer, gives no help, commands no respect, is nothing” (HALOT, 663). </a:t>
            </a:r>
          </a:p>
          <a:p>
            <a:pPr lvl="1"/>
            <a:r>
              <a:rPr lang="en-US" dirty="0" err="1"/>
              <a:t>Nabal</a:t>
            </a:r>
            <a:r>
              <a:rPr lang="en-US" dirty="0"/>
              <a:t> “may be considered a nickname, or a term of abuse which has suppressed the original name” (ibid., 663-664).</a:t>
            </a:r>
          </a:p>
          <a:p>
            <a:r>
              <a:rPr lang="en-US" dirty="0"/>
              <a:t>Abigail acted immediately (1 Sam. 25:18-19).</a:t>
            </a:r>
          </a:p>
          <a:p>
            <a:r>
              <a:rPr lang="en-US" dirty="0"/>
              <a:t>Abigail saved her family (1 Sam. 25:20-31).</a:t>
            </a:r>
          </a:p>
          <a:p>
            <a:r>
              <a:rPr lang="en-US" dirty="0"/>
              <a:t>Abigail advised the future king (David, 1 Sam. 25:24-31).</a:t>
            </a:r>
          </a:p>
        </p:txBody>
      </p:sp>
    </p:spTree>
    <p:extLst>
      <p:ext uri="{BB962C8B-B14F-4D97-AF65-F5344CB8AC3E}">
        <p14:creationId xmlns:p14="http://schemas.microsoft.com/office/powerpoint/2010/main" val="34522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18773-6CE7-49D5-5CB9-9AB4142479B6}"/>
              </a:ext>
            </a:extLst>
          </p:cNvPr>
          <p:cNvSpPr>
            <a:spLocks noGrp="1"/>
          </p:cNvSpPr>
          <p:nvPr>
            <p:ph type="title"/>
          </p:nvPr>
        </p:nvSpPr>
        <p:spPr/>
        <p:txBody>
          <a:bodyPr/>
          <a:lstStyle/>
          <a:p>
            <a:r>
              <a:rPr lang="en-US" dirty="0"/>
              <a:t>The Wise Woman of Proverbs 31</a:t>
            </a:r>
          </a:p>
        </p:txBody>
      </p:sp>
      <p:sp>
        <p:nvSpPr>
          <p:cNvPr id="3" name="Content Placeholder 2">
            <a:extLst>
              <a:ext uri="{FF2B5EF4-FFF2-40B4-BE49-F238E27FC236}">
                <a16:creationId xmlns:a16="http://schemas.microsoft.com/office/drawing/2014/main" id="{6CB4C93C-FA74-9153-57BC-8AC7395251FA}"/>
              </a:ext>
            </a:extLst>
          </p:cNvPr>
          <p:cNvSpPr>
            <a:spLocks noGrp="1"/>
          </p:cNvSpPr>
          <p:nvPr>
            <p:ph idx="1"/>
          </p:nvPr>
        </p:nvSpPr>
        <p:spPr/>
        <p:txBody>
          <a:bodyPr>
            <a:normAutofit fontScale="92500" lnSpcReduction="20000"/>
          </a:bodyPr>
          <a:lstStyle/>
          <a:p>
            <a:r>
              <a:rPr lang="en-US" dirty="0"/>
              <a:t>“She is far more precious than jewels” (Prov. 31:10).</a:t>
            </a:r>
          </a:p>
          <a:p>
            <a:r>
              <a:rPr lang="en-US" dirty="0"/>
              <a:t>“The heart of her husband trusts her” (Prov. 31:11).</a:t>
            </a:r>
          </a:p>
          <a:p>
            <a:r>
              <a:rPr lang="en-US" dirty="0"/>
              <a:t>“She does him good, and not harm, all the days of her life” (Prov. 31:12).</a:t>
            </a:r>
          </a:p>
          <a:p>
            <a:r>
              <a:rPr lang="en-US" dirty="0"/>
              <a:t>She works hard.</a:t>
            </a:r>
          </a:p>
          <a:p>
            <a:r>
              <a:rPr lang="en-US" dirty="0"/>
              <a:t>She actively participated in providing for the family (Prov. 31:16-24).</a:t>
            </a:r>
          </a:p>
          <a:p>
            <a:r>
              <a:rPr lang="en-US" dirty="0"/>
              <a:t>She has good advice: “She opens her mouth with wisdom, and the teaching of kindness is on her tongue” (Prov. 31:26).</a:t>
            </a:r>
          </a:p>
          <a:p>
            <a:r>
              <a:rPr lang="en-US" dirty="0"/>
              <a:t>She is honored by her children (Prov. 31:28).</a:t>
            </a:r>
          </a:p>
          <a:p>
            <a:r>
              <a:rPr lang="en-US" dirty="0"/>
              <a:t>He husband praises her: “Many women have done excellently, but you surpass them all” (Prov. 31:29).</a:t>
            </a:r>
          </a:p>
          <a:p>
            <a:endParaRPr lang="en-US" dirty="0"/>
          </a:p>
        </p:txBody>
      </p:sp>
    </p:spTree>
    <p:extLst>
      <p:ext uri="{BB962C8B-B14F-4D97-AF65-F5344CB8AC3E}">
        <p14:creationId xmlns:p14="http://schemas.microsoft.com/office/powerpoint/2010/main" val="314988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Lace Sleeve Modest Bride Dress with Chapel Train Elegant Beach Dr –  Demodresses">
            <a:extLst>
              <a:ext uri="{FF2B5EF4-FFF2-40B4-BE49-F238E27FC236}">
                <a16:creationId xmlns:a16="http://schemas.microsoft.com/office/drawing/2014/main" id="{1B4C781B-9447-925F-5422-8AF612B54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69" y="7478"/>
            <a:ext cx="4509331" cy="67639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0D73CBB-1287-975E-4819-D76BD99923F3}"/>
              </a:ext>
            </a:extLst>
          </p:cNvPr>
          <p:cNvSpPr/>
          <p:nvPr/>
        </p:nvSpPr>
        <p:spPr>
          <a:xfrm>
            <a:off x="0" y="0"/>
            <a:ext cx="7682668" cy="6858000"/>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path path="circle">
              <a:fillToRect l="100000" t="100000"/>
            </a:path>
            <a:tileRect r="-100000" b="-100000"/>
          </a:gra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7F3615-CF7F-EAEE-6F45-0A3A424614CA}"/>
              </a:ext>
            </a:extLst>
          </p:cNvPr>
          <p:cNvSpPr txBox="1"/>
          <p:nvPr/>
        </p:nvSpPr>
        <p:spPr>
          <a:xfrm>
            <a:off x="1243412" y="2767280"/>
            <a:ext cx="5418034" cy="1323439"/>
          </a:xfrm>
          <a:prstGeom prst="rect">
            <a:avLst/>
          </a:prstGeom>
          <a:noFill/>
        </p:spPr>
        <p:txBody>
          <a:bodyPr wrap="square" rtlCol="0">
            <a:spAutoFit/>
          </a:bodyPr>
          <a:lstStyle/>
          <a:p>
            <a:pPr algn="ctr"/>
            <a:r>
              <a:rPr lang="en-US" sz="8000" dirty="0">
                <a:solidFill>
                  <a:srgbClr val="5F1B07"/>
                </a:solidFill>
                <a:latin typeface="Arno Pro Smbd Display" panose="02020702050506090403" pitchFamily="18" charset="0"/>
              </a:rPr>
              <a:t>An Example</a:t>
            </a:r>
          </a:p>
        </p:txBody>
      </p:sp>
      <p:sp>
        <p:nvSpPr>
          <p:cNvPr id="2" name="TextBox 1">
            <a:extLst>
              <a:ext uri="{FF2B5EF4-FFF2-40B4-BE49-F238E27FC236}">
                <a16:creationId xmlns:a16="http://schemas.microsoft.com/office/drawing/2014/main" id="{27F0D849-CAB9-667D-C7E2-30F7D0647831}"/>
              </a:ext>
            </a:extLst>
          </p:cNvPr>
          <p:cNvSpPr txBox="1"/>
          <p:nvPr/>
        </p:nvSpPr>
        <p:spPr>
          <a:xfrm>
            <a:off x="487110" y="1914258"/>
            <a:ext cx="3666146" cy="461665"/>
          </a:xfrm>
          <a:prstGeom prst="rect">
            <a:avLst/>
          </a:prstGeom>
          <a:noFill/>
        </p:spPr>
        <p:txBody>
          <a:bodyPr wrap="square" rtlCol="0">
            <a:spAutoFit/>
          </a:bodyPr>
          <a:lstStyle/>
          <a:p>
            <a:r>
              <a:rPr lang="en-US" sz="2400" dirty="0">
                <a:solidFill>
                  <a:srgbClr val="5F1B07"/>
                </a:solidFill>
                <a:latin typeface="+mj-lt"/>
              </a:rPr>
              <a:t>My Wife Is . . .</a:t>
            </a:r>
          </a:p>
        </p:txBody>
      </p:sp>
    </p:spTree>
    <p:extLst>
      <p:ext uri="{BB962C8B-B14F-4D97-AF65-F5344CB8AC3E}">
        <p14:creationId xmlns:p14="http://schemas.microsoft.com/office/powerpoint/2010/main" val="335719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995E-117D-1B34-2245-2818BBDC3105}"/>
              </a:ext>
            </a:extLst>
          </p:cNvPr>
          <p:cNvSpPr>
            <a:spLocks noGrp="1"/>
          </p:cNvSpPr>
          <p:nvPr>
            <p:ph type="title"/>
          </p:nvPr>
        </p:nvSpPr>
        <p:spPr/>
        <p:txBody>
          <a:bodyPr/>
          <a:lstStyle/>
          <a:p>
            <a:r>
              <a:rPr lang="en-US" dirty="0"/>
              <a:t>1 Peter 3:1-4</a:t>
            </a:r>
          </a:p>
        </p:txBody>
      </p:sp>
      <p:sp>
        <p:nvSpPr>
          <p:cNvPr id="3" name="Content Placeholder 2">
            <a:extLst>
              <a:ext uri="{FF2B5EF4-FFF2-40B4-BE49-F238E27FC236}">
                <a16:creationId xmlns:a16="http://schemas.microsoft.com/office/drawing/2014/main" id="{4ECF1E6F-F2B3-C8CB-D681-3A12CBB02BCD}"/>
              </a:ext>
            </a:extLst>
          </p:cNvPr>
          <p:cNvSpPr>
            <a:spLocks noGrp="1"/>
          </p:cNvSpPr>
          <p:nvPr>
            <p:ph idx="1"/>
          </p:nvPr>
        </p:nvSpPr>
        <p:spPr/>
        <p:txBody>
          <a:bodyPr/>
          <a:lstStyle/>
          <a:p>
            <a:r>
              <a:rPr lang="en-US" dirty="0"/>
              <a:t>“Likewise, wives, be subject to your own husbands, so that even if some do not obey the word, they may be won without a word by the conduct of their wives, when they see your respectful and pure conduct. Do not let your adorning be external—the braiding of hair and the putting on of gold jewelry, or the clothing you wear— but let your adorning be the hidden person of the heart with the imperishable beauty of a gentle and quiet spirit, which in God’s sight is very precious” (1 Pet. 3:1-4).</a:t>
            </a:r>
          </a:p>
          <a:p>
            <a:pPr lvl="1"/>
            <a:r>
              <a:rPr lang="en-US" dirty="0"/>
              <a:t>No man or woman will ever be perfect, but still each of us can be an example to others.</a:t>
            </a:r>
          </a:p>
        </p:txBody>
      </p:sp>
    </p:spTree>
    <p:extLst>
      <p:ext uri="{BB962C8B-B14F-4D97-AF65-F5344CB8AC3E}">
        <p14:creationId xmlns:p14="http://schemas.microsoft.com/office/powerpoint/2010/main" val="277406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3B7B-DD3B-90C0-0333-7DB2516EC1EA}"/>
              </a:ext>
            </a:extLst>
          </p:cNvPr>
          <p:cNvSpPr>
            <a:spLocks noGrp="1"/>
          </p:cNvSpPr>
          <p:nvPr>
            <p:ph type="title"/>
          </p:nvPr>
        </p:nvSpPr>
        <p:spPr/>
        <p:txBody>
          <a:bodyPr/>
          <a:lstStyle/>
          <a:p>
            <a:r>
              <a:rPr lang="en-US" dirty="0"/>
              <a:t>Dorcas</a:t>
            </a:r>
          </a:p>
        </p:txBody>
      </p:sp>
      <p:sp>
        <p:nvSpPr>
          <p:cNvPr id="3" name="Content Placeholder 2">
            <a:extLst>
              <a:ext uri="{FF2B5EF4-FFF2-40B4-BE49-F238E27FC236}">
                <a16:creationId xmlns:a16="http://schemas.microsoft.com/office/drawing/2014/main" id="{BE40C323-35CE-FC71-8FDF-38AA110B380E}"/>
              </a:ext>
            </a:extLst>
          </p:cNvPr>
          <p:cNvSpPr>
            <a:spLocks noGrp="1"/>
          </p:cNvSpPr>
          <p:nvPr>
            <p:ph idx="1"/>
          </p:nvPr>
        </p:nvSpPr>
        <p:spPr/>
        <p:txBody>
          <a:bodyPr/>
          <a:lstStyle/>
          <a:p>
            <a:r>
              <a:rPr lang="en-US" dirty="0"/>
              <a:t>“Now there was in Joppa a disciple named Tabitha, which, translated, means Dorcas. She was full of good works and acts of charity. In those days she became ill and died, and when they had washed her, they laid her in an upper room. Since Lydda was near Joppa, the disciples, hearing that Peter was there, sent two men to him, urging him, “Please come to us without delay.” So Peter rose and went with them. And when he arrived, they took him to the upper room. All the widows stood beside him weeping and showing tunics and other garments that Dorcas made while she was with them” (Acts 9:36-39).</a:t>
            </a:r>
          </a:p>
        </p:txBody>
      </p:sp>
    </p:spTree>
    <p:extLst>
      <p:ext uri="{BB962C8B-B14F-4D97-AF65-F5344CB8AC3E}">
        <p14:creationId xmlns:p14="http://schemas.microsoft.com/office/powerpoint/2010/main" val="28269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0883A9C-4A24-6547-093C-5E1BDCF1BCF5}"/>
              </a:ext>
            </a:extLst>
          </p:cNvPr>
          <p:cNvSpPr/>
          <p:nvPr/>
        </p:nvSpPr>
        <p:spPr>
          <a:xfrm>
            <a:off x="5109090" y="717847"/>
            <a:ext cx="6647419" cy="2375731"/>
          </a:xfrm>
          <a:prstGeom prst="roundRect">
            <a:avLst/>
          </a:prstGeom>
          <a:solidFill>
            <a:srgbClr val="D4B19F"/>
          </a:soli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Long Lace Sleeve Modest Bride Dress with Chapel Train Elegant Beach Dr –  Demodresses">
            <a:extLst>
              <a:ext uri="{FF2B5EF4-FFF2-40B4-BE49-F238E27FC236}">
                <a16:creationId xmlns:a16="http://schemas.microsoft.com/office/drawing/2014/main" id="{F740A6AE-9CC3-91B6-894D-2BAD527A9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10"/>
            <a:ext cx="4576274" cy="68644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8B8C930-E128-DFC0-2F63-2AE82EE866AA}"/>
              </a:ext>
            </a:extLst>
          </p:cNvPr>
          <p:cNvSpPr txBox="1"/>
          <p:nvPr/>
        </p:nvSpPr>
        <p:spPr>
          <a:xfrm>
            <a:off x="5273964" y="1089891"/>
            <a:ext cx="6317672" cy="1938992"/>
          </a:xfrm>
          <a:prstGeom prst="rect">
            <a:avLst/>
          </a:prstGeom>
          <a:noFill/>
        </p:spPr>
        <p:txBody>
          <a:bodyPr wrap="square" rtlCol="0">
            <a:spAutoFit/>
          </a:bodyPr>
          <a:lstStyle/>
          <a:p>
            <a:pPr algn="ctr"/>
            <a:r>
              <a:rPr lang="en-US" sz="6000" dirty="0"/>
              <a:t>Role of Woman </a:t>
            </a:r>
          </a:p>
          <a:p>
            <a:pPr algn="ctr"/>
            <a:r>
              <a:rPr lang="en-US" sz="6000" dirty="0"/>
              <a:t>As a Wife</a:t>
            </a:r>
          </a:p>
        </p:txBody>
      </p:sp>
    </p:spTree>
    <p:extLst>
      <p:ext uri="{BB962C8B-B14F-4D97-AF65-F5344CB8AC3E}">
        <p14:creationId xmlns:p14="http://schemas.microsoft.com/office/powerpoint/2010/main" val="455448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C547B-1E01-8211-52B4-C9A8BE0D2679}"/>
              </a:ext>
            </a:extLst>
          </p:cNvPr>
          <p:cNvSpPr>
            <a:spLocks noGrp="1"/>
          </p:cNvSpPr>
          <p:nvPr>
            <p:ph type="title"/>
          </p:nvPr>
        </p:nvSpPr>
        <p:spPr/>
        <p:txBody>
          <a:bodyPr/>
          <a:lstStyle/>
          <a:p>
            <a:r>
              <a:rPr lang="en-US" dirty="0"/>
              <a:t>Priscilla</a:t>
            </a:r>
          </a:p>
        </p:txBody>
      </p:sp>
      <p:sp>
        <p:nvSpPr>
          <p:cNvPr id="3" name="Content Placeholder 2">
            <a:extLst>
              <a:ext uri="{FF2B5EF4-FFF2-40B4-BE49-F238E27FC236}">
                <a16:creationId xmlns:a16="http://schemas.microsoft.com/office/drawing/2014/main" id="{B8D8C816-91ED-B83F-45C6-4B1666ECF7D1}"/>
              </a:ext>
            </a:extLst>
          </p:cNvPr>
          <p:cNvSpPr>
            <a:spLocks noGrp="1"/>
          </p:cNvSpPr>
          <p:nvPr>
            <p:ph idx="1"/>
          </p:nvPr>
        </p:nvSpPr>
        <p:spPr/>
        <p:txBody>
          <a:bodyPr>
            <a:normAutofit/>
          </a:bodyPr>
          <a:lstStyle/>
          <a:p>
            <a:r>
              <a:rPr lang="en-US" dirty="0"/>
              <a:t>Left Rome with her husband when Claudius expelled the Jews from the city (Acts 18:2).</a:t>
            </a:r>
          </a:p>
          <a:p>
            <a:r>
              <a:rPr lang="en-US" dirty="0"/>
              <a:t>Opened her home to Paul while he worked in Corinth (Acts 18:3).</a:t>
            </a:r>
          </a:p>
          <a:p>
            <a:r>
              <a:rPr lang="en-US" dirty="0"/>
              <a:t>Priscilla and Aquila moved to Ephesus to continue associating with Paul in the preaching of the gospel (Acts 18:18). The couple took Apollos aside and instructed him in the way of the Lord (Acts 18:26). </a:t>
            </a:r>
          </a:p>
          <a:p>
            <a:r>
              <a:rPr lang="en-US" dirty="0"/>
              <a:t>When Paul wrote to the Roman saints, he described Priscilla and Aquila as “my helpers in Christ Jesus” (Rom. 16:3).</a:t>
            </a:r>
          </a:p>
          <a:p>
            <a:endParaRPr lang="en-US" dirty="0"/>
          </a:p>
        </p:txBody>
      </p:sp>
    </p:spTree>
    <p:extLst>
      <p:ext uri="{BB962C8B-B14F-4D97-AF65-F5344CB8AC3E}">
        <p14:creationId xmlns:p14="http://schemas.microsoft.com/office/powerpoint/2010/main" val="272774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E1756-2006-ADD2-FC33-90D9E6C4187F}"/>
              </a:ext>
            </a:extLst>
          </p:cNvPr>
          <p:cNvSpPr>
            <a:spLocks noGrp="1"/>
          </p:cNvSpPr>
          <p:nvPr>
            <p:ph type="title"/>
          </p:nvPr>
        </p:nvSpPr>
        <p:spPr/>
        <p:txBody>
          <a:bodyPr/>
          <a:lstStyle/>
          <a:p>
            <a:r>
              <a:rPr lang="en-US" dirty="0"/>
              <a:t>Strong Women at DT</a:t>
            </a:r>
          </a:p>
        </p:txBody>
      </p:sp>
      <p:sp>
        <p:nvSpPr>
          <p:cNvPr id="3" name="Content Placeholder 2">
            <a:extLst>
              <a:ext uri="{FF2B5EF4-FFF2-40B4-BE49-F238E27FC236}">
                <a16:creationId xmlns:a16="http://schemas.microsoft.com/office/drawing/2014/main" id="{E2FA0D55-642B-93FF-210C-CB9306CF2DAA}"/>
              </a:ext>
            </a:extLst>
          </p:cNvPr>
          <p:cNvSpPr>
            <a:spLocks noGrp="1"/>
          </p:cNvSpPr>
          <p:nvPr>
            <p:ph idx="1"/>
          </p:nvPr>
        </p:nvSpPr>
        <p:spPr/>
        <p:txBody>
          <a:bodyPr>
            <a:normAutofit/>
          </a:bodyPr>
          <a:lstStyle/>
          <a:p>
            <a:r>
              <a:rPr lang="en-US" dirty="0"/>
              <a:t>I started a list but for fear of hurting the feelings of someone I might inadvertently overlook, I decided not to list them here.</a:t>
            </a:r>
          </a:p>
        </p:txBody>
      </p:sp>
    </p:spTree>
    <p:extLst>
      <p:ext uri="{BB962C8B-B14F-4D97-AF65-F5344CB8AC3E}">
        <p14:creationId xmlns:p14="http://schemas.microsoft.com/office/powerpoint/2010/main" val="2259029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Lace Sleeve Modest Bride Dress with Chapel Train Elegant Beach Dr –  Demodresses">
            <a:extLst>
              <a:ext uri="{FF2B5EF4-FFF2-40B4-BE49-F238E27FC236}">
                <a16:creationId xmlns:a16="http://schemas.microsoft.com/office/drawing/2014/main" id="{1B4C781B-9447-925F-5422-8AF612B54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69" y="7478"/>
            <a:ext cx="4509331" cy="67639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0D73CBB-1287-975E-4819-D76BD99923F3}"/>
              </a:ext>
            </a:extLst>
          </p:cNvPr>
          <p:cNvSpPr/>
          <p:nvPr/>
        </p:nvSpPr>
        <p:spPr>
          <a:xfrm>
            <a:off x="0" y="0"/>
            <a:ext cx="7682668" cy="6858000"/>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path path="circle">
              <a:fillToRect l="100000" t="100000"/>
            </a:path>
            <a:tileRect r="-100000" b="-100000"/>
          </a:gra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7F3615-CF7F-EAEE-6F45-0A3A424614CA}"/>
              </a:ext>
            </a:extLst>
          </p:cNvPr>
          <p:cNvSpPr txBox="1"/>
          <p:nvPr/>
        </p:nvSpPr>
        <p:spPr>
          <a:xfrm>
            <a:off x="794757" y="2112203"/>
            <a:ext cx="6306797" cy="2554545"/>
          </a:xfrm>
          <a:prstGeom prst="rect">
            <a:avLst/>
          </a:prstGeom>
          <a:noFill/>
        </p:spPr>
        <p:txBody>
          <a:bodyPr wrap="square" rtlCol="0">
            <a:spAutoFit/>
          </a:bodyPr>
          <a:lstStyle/>
          <a:p>
            <a:pPr algn="ctr"/>
            <a:r>
              <a:rPr lang="en-US" sz="8000" dirty="0">
                <a:solidFill>
                  <a:srgbClr val="5F1B07"/>
                </a:solidFill>
                <a:latin typeface="Arno Pro Smbd Display" panose="02020702050506090403" pitchFamily="18" charset="0"/>
              </a:rPr>
              <a:t>A Joint Heir of the Grace of Life</a:t>
            </a:r>
          </a:p>
        </p:txBody>
      </p:sp>
      <p:sp>
        <p:nvSpPr>
          <p:cNvPr id="2" name="TextBox 1">
            <a:extLst>
              <a:ext uri="{FF2B5EF4-FFF2-40B4-BE49-F238E27FC236}">
                <a16:creationId xmlns:a16="http://schemas.microsoft.com/office/drawing/2014/main" id="{E9BE71D6-8106-58CE-2A29-3EDF165FD981}"/>
              </a:ext>
            </a:extLst>
          </p:cNvPr>
          <p:cNvSpPr txBox="1"/>
          <p:nvPr/>
        </p:nvSpPr>
        <p:spPr>
          <a:xfrm>
            <a:off x="794756" y="1650538"/>
            <a:ext cx="3666146" cy="461665"/>
          </a:xfrm>
          <a:prstGeom prst="rect">
            <a:avLst/>
          </a:prstGeom>
          <a:noFill/>
        </p:spPr>
        <p:txBody>
          <a:bodyPr wrap="square" rtlCol="0">
            <a:spAutoFit/>
          </a:bodyPr>
          <a:lstStyle/>
          <a:p>
            <a:r>
              <a:rPr lang="en-US" sz="2400" dirty="0">
                <a:solidFill>
                  <a:srgbClr val="5F1B07"/>
                </a:solidFill>
                <a:latin typeface="+mj-lt"/>
              </a:rPr>
              <a:t>My Wife Is . . .</a:t>
            </a:r>
          </a:p>
        </p:txBody>
      </p:sp>
    </p:spTree>
    <p:extLst>
      <p:ext uri="{BB962C8B-B14F-4D97-AF65-F5344CB8AC3E}">
        <p14:creationId xmlns:p14="http://schemas.microsoft.com/office/powerpoint/2010/main" val="1276581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82697-31F4-FDFC-5351-B88A06216696}"/>
              </a:ext>
            </a:extLst>
          </p:cNvPr>
          <p:cNvSpPr>
            <a:spLocks noGrp="1"/>
          </p:cNvSpPr>
          <p:nvPr>
            <p:ph type="title"/>
          </p:nvPr>
        </p:nvSpPr>
        <p:spPr>
          <a:ln>
            <a:solidFill>
              <a:srgbClr val="5F1B07"/>
            </a:solidFill>
          </a:ln>
        </p:spPr>
        <p:txBody>
          <a:bodyPr/>
          <a:lstStyle/>
          <a:p>
            <a:r>
              <a:rPr lang="en-US" dirty="0"/>
              <a:t>Conclusion</a:t>
            </a:r>
          </a:p>
        </p:txBody>
      </p:sp>
      <p:sp>
        <p:nvSpPr>
          <p:cNvPr id="3" name="Text Placeholder 2">
            <a:extLst>
              <a:ext uri="{FF2B5EF4-FFF2-40B4-BE49-F238E27FC236}">
                <a16:creationId xmlns:a16="http://schemas.microsoft.com/office/drawing/2014/main" id="{9CC90592-3C23-E642-6E16-3D3380608F82}"/>
              </a:ext>
            </a:extLst>
          </p:cNvPr>
          <p:cNvSpPr>
            <a:spLocks noGrp="1"/>
          </p:cNvSpPr>
          <p:nvPr>
            <p:ph type="body" idx="1"/>
          </p:nvPr>
        </p:nvSpPr>
        <p:spPr>
          <a:solidFill>
            <a:srgbClr val="5F1B07"/>
          </a:solidFill>
          <a:ln>
            <a:solidFill>
              <a:srgbClr val="5F1B07"/>
            </a:solidFill>
          </a:ln>
        </p:spPr>
        <p:txBody>
          <a:bodyPr/>
          <a:lstStyle/>
          <a:p>
            <a:endParaRPr lang="en-US"/>
          </a:p>
        </p:txBody>
      </p:sp>
    </p:spTree>
    <p:extLst>
      <p:ext uri="{BB962C8B-B14F-4D97-AF65-F5344CB8AC3E}">
        <p14:creationId xmlns:p14="http://schemas.microsoft.com/office/powerpoint/2010/main" val="2665988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BFD84-9180-B5F4-A32D-3643EB235D94}"/>
              </a:ext>
            </a:extLst>
          </p:cNvPr>
          <p:cNvSpPr>
            <a:spLocks noGrp="1"/>
          </p:cNvSpPr>
          <p:nvPr>
            <p:ph type="title"/>
          </p:nvPr>
        </p:nvSpPr>
        <p:spPr/>
        <p:txBody>
          <a:bodyPr/>
          <a:lstStyle/>
          <a:p>
            <a:r>
              <a:rPr lang="en-US" dirty="0"/>
              <a:t>Honor to Whom Honor Is Due</a:t>
            </a:r>
          </a:p>
        </p:txBody>
      </p:sp>
      <p:sp>
        <p:nvSpPr>
          <p:cNvPr id="3" name="Content Placeholder 2">
            <a:extLst>
              <a:ext uri="{FF2B5EF4-FFF2-40B4-BE49-F238E27FC236}">
                <a16:creationId xmlns:a16="http://schemas.microsoft.com/office/drawing/2014/main" id="{E0D7F60A-BF47-6AD4-BF22-8D11DA81C88F}"/>
              </a:ext>
            </a:extLst>
          </p:cNvPr>
          <p:cNvSpPr>
            <a:spLocks noGrp="1"/>
          </p:cNvSpPr>
          <p:nvPr>
            <p:ph idx="1"/>
          </p:nvPr>
        </p:nvSpPr>
        <p:spPr/>
        <p:txBody>
          <a:bodyPr/>
          <a:lstStyle/>
          <a:p>
            <a:r>
              <a:rPr lang="en-US" dirty="0"/>
              <a:t>Both Sandy and I understand that our salvation depends upon God’s grace. </a:t>
            </a:r>
          </a:p>
          <a:p>
            <a:pPr lvl="1"/>
            <a:r>
              <a:rPr lang="en-US" dirty="0"/>
              <a:t>Neither of us claims anything near perfection. </a:t>
            </a:r>
          </a:p>
          <a:p>
            <a:pPr lvl="1"/>
            <a:r>
              <a:rPr lang="en-US" dirty="0"/>
              <a:t>Remember, we are just two beggars showing other beggars where there is food.</a:t>
            </a:r>
          </a:p>
          <a:p>
            <a:r>
              <a:rPr lang="en-US" dirty="0"/>
              <a:t>On this mother’s day, it is appropriate that we think of the contribution our women make in being our wives and to give “honor to whom honor is owed” (Rom. 13:7). </a:t>
            </a:r>
          </a:p>
          <a:p>
            <a:r>
              <a:rPr lang="en-US" dirty="0"/>
              <a:t>The Ten Commandments reminds us to “honor . . . thy mother” (Exod. 20:12).</a:t>
            </a:r>
          </a:p>
        </p:txBody>
      </p:sp>
    </p:spTree>
    <p:extLst>
      <p:ext uri="{BB962C8B-B14F-4D97-AF65-F5344CB8AC3E}">
        <p14:creationId xmlns:p14="http://schemas.microsoft.com/office/powerpoint/2010/main" val="309840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Lace Sleeve Modest Bride Dress with Chapel Train Elegant Beach Dr –  Demodresses">
            <a:extLst>
              <a:ext uri="{FF2B5EF4-FFF2-40B4-BE49-F238E27FC236}">
                <a16:creationId xmlns:a16="http://schemas.microsoft.com/office/drawing/2014/main" id="{1B4C781B-9447-925F-5422-8AF612B54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69" y="7478"/>
            <a:ext cx="4509331" cy="67639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0D73CBB-1287-975E-4819-D76BD99923F3}"/>
              </a:ext>
            </a:extLst>
          </p:cNvPr>
          <p:cNvSpPr/>
          <p:nvPr/>
        </p:nvSpPr>
        <p:spPr>
          <a:xfrm>
            <a:off x="0" y="0"/>
            <a:ext cx="7682668" cy="6858000"/>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path path="circle">
              <a:fillToRect l="100000" t="100000"/>
            </a:path>
            <a:tileRect r="-100000" b="-100000"/>
          </a:gra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E7F3615-CF7F-EAEE-6F45-0A3A424614CA}"/>
              </a:ext>
            </a:extLst>
          </p:cNvPr>
          <p:cNvSpPr txBox="1"/>
          <p:nvPr/>
        </p:nvSpPr>
        <p:spPr>
          <a:xfrm>
            <a:off x="615296" y="2727756"/>
            <a:ext cx="6452075" cy="1323439"/>
          </a:xfrm>
          <a:prstGeom prst="rect">
            <a:avLst/>
          </a:prstGeom>
          <a:noFill/>
        </p:spPr>
        <p:txBody>
          <a:bodyPr wrap="square" rtlCol="0">
            <a:spAutoFit/>
          </a:bodyPr>
          <a:lstStyle/>
          <a:p>
            <a:pPr algn="ctr"/>
            <a:r>
              <a:rPr lang="en-US" sz="8000" dirty="0">
                <a:solidFill>
                  <a:srgbClr val="5F1B07"/>
                </a:solidFill>
                <a:latin typeface="Arno Pro Smbd Display" panose="02020702050506090403" pitchFamily="18" charset="0"/>
              </a:rPr>
              <a:t>My Companion</a:t>
            </a:r>
          </a:p>
        </p:txBody>
      </p:sp>
      <p:sp>
        <p:nvSpPr>
          <p:cNvPr id="4" name="TextBox 3">
            <a:extLst>
              <a:ext uri="{FF2B5EF4-FFF2-40B4-BE49-F238E27FC236}">
                <a16:creationId xmlns:a16="http://schemas.microsoft.com/office/drawing/2014/main" id="{44CE0D35-8186-E2E5-64B5-EE8B43F05741}"/>
              </a:ext>
            </a:extLst>
          </p:cNvPr>
          <p:cNvSpPr txBox="1"/>
          <p:nvPr/>
        </p:nvSpPr>
        <p:spPr>
          <a:xfrm>
            <a:off x="487110" y="1914258"/>
            <a:ext cx="3666146" cy="461665"/>
          </a:xfrm>
          <a:prstGeom prst="rect">
            <a:avLst/>
          </a:prstGeom>
          <a:noFill/>
        </p:spPr>
        <p:txBody>
          <a:bodyPr wrap="square" rtlCol="0">
            <a:spAutoFit/>
          </a:bodyPr>
          <a:lstStyle/>
          <a:p>
            <a:r>
              <a:rPr lang="en-US" sz="2400" dirty="0">
                <a:solidFill>
                  <a:srgbClr val="5F1B07"/>
                </a:solidFill>
                <a:latin typeface="+mj-lt"/>
              </a:rPr>
              <a:t>My Wife Is . . .</a:t>
            </a:r>
          </a:p>
        </p:txBody>
      </p:sp>
    </p:spTree>
    <p:extLst>
      <p:ext uri="{BB962C8B-B14F-4D97-AF65-F5344CB8AC3E}">
        <p14:creationId xmlns:p14="http://schemas.microsoft.com/office/powerpoint/2010/main" val="79516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327E-2A70-B757-5B43-5F1B978E8CA7}"/>
              </a:ext>
            </a:extLst>
          </p:cNvPr>
          <p:cNvSpPr>
            <a:spLocks noGrp="1"/>
          </p:cNvSpPr>
          <p:nvPr>
            <p:ph type="title"/>
          </p:nvPr>
        </p:nvSpPr>
        <p:spPr/>
        <p:txBody>
          <a:bodyPr/>
          <a:lstStyle/>
          <a:p>
            <a:r>
              <a:rPr lang="en-US" dirty="0"/>
              <a:t>Made in the Image of God</a:t>
            </a:r>
          </a:p>
        </p:txBody>
      </p:sp>
      <p:sp>
        <p:nvSpPr>
          <p:cNvPr id="3" name="Content Placeholder 2">
            <a:extLst>
              <a:ext uri="{FF2B5EF4-FFF2-40B4-BE49-F238E27FC236}">
                <a16:creationId xmlns:a16="http://schemas.microsoft.com/office/drawing/2014/main" id="{5B8A3440-9F71-CDFE-1FF0-ACB03AAE48A0}"/>
              </a:ext>
            </a:extLst>
          </p:cNvPr>
          <p:cNvSpPr>
            <a:spLocks noGrp="1"/>
          </p:cNvSpPr>
          <p:nvPr>
            <p:ph idx="1"/>
          </p:nvPr>
        </p:nvSpPr>
        <p:spPr/>
        <p:txBody>
          <a:bodyPr/>
          <a:lstStyle/>
          <a:p>
            <a:r>
              <a:rPr lang="en-US" dirty="0"/>
              <a:t>“Then God said, ‘Let us make man in our image, after our likeness. And let them have dominion over the fish of the sea and over the birds of the heavens and over the livestock and over all the earth and over every creeping thing that creeps on the earth.’ </a:t>
            </a:r>
            <a:r>
              <a:rPr lang="en-US" dirty="0">
                <a:solidFill>
                  <a:srgbClr val="5F1B07"/>
                </a:solidFill>
                <a:latin typeface="+mj-lt"/>
              </a:rPr>
              <a:t>So God created man in his own image, in the image of God he created him; male and female he created them</a:t>
            </a:r>
            <a:r>
              <a:rPr lang="en-US" dirty="0"/>
              <a:t>” (Gen. 1:26-27).</a:t>
            </a:r>
          </a:p>
          <a:p>
            <a:pPr lvl="1"/>
            <a:r>
              <a:rPr lang="en-US" dirty="0"/>
              <a:t>Woman is equal with man.</a:t>
            </a:r>
          </a:p>
          <a:p>
            <a:endParaRPr lang="en-US" dirty="0"/>
          </a:p>
        </p:txBody>
      </p:sp>
    </p:spTree>
    <p:extLst>
      <p:ext uri="{BB962C8B-B14F-4D97-AF65-F5344CB8AC3E}">
        <p14:creationId xmlns:p14="http://schemas.microsoft.com/office/powerpoint/2010/main" val="222638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1046-0681-A678-0FC5-1137A369A1E5}"/>
              </a:ext>
            </a:extLst>
          </p:cNvPr>
          <p:cNvSpPr>
            <a:spLocks noGrp="1"/>
          </p:cNvSpPr>
          <p:nvPr>
            <p:ph type="title"/>
          </p:nvPr>
        </p:nvSpPr>
        <p:spPr/>
        <p:txBody>
          <a:bodyPr/>
          <a:lstStyle/>
          <a:p>
            <a:r>
              <a:rPr lang="en-US" dirty="0"/>
              <a:t>Same Standing Before God</a:t>
            </a:r>
          </a:p>
        </p:txBody>
      </p:sp>
      <p:sp>
        <p:nvSpPr>
          <p:cNvPr id="3" name="Content Placeholder 2">
            <a:extLst>
              <a:ext uri="{FF2B5EF4-FFF2-40B4-BE49-F238E27FC236}">
                <a16:creationId xmlns:a16="http://schemas.microsoft.com/office/drawing/2014/main" id="{E3C76534-4BA0-6C46-277F-B53CDFA53920}"/>
              </a:ext>
            </a:extLst>
          </p:cNvPr>
          <p:cNvSpPr>
            <a:spLocks noGrp="1"/>
          </p:cNvSpPr>
          <p:nvPr>
            <p:ph idx="1"/>
          </p:nvPr>
        </p:nvSpPr>
        <p:spPr/>
        <p:txBody>
          <a:bodyPr/>
          <a:lstStyle/>
          <a:p>
            <a:r>
              <a:rPr lang="en-US" dirty="0"/>
              <a:t>Peter admonishes Christian men to show honor to their wives, even though they are physically stronger than them, because both “they are </a:t>
            </a:r>
            <a:r>
              <a:rPr lang="en-US" dirty="0">
                <a:solidFill>
                  <a:srgbClr val="5F1B07"/>
                </a:solidFill>
                <a:latin typeface="+mj-lt"/>
              </a:rPr>
              <a:t>heirs with you of the grace of life</a:t>
            </a:r>
            <a:r>
              <a:rPr lang="en-US" dirty="0"/>
              <a:t>” (1 Pet. 3:7).</a:t>
            </a:r>
          </a:p>
          <a:p>
            <a:r>
              <a:rPr lang="en-US" dirty="0"/>
              <a:t>Paul said, “There is neither Jew nor Greek, there is neither slave nor free, </a:t>
            </a:r>
            <a:r>
              <a:rPr lang="en-US" dirty="0">
                <a:solidFill>
                  <a:srgbClr val="5F1B07"/>
                </a:solidFill>
                <a:latin typeface="+mj-lt"/>
              </a:rPr>
              <a:t>there is no male and female, for you are all one in Christ Jesus</a:t>
            </a:r>
            <a:r>
              <a:rPr lang="en-US" dirty="0"/>
              <a:t>. And if you are Christ’s, then you are Abraham’s offspring, heirs according to promise” (Gal. 3:28-29).</a:t>
            </a:r>
          </a:p>
          <a:p>
            <a:endParaRPr lang="en-US" dirty="0"/>
          </a:p>
        </p:txBody>
      </p:sp>
    </p:spTree>
    <p:extLst>
      <p:ext uri="{BB962C8B-B14F-4D97-AF65-F5344CB8AC3E}">
        <p14:creationId xmlns:p14="http://schemas.microsoft.com/office/powerpoint/2010/main" val="215276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9431-59C1-9912-6F38-B5A9633E0C8B}"/>
              </a:ext>
            </a:extLst>
          </p:cNvPr>
          <p:cNvSpPr>
            <a:spLocks noGrp="1"/>
          </p:cNvSpPr>
          <p:nvPr>
            <p:ph type="title"/>
          </p:nvPr>
        </p:nvSpPr>
        <p:spPr/>
        <p:txBody>
          <a:bodyPr/>
          <a:lstStyle/>
          <a:p>
            <a:r>
              <a:rPr lang="en-US" dirty="0"/>
              <a:t>Companionship</a:t>
            </a:r>
          </a:p>
        </p:txBody>
      </p:sp>
      <p:sp>
        <p:nvSpPr>
          <p:cNvPr id="3" name="Content Placeholder 2">
            <a:extLst>
              <a:ext uri="{FF2B5EF4-FFF2-40B4-BE49-F238E27FC236}">
                <a16:creationId xmlns:a16="http://schemas.microsoft.com/office/drawing/2014/main" id="{FA3F65AA-5DD6-1E3D-9F8D-EE3F2E76E13E}"/>
              </a:ext>
            </a:extLst>
          </p:cNvPr>
          <p:cNvSpPr>
            <a:spLocks noGrp="1"/>
          </p:cNvSpPr>
          <p:nvPr>
            <p:ph idx="1"/>
          </p:nvPr>
        </p:nvSpPr>
        <p:spPr/>
        <p:txBody>
          <a:bodyPr/>
          <a:lstStyle/>
          <a:p>
            <a:r>
              <a:rPr lang="en-US" dirty="0"/>
              <a:t> “Then the LORD God said, ‘It is not good that the man should be alone; I will make him a helper fit for him’” (Gen. 2:18).</a:t>
            </a:r>
          </a:p>
          <a:p>
            <a:pPr lvl="1"/>
            <a:r>
              <a:rPr lang="en-US" dirty="0"/>
              <a:t>That need is fundamental to man and woman. </a:t>
            </a:r>
          </a:p>
          <a:p>
            <a:pPr lvl="1"/>
            <a:r>
              <a:rPr lang="en-US" dirty="0"/>
              <a:t>Paul spoke of circumstances in which it might be wiser not to be married, but recognized that the strong desires of man and woman may lead them to a marriage, even though that might increase problems for both of them (1 Cor. 7:25-38).</a:t>
            </a:r>
          </a:p>
        </p:txBody>
      </p:sp>
    </p:spTree>
    <p:extLst>
      <p:ext uri="{BB962C8B-B14F-4D97-AF65-F5344CB8AC3E}">
        <p14:creationId xmlns:p14="http://schemas.microsoft.com/office/powerpoint/2010/main" val="156896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Lace Sleeve Modest Bride Dress with Chapel Train Elegant Beach Dr –  Demodresses">
            <a:extLst>
              <a:ext uri="{FF2B5EF4-FFF2-40B4-BE49-F238E27FC236}">
                <a16:creationId xmlns:a16="http://schemas.microsoft.com/office/drawing/2014/main" id="{1B4C781B-9447-925F-5422-8AF612B54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69" y="7478"/>
            <a:ext cx="4509331" cy="67639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0D73CBB-1287-975E-4819-D76BD99923F3}"/>
              </a:ext>
            </a:extLst>
          </p:cNvPr>
          <p:cNvSpPr/>
          <p:nvPr/>
        </p:nvSpPr>
        <p:spPr>
          <a:xfrm>
            <a:off x="0" y="0"/>
            <a:ext cx="7682668" cy="6858000"/>
          </a:xfrm>
          <a:prstGeom prst="rect">
            <a:avLst/>
          </a:prstGeom>
          <a:gradFill flip="none" rotWithShape="1">
            <a:gsLst>
              <a:gs pos="0">
                <a:srgbClr val="D4B19F">
                  <a:tint val="66000"/>
                  <a:satMod val="160000"/>
                </a:srgbClr>
              </a:gs>
              <a:gs pos="50000">
                <a:srgbClr val="D4B19F">
                  <a:tint val="44500"/>
                  <a:satMod val="160000"/>
                </a:srgbClr>
              </a:gs>
              <a:gs pos="100000">
                <a:srgbClr val="D4B19F">
                  <a:tint val="23500"/>
                  <a:satMod val="160000"/>
                </a:srgbClr>
              </a:gs>
            </a:gsLst>
            <a:path path="circle">
              <a:fillToRect l="100000" t="100000"/>
            </a:path>
            <a:tileRect r="-100000" b="-100000"/>
          </a:gradFill>
          <a:ln>
            <a:solidFill>
              <a:srgbClr val="D4B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0" i="0" u="none" strike="noStrike" baseline="0" dirty="0">
                <a:latin typeface="Source Sans Pro" panose="020B0503030403020204" pitchFamily="34" charset="0"/>
              </a:rPr>
              <a:t>I think of Sandra Walker, Lois Wright, and Susy Capps.</a:t>
            </a:r>
          </a:p>
          <a:p>
            <a:endParaRPr lang="en-US" sz="1800" dirty="0"/>
          </a:p>
          <a:p>
            <a:pPr>
              <a:buFont typeface="Source Sans Pro" panose="020B0503030403020204" pitchFamily="34" charset="0"/>
              <a:buNone/>
            </a:pPr>
            <a:r>
              <a:rPr lang="en-US" dirty="0"/>
              <a:t>.</a:t>
            </a:r>
            <a:r>
              <a:rPr lang="en-US" sz="1800" b="0" i="0" u="none" strike="noStrike" baseline="0" dirty="0">
                <a:latin typeface="Source Sans Pro" panose="020B0503030403020204" pitchFamily="34" charset="0"/>
              </a:rPr>
              <a:t>If I think of VBS, you think of Paul Thornberry.</a:t>
            </a:r>
          </a:p>
          <a:p>
            <a:pPr>
              <a:buFont typeface="Source Sans Pro" panose="020B0503030403020204" pitchFamily="34" charset="0"/>
              <a:buNone/>
            </a:pPr>
            <a:r>
              <a:rPr lang="en-US" dirty="0"/>
              <a:t>.</a:t>
            </a:r>
            <a:r>
              <a:rPr lang="en-US" sz="1800" b="0" i="0" u="none" strike="noStrike" baseline="0" dirty="0">
                <a:latin typeface="Source Sans Pro" panose="020B0503030403020204" pitchFamily="34" charset="0"/>
              </a:rPr>
              <a:t>If you think of teachers of our children, we think of Joyce Willis.</a:t>
            </a:r>
          </a:p>
          <a:p>
            <a:pPr>
              <a:buFont typeface="Source Sans Pro" panose="020B0503030403020204" pitchFamily="34" charset="0"/>
              <a:buNone/>
            </a:pPr>
            <a:r>
              <a:rPr lang="en-US" dirty="0"/>
              <a:t>.</a:t>
            </a:r>
            <a:r>
              <a:rPr lang="en-US" sz="1800" b="0" i="0" u="none" strike="noStrike" baseline="0" dirty="0">
                <a:latin typeface="Source Sans Pro" panose="020B0503030403020204" pitchFamily="34" charset="0"/>
              </a:rPr>
              <a:t>If you think of servant women, you must think of Michelle Willis.</a:t>
            </a:r>
          </a:p>
          <a:p>
            <a:pPr>
              <a:buFont typeface="Source Sans Pro" panose="020B0503030403020204" pitchFamily="34" charset="0"/>
              <a:buNone/>
            </a:pPr>
            <a:r>
              <a:rPr lang="en-US" dirty="0"/>
              <a:t>.</a:t>
            </a:r>
            <a:r>
              <a:rPr lang="en-US" sz="1800" b="0" i="0" u="none" strike="noStrike" baseline="0" dirty="0">
                <a:latin typeface="Source Sans Pro" panose="020B0503030403020204" pitchFamily="34" charset="0"/>
              </a:rPr>
              <a:t>When I think of those who led their husband to the Lord, I think of Connie Newland.</a:t>
            </a:r>
          </a:p>
          <a:p>
            <a:pPr>
              <a:buFont typeface="Source Sans Pro" panose="020B0503030403020204" pitchFamily="34" charset="0"/>
              <a:buNone/>
            </a:pPr>
            <a:r>
              <a:rPr lang="en-US" sz="1800" b="0" i="0" u="none" strike="noStrike" baseline="0" dirty="0">
                <a:latin typeface="Source Sans Pro" panose="020B0503030403020204" pitchFamily="34" charset="0"/>
              </a:rPr>
              <a:t>.When I think of strong single women, I think of Carol Key, Linda Robbins, Linda Larimore, and </a:t>
            </a:r>
            <a:r>
              <a:rPr lang="en-US" sz="1800" b="0" i="0" u="none" strike="noStrike" baseline="0" dirty="0" err="1">
                <a:latin typeface="Source Sans Pro" panose="020B0503030403020204" pitchFamily="34" charset="0"/>
              </a:rPr>
              <a:t>Cammi</a:t>
            </a:r>
            <a:r>
              <a:rPr lang="en-US" sz="1800" b="0" i="0" u="none" strike="noStrike" baseline="0" dirty="0">
                <a:latin typeface="Source Sans Pro" panose="020B0503030403020204" pitchFamily="34" charset="0"/>
              </a:rPr>
              <a:t> Capps.</a:t>
            </a:r>
            <a:endParaRPr lang="en-US" dirty="0"/>
          </a:p>
        </p:txBody>
      </p:sp>
      <p:sp>
        <p:nvSpPr>
          <p:cNvPr id="5" name="TextBox 4">
            <a:extLst>
              <a:ext uri="{FF2B5EF4-FFF2-40B4-BE49-F238E27FC236}">
                <a16:creationId xmlns:a16="http://schemas.microsoft.com/office/drawing/2014/main" id="{9E7F3615-CF7F-EAEE-6F45-0A3A424614CA}"/>
              </a:ext>
            </a:extLst>
          </p:cNvPr>
          <p:cNvSpPr txBox="1"/>
          <p:nvPr/>
        </p:nvSpPr>
        <p:spPr>
          <a:xfrm>
            <a:off x="615296" y="2727756"/>
            <a:ext cx="6452075" cy="1323439"/>
          </a:xfrm>
          <a:prstGeom prst="rect">
            <a:avLst/>
          </a:prstGeom>
          <a:noFill/>
        </p:spPr>
        <p:txBody>
          <a:bodyPr wrap="square" rtlCol="0">
            <a:spAutoFit/>
          </a:bodyPr>
          <a:lstStyle/>
          <a:p>
            <a:pPr algn="ctr"/>
            <a:r>
              <a:rPr lang="en-US" sz="8000" dirty="0">
                <a:solidFill>
                  <a:srgbClr val="5F1B07"/>
                </a:solidFill>
                <a:latin typeface="Arno Pro Smbd Display" panose="02020702050506090403" pitchFamily="18" charset="0"/>
              </a:rPr>
              <a:t>My Lover</a:t>
            </a:r>
          </a:p>
        </p:txBody>
      </p:sp>
      <p:sp>
        <p:nvSpPr>
          <p:cNvPr id="2" name="TextBox 1">
            <a:extLst>
              <a:ext uri="{FF2B5EF4-FFF2-40B4-BE49-F238E27FC236}">
                <a16:creationId xmlns:a16="http://schemas.microsoft.com/office/drawing/2014/main" id="{3923DCC7-8DDE-539A-9499-F33D4FBFF037}"/>
              </a:ext>
            </a:extLst>
          </p:cNvPr>
          <p:cNvSpPr txBox="1"/>
          <p:nvPr/>
        </p:nvSpPr>
        <p:spPr>
          <a:xfrm>
            <a:off x="487110" y="1914258"/>
            <a:ext cx="3666146" cy="461665"/>
          </a:xfrm>
          <a:prstGeom prst="rect">
            <a:avLst/>
          </a:prstGeom>
          <a:noFill/>
        </p:spPr>
        <p:txBody>
          <a:bodyPr wrap="square" rtlCol="0">
            <a:spAutoFit/>
          </a:bodyPr>
          <a:lstStyle/>
          <a:p>
            <a:r>
              <a:rPr lang="en-US" sz="2400" dirty="0">
                <a:solidFill>
                  <a:srgbClr val="5F1B07"/>
                </a:solidFill>
                <a:latin typeface="+mj-lt"/>
              </a:rPr>
              <a:t>My Wife Is . . .</a:t>
            </a:r>
          </a:p>
        </p:txBody>
      </p:sp>
    </p:spTree>
    <p:extLst>
      <p:ext uri="{BB962C8B-B14F-4D97-AF65-F5344CB8AC3E}">
        <p14:creationId xmlns:p14="http://schemas.microsoft.com/office/powerpoint/2010/main" val="22459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AF5C-B1B9-C501-B43A-9482C5251A7B}"/>
              </a:ext>
            </a:extLst>
          </p:cNvPr>
          <p:cNvSpPr>
            <a:spLocks noGrp="1"/>
          </p:cNvSpPr>
          <p:nvPr>
            <p:ph type="title"/>
          </p:nvPr>
        </p:nvSpPr>
        <p:spPr/>
        <p:txBody>
          <a:bodyPr/>
          <a:lstStyle/>
          <a:p>
            <a:r>
              <a:rPr lang="en-US" dirty="0"/>
              <a:t>Back to Creation</a:t>
            </a:r>
          </a:p>
        </p:txBody>
      </p:sp>
      <p:sp>
        <p:nvSpPr>
          <p:cNvPr id="3" name="Content Placeholder 2">
            <a:extLst>
              <a:ext uri="{FF2B5EF4-FFF2-40B4-BE49-F238E27FC236}">
                <a16:creationId xmlns:a16="http://schemas.microsoft.com/office/drawing/2014/main" id="{A7E74A28-BA08-38C6-EC3B-4AB65606EA41}"/>
              </a:ext>
            </a:extLst>
          </p:cNvPr>
          <p:cNvSpPr>
            <a:spLocks noGrp="1"/>
          </p:cNvSpPr>
          <p:nvPr>
            <p:ph idx="1"/>
          </p:nvPr>
        </p:nvSpPr>
        <p:spPr/>
        <p:txBody>
          <a:bodyPr/>
          <a:lstStyle/>
          <a:p>
            <a:r>
              <a:rPr lang="en-US" dirty="0"/>
              <a:t>“And God blessed them. And God said to them, ‘Be fruitful and multiply and fill the earth and subdue it, and have dominion over the fish of the sea and over the birds of the heavens and over every living thing that moves on the earth’” (Gen. 1:28).</a:t>
            </a:r>
          </a:p>
          <a:p>
            <a:r>
              <a:rPr lang="en-US" dirty="0"/>
              <a:t>“And the man and his wife were both naked and were not ashamed” (Gen. 1:25).</a:t>
            </a:r>
          </a:p>
          <a:p>
            <a:endParaRPr lang="en-US" dirty="0"/>
          </a:p>
        </p:txBody>
      </p:sp>
    </p:spTree>
    <p:extLst>
      <p:ext uri="{BB962C8B-B14F-4D97-AF65-F5344CB8AC3E}">
        <p14:creationId xmlns:p14="http://schemas.microsoft.com/office/powerpoint/2010/main" val="416379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1E64C-7BDA-2830-EAB1-7B2AA93DB9A2}"/>
              </a:ext>
            </a:extLst>
          </p:cNvPr>
          <p:cNvSpPr>
            <a:spLocks noGrp="1"/>
          </p:cNvSpPr>
          <p:nvPr>
            <p:ph type="title"/>
          </p:nvPr>
        </p:nvSpPr>
        <p:spPr/>
        <p:txBody>
          <a:bodyPr/>
          <a:lstStyle/>
          <a:p>
            <a:r>
              <a:rPr lang="en-US" dirty="0"/>
              <a:t>Human Sexuality</a:t>
            </a:r>
          </a:p>
        </p:txBody>
      </p:sp>
      <p:sp>
        <p:nvSpPr>
          <p:cNvPr id="3" name="Content Placeholder 2">
            <a:extLst>
              <a:ext uri="{FF2B5EF4-FFF2-40B4-BE49-F238E27FC236}">
                <a16:creationId xmlns:a16="http://schemas.microsoft.com/office/drawing/2014/main" id="{0D71F3F9-B6FD-B852-73B4-B45642353973}"/>
              </a:ext>
            </a:extLst>
          </p:cNvPr>
          <p:cNvSpPr>
            <a:spLocks noGrp="1"/>
          </p:cNvSpPr>
          <p:nvPr>
            <p:ph idx="1"/>
          </p:nvPr>
        </p:nvSpPr>
        <p:spPr/>
        <p:txBody>
          <a:bodyPr>
            <a:normAutofit fontScale="92500" lnSpcReduction="10000"/>
          </a:bodyPr>
          <a:lstStyle/>
          <a:p>
            <a:r>
              <a:rPr lang="en-US" dirty="0"/>
              <a:t>1 Corinthians 6:12-20 condemns sexual cohabitation outside of wedlock. “Flee from sexual immorality” (1 Cor. 6:18).</a:t>
            </a:r>
          </a:p>
          <a:p>
            <a:r>
              <a:rPr lang="en-US" dirty="0"/>
              <a:t>“Now concerning the matters about which you wrote: ‘It is good for a man not to have sexual relations with a woman.’ But because of the temptation to sexual immorality, each man should have his own wife and each woman her own husband. The husband should give to his wife her conjugal rights, and likewise the wife to her husband. For the wife does not have authority over her own body, but the husband does. Likewise the husband does not have authority over his own body, but the wife does. Do not deprive one another, except perhaps by agreement for a limited time, that you may devote yourselves to prayer; but then come together again, so that Satan may not tempt you because of your lack of self-control” (1 Cor. 7:1-5).</a:t>
            </a:r>
          </a:p>
        </p:txBody>
      </p:sp>
    </p:spTree>
    <p:extLst>
      <p:ext uri="{BB962C8B-B14F-4D97-AF65-F5344CB8AC3E}">
        <p14:creationId xmlns:p14="http://schemas.microsoft.com/office/powerpoint/2010/main" val="315094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2 Sermon Template.potx" id="{B3D6A9BF-8F68-4A58-9C25-C7454ED9A6E3}" vid="{A8F7E920-647D-4164-9543-BEAFE35BBC3B}"/>
    </a:ext>
  </a:extLst>
</a:theme>
</file>

<file path=docProps/app.xml><?xml version="1.0" encoding="utf-8"?>
<Properties xmlns="http://schemas.openxmlformats.org/officeDocument/2006/extended-properties" xmlns:vt="http://schemas.openxmlformats.org/officeDocument/2006/docPropsVTypes">
  <Template/>
  <TotalTime>1788</TotalTime>
  <Words>1784</Words>
  <Application>Microsoft Office PowerPoint</Application>
  <PresentationFormat>Widescreen</PresentationFormat>
  <Paragraphs>87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Arno Pro Smbd Display</vt:lpstr>
      <vt:lpstr>Source Sans Pro</vt:lpstr>
      <vt:lpstr>Source Sans Pro Black</vt:lpstr>
      <vt:lpstr>Source Sans Pro Semibold</vt:lpstr>
      <vt:lpstr>Office Theme</vt:lpstr>
      <vt:lpstr>PowerPoint Presentation</vt:lpstr>
      <vt:lpstr>PowerPoint Presentation</vt:lpstr>
      <vt:lpstr>PowerPoint Presentation</vt:lpstr>
      <vt:lpstr>Made in the Image of God</vt:lpstr>
      <vt:lpstr>Same Standing Before God</vt:lpstr>
      <vt:lpstr>Companionship</vt:lpstr>
      <vt:lpstr>PowerPoint Presentation</vt:lpstr>
      <vt:lpstr>Back to Creation</vt:lpstr>
      <vt:lpstr>Human Sexuality</vt:lpstr>
      <vt:lpstr>Equal Responsibilities</vt:lpstr>
      <vt:lpstr>PowerPoint Presentation</vt:lpstr>
      <vt:lpstr>Don’t Forget Sarah</vt:lpstr>
      <vt:lpstr>PowerPoint Presentation</vt:lpstr>
      <vt:lpstr>Godly Women Help Their Husbands</vt:lpstr>
      <vt:lpstr>Abigail and Nabal</vt:lpstr>
      <vt:lpstr>The Wise Woman of Proverbs 31</vt:lpstr>
      <vt:lpstr>PowerPoint Presentation</vt:lpstr>
      <vt:lpstr>1 Peter 3:1-4</vt:lpstr>
      <vt:lpstr>Dorcas</vt:lpstr>
      <vt:lpstr>Priscilla</vt:lpstr>
      <vt:lpstr>Strong Women at DT</vt:lpstr>
      <vt:lpstr>PowerPoint Presentation</vt:lpstr>
      <vt:lpstr>Conclusion</vt:lpstr>
      <vt:lpstr>Honor to Whom Honor Is Due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95</cp:revision>
  <dcterms:created xsi:type="dcterms:W3CDTF">2021-11-23T13:46:08Z</dcterms:created>
  <dcterms:modified xsi:type="dcterms:W3CDTF">2023-05-10T16:52:34Z</dcterms:modified>
</cp:coreProperties>
</file>