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2" r:id="rId3"/>
    <p:sldId id="283" r:id="rId4"/>
    <p:sldId id="281" r:id="rId5"/>
    <p:sldId id="284" r:id="rId6"/>
    <p:sldId id="285" r:id="rId7"/>
    <p:sldId id="286" r:id="rId8"/>
    <p:sldId id="291" r:id="rId9"/>
    <p:sldId id="288" r:id="rId10"/>
    <p:sldId id="289" r:id="rId11"/>
    <p:sldId id="290" r:id="rId12"/>
    <p:sldId id="287"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3037"/>
    <a:srgbClr val="E5D7DF"/>
    <a:srgbClr val="282E1F"/>
    <a:srgbClr val="303227"/>
    <a:srgbClr val="8A8865"/>
    <a:srgbClr val="3A2B20"/>
    <a:srgbClr val="2E25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550A5B-A8F2-46E2-A482-12D4E1811D03}" v="18" dt="2023-05-27T12:49:18.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114" y="6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Willis" userId="5776f565-9b58-4956-833f-f95731c013c2" providerId="ADAL" clId="{CA550A5B-A8F2-46E2-A482-12D4E1811D03}"/>
    <pc:docChg chg="custSel modSld">
      <pc:chgData name="Mike Willis" userId="5776f565-9b58-4956-833f-f95731c013c2" providerId="ADAL" clId="{CA550A5B-A8F2-46E2-A482-12D4E1811D03}" dt="2023-05-27T12:49:18.140" v="173"/>
      <pc:docMkLst>
        <pc:docMk/>
      </pc:docMkLst>
      <pc:sldChg chg="modSp mod modAnim">
        <pc:chgData name="Mike Willis" userId="5776f565-9b58-4956-833f-f95731c013c2" providerId="ADAL" clId="{CA550A5B-A8F2-46E2-A482-12D4E1811D03}" dt="2023-05-27T12:35:31.884" v="54"/>
        <pc:sldMkLst>
          <pc:docMk/>
          <pc:sldMk cId="3611517658" sldId="282"/>
        </pc:sldMkLst>
        <pc:spChg chg="mod">
          <ac:chgData name="Mike Willis" userId="5776f565-9b58-4956-833f-f95731c013c2" providerId="ADAL" clId="{CA550A5B-A8F2-46E2-A482-12D4E1811D03}" dt="2023-05-27T12:34:58.788" v="53" actId="20577"/>
          <ac:spMkLst>
            <pc:docMk/>
            <pc:sldMk cId="3611517658" sldId="282"/>
            <ac:spMk id="3" creationId="{0AA17CC0-6C94-0A69-599A-1000C85D56DD}"/>
          </ac:spMkLst>
        </pc:spChg>
      </pc:sldChg>
      <pc:sldChg chg="modSp mod modAnim">
        <pc:chgData name="Mike Willis" userId="5776f565-9b58-4956-833f-f95731c013c2" providerId="ADAL" clId="{CA550A5B-A8F2-46E2-A482-12D4E1811D03}" dt="2023-05-27T12:36:10.484" v="76"/>
        <pc:sldMkLst>
          <pc:docMk/>
          <pc:sldMk cId="2242638349" sldId="283"/>
        </pc:sldMkLst>
        <pc:spChg chg="mod">
          <ac:chgData name="Mike Willis" userId="5776f565-9b58-4956-833f-f95731c013c2" providerId="ADAL" clId="{CA550A5B-A8F2-46E2-A482-12D4E1811D03}" dt="2023-05-27T12:36:03.219" v="75" actId="20577"/>
          <ac:spMkLst>
            <pc:docMk/>
            <pc:sldMk cId="2242638349" sldId="283"/>
            <ac:spMk id="2" creationId="{501ADFAE-7B27-3E0C-A115-07432C50E2BC}"/>
          </ac:spMkLst>
        </pc:spChg>
      </pc:sldChg>
      <pc:sldChg chg="modSp mod modAnim">
        <pc:chgData name="Mike Willis" userId="5776f565-9b58-4956-833f-f95731c013c2" providerId="ADAL" clId="{CA550A5B-A8F2-46E2-A482-12D4E1811D03}" dt="2023-05-27T12:37:25.310" v="93"/>
        <pc:sldMkLst>
          <pc:docMk/>
          <pc:sldMk cId="491880314" sldId="285"/>
        </pc:sldMkLst>
        <pc:spChg chg="mod">
          <ac:chgData name="Mike Willis" userId="5776f565-9b58-4956-833f-f95731c013c2" providerId="ADAL" clId="{CA550A5B-A8F2-46E2-A482-12D4E1811D03}" dt="2023-05-27T12:37:04.091" v="92" actId="20577"/>
          <ac:spMkLst>
            <pc:docMk/>
            <pc:sldMk cId="491880314" sldId="285"/>
            <ac:spMk id="3" creationId="{63784DF6-5F65-1A2F-AC0A-10EF4EC0221C}"/>
          </ac:spMkLst>
        </pc:spChg>
      </pc:sldChg>
      <pc:sldChg chg="modAnim">
        <pc:chgData name="Mike Willis" userId="5776f565-9b58-4956-833f-f95731c013c2" providerId="ADAL" clId="{CA550A5B-A8F2-46E2-A482-12D4E1811D03}" dt="2023-05-27T12:37:42.493" v="94"/>
        <pc:sldMkLst>
          <pc:docMk/>
          <pc:sldMk cId="3443078715" sldId="286"/>
        </pc:sldMkLst>
      </pc:sldChg>
      <pc:sldChg chg="modAnim">
        <pc:chgData name="Mike Willis" userId="5776f565-9b58-4956-833f-f95731c013c2" providerId="ADAL" clId="{CA550A5B-A8F2-46E2-A482-12D4E1811D03}" dt="2023-05-27T12:38:14.407" v="96"/>
        <pc:sldMkLst>
          <pc:docMk/>
          <pc:sldMk cId="714528327" sldId="288"/>
        </pc:sldMkLst>
      </pc:sldChg>
      <pc:sldChg chg="modSp mod">
        <pc:chgData name="Mike Willis" userId="5776f565-9b58-4956-833f-f95731c013c2" providerId="ADAL" clId="{CA550A5B-A8F2-46E2-A482-12D4E1811D03}" dt="2023-05-27T12:41:19.233" v="127" actId="20577"/>
        <pc:sldMkLst>
          <pc:docMk/>
          <pc:sldMk cId="884957419" sldId="289"/>
        </pc:sldMkLst>
        <pc:spChg chg="mod">
          <ac:chgData name="Mike Willis" userId="5776f565-9b58-4956-833f-f95731c013c2" providerId="ADAL" clId="{CA550A5B-A8F2-46E2-A482-12D4E1811D03}" dt="2023-05-27T12:39:57.514" v="124" actId="14100"/>
          <ac:spMkLst>
            <pc:docMk/>
            <pc:sldMk cId="884957419" sldId="289"/>
            <ac:spMk id="2" creationId="{6AFA92D5-A6DE-F4ED-7D4D-ABA1E80AFFF2}"/>
          </ac:spMkLst>
        </pc:spChg>
        <pc:spChg chg="mod">
          <ac:chgData name="Mike Willis" userId="5776f565-9b58-4956-833f-f95731c013c2" providerId="ADAL" clId="{CA550A5B-A8F2-46E2-A482-12D4E1811D03}" dt="2023-05-27T12:39:08.276" v="110" actId="313"/>
          <ac:spMkLst>
            <pc:docMk/>
            <pc:sldMk cId="884957419" sldId="289"/>
            <ac:spMk id="3" creationId="{F2A533D1-6FA5-F16C-A732-0D1ADC7A0F0E}"/>
          </ac:spMkLst>
        </pc:spChg>
        <pc:spChg chg="mod">
          <ac:chgData name="Mike Willis" userId="5776f565-9b58-4956-833f-f95731c013c2" providerId="ADAL" clId="{CA550A5B-A8F2-46E2-A482-12D4E1811D03}" dt="2023-05-27T12:41:19.233" v="127" actId="20577"/>
          <ac:spMkLst>
            <pc:docMk/>
            <pc:sldMk cId="884957419" sldId="289"/>
            <ac:spMk id="4" creationId="{2AC4C484-D6A7-C17A-2F9B-FB18A3BBC740}"/>
          </ac:spMkLst>
        </pc:spChg>
      </pc:sldChg>
      <pc:sldChg chg="modSp mod modAnim">
        <pc:chgData name="Mike Willis" userId="5776f565-9b58-4956-833f-f95731c013c2" providerId="ADAL" clId="{CA550A5B-A8F2-46E2-A482-12D4E1811D03}" dt="2023-05-27T12:43:25.650" v="132"/>
        <pc:sldMkLst>
          <pc:docMk/>
          <pc:sldMk cId="3035167101" sldId="292"/>
        </pc:sldMkLst>
        <pc:spChg chg="mod">
          <ac:chgData name="Mike Willis" userId="5776f565-9b58-4956-833f-f95731c013c2" providerId="ADAL" clId="{CA550A5B-A8F2-46E2-A482-12D4E1811D03}" dt="2023-05-27T12:42:47.023" v="131" actId="20577"/>
          <ac:spMkLst>
            <pc:docMk/>
            <pc:sldMk cId="3035167101" sldId="292"/>
            <ac:spMk id="3" creationId="{F02E884F-4F41-369C-1252-205C41C64668}"/>
          </ac:spMkLst>
        </pc:spChg>
      </pc:sldChg>
      <pc:sldChg chg="modSp mod">
        <pc:chgData name="Mike Willis" userId="5776f565-9b58-4956-833f-f95731c013c2" providerId="ADAL" clId="{CA550A5B-A8F2-46E2-A482-12D4E1811D03}" dt="2023-05-27T12:43:40.338" v="133" actId="2711"/>
        <pc:sldMkLst>
          <pc:docMk/>
          <pc:sldMk cId="3337150937" sldId="293"/>
        </pc:sldMkLst>
        <pc:spChg chg="mod">
          <ac:chgData name="Mike Willis" userId="5776f565-9b58-4956-833f-f95731c013c2" providerId="ADAL" clId="{CA550A5B-A8F2-46E2-A482-12D4E1811D03}" dt="2023-05-27T12:43:40.338" v="133" actId="2711"/>
          <ac:spMkLst>
            <pc:docMk/>
            <pc:sldMk cId="3337150937" sldId="293"/>
            <ac:spMk id="3" creationId="{FB46AB00-4C14-4DFF-482F-FBF23F0D519D}"/>
          </ac:spMkLst>
        </pc:spChg>
      </pc:sldChg>
      <pc:sldChg chg="modSp mod modAnim">
        <pc:chgData name="Mike Willis" userId="5776f565-9b58-4956-833f-f95731c013c2" providerId="ADAL" clId="{CA550A5B-A8F2-46E2-A482-12D4E1811D03}" dt="2023-05-27T12:44:06.227" v="136"/>
        <pc:sldMkLst>
          <pc:docMk/>
          <pc:sldMk cId="3917205990" sldId="294"/>
        </pc:sldMkLst>
        <pc:spChg chg="mod">
          <ac:chgData name="Mike Willis" userId="5776f565-9b58-4956-833f-f95731c013c2" providerId="ADAL" clId="{CA550A5B-A8F2-46E2-A482-12D4E1811D03}" dt="2023-05-27T12:44:00.409" v="135" actId="2711"/>
          <ac:spMkLst>
            <pc:docMk/>
            <pc:sldMk cId="3917205990" sldId="294"/>
            <ac:spMk id="3" creationId="{0544D6DB-55E8-F15D-4C3E-0FB769469344}"/>
          </ac:spMkLst>
        </pc:spChg>
      </pc:sldChg>
      <pc:sldChg chg="modSp mod">
        <pc:chgData name="Mike Willis" userId="5776f565-9b58-4956-833f-f95731c013c2" providerId="ADAL" clId="{CA550A5B-A8F2-46E2-A482-12D4E1811D03}" dt="2023-05-27T12:44:17.444" v="137" actId="2711"/>
        <pc:sldMkLst>
          <pc:docMk/>
          <pc:sldMk cId="738772729" sldId="295"/>
        </pc:sldMkLst>
        <pc:spChg chg="mod">
          <ac:chgData name="Mike Willis" userId="5776f565-9b58-4956-833f-f95731c013c2" providerId="ADAL" clId="{CA550A5B-A8F2-46E2-A482-12D4E1811D03}" dt="2023-05-27T12:44:17.444" v="137" actId="2711"/>
          <ac:spMkLst>
            <pc:docMk/>
            <pc:sldMk cId="738772729" sldId="295"/>
            <ac:spMk id="3" creationId="{9F3A035A-DF15-0E49-50B6-A463D3DBDF71}"/>
          </ac:spMkLst>
        </pc:spChg>
      </pc:sldChg>
      <pc:sldChg chg="modSp mod">
        <pc:chgData name="Mike Willis" userId="5776f565-9b58-4956-833f-f95731c013c2" providerId="ADAL" clId="{CA550A5B-A8F2-46E2-A482-12D4E1811D03}" dt="2023-05-27T12:44:50.224" v="155" actId="207"/>
        <pc:sldMkLst>
          <pc:docMk/>
          <pc:sldMk cId="374478087" sldId="296"/>
        </pc:sldMkLst>
        <pc:spChg chg="mod">
          <ac:chgData name="Mike Willis" userId="5776f565-9b58-4956-833f-f95731c013c2" providerId="ADAL" clId="{CA550A5B-A8F2-46E2-A482-12D4E1811D03}" dt="2023-05-27T12:44:24.483" v="138" actId="114"/>
          <ac:spMkLst>
            <pc:docMk/>
            <pc:sldMk cId="374478087" sldId="296"/>
            <ac:spMk id="2" creationId="{7A1714DB-4A9E-0B89-9C76-4959FF3DA136}"/>
          </ac:spMkLst>
        </pc:spChg>
        <pc:spChg chg="mod">
          <ac:chgData name="Mike Willis" userId="5776f565-9b58-4956-833f-f95731c013c2" providerId="ADAL" clId="{CA550A5B-A8F2-46E2-A482-12D4E1811D03}" dt="2023-05-27T12:44:50.224" v="155" actId="207"/>
          <ac:spMkLst>
            <pc:docMk/>
            <pc:sldMk cId="374478087" sldId="296"/>
            <ac:spMk id="3" creationId="{FEA1C6B5-2929-F2D3-F07D-C7CB4E0EA8C7}"/>
          </ac:spMkLst>
        </pc:spChg>
      </pc:sldChg>
      <pc:sldChg chg="modAnim">
        <pc:chgData name="Mike Willis" userId="5776f565-9b58-4956-833f-f95731c013c2" providerId="ADAL" clId="{CA550A5B-A8F2-46E2-A482-12D4E1811D03}" dt="2023-05-27T12:45:27.437" v="157"/>
        <pc:sldMkLst>
          <pc:docMk/>
          <pc:sldMk cId="317158178" sldId="298"/>
        </pc:sldMkLst>
      </pc:sldChg>
      <pc:sldChg chg="modAnim">
        <pc:chgData name="Mike Willis" userId="5776f565-9b58-4956-833f-f95731c013c2" providerId="ADAL" clId="{CA550A5B-A8F2-46E2-A482-12D4E1811D03}" dt="2023-05-27T12:46:57.141" v="160"/>
        <pc:sldMkLst>
          <pc:docMk/>
          <pc:sldMk cId="666376594" sldId="306"/>
        </pc:sldMkLst>
      </pc:sldChg>
      <pc:sldChg chg="modAnim">
        <pc:chgData name="Mike Willis" userId="5776f565-9b58-4956-833f-f95731c013c2" providerId="ADAL" clId="{CA550A5B-A8F2-46E2-A482-12D4E1811D03}" dt="2023-05-27T12:47:33.297" v="162"/>
        <pc:sldMkLst>
          <pc:docMk/>
          <pc:sldMk cId="4207622762" sldId="308"/>
        </pc:sldMkLst>
      </pc:sldChg>
      <pc:sldChg chg="modSp mod modAnim">
        <pc:chgData name="Mike Willis" userId="5776f565-9b58-4956-833f-f95731c013c2" providerId="ADAL" clId="{CA550A5B-A8F2-46E2-A482-12D4E1811D03}" dt="2023-05-27T12:48:23.945" v="167"/>
        <pc:sldMkLst>
          <pc:docMk/>
          <pc:sldMk cId="1263545486" sldId="310"/>
        </pc:sldMkLst>
        <pc:spChg chg="mod">
          <ac:chgData name="Mike Willis" userId="5776f565-9b58-4956-833f-f95731c013c2" providerId="ADAL" clId="{CA550A5B-A8F2-46E2-A482-12D4E1811D03}" dt="2023-05-27T12:48:11.471" v="166" actId="2711"/>
          <ac:spMkLst>
            <pc:docMk/>
            <pc:sldMk cId="1263545486" sldId="310"/>
            <ac:spMk id="3" creationId="{7F96DFB5-A1DC-B128-C4E5-A42E4EB939B2}"/>
          </ac:spMkLst>
        </pc:spChg>
      </pc:sldChg>
      <pc:sldChg chg="modSp mod">
        <pc:chgData name="Mike Willis" userId="5776f565-9b58-4956-833f-f95731c013c2" providerId="ADAL" clId="{CA550A5B-A8F2-46E2-A482-12D4E1811D03}" dt="2023-05-27T12:48:56.092" v="171" actId="2711"/>
        <pc:sldMkLst>
          <pc:docMk/>
          <pc:sldMk cId="3249769565" sldId="312"/>
        </pc:sldMkLst>
        <pc:spChg chg="mod">
          <ac:chgData name="Mike Willis" userId="5776f565-9b58-4956-833f-f95731c013c2" providerId="ADAL" clId="{CA550A5B-A8F2-46E2-A482-12D4E1811D03}" dt="2023-05-27T12:48:56.092" v="171" actId="2711"/>
          <ac:spMkLst>
            <pc:docMk/>
            <pc:sldMk cId="3249769565" sldId="312"/>
            <ac:spMk id="3" creationId="{91CAE420-BC61-5D91-5F6F-8AC1AA28B8F8}"/>
          </ac:spMkLst>
        </pc:spChg>
      </pc:sldChg>
      <pc:sldChg chg="modSp mod modAnim">
        <pc:chgData name="Mike Willis" userId="5776f565-9b58-4956-833f-f95731c013c2" providerId="ADAL" clId="{CA550A5B-A8F2-46E2-A482-12D4E1811D03}" dt="2023-05-27T12:49:18.140" v="173"/>
        <pc:sldMkLst>
          <pc:docMk/>
          <pc:sldMk cId="1093209389" sldId="314"/>
        </pc:sldMkLst>
        <pc:spChg chg="mod">
          <ac:chgData name="Mike Willis" userId="5776f565-9b58-4956-833f-f95731c013c2" providerId="ADAL" clId="{CA550A5B-A8F2-46E2-A482-12D4E1811D03}" dt="2023-05-27T12:34:16.260" v="37" actId="20577"/>
          <ac:spMkLst>
            <pc:docMk/>
            <pc:sldMk cId="1093209389" sldId="314"/>
            <ac:spMk id="2" creationId="{9BFF6EA9-71E9-FE52-FB6B-05ED1180265D}"/>
          </ac:spMkLst>
        </pc:spChg>
        <pc:spChg chg="mod">
          <ac:chgData name="Mike Willis" userId="5776f565-9b58-4956-833f-f95731c013c2" providerId="ADAL" clId="{CA550A5B-A8F2-46E2-A482-12D4E1811D03}" dt="2023-05-27T12:34:07.109" v="23" actId="27636"/>
          <ac:spMkLst>
            <pc:docMk/>
            <pc:sldMk cId="1093209389" sldId="314"/>
            <ac:spMk id="3" creationId="{B6482757-0535-4876-FE68-465F28AD12C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5/27/2023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5/27/2023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5/27/2023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5/27/2023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5/27/2023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5/27/2023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5/27/2023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5/27/2023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5/27/2023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5/27/2023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5/27/2023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blipFill>
            <a:blip r:embed="rId13"/>
            <a:tile tx="0" ty="0" sx="100000" sy="100000" flip="none" algn="tl"/>
          </a:blipFill>
          <a:ln>
            <a:solidFill>
              <a:srgbClr val="D93037"/>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5/27/2023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C00000"/>
          </a:solidFill>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37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FA92D5-A6DE-F4ED-7D4D-ABA1E80AFFF2}"/>
              </a:ext>
            </a:extLst>
          </p:cNvPr>
          <p:cNvSpPr txBox="1"/>
          <p:nvPr/>
        </p:nvSpPr>
        <p:spPr>
          <a:xfrm>
            <a:off x="1" y="230736"/>
            <a:ext cx="12192000" cy="954107"/>
          </a:xfrm>
          <a:prstGeom prst="rect">
            <a:avLst/>
          </a:prstGeom>
          <a:noFill/>
        </p:spPr>
        <p:txBody>
          <a:bodyPr wrap="square" rtlCol="0">
            <a:spAutoFit/>
          </a:bodyPr>
          <a:lstStyle/>
          <a:p>
            <a:pPr algn="ctr"/>
            <a:r>
              <a:rPr lang="en-US" sz="3200" b="0" i="0" u="none" strike="noStrike" baseline="0" dirty="0">
                <a:solidFill>
                  <a:srgbClr val="C00000"/>
                </a:solidFill>
                <a:latin typeface="+mj-lt"/>
              </a:rPr>
              <a:t>Don’t Quit</a:t>
            </a:r>
          </a:p>
          <a:p>
            <a:pPr algn="ctr"/>
            <a:r>
              <a:rPr lang="en-US" sz="2400" b="0" i="0" u="none" strike="noStrike" baseline="0" dirty="0"/>
              <a:t>Edgar Guest (1881-1959) </a:t>
            </a:r>
            <a:endParaRPr lang="en-US" sz="2400" dirty="0"/>
          </a:p>
        </p:txBody>
      </p:sp>
      <p:sp>
        <p:nvSpPr>
          <p:cNvPr id="3" name="TextBox 2">
            <a:extLst>
              <a:ext uri="{FF2B5EF4-FFF2-40B4-BE49-F238E27FC236}">
                <a16:creationId xmlns:a16="http://schemas.microsoft.com/office/drawing/2014/main" id="{F2A533D1-6FA5-F16C-A732-0D1ADC7A0F0E}"/>
              </a:ext>
            </a:extLst>
          </p:cNvPr>
          <p:cNvSpPr txBox="1"/>
          <p:nvPr/>
        </p:nvSpPr>
        <p:spPr>
          <a:xfrm>
            <a:off x="393107" y="1324598"/>
            <a:ext cx="5828231" cy="4093428"/>
          </a:xfrm>
          <a:prstGeom prst="rect">
            <a:avLst/>
          </a:prstGeom>
          <a:noFill/>
        </p:spPr>
        <p:txBody>
          <a:bodyPr wrap="square" rtlCol="0">
            <a:spAutoFit/>
          </a:bodyPr>
          <a:lstStyle/>
          <a:p>
            <a:r>
              <a:rPr lang="en-US" sz="2000" b="0" i="0" u="none" strike="noStrike" baseline="0" dirty="0"/>
              <a:t>When things go wrong, as they sometimes will,</a:t>
            </a:r>
          </a:p>
          <a:p>
            <a:r>
              <a:rPr lang="en-US" sz="2000" b="0" i="0" u="none" strike="noStrike" baseline="0" dirty="0"/>
              <a:t>When the road you’re trudging seems all uphill,</a:t>
            </a:r>
          </a:p>
          <a:p>
            <a:r>
              <a:rPr lang="en-US" sz="2000" b="0" i="0" u="none" strike="noStrike" baseline="0" dirty="0"/>
              <a:t>When the funds are low and debts are high,</a:t>
            </a:r>
          </a:p>
          <a:p>
            <a:r>
              <a:rPr lang="en-US" sz="2000" b="0" i="0" u="none" strike="noStrike" baseline="0" dirty="0"/>
              <a:t>And you want to smile but have to sigh.</a:t>
            </a:r>
          </a:p>
          <a:p>
            <a:r>
              <a:rPr lang="en-US" sz="2000" b="0" i="0" u="none" strike="noStrike" baseline="0" dirty="0"/>
              <a:t>When care is pressing you down a bit,</a:t>
            </a:r>
          </a:p>
          <a:p>
            <a:r>
              <a:rPr lang="en-US" sz="2000" b="0" i="0" u="none" strike="noStrike" baseline="0" dirty="0"/>
              <a:t>Rest, if you must, but don’t you quit.</a:t>
            </a:r>
          </a:p>
          <a:p>
            <a:endParaRPr lang="en-US" sz="2000" b="0" i="0" u="none" strike="noStrike" baseline="0" dirty="0"/>
          </a:p>
          <a:p>
            <a:r>
              <a:rPr lang="en-US" sz="2000" b="0" i="0" u="none" strike="noStrike" baseline="0" dirty="0"/>
              <a:t>Life is queer with its twists and turns,</a:t>
            </a:r>
          </a:p>
          <a:p>
            <a:r>
              <a:rPr lang="en-US" sz="2000" b="0" i="0" u="none" strike="noStrike" baseline="0" dirty="0"/>
              <a:t>As everyone of us sometimes learns,</a:t>
            </a:r>
          </a:p>
          <a:p>
            <a:r>
              <a:rPr lang="en-US" sz="2000" b="0" i="0" u="none" strike="noStrike" baseline="0" dirty="0"/>
              <a:t>And many a failure turns about,</a:t>
            </a:r>
          </a:p>
          <a:p>
            <a:r>
              <a:rPr lang="en-US" sz="2000" b="0" i="0" u="none" strike="noStrike" baseline="0" dirty="0"/>
              <a:t>When he might have won if he’d stuck it out.</a:t>
            </a:r>
          </a:p>
          <a:p>
            <a:r>
              <a:rPr lang="en-US" sz="2000" b="0" i="0" u="none" strike="noStrike" baseline="0" dirty="0"/>
              <a:t>Don’t give up though the pace seems slow,</a:t>
            </a:r>
          </a:p>
          <a:p>
            <a:r>
              <a:rPr lang="en-US" sz="2000" b="0" i="0" u="none" strike="noStrike" baseline="0" dirty="0"/>
              <a:t>You might succeed with another blow.</a:t>
            </a:r>
            <a:endParaRPr lang="en-US" dirty="0"/>
          </a:p>
        </p:txBody>
      </p:sp>
      <p:sp>
        <p:nvSpPr>
          <p:cNvPr id="4" name="TextBox 3">
            <a:extLst>
              <a:ext uri="{FF2B5EF4-FFF2-40B4-BE49-F238E27FC236}">
                <a16:creationId xmlns:a16="http://schemas.microsoft.com/office/drawing/2014/main" id="{2AC4C484-D6A7-C17A-2F9B-FB18A3BBC740}"/>
              </a:ext>
            </a:extLst>
          </p:cNvPr>
          <p:cNvSpPr txBox="1"/>
          <p:nvPr/>
        </p:nvSpPr>
        <p:spPr>
          <a:xfrm>
            <a:off x="6221338" y="1324598"/>
            <a:ext cx="5828231" cy="4093428"/>
          </a:xfrm>
          <a:prstGeom prst="rect">
            <a:avLst/>
          </a:prstGeom>
          <a:noFill/>
        </p:spPr>
        <p:txBody>
          <a:bodyPr wrap="square" rtlCol="0">
            <a:spAutoFit/>
          </a:bodyPr>
          <a:lstStyle/>
          <a:p>
            <a:r>
              <a:rPr lang="en-US" sz="2000" b="0" i="0" u="none" strike="noStrike" baseline="0" dirty="0"/>
              <a:t>Often the struggler has given up,</a:t>
            </a:r>
          </a:p>
          <a:p>
            <a:r>
              <a:rPr lang="en-US" sz="2000" b="0" i="0" u="none" strike="noStrike" baseline="0" dirty="0"/>
              <a:t>When he might captured the victor’s cup.</a:t>
            </a:r>
          </a:p>
          <a:p>
            <a:r>
              <a:rPr lang="en-US" sz="2000" b="0" i="0" u="none" strike="noStrike" baseline="0" dirty="0"/>
              <a:t>And he learned too late, when the night slipped 	down,</a:t>
            </a:r>
          </a:p>
          <a:p>
            <a:r>
              <a:rPr lang="en-US" sz="2000" b="0" i="0" u="none" strike="noStrike" baseline="0" dirty="0"/>
              <a:t>How close he was to the golden crown.</a:t>
            </a:r>
          </a:p>
          <a:p>
            <a:endParaRPr lang="en-US" sz="2000" b="0" i="0" u="none" strike="noStrike" baseline="0" dirty="0"/>
          </a:p>
          <a:p>
            <a:r>
              <a:rPr lang="en-US" sz="2000" b="0" i="0" u="none" strike="noStrike" baseline="0" dirty="0"/>
              <a:t>Success is failure turned inside out,</a:t>
            </a:r>
          </a:p>
          <a:p>
            <a:r>
              <a:rPr lang="en-US" sz="2000" b="0" i="0" u="none" strike="noStrike" baseline="0" dirty="0"/>
              <a:t>The silver tint of clouds of doubt,</a:t>
            </a:r>
          </a:p>
          <a:p>
            <a:r>
              <a:rPr lang="en-US" sz="2000" b="0" i="0" u="none" strike="noStrike" baseline="0" dirty="0"/>
              <a:t>And you never can tell how close you are,</a:t>
            </a:r>
          </a:p>
          <a:p>
            <a:r>
              <a:rPr lang="en-US" sz="2000" b="0" i="0" u="none" strike="noStrike" baseline="0" dirty="0"/>
              <a:t>It may be near when it seems afar.</a:t>
            </a:r>
          </a:p>
          <a:p>
            <a:r>
              <a:rPr lang="en-US" sz="2000" b="0" i="0" u="none" strike="noStrike" baseline="0" dirty="0"/>
              <a:t>So stick to the fight when you’re hardest hit,</a:t>
            </a:r>
          </a:p>
          <a:p>
            <a:r>
              <a:rPr lang="en-US" sz="2000" b="0" i="0" u="none" strike="noStrike" baseline="0" dirty="0"/>
              <a:t>It’s when things seem worst that you mustn’t quit.</a:t>
            </a:r>
          </a:p>
          <a:p>
            <a:endParaRPr lang="en-US" sz="2000" dirty="0"/>
          </a:p>
        </p:txBody>
      </p:sp>
    </p:spTree>
    <p:extLst>
      <p:ext uri="{BB962C8B-B14F-4D97-AF65-F5344CB8AC3E}">
        <p14:creationId xmlns:p14="http://schemas.microsoft.com/office/powerpoint/2010/main" val="88495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9277-433F-593E-E277-212A53E84F24}"/>
              </a:ext>
            </a:extLst>
          </p:cNvPr>
          <p:cNvSpPr>
            <a:spLocks noGrp="1"/>
          </p:cNvSpPr>
          <p:nvPr>
            <p:ph type="title"/>
          </p:nvPr>
        </p:nvSpPr>
        <p:spPr/>
        <p:txBody>
          <a:bodyPr/>
          <a:lstStyle/>
          <a:p>
            <a:r>
              <a:rPr lang="en-US" dirty="0"/>
              <a:t>Revelation 2:9-10</a:t>
            </a:r>
          </a:p>
        </p:txBody>
      </p:sp>
      <p:sp>
        <p:nvSpPr>
          <p:cNvPr id="3" name="Content Placeholder 2">
            <a:extLst>
              <a:ext uri="{FF2B5EF4-FFF2-40B4-BE49-F238E27FC236}">
                <a16:creationId xmlns:a16="http://schemas.microsoft.com/office/drawing/2014/main" id="{3CA91F1D-103A-D217-5297-B8BD13422DAC}"/>
              </a:ext>
            </a:extLst>
          </p:cNvPr>
          <p:cNvSpPr>
            <a:spLocks noGrp="1"/>
          </p:cNvSpPr>
          <p:nvPr>
            <p:ph idx="1"/>
          </p:nvPr>
        </p:nvSpPr>
        <p:spPr/>
        <p:txBody>
          <a:bodyPr/>
          <a:lstStyle/>
          <a:p>
            <a:r>
              <a:rPr lang="en-US" dirty="0"/>
              <a:t>“Do not fear what you are about to suffer. Behold, the devil is about to throw some of you into prison, that you may be tested, and for ten days you will have tribulation. </a:t>
            </a:r>
            <a:r>
              <a:rPr lang="en-US" dirty="0">
                <a:solidFill>
                  <a:srgbClr val="C00000"/>
                </a:solidFill>
                <a:latin typeface="+mj-lt"/>
              </a:rPr>
              <a:t>Be faithful unto death, and I will give you the crown of life</a:t>
            </a:r>
            <a:r>
              <a:rPr lang="en-US" dirty="0"/>
              <a:t>” (Rev. 2:9-10).</a:t>
            </a:r>
          </a:p>
        </p:txBody>
      </p:sp>
    </p:spTree>
    <p:extLst>
      <p:ext uri="{BB962C8B-B14F-4D97-AF65-F5344CB8AC3E}">
        <p14:creationId xmlns:p14="http://schemas.microsoft.com/office/powerpoint/2010/main" val="3659924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alling House Cards Stock Photos - Free &amp; Royalty-Free Stock Photos from  Dreamstime">
            <a:extLst>
              <a:ext uri="{FF2B5EF4-FFF2-40B4-BE49-F238E27FC236}">
                <a16:creationId xmlns:a16="http://schemas.microsoft.com/office/drawing/2014/main" id="{410410D8-28DE-5D6B-D0D4-0444D444A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492" y="0"/>
            <a:ext cx="6172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B7822A-F463-CB8A-1CA0-1E18D605381A}"/>
              </a:ext>
            </a:extLst>
          </p:cNvPr>
          <p:cNvSpPr txBox="1"/>
          <p:nvPr/>
        </p:nvSpPr>
        <p:spPr>
          <a:xfrm>
            <a:off x="428180" y="682517"/>
            <a:ext cx="5819686" cy="2431435"/>
          </a:xfrm>
          <a:prstGeom prst="rect">
            <a:avLst/>
          </a:prstGeom>
          <a:noFill/>
        </p:spPr>
        <p:txBody>
          <a:bodyPr wrap="square" rtlCol="0">
            <a:spAutoFit/>
          </a:bodyPr>
          <a:lstStyle/>
          <a:p>
            <a:r>
              <a:rPr lang="en-US" sz="3200" dirty="0">
                <a:latin typeface="Arial Rounded MT Bold" panose="020F0704030504030204" pitchFamily="34" charset="0"/>
              </a:rPr>
              <a:t>What Should I Do. . .</a:t>
            </a:r>
          </a:p>
          <a:p>
            <a:pPr algn="ctr"/>
            <a:r>
              <a:rPr lang="en-US" sz="6000" dirty="0">
                <a:solidFill>
                  <a:srgbClr val="D93037"/>
                </a:solidFill>
                <a:latin typeface="Arial Rounded MT Bold" panose="020F0704030504030204" pitchFamily="34" charset="0"/>
              </a:rPr>
              <a:t>When Life Tumbles In</a:t>
            </a:r>
          </a:p>
        </p:txBody>
      </p:sp>
      <p:sp>
        <p:nvSpPr>
          <p:cNvPr id="3" name="TextBox 2">
            <a:extLst>
              <a:ext uri="{FF2B5EF4-FFF2-40B4-BE49-F238E27FC236}">
                <a16:creationId xmlns:a16="http://schemas.microsoft.com/office/drawing/2014/main" id="{9F3A035A-DF15-0E49-50B6-A463D3DBDF71}"/>
              </a:ext>
            </a:extLst>
          </p:cNvPr>
          <p:cNvSpPr txBox="1"/>
          <p:nvPr/>
        </p:nvSpPr>
        <p:spPr>
          <a:xfrm>
            <a:off x="538386" y="3950293"/>
            <a:ext cx="6460620" cy="1077218"/>
          </a:xfrm>
          <a:prstGeom prst="rect">
            <a:avLst/>
          </a:prstGeom>
          <a:noFill/>
        </p:spPr>
        <p:txBody>
          <a:bodyPr wrap="square" rtlCol="0">
            <a:spAutoFit/>
          </a:bodyPr>
          <a:lstStyle/>
          <a:p>
            <a:r>
              <a:rPr lang="en-US" sz="3200" dirty="0"/>
              <a:t>“Rejoice </a:t>
            </a:r>
            <a:r>
              <a:rPr lang="en-US" sz="3200" dirty="0">
                <a:solidFill>
                  <a:srgbClr val="C00000"/>
                </a:solidFill>
                <a:latin typeface="+mj-lt"/>
              </a:rPr>
              <a:t>in the Lord </a:t>
            </a:r>
            <a:r>
              <a:rPr lang="en-US" sz="3200" dirty="0"/>
              <a:t>always; again I will say, rejoice” (Phil. 4:1).</a:t>
            </a:r>
          </a:p>
        </p:txBody>
      </p:sp>
    </p:spTree>
    <p:extLst>
      <p:ext uri="{BB962C8B-B14F-4D97-AF65-F5344CB8AC3E}">
        <p14:creationId xmlns:p14="http://schemas.microsoft.com/office/powerpoint/2010/main" val="346728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B1EA-9694-082D-A89C-D84DB50F26F4}"/>
              </a:ext>
            </a:extLst>
          </p:cNvPr>
          <p:cNvSpPr>
            <a:spLocks noGrp="1"/>
          </p:cNvSpPr>
          <p:nvPr>
            <p:ph type="title"/>
          </p:nvPr>
        </p:nvSpPr>
        <p:spPr/>
        <p:txBody>
          <a:bodyPr/>
          <a:lstStyle/>
          <a:p>
            <a:r>
              <a:rPr lang="en-US" dirty="0"/>
              <a:t>Some Things Don’t Mean As Much</a:t>
            </a:r>
          </a:p>
        </p:txBody>
      </p:sp>
      <p:sp>
        <p:nvSpPr>
          <p:cNvPr id="3" name="Content Placeholder 2">
            <a:extLst>
              <a:ext uri="{FF2B5EF4-FFF2-40B4-BE49-F238E27FC236}">
                <a16:creationId xmlns:a16="http://schemas.microsoft.com/office/drawing/2014/main" id="{F02E884F-4F41-369C-1252-205C41C64668}"/>
              </a:ext>
            </a:extLst>
          </p:cNvPr>
          <p:cNvSpPr>
            <a:spLocks noGrp="1"/>
          </p:cNvSpPr>
          <p:nvPr>
            <p:ph idx="1"/>
          </p:nvPr>
        </p:nvSpPr>
        <p:spPr/>
        <p:txBody>
          <a:bodyPr>
            <a:normAutofit lnSpcReduction="10000"/>
          </a:bodyPr>
          <a:lstStyle/>
          <a:p>
            <a:r>
              <a:rPr lang="en-US" dirty="0"/>
              <a:t>There are things that may have brought you much joy at a different times of your life, such as fishing, golfing, cooking, sewing, gaming, athletic competition, dollying yourself up for a date, etc. </a:t>
            </a:r>
          </a:p>
          <a:p>
            <a:r>
              <a:rPr lang="en-US" dirty="0"/>
              <a:t>You may no longer be able to participate in things that gave you so much pleasure, leaving you memories of fun times, but </a:t>
            </a:r>
            <a:r>
              <a:rPr lang="en-US" dirty="0">
                <a:solidFill>
                  <a:srgbClr val="C00000"/>
                </a:solidFill>
              </a:rPr>
              <a:t>impossible to give you pleasure at the time life tumbles in</a:t>
            </a:r>
            <a:r>
              <a:rPr lang="en-US" dirty="0"/>
              <a:t>.</a:t>
            </a:r>
          </a:p>
          <a:p>
            <a:r>
              <a:rPr lang="en-US" dirty="0">
                <a:solidFill>
                  <a:srgbClr val="C00000"/>
                </a:solidFill>
                <a:latin typeface="+mj-lt"/>
              </a:rPr>
              <a:t>You will find that nothing gives you as much pleasure and joy as your relationship with the Lord—to know that you can present yourself at His throne of grace and pour out the deepest needs of your heart.</a:t>
            </a:r>
          </a:p>
        </p:txBody>
      </p:sp>
    </p:spTree>
    <p:extLst>
      <p:ext uri="{BB962C8B-B14F-4D97-AF65-F5344CB8AC3E}">
        <p14:creationId xmlns:p14="http://schemas.microsoft.com/office/powerpoint/2010/main" val="303516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5AD7-C587-F555-3419-16EA01F8123F}"/>
              </a:ext>
            </a:extLst>
          </p:cNvPr>
          <p:cNvSpPr>
            <a:spLocks noGrp="1"/>
          </p:cNvSpPr>
          <p:nvPr>
            <p:ph type="title"/>
          </p:nvPr>
        </p:nvSpPr>
        <p:spPr/>
        <p:txBody>
          <a:bodyPr/>
          <a:lstStyle/>
          <a:p>
            <a:r>
              <a:rPr lang="en-US" dirty="0"/>
              <a:t>Romans 5:1-5</a:t>
            </a:r>
          </a:p>
        </p:txBody>
      </p:sp>
      <p:sp>
        <p:nvSpPr>
          <p:cNvPr id="3" name="Content Placeholder 2">
            <a:extLst>
              <a:ext uri="{FF2B5EF4-FFF2-40B4-BE49-F238E27FC236}">
                <a16:creationId xmlns:a16="http://schemas.microsoft.com/office/drawing/2014/main" id="{FB46AB00-4C14-4DFF-482F-FBF23F0D519D}"/>
              </a:ext>
            </a:extLst>
          </p:cNvPr>
          <p:cNvSpPr>
            <a:spLocks noGrp="1"/>
          </p:cNvSpPr>
          <p:nvPr>
            <p:ph idx="1"/>
          </p:nvPr>
        </p:nvSpPr>
        <p:spPr/>
        <p:txBody>
          <a:bodyPr/>
          <a:lstStyle/>
          <a:p>
            <a:r>
              <a:rPr lang="en-US" dirty="0"/>
              <a:t>“Therefore, since we have been justified by faith, we have peace with God through our Lord Jesus Christ. Through him we have also obtained access by faith into this grace in which we stand, and we rejoice in hope of the glory of God. </a:t>
            </a:r>
            <a:r>
              <a:rPr lang="en-US" dirty="0">
                <a:solidFill>
                  <a:srgbClr val="C00000"/>
                </a:solidFill>
                <a:latin typeface="+mj-lt"/>
              </a:rPr>
              <a:t>Not only that, but we rejoice in our sufferings, knowing that suffering produces endurance, and endurance produces character, and character produces hope</a:t>
            </a:r>
            <a:r>
              <a:rPr lang="en-US" dirty="0"/>
              <a:t>, and hope does not put us to shame, because God’s love has been poured into our hearts through the Holy Spirit who has been given to us” (Rom. 5:1-5).</a:t>
            </a:r>
          </a:p>
        </p:txBody>
      </p:sp>
    </p:spTree>
    <p:extLst>
      <p:ext uri="{BB962C8B-B14F-4D97-AF65-F5344CB8AC3E}">
        <p14:creationId xmlns:p14="http://schemas.microsoft.com/office/powerpoint/2010/main" val="3337150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65F7-1CF5-7D0F-4DD9-116531C350B7}"/>
              </a:ext>
            </a:extLst>
          </p:cNvPr>
          <p:cNvSpPr>
            <a:spLocks noGrp="1"/>
          </p:cNvSpPr>
          <p:nvPr>
            <p:ph type="title"/>
          </p:nvPr>
        </p:nvSpPr>
        <p:spPr/>
        <p:txBody>
          <a:bodyPr/>
          <a:lstStyle/>
          <a:p>
            <a:r>
              <a:rPr lang="en-US" dirty="0"/>
              <a:t>Remember What James Wrote</a:t>
            </a:r>
          </a:p>
        </p:txBody>
      </p:sp>
      <p:sp>
        <p:nvSpPr>
          <p:cNvPr id="3" name="Content Placeholder 2">
            <a:extLst>
              <a:ext uri="{FF2B5EF4-FFF2-40B4-BE49-F238E27FC236}">
                <a16:creationId xmlns:a16="http://schemas.microsoft.com/office/drawing/2014/main" id="{0544D6DB-55E8-F15D-4C3E-0FB769469344}"/>
              </a:ext>
            </a:extLst>
          </p:cNvPr>
          <p:cNvSpPr>
            <a:spLocks noGrp="1"/>
          </p:cNvSpPr>
          <p:nvPr>
            <p:ph idx="1"/>
          </p:nvPr>
        </p:nvSpPr>
        <p:spPr/>
        <p:txBody>
          <a:bodyPr>
            <a:normAutofit/>
          </a:bodyPr>
          <a:lstStyle/>
          <a:p>
            <a:r>
              <a:rPr lang="en-US" dirty="0"/>
              <a:t>“Count it all joy, my brothers, when you meet trials of various kinds, for you know that </a:t>
            </a:r>
            <a:r>
              <a:rPr lang="en-US" dirty="0">
                <a:solidFill>
                  <a:srgbClr val="D93037"/>
                </a:solidFill>
                <a:latin typeface="+mj-lt"/>
              </a:rPr>
              <a:t>the testing of your faith </a:t>
            </a:r>
            <a:r>
              <a:rPr lang="en-US" dirty="0"/>
              <a:t>produces steadfastness. And let steadfastness have its full effect, that you may be perfect and complete, lacking in nothing” (1:2-4).</a:t>
            </a:r>
          </a:p>
          <a:p>
            <a:r>
              <a:rPr lang="en-US" dirty="0"/>
              <a:t>“As an example of suffering and patience, brothers, take the prophets who spoke in the name of the Lord. Behold, we consider those blessed who remained steadfast. You have heard of </a:t>
            </a:r>
            <a:r>
              <a:rPr lang="en-US" dirty="0">
                <a:solidFill>
                  <a:srgbClr val="C00000"/>
                </a:solidFill>
                <a:latin typeface="+mj-lt"/>
              </a:rPr>
              <a:t>the steadfastness of Job</a:t>
            </a:r>
            <a:r>
              <a:rPr lang="en-US" dirty="0"/>
              <a:t>, and you have seen the purpose of the Lord, how the Lord is compassionate and merciful” (James 5:10-11).</a:t>
            </a:r>
          </a:p>
          <a:p>
            <a:endParaRPr lang="en-US" dirty="0"/>
          </a:p>
        </p:txBody>
      </p:sp>
    </p:spTree>
    <p:extLst>
      <p:ext uri="{BB962C8B-B14F-4D97-AF65-F5344CB8AC3E}">
        <p14:creationId xmlns:p14="http://schemas.microsoft.com/office/powerpoint/2010/main" val="391720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alling House Cards Stock Photos - Free &amp; Royalty-Free Stock Photos from  Dreamstime">
            <a:extLst>
              <a:ext uri="{FF2B5EF4-FFF2-40B4-BE49-F238E27FC236}">
                <a16:creationId xmlns:a16="http://schemas.microsoft.com/office/drawing/2014/main" id="{410410D8-28DE-5D6B-D0D4-0444D444A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492" y="0"/>
            <a:ext cx="6172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B7822A-F463-CB8A-1CA0-1E18D605381A}"/>
              </a:ext>
            </a:extLst>
          </p:cNvPr>
          <p:cNvSpPr txBox="1"/>
          <p:nvPr/>
        </p:nvSpPr>
        <p:spPr>
          <a:xfrm>
            <a:off x="428180" y="682517"/>
            <a:ext cx="5819686" cy="2431435"/>
          </a:xfrm>
          <a:prstGeom prst="rect">
            <a:avLst/>
          </a:prstGeom>
          <a:noFill/>
        </p:spPr>
        <p:txBody>
          <a:bodyPr wrap="square" rtlCol="0">
            <a:spAutoFit/>
          </a:bodyPr>
          <a:lstStyle/>
          <a:p>
            <a:r>
              <a:rPr lang="en-US" sz="3200" dirty="0">
                <a:latin typeface="Arial Rounded MT Bold" panose="020F0704030504030204" pitchFamily="34" charset="0"/>
              </a:rPr>
              <a:t>What Should I Do. . .</a:t>
            </a:r>
          </a:p>
          <a:p>
            <a:pPr algn="ctr"/>
            <a:r>
              <a:rPr lang="en-US" sz="6000" dirty="0">
                <a:solidFill>
                  <a:srgbClr val="D93037"/>
                </a:solidFill>
                <a:latin typeface="Arial Rounded MT Bold" panose="020F0704030504030204" pitchFamily="34" charset="0"/>
              </a:rPr>
              <a:t>When Life Tumbles In</a:t>
            </a:r>
          </a:p>
        </p:txBody>
      </p:sp>
      <p:sp>
        <p:nvSpPr>
          <p:cNvPr id="3" name="TextBox 2">
            <a:extLst>
              <a:ext uri="{FF2B5EF4-FFF2-40B4-BE49-F238E27FC236}">
                <a16:creationId xmlns:a16="http://schemas.microsoft.com/office/drawing/2014/main" id="{9F3A035A-DF15-0E49-50B6-A463D3DBDF71}"/>
              </a:ext>
            </a:extLst>
          </p:cNvPr>
          <p:cNvSpPr txBox="1"/>
          <p:nvPr/>
        </p:nvSpPr>
        <p:spPr>
          <a:xfrm>
            <a:off x="538386" y="3950293"/>
            <a:ext cx="6460620" cy="1569660"/>
          </a:xfrm>
          <a:prstGeom prst="rect">
            <a:avLst/>
          </a:prstGeom>
          <a:noFill/>
        </p:spPr>
        <p:txBody>
          <a:bodyPr wrap="square" rtlCol="0">
            <a:spAutoFit/>
          </a:bodyPr>
          <a:lstStyle/>
          <a:p>
            <a:r>
              <a:rPr lang="en-US" sz="3200" dirty="0"/>
              <a:t>“Let your </a:t>
            </a:r>
            <a:r>
              <a:rPr lang="en-US" sz="3200" dirty="0">
                <a:solidFill>
                  <a:srgbClr val="D93037"/>
                </a:solidFill>
                <a:latin typeface="+mj-lt"/>
              </a:rPr>
              <a:t>reasonableness</a:t>
            </a:r>
            <a:r>
              <a:rPr lang="en-US" sz="3200" dirty="0"/>
              <a:t> be known to everyone. The Lord is at hand” (Phil. 4:5).</a:t>
            </a:r>
          </a:p>
        </p:txBody>
      </p:sp>
    </p:spTree>
    <p:extLst>
      <p:ext uri="{BB962C8B-B14F-4D97-AF65-F5344CB8AC3E}">
        <p14:creationId xmlns:p14="http://schemas.microsoft.com/office/powerpoint/2010/main" val="73877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14DB-4A9E-0B89-9C76-4959FF3DA136}"/>
              </a:ext>
            </a:extLst>
          </p:cNvPr>
          <p:cNvSpPr>
            <a:spLocks noGrp="1"/>
          </p:cNvSpPr>
          <p:nvPr>
            <p:ph type="title"/>
          </p:nvPr>
        </p:nvSpPr>
        <p:spPr/>
        <p:txBody>
          <a:bodyPr>
            <a:normAutofit/>
          </a:bodyPr>
          <a:lstStyle/>
          <a:p>
            <a:r>
              <a:rPr lang="en-US" dirty="0"/>
              <a:t>Defining </a:t>
            </a:r>
            <a:r>
              <a:rPr lang="en-US" i="1" dirty="0" err="1"/>
              <a:t>Epeik</a:t>
            </a:r>
            <a:r>
              <a:rPr lang="en-US" b="0" i="1" u="none" strike="noStrike" baseline="0" dirty="0" err="1"/>
              <a:t>ēs</a:t>
            </a:r>
            <a:endParaRPr lang="en-US" i="1" dirty="0"/>
          </a:p>
        </p:txBody>
      </p:sp>
      <p:sp>
        <p:nvSpPr>
          <p:cNvPr id="3" name="Content Placeholder 2">
            <a:extLst>
              <a:ext uri="{FF2B5EF4-FFF2-40B4-BE49-F238E27FC236}">
                <a16:creationId xmlns:a16="http://schemas.microsoft.com/office/drawing/2014/main" id="{FEA1C6B5-2929-F2D3-F07D-C7CB4E0EA8C7}"/>
              </a:ext>
            </a:extLst>
          </p:cNvPr>
          <p:cNvSpPr>
            <a:spLocks noGrp="1"/>
          </p:cNvSpPr>
          <p:nvPr>
            <p:ph idx="1"/>
          </p:nvPr>
        </p:nvSpPr>
        <p:spPr/>
        <p:txBody>
          <a:bodyPr>
            <a:normAutofit lnSpcReduction="10000"/>
          </a:bodyPr>
          <a:lstStyle/>
          <a:p>
            <a:r>
              <a:rPr lang="en-US" dirty="0"/>
              <a:t>The definition of the Greek word </a:t>
            </a:r>
            <a:r>
              <a:rPr lang="en-US" i="1" dirty="0" err="1"/>
              <a:t>epeikēs</a:t>
            </a:r>
            <a:r>
              <a:rPr lang="en-US" dirty="0"/>
              <a:t> is “not insisting on every right of the letter of law or custom, yielding, gentle, kind, tolerant” (BDAG, 371).</a:t>
            </a:r>
          </a:p>
          <a:p>
            <a:r>
              <a:rPr lang="en-US" dirty="0">
                <a:solidFill>
                  <a:srgbClr val="D93037"/>
                </a:solidFill>
                <a:latin typeface="+mj-lt"/>
              </a:rPr>
              <a:t>Richard R. </a:t>
            </a:r>
            <a:r>
              <a:rPr lang="en-US" dirty="0" err="1">
                <a:solidFill>
                  <a:srgbClr val="D93037"/>
                </a:solidFill>
                <a:latin typeface="+mj-lt"/>
              </a:rPr>
              <a:t>Melick</a:t>
            </a:r>
            <a:r>
              <a:rPr lang="en-US" dirty="0">
                <a:solidFill>
                  <a:srgbClr val="D93037"/>
                </a:solidFill>
                <a:latin typeface="+mj-lt"/>
              </a:rPr>
              <a:t>: </a:t>
            </a:r>
            <a:r>
              <a:rPr lang="en-US" dirty="0"/>
              <a:t>“No single word translates </a:t>
            </a:r>
            <a:r>
              <a:rPr lang="en-US" i="1" dirty="0" err="1"/>
              <a:t>epieikes</a:t>
            </a:r>
            <a:r>
              <a:rPr lang="en-US" dirty="0"/>
              <a:t> well, and commentators consistently insist that the word contains an element of selflessness. The gentle person does not insist on his rights. ‘It is that considerate courtesy and respect for the integrity of others which prompts a man not to be for ever standing on his rights; and it is preeminently the character of Jesus (2 Cor 10:1)’” (</a:t>
            </a:r>
            <a:r>
              <a:rPr lang="en-US" i="1" dirty="0"/>
              <a:t>Philippians, Colossians, Philemon</a:t>
            </a:r>
            <a:r>
              <a:rPr lang="en-US" dirty="0"/>
              <a:t>, The New American Commentary, 149).</a:t>
            </a:r>
          </a:p>
        </p:txBody>
      </p:sp>
    </p:spTree>
    <p:extLst>
      <p:ext uri="{BB962C8B-B14F-4D97-AF65-F5344CB8AC3E}">
        <p14:creationId xmlns:p14="http://schemas.microsoft.com/office/powerpoint/2010/main" val="374478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DD2A2-462D-2065-5A45-C334C8201F0E}"/>
              </a:ext>
            </a:extLst>
          </p:cNvPr>
          <p:cNvSpPr>
            <a:spLocks noGrp="1"/>
          </p:cNvSpPr>
          <p:nvPr>
            <p:ph type="title"/>
          </p:nvPr>
        </p:nvSpPr>
        <p:spPr/>
        <p:txBody>
          <a:bodyPr/>
          <a:lstStyle/>
          <a:p>
            <a:r>
              <a:rPr lang="en-US" dirty="0"/>
              <a:t>Different Translations</a:t>
            </a:r>
          </a:p>
        </p:txBody>
      </p:sp>
      <p:sp>
        <p:nvSpPr>
          <p:cNvPr id="3" name="Content Placeholder 2">
            <a:extLst>
              <a:ext uri="{FF2B5EF4-FFF2-40B4-BE49-F238E27FC236}">
                <a16:creationId xmlns:a16="http://schemas.microsoft.com/office/drawing/2014/main" id="{C26422FB-6696-6238-B6D2-DE1FD33BDFDF}"/>
              </a:ext>
            </a:extLst>
          </p:cNvPr>
          <p:cNvSpPr>
            <a:spLocks noGrp="1"/>
          </p:cNvSpPr>
          <p:nvPr>
            <p:ph idx="1"/>
          </p:nvPr>
        </p:nvSpPr>
        <p:spPr/>
        <p:txBody>
          <a:bodyPr/>
          <a:lstStyle/>
          <a:p>
            <a:r>
              <a:rPr lang="en-US" dirty="0"/>
              <a:t>“Let your </a:t>
            </a:r>
            <a:r>
              <a:rPr lang="en-US" dirty="0">
                <a:solidFill>
                  <a:srgbClr val="D93037"/>
                </a:solidFill>
                <a:latin typeface="+mj-lt"/>
              </a:rPr>
              <a:t>gentleness</a:t>
            </a:r>
            <a:r>
              <a:rPr lang="en-US" dirty="0"/>
              <a:t> be evident to all” (NIV, NKJV).</a:t>
            </a:r>
          </a:p>
          <a:p>
            <a:r>
              <a:rPr lang="en-US" dirty="0"/>
              <a:t>“Let your </a:t>
            </a:r>
            <a:r>
              <a:rPr lang="en-US" dirty="0">
                <a:solidFill>
                  <a:srgbClr val="D93037"/>
                </a:solidFill>
                <a:latin typeface="+mj-lt"/>
              </a:rPr>
              <a:t>reasonableness</a:t>
            </a:r>
            <a:r>
              <a:rPr lang="en-US" dirty="0"/>
              <a:t> be known to everyone” (ESV).</a:t>
            </a:r>
          </a:p>
          <a:p>
            <a:r>
              <a:rPr lang="en-US" dirty="0"/>
              <a:t>“Let your </a:t>
            </a:r>
            <a:r>
              <a:rPr lang="en-US" dirty="0">
                <a:solidFill>
                  <a:srgbClr val="D93037"/>
                </a:solidFill>
                <a:latin typeface="+mj-lt"/>
              </a:rPr>
              <a:t>moderation</a:t>
            </a:r>
            <a:r>
              <a:rPr lang="en-US" dirty="0"/>
              <a:t> be known unto all men” (KJV).</a:t>
            </a:r>
          </a:p>
          <a:p>
            <a:r>
              <a:rPr lang="en-US" dirty="0"/>
              <a:t>“Let your </a:t>
            </a:r>
            <a:r>
              <a:rPr lang="en-US" dirty="0">
                <a:solidFill>
                  <a:srgbClr val="D93037"/>
                </a:solidFill>
                <a:latin typeface="+mj-lt"/>
              </a:rPr>
              <a:t>forbearance</a:t>
            </a:r>
            <a:r>
              <a:rPr lang="en-US" dirty="0"/>
              <a:t> be known unto all men” (ASV, RSV).</a:t>
            </a:r>
          </a:p>
        </p:txBody>
      </p:sp>
    </p:spTree>
    <p:extLst>
      <p:ext uri="{BB962C8B-B14F-4D97-AF65-F5344CB8AC3E}">
        <p14:creationId xmlns:p14="http://schemas.microsoft.com/office/powerpoint/2010/main" val="1853119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3FE5F-B486-EEB2-9E3D-BDB4E5FB0DEE}"/>
              </a:ext>
            </a:extLst>
          </p:cNvPr>
          <p:cNvSpPr>
            <a:spLocks noGrp="1"/>
          </p:cNvSpPr>
          <p:nvPr>
            <p:ph type="title"/>
          </p:nvPr>
        </p:nvSpPr>
        <p:spPr/>
        <p:txBody>
          <a:bodyPr/>
          <a:lstStyle/>
          <a:p>
            <a:r>
              <a:rPr lang="en-US" dirty="0"/>
              <a:t>How Do You Handle Troubles?</a:t>
            </a:r>
          </a:p>
        </p:txBody>
      </p:sp>
      <p:sp>
        <p:nvSpPr>
          <p:cNvPr id="3" name="Content Placeholder 2">
            <a:extLst>
              <a:ext uri="{FF2B5EF4-FFF2-40B4-BE49-F238E27FC236}">
                <a16:creationId xmlns:a16="http://schemas.microsoft.com/office/drawing/2014/main" id="{EEF997F2-2D0E-56D8-90DD-47AD9014A50A}"/>
              </a:ext>
            </a:extLst>
          </p:cNvPr>
          <p:cNvSpPr>
            <a:spLocks noGrp="1"/>
          </p:cNvSpPr>
          <p:nvPr>
            <p:ph idx="1"/>
          </p:nvPr>
        </p:nvSpPr>
        <p:spPr/>
        <p:txBody>
          <a:bodyPr/>
          <a:lstStyle/>
          <a:p>
            <a:r>
              <a:rPr lang="en-US" sz="3200" dirty="0"/>
              <a:t>This word describes how we should deal with others during our times of trouble.</a:t>
            </a:r>
          </a:p>
          <a:p>
            <a:pPr lvl="1"/>
            <a:r>
              <a:rPr lang="en-US" sz="2800" dirty="0"/>
              <a:t>Are you difficult to live with when you are beset with problems?</a:t>
            </a:r>
          </a:p>
          <a:p>
            <a:pPr lvl="1"/>
            <a:r>
              <a:rPr lang="en-US" sz="2800" dirty="0"/>
              <a:t>When we are overwhelmed with problems, it is easy to become overbearing, short-tempered, irritable, moody, and downcast.</a:t>
            </a:r>
          </a:p>
          <a:p>
            <a:pPr lvl="1"/>
            <a:r>
              <a:rPr lang="en-US" sz="2800" dirty="0"/>
              <a:t>Don’t! Do not be hard to live with when troubles come.</a:t>
            </a:r>
          </a:p>
          <a:p>
            <a:endParaRPr lang="en-US" dirty="0"/>
          </a:p>
        </p:txBody>
      </p:sp>
    </p:spTree>
    <p:extLst>
      <p:ext uri="{BB962C8B-B14F-4D97-AF65-F5344CB8AC3E}">
        <p14:creationId xmlns:p14="http://schemas.microsoft.com/office/powerpoint/2010/main" val="31715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DBBC8-8ABC-44AA-CBFB-A99CE2D91911}"/>
              </a:ext>
            </a:extLst>
          </p:cNvPr>
          <p:cNvSpPr>
            <a:spLocks noGrp="1"/>
          </p:cNvSpPr>
          <p:nvPr>
            <p:ph type="title"/>
          </p:nvPr>
        </p:nvSpPr>
        <p:spPr/>
        <p:txBody>
          <a:bodyPr/>
          <a:lstStyle/>
          <a:p>
            <a:r>
              <a:rPr lang="en-US" dirty="0"/>
              <a:t>It Starts Like This</a:t>
            </a:r>
          </a:p>
        </p:txBody>
      </p:sp>
      <p:sp>
        <p:nvSpPr>
          <p:cNvPr id="3" name="Content Placeholder 2">
            <a:extLst>
              <a:ext uri="{FF2B5EF4-FFF2-40B4-BE49-F238E27FC236}">
                <a16:creationId xmlns:a16="http://schemas.microsoft.com/office/drawing/2014/main" id="{0AA17CC0-6C94-0A69-599A-1000C85D56DD}"/>
              </a:ext>
            </a:extLst>
          </p:cNvPr>
          <p:cNvSpPr>
            <a:spLocks noGrp="1"/>
          </p:cNvSpPr>
          <p:nvPr>
            <p:ph idx="1"/>
          </p:nvPr>
        </p:nvSpPr>
        <p:spPr/>
        <p:txBody>
          <a:bodyPr/>
          <a:lstStyle/>
          <a:p>
            <a:r>
              <a:rPr lang="en-US" dirty="0"/>
              <a:t>Many families have experienced or likely will experience severe tragedies that come upon them without warning. </a:t>
            </a:r>
          </a:p>
          <a:p>
            <a:r>
              <a:rPr lang="en-US" dirty="0"/>
              <a:t>The whole direction of one’s life can change instantly. </a:t>
            </a:r>
          </a:p>
          <a:p>
            <a:r>
              <a:rPr lang="en-US" dirty="0"/>
              <a:t>The day when life tumbles in will begin in an ordinary way. They all do. Before the day is over your life, your family, and your future may be completely and forever changed.</a:t>
            </a:r>
          </a:p>
          <a:p>
            <a:endParaRPr lang="en-US" dirty="0"/>
          </a:p>
        </p:txBody>
      </p:sp>
    </p:spTree>
    <p:extLst>
      <p:ext uri="{BB962C8B-B14F-4D97-AF65-F5344CB8AC3E}">
        <p14:creationId xmlns:p14="http://schemas.microsoft.com/office/powerpoint/2010/main" val="361151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alling House Cards Stock Photos - Free &amp; Royalty-Free Stock Photos from  Dreamstime">
            <a:extLst>
              <a:ext uri="{FF2B5EF4-FFF2-40B4-BE49-F238E27FC236}">
                <a16:creationId xmlns:a16="http://schemas.microsoft.com/office/drawing/2014/main" id="{410410D8-28DE-5D6B-D0D4-0444D444A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492" y="0"/>
            <a:ext cx="6172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B7822A-F463-CB8A-1CA0-1E18D605381A}"/>
              </a:ext>
            </a:extLst>
          </p:cNvPr>
          <p:cNvSpPr txBox="1"/>
          <p:nvPr/>
        </p:nvSpPr>
        <p:spPr>
          <a:xfrm>
            <a:off x="428180" y="682517"/>
            <a:ext cx="5819686" cy="2431435"/>
          </a:xfrm>
          <a:prstGeom prst="rect">
            <a:avLst/>
          </a:prstGeom>
          <a:noFill/>
        </p:spPr>
        <p:txBody>
          <a:bodyPr wrap="square" rtlCol="0">
            <a:spAutoFit/>
          </a:bodyPr>
          <a:lstStyle/>
          <a:p>
            <a:r>
              <a:rPr lang="en-US" sz="3200" dirty="0">
                <a:latin typeface="Arial Rounded MT Bold" panose="020F0704030504030204" pitchFamily="34" charset="0"/>
              </a:rPr>
              <a:t>What Should I Do. . .</a:t>
            </a:r>
          </a:p>
          <a:p>
            <a:pPr algn="ctr"/>
            <a:r>
              <a:rPr lang="en-US" sz="6000" dirty="0">
                <a:solidFill>
                  <a:srgbClr val="D93037"/>
                </a:solidFill>
                <a:latin typeface="Arial Rounded MT Bold" panose="020F0704030504030204" pitchFamily="34" charset="0"/>
              </a:rPr>
              <a:t>When Life Tumbles In</a:t>
            </a:r>
          </a:p>
        </p:txBody>
      </p:sp>
      <p:sp>
        <p:nvSpPr>
          <p:cNvPr id="3" name="TextBox 2">
            <a:extLst>
              <a:ext uri="{FF2B5EF4-FFF2-40B4-BE49-F238E27FC236}">
                <a16:creationId xmlns:a16="http://schemas.microsoft.com/office/drawing/2014/main" id="{9F3A035A-DF15-0E49-50B6-A463D3DBDF71}"/>
              </a:ext>
            </a:extLst>
          </p:cNvPr>
          <p:cNvSpPr txBox="1"/>
          <p:nvPr/>
        </p:nvSpPr>
        <p:spPr>
          <a:xfrm>
            <a:off x="555477" y="3113952"/>
            <a:ext cx="6460620" cy="3539430"/>
          </a:xfrm>
          <a:prstGeom prst="rect">
            <a:avLst/>
          </a:prstGeom>
          <a:noFill/>
        </p:spPr>
        <p:txBody>
          <a:bodyPr wrap="square" rtlCol="0">
            <a:spAutoFit/>
          </a:bodyPr>
          <a:lstStyle/>
          <a:p>
            <a:r>
              <a:rPr lang="en-US" sz="2800" dirty="0"/>
              <a:t>“. . . do not be anxious about anything, but </a:t>
            </a:r>
            <a:r>
              <a:rPr lang="en-US" sz="2800" dirty="0">
                <a:solidFill>
                  <a:srgbClr val="D93037"/>
                </a:solidFill>
              </a:rPr>
              <a:t>in everything by prayer and supplication with thanksgiving let your requests be made known to God</a:t>
            </a:r>
            <a:r>
              <a:rPr lang="en-US" sz="2800" dirty="0"/>
              <a:t>. And the peace of God, which surpasses all understanding, will guard your hearts and your minds in Christ Jesus” (Phil. 4:6-7).</a:t>
            </a:r>
          </a:p>
        </p:txBody>
      </p:sp>
    </p:spTree>
    <p:extLst>
      <p:ext uri="{BB962C8B-B14F-4D97-AF65-F5344CB8AC3E}">
        <p14:creationId xmlns:p14="http://schemas.microsoft.com/office/powerpoint/2010/main" val="396559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CA4A7-5DC6-AA02-20BB-8BC19B55C9B6}"/>
              </a:ext>
            </a:extLst>
          </p:cNvPr>
          <p:cNvSpPr>
            <a:spLocks noGrp="1"/>
          </p:cNvSpPr>
          <p:nvPr>
            <p:ph type="title"/>
          </p:nvPr>
        </p:nvSpPr>
        <p:spPr>
          <a:xfrm>
            <a:off x="358923" y="365126"/>
            <a:ext cx="11425727" cy="762920"/>
          </a:xfrm>
        </p:spPr>
        <p:txBody>
          <a:bodyPr/>
          <a:lstStyle/>
          <a:p>
            <a:r>
              <a:rPr lang="en-US" dirty="0"/>
              <a:t>Matthew 6:25-34</a:t>
            </a:r>
          </a:p>
        </p:txBody>
      </p:sp>
      <p:sp>
        <p:nvSpPr>
          <p:cNvPr id="3" name="Content Placeholder 2">
            <a:extLst>
              <a:ext uri="{FF2B5EF4-FFF2-40B4-BE49-F238E27FC236}">
                <a16:creationId xmlns:a16="http://schemas.microsoft.com/office/drawing/2014/main" id="{A23B1C07-C50F-67C9-CD6E-F8C2DB05D64B}"/>
              </a:ext>
            </a:extLst>
          </p:cNvPr>
          <p:cNvSpPr>
            <a:spLocks noGrp="1"/>
          </p:cNvSpPr>
          <p:nvPr>
            <p:ph idx="1"/>
          </p:nvPr>
        </p:nvSpPr>
        <p:spPr>
          <a:xfrm>
            <a:off x="358923" y="1273323"/>
            <a:ext cx="11425727" cy="5426580"/>
          </a:xfrm>
        </p:spPr>
        <p:txBody>
          <a:bodyPr>
            <a:normAutofit fontScale="92500" lnSpcReduction="10000"/>
          </a:bodyPr>
          <a:lstStyle/>
          <a:p>
            <a:pPr marL="0" indent="0">
              <a:buNone/>
            </a:pPr>
            <a:r>
              <a:rPr lang="en-US" dirty="0"/>
              <a:t>“Therefore I tell you, </a:t>
            </a:r>
            <a:r>
              <a:rPr lang="en-US" dirty="0">
                <a:solidFill>
                  <a:srgbClr val="D93037"/>
                </a:solidFill>
                <a:latin typeface="+mj-lt"/>
              </a:rPr>
              <a:t>do not be anxious about your life</a:t>
            </a:r>
            <a:r>
              <a:rPr lang="en-US" dirty="0"/>
              <a:t>, what you will eat or what you will drink, nor about your body, what you will put on. Is not life more than food, and the body more than clothing? Look at the birds of the air: they neither sow nor reap nor gather into barns, and yet your heavenly Father feeds them. Are you not of more value than they? And which of you by being anxious can add a single hour to his span of life? And why are you anxious about clothing? Consider the lilies of the field, how they grow: they neither toil nor spin, yet I tell you, even Solomon in all his glory was not arrayed like one of these. But if God so clothes the grass of the field, which today is alive and tomorrow is thrown into the oven, will he not much more clothe you, O you of little faith? Therefore do not be anxious, saying, ‘What shall we eat?’ or ‘What shall we drink?’ or ‘What shall we wear?’ For the Gentiles seek after all these things, and your heavenly Father knows that you need them all. But seek first the kingdom of God and his righteousness, and all these things will be added to you. Therefore do not be anxious about tomorrow, for tomorrow will be anxious for itself. Sufficient for the day is its own trouble”</a:t>
            </a:r>
          </a:p>
        </p:txBody>
      </p:sp>
    </p:spTree>
    <p:extLst>
      <p:ext uri="{BB962C8B-B14F-4D97-AF65-F5344CB8AC3E}">
        <p14:creationId xmlns:p14="http://schemas.microsoft.com/office/powerpoint/2010/main" val="2263932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CA4A7-5DC6-AA02-20BB-8BC19B55C9B6}"/>
              </a:ext>
            </a:extLst>
          </p:cNvPr>
          <p:cNvSpPr>
            <a:spLocks noGrp="1"/>
          </p:cNvSpPr>
          <p:nvPr>
            <p:ph type="title"/>
          </p:nvPr>
        </p:nvSpPr>
        <p:spPr>
          <a:xfrm>
            <a:off x="358923" y="365126"/>
            <a:ext cx="11425727" cy="762920"/>
          </a:xfrm>
        </p:spPr>
        <p:txBody>
          <a:bodyPr/>
          <a:lstStyle/>
          <a:p>
            <a:r>
              <a:rPr lang="en-US" dirty="0"/>
              <a:t>Matthew 6:25-34</a:t>
            </a:r>
          </a:p>
        </p:txBody>
      </p:sp>
      <p:sp>
        <p:nvSpPr>
          <p:cNvPr id="3" name="Content Placeholder 2">
            <a:extLst>
              <a:ext uri="{FF2B5EF4-FFF2-40B4-BE49-F238E27FC236}">
                <a16:creationId xmlns:a16="http://schemas.microsoft.com/office/drawing/2014/main" id="{A23B1C07-C50F-67C9-CD6E-F8C2DB05D64B}"/>
              </a:ext>
            </a:extLst>
          </p:cNvPr>
          <p:cNvSpPr>
            <a:spLocks noGrp="1"/>
          </p:cNvSpPr>
          <p:nvPr>
            <p:ph idx="1"/>
          </p:nvPr>
        </p:nvSpPr>
        <p:spPr>
          <a:xfrm>
            <a:off x="358923" y="1273323"/>
            <a:ext cx="11425727" cy="5426580"/>
          </a:xfrm>
        </p:spPr>
        <p:txBody>
          <a:bodyPr>
            <a:normAutofit fontScale="92500" lnSpcReduction="10000"/>
          </a:bodyPr>
          <a:lstStyle/>
          <a:p>
            <a:pPr marL="0" indent="0">
              <a:buNone/>
            </a:pPr>
            <a:r>
              <a:rPr lang="en-US" dirty="0"/>
              <a:t>“Therefore I tell you, </a:t>
            </a:r>
            <a:r>
              <a:rPr lang="en-US" dirty="0">
                <a:solidFill>
                  <a:srgbClr val="D93037"/>
                </a:solidFill>
                <a:latin typeface="+mj-lt"/>
              </a:rPr>
              <a:t>do not be anxious about your life</a:t>
            </a:r>
            <a:r>
              <a:rPr lang="en-US" dirty="0"/>
              <a:t>, what you will eat or what you will drink, nor about your body, what you will put on. Is not life more than food, and the body more than clothing? </a:t>
            </a:r>
            <a:r>
              <a:rPr lang="en-US" dirty="0">
                <a:solidFill>
                  <a:srgbClr val="D93037"/>
                </a:solidFill>
                <a:latin typeface="+mj-lt"/>
              </a:rPr>
              <a:t>Look at the birds of the air</a:t>
            </a:r>
            <a:r>
              <a:rPr lang="en-US" dirty="0"/>
              <a:t>: they neither sow nor reap nor gather into barns, and yet your heavenly Father feeds them. Are you not of more value than they? And which of you by being anxious can add a single hour to his span of life? And why are you anxious about clothing? Consider the lilies of the field, how they grow: they neither toil nor spin, yet I tell you, even Solomon in all his glory was not arrayed like one of these. But if God so clothes the grass of the field, which today is alive and tomorrow is thrown into the oven, will he not much more clothe you, O you of little faith? Therefore do not be anxious, saying, ‘What shall we eat?’ or ‘What shall we drink?’ or ‘What shall we wear?’ For the Gentiles seek after all these things, and your heavenly Father knows that you need them all. But seek first the kingdom of God and his righteousness, and all these things will be added to you. Therefore do not be anxious about tomorrow, for tomorrow will be anxious for itself. Sufficient for the day is its own trouble”</a:t>
            </a:r>
          </a:p>
        </p:txBody>
      </p:sp>
    </p:spTree>
    <p:extLst>
      <p:ext uri="{BB962C8B-B14F-4D97-AF65-F5344CB8AC3E}">
        <p14:creationId xmlns:p14="http://schemas.microsoft.com/office/powerpoint/2010/main" val="2743404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CA4A7-5DC6-AA02-20BB-8BC19B55C9B6}"/>
              </a:ext>
            </a:extLst>
          </p:cNvPr>
          <p:cNvSpPr>
            <a:spLocks noGrp="1"/>
          </p:cNvSpPr>
          <p:nvPr>
            <p:ph type="title"/>
          </p:nvPr>
        </p:nvSpPr>
        <p:spPr>
          <a:xfrm>
            <a:off x="358923" y="365126"/>
            <a:ext cx="11425727" cy="762920"/>
          </a:xfrm>
        </p:spPr>
        <p:txBody>
          <a:bodyPr/>
          <a:lstStyle/>
          <a:p>
            <a:r>
              <a:rPr lang="en-US" dirty="0"/>
              <a:t>Matthew 6:25-34</a:t>
            </a:r>
          </a:p>
        </p:txBody>
      </p:sp>
      <p:sp>
        <p:nvSpPr>
          <p:cNvPr id="3" name="Content Placeholder 2">
            <a:extLst>
              <a:ext uri="{FF2B5EF4-FFF2-40B4-BE49-F238E27FC236}">
                <a16:creationId xmlns:a16="http://schemas.microsoft.com/office/drawing/2014/main" id="{A23B1C07-C50F-67C9-CD6E-F8C2DB05D64B}"/>
              </a:ext>
            </a:extLst>
          </p:cNvPr>
          <p:cNvSpPr>
            <a:spLocks noGrp="1"/>
          </p:cNvSpPr>
          <p:nvPr>
            <p:ph idx="1"/>
          </p:nvPr>
        </p:nvSpPr>
        <p:spPr>
          <a:xfrm>
            <a:off x="358923" y="1273323"/>
            <a:ext cx="11425727" cy="5426580"/>
          </a:xfrm>
        </p:spPr>
        <p:txBody>
          <a:bodyPr>
            <a:normAutofit fontScale="92500" lnSpcReduction="10000"/>
          </a:bodyPr>
          <a:lstStyle/>
          <a:p>
            <a:pPr marL="0" indent="0">
              <a:buNone/>
            </a:pPr>
            <a:r>
              <a:rPr lang="en-US" dirty="0"/>
              <a:t>“Therefore I tell you, </a:t>
            </a:r>
            <a:r>
              <a:rPr lang="en-US" dirty="0">
                <a:solidFill>
                  <a:srgbClr val="D93037"/>
                </a:solidFill>
                <a:latin typeface="+mj-lt"/>
              </a:rPr>
              <a:t>do not be anxious about your life</a:t>
            </a:r>
            <a:r>
              <a:rPr lang="en-US" dirty="0"/>
              <a:t>, what you will eat or what you will drink, nor about your body, what you will put on. Is not life more than food, and the body more than clothing? </a:t>
            </a:r>
            <a:r>
              <a:rPr lang="en-US" dirty="0">
                <a:solidFill>
                  <a:srgbClr val="D93037"/>
                </a:solidFill>
                <a:latin typeface="+mj-lt"/>
              </a:rPr>
              <a:t>Look at the birds of the air</a:t>
            </a:r>
            <a:r>
              <a:rPr lang="en-US" dirty="0"/>
              <a:t>: they neither sow nor reap nor gather into barns, and yet your heavenly Father feeds them. Are you not of more value than they? And which of you by being anxious can add a single hour to his span of life? And why are you anxious about clothing? </a:t>
            </a:r>
            <a:r>
              <a:rPr lang="en-US" dirty="0">
                <a:solidFill>
                  <a:srgbClr val="D93037"/>
                </a:solidFill>
                <a:latin typeface="+mj-lt"/>
              </a:rPr>
              <a:t>Consider the lilies of the field</a:t>
            </a:r>
            <a:r>
              <a:rPr lang="en-US" dirty="0"/>
              <a:t>, how they grow: they neither toil nor spin, yet I tell you, even Solomon in all his glory was not arrayed like one of these. But if God so clothes the grass of the field, which today is alive and tomorrow is thrown into the oven, will he not much more clothe you, O you of little faith? Therefore do not be anxious, saying, ‘What shall we eat?’ or ‘What shall we drink?’ or ‘What shall we wear?’ For the Gentiles seek after all these things, and your heavenly Father knows that you need them all. But seek first the kingdom of God and his righteousness, and all these things will be added to you. Therefore do not be anxious about tomorrow, for tomorrow will be anxious for itself. Sufficient for the day is its own trouble”</a:t>
            </a:r>
          </a:p>
        </p:txBody>
      </p:sp>
    </p:spTree>
    <p:extLst>
      <p:ext uri="{BB962C8B-B14F-4D97-AF65-F5344CB8AC3E}">
        <p14:creationId xmlns:p14="http://schemas.microsoft.com/office/powerpoint/2010/main" val="3718769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CA4A7-5DC6-AA02-20BB-8BC19B55C9B6}"/>
              </a:ext>
            </a:extLst>
          </p:cNvPr>
          <p:cNvSpPr>
            <a:spLocks noGrp="1"/>
          </p:cNvSpPr>
          <p:nvPr>
            <p:ph type="title"/>
          </p:nvPr>
        </p:nvSpPr>
        <p:spPr>
          <a:xfrm>
            <a:off x="358923" y="365126"/>
            <a:ext cx="11425727" cy="762920"/>
          </a:xfrm>
        </p:spPr>
        <p:txBody>
          <a:bodyPr/>
          <a:lstStyle/>
          <a:p>
            <a:r>
              <a:rPr lang="en-US" dirty="0"/>
              <a:t>Matthew 6:25-34</a:t>
            </a:r>
          </a:p>
        </p:txBody>
      </p:sp>
      <p:sp>
        <p:nvSpPr>
          <p:cNvPr id="3" name="Content Placeholder 2">
            <a:extLst>
              <a:ext uri="{FF2B5EF4-FFF2-40B4-BE49-F238E27FC236}">
                <a16:creationId xmlns:a16="http://schemas.microsoft.com/office/drawing/2014/main" id="{A23B1C07-C50F-67C9-CD6E-F8C2DB05D64B}"/>
              </a:ext>
            </a:extLst>
          </p:cNvPr>
          <p:cNvSpPr>
            <a:spLocks noGrp="1"/>
          </p:cNvSpPr>
          <p:nvPr>
            <p:ph idx="1"/>
          </p:nvPr>
        </p:nvSpPr>
        <p:spPr>
          <a:xfrm>
            <a:off x="358923" y="1273323"/>
            <a:ext cx="11425727" cy="5426580"/>
          </a:xfrm>
        </p:spPr>
        <p:txBody>
          <a:bodyPr>
            <a:normAutofit fontScale="92500" lnSpcReduction="10000"/>
          </a:bodyPr>
          <a:lstStyle/>
          <a:p>
            <a:pPr marL="0" indent="0">
              <a:buNone/>
            </a:pPr>
            <a:r>
              <a:rPr lang="en-US" dirty="0"/>
              <a:t>“Therefore I tell you, </a:t>
            </a:r>
            <a:r>
              <a:rPr lang="en-US" dirty="0">
                <a:solidFill>
                  <a:srgbClr val="D93037"/>
                </a:solidFill>
                <a:latin typeface="+mj-lt"/>
              </a:rPr>
              <a:t>do not be anxious about your life</a:t>
            </a:r>
            <a:r>
              <a:rPr lang="en-US" dirty="0"/>
              <a:t>, what you will eat or what you will drink, nor about your body, what you will put on. Is not life more than food, and the body more than clothing? </a:t>
            </a:r>
            <a:r>
              <a:rPr lang="en-US" dirty="0">
                <a:solidFill>
                  <a:srgbClr val="D93037"/>
                </a:solidFill>
                <a:latin typeface="+mj-lt"/>
              </a:rPr>
              <a:t>Look at the birds of the air</a:t>
            </a:r>
            <a:r>
              <a:rPr lang="en-US" dirty="0"/>
              <a:t>: they neither sow nor reap nor gather into barns, and yet your heavenly Father feeds them. Are you not of more value than they? And which of you by being anxious can add a single hour to his span of life? And why are you anxious about clothing? </a:t>
            </a:r>
            <a:r>
              <a:rPr lang="en-US" dirty="0">
                <a:solidFill>
                  <a:srgbClr val="D93037"/>
                </a:solidFill>
                <a:latin typeface="+mj-lt"/>
              </a:rPr>
              <a:t>Consider the lilies of the field</a:t>
            </a:r>
            <a:r>
              <a:rPr lang="en-US" dirty="0"/>
              <a:t>, how they grow: they neither toil nor spin, yet I tell you, even Solomon in all his glory was not arrayed like one of these. But if God so clothes the grass of the field, which today is alive and tomorrow is thrown into the oven, will he not much more clothe you, O you of little faith? </a:t>
            </a:r>
            <a:r>
              <a:rPr lang="en-US" dirty="0">
                <a:solidFill>
                  <a:srgbClr val="D93037"/>
                </a:solidFill>
                <a:latin typeface="+mj-lt"/>
              </a:rPr>
              <a:t>Therefore do not be anxious</a:t>
            </a:r>
            <a:r>
              <a:rPr lang="en-US" dirty="0"/>
              <a:t>, saying, ‘What shall we eat?’ or ‘What shall we drink?’ or ‘What shall we wear?’ For the Gentiles seek after all these things, and your heavenly Father knows that you need them all. But seek first the kingdom of God and his righteousness, and all these things will be added to you. Therefore do not be anxious about tomorrow, for tomorrow will be anxious for itself. Sufficient for the day is its own trouble”</a:t>
            </a:r>
          </a:p>
        </p:txBody>
      </p:sp>
    </p:spTree>
    <p:extLst>
      <p:ext uri="{BB962C8B-B14F-4D97-AF65-F5344CB8AC3E}">
        <p14:creationId xmlns:p14="http://schemas.microsoft.com/office/powerpoint/2010/main" val="526533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CA4A7-5DC6-AA02-20BB-8BC19B55C9B6}"/>
              </a:ext>
            </a:extLst>
          </p:cNvPr>
          <p:cNvSpPr>
            <a:spLocks noGrp="1"/>
          </p:cNvSpPr>
          <p:nvPr>
            <p:ph type="title"/>
          </p:nvPr>
        </p:nvSpPr>
        <p:spPr>
          <a:xfrm>
            <a:off x="358923" y="365126"/>
            <a:ext cx="11425727" cy="762920"/>
          </a:xfrm>
        </p:spPr>
        <p:txBody>
          <a:bodyPr/>
          <a:lstStyle/>
          <a:p>
            <a:r>
              <a:rPr lang="en-US" dirty="0"/>
              <a:t>Matthew 6:25-34</a:t>
            </a:r>
          </a:p>
        </p:txBody>
      </p:sp>
      <p:sp>
        <p:nvSpPr>
          <p:cNvPr id="3" name="Content Placeholder 2">
            <a:extLst>
              <a:ext uri="{FF2B5EF4-FFF2-40B4-BE49-F238E27FC236}">
                <a16:creationId xmlns:a16="http://schemas.microsoft.com/office/drawing/2014/main" id="{A23B1C07-C50F-67C9-CD6E-F8C2DB05D64B}"/>
              </a:ext>
            </a:extLst>
          </p:cNvPr>
          <p:cNvSpPr>
            <a:spLocks noGrp="1"/>
          </p:cNvSpPr>
          <p:nvPr>
            <p:ph idx="1"/>
          </p:nvPr>
        </p:nvSpPr>
        <p:spPr>
          <a:xfrm>
            <a:off x="358923" y="1273323"/>
            <a:ext cx="11425727" cy="5426580"/>
          </a:xfrm>
        </p:spPr>
        <p:txBody>
          <a:bodyPr>
            <a:normAutofit fontScale="92500" lnSpcReduction="10000"/>
          </a:bodyPr>
          <a:lstStyle/>
          <a:p>
            <a:pPr marL="0" indent="0">
              <a:buNone/>
            </a:pPr>
            <a:r>
              <a:rPr lang="en-US" dirty="0"/>
              <a:t>“Therefore I tell you, </a:t>
            </a:r>
            <a:r>
              <a:rPr lang="en-US" dirty="0">
                <a:solidFill>
                  <a:srgbClr val="D93037"/>
                </a:solidFill>
                <a:latin typeface="+mj-lt"/>
              </a:rPr>
              <a:t>do not be anxious about your life</a:t>
            </a:r>
            <a:r>
              <a:rPr lang="en-US" dirty="0"/>
              <a:t>, what you will eat or what you will drink, nor about your body, what you will put on. Is not life more than food, and the body more than clothing? </a:t>
            </a:r>
            <a:r>
              <a:rPr lang="en-US" dirty="0">
                <a:solidFill>
                  <a:srgbClr val="D93037"/>
                </a:solidFill>
                <a:latin typeface="+mj-lt"/>
              </a:rPr>
              <a:t>Look at the birds of the air</a:t>
            </a:r>
            <a:r>
              <a:rPr lang="en-US" dirty="0"/>
              <a:t>: they neither sow nor reap nor gather into barns, and yet your heavenly Father feeds them. Are you not of more value than they? And which of you by being anxious can add a single hour to his span of life? And why are you anxious about clothing? </a:t>
            </a:r>
            <a:r>
              <a:rPr lang="en-US" dirty="0">
                <a:solidFill>
                  <a:srgbClr val="D93037"/>
                </a:solidFill>
                <a:latin typeface="+mj-lt"/>
              </a:rPr>
              <a:t>Consider the lilies of the field</a:t>
            </a:r>
            <a:r>
              <a:rPr lang="en-US" dirty="0"/>
              <a:t>, how they grow: they neither toil nor spin, yet I tell you, even Solomon in all his glory was not arrayed like one of these. But if God so clothes the grass of the field, which today is alive and tomorrow is thrown into the oven, will he not much more clothe you, O you of little faith? </a:t>
            </a:r>
            <a:r>
              <a:rPr lang="en-US" dirty="0">
                <a:solidFill>
                  <a:srgbClr val="D93037"/>
                </a:solidFill>
                <a:latin typeface="+mj-lt"/>
              </a:rPr>
              <a:t>Therefore do not be anxious</a:t>
            </a:r>
            <a:r>
              <a:rPr lang="en-US" dirty="0"/>
              <a:t>, saying, ‘What shall we eat?’ or ‘What shall we drink?’ or ‘What shall we wear?’ For the Gentiles seek after all these things, and your heavenly Father knows that you need them all. But seek first the kingdom of God and his righteousness, and all these things will be added to you. </a:t>
            </a:r>
            <a:r>
              <a:rPr lang="en-US" dirty="0">
                <a:solidFill>
                  <a:srgbClr val="D93037"/>
                </a:solidFill>
                <a:latin typeface="+mj-lt"/>
              </a:rPr>
              <a:t>Therefore do not be anxious about tomorrow, for tomorrow will be anxious for itself</a:t>
            </a:r>
            <a:r>
              <a:rPr lang="en-US" dirty="0"/>
              <a:t>. Sufficient for the day is its own trouble”</a:t>
            </a:r>
          </a:p>
        </p:txBody>
      </p:sp>
    </p:spTree>
    <p:extLst>
      <p:ext uri="{BB962C8B-B14F-4D97-AF65-F5344CB8AC3E}">
        <p14:creationId xmlns:p14="http://schemas.microsoft.com/office/powerpoint/2010/main" val="3878344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2789-6097-8C32-529D-F5438036E5F4}"/>
              </a:ext>
            </a:extLst>
          </p:cNvPr>
          <p:cNvSpPr>
            <a:spLocks noGrp="1"/>
          </p:cNvSpPr>
          <p:nvPr>
            <p:ph type="title"/>
          </p:nvPr>
        </p:nvSpPr>
        <p:spPr/>
        <p:txBody>
          <a:bodyPr/>
          <a:lstStyle/>
          <a:p>
            <a:r>
              <a:rPr lang="en-US" dirty="0"/>
              <a:t>Hebrews 4:14-16</a:t>
            </a:r>
          </a:p>
        </p:txBody>
      </p:sp>
      <p:sp>
        <p:nvSpPr>
          <p:cNvPr id="3" name="Content Placeholder 2">
            <a:extLst>
              <a:ext uri="{FF2B5EF4-FFF2-40B4-BE49-F238E27FC236}">
                <a16:creationId xmlns:a16="http://schemas.microsoft.com/office/drawing/2014/main" id="{21E7C22A-51D9-5976-ADC3-EEE7E0497067}"/>
              </a:ext>
            </a:extLst>
          </p:cNvPr>
          <p:cNvSpPr>
            <a:spLocks noGrp="1"/>
          </p:cNvSpPr>
          <p:nvPr>
            <p:ph idx="1"/>
          </p:nvPr>
        </p:nvSpPr>
        <p:spPr/>
        <p:txBody>
          <a:bodyPr/>
          <a:lstStyle/>
          <a:p>
            <a:r>
              <a:rPr lang="en-US" dirty="0"/>
              <a:t>Since then we have a great high priest who has passed through the heavens, Jesus, the Son of God, let us hold fast our confession. For we do not have a high priest who is unable to sympathize with our weaknesses, but one who in every respect has been tempted as we are, yet without sin. </a:t>
            </a:r>
            <a:r>
              <a:rPr lang="en-US" dirty="0">
                <a:solidFill>
                  <a:srgbClr val="D93037"/>
                </a:solidFill>
                <a:latin typeface="+mj-lt"/>
              </a:rPr>
              <a:t>Let us then with confidence draw near to the throne of grace, that we may receive mercy and find grace to help in time of need</a:t>
            </a:r>
            <a:r>
              <a:rPr lang="en-US" dirty="0"/>
              <a:t>.” </a:t>
            </a:r>
          </a:p>
        </p:txBody>
      </p:sp>
    </p:spTree>
    <p:extLst>
      <p:ext uri="{BB962C8B-B14F-4D97-AF65-F5344CB8AC3E}">
        <p14:creationId xmlns:p14="http://schemas.microsoft.com/office/powerpoint/2010/main" val="2086487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11BE4-78B8-EF6F-C85B-7574A5188CAC}"/>
              </a:ext>
            </a:extLst>
          </p:cNvPr>
          <p:cNvSpPr>
            <a:spLocks noGrp="1"/>
          </p:cNvSpPr>
          <p:nvPr>
            <p:ph type="title"/>
          </p:nvPr>
        </p:nvSpPr>
        <p:spPr/>
        <p:txBody>
          <a:bodyPr/>
          <a:lstStyle/>
          <a:p>
            <a:r>
              <a:rPr lang="en-US" dirty="0"/>
              <a:t>Don’t Forget Your Blessings</a:t>
            </a:r>
          </a:p>
        </p:txBody>
      </p:sp>
      <p:sp>
        <p:nvSpPr>
          <p:cNvPr id="3" name="Content Placeholder 2">
            <a:extLst>
              <a:ext uri="{FF2B5EF4-FFF2-40B4-BE49-F238E27FC236}">
                <a16:creationId xmlns:a16="http://schemas.microsoft.com/office/drawing/2014/main" id="{E78B4E1A-F54A-6CC4-31ED-B250B73A6548}"/>
              </a:ext>
            </a:extLst>
          </p:cNvPr>
          <p:cNvSpPr>
            <a:spLocks noGrp="1"/>
          </p:cNvSpPr>
          <p:nvPr>
            <p:ph idx="1"/>
          </p:nvPr>
        </p:nvSpPr>
        <p:spPr/>
        <p:txBody>
          <a:bodyPr/>
          <a:lstStyle/>
          <a:p>
            <a:r>
              <a:rPr lang="en-US" dirty="0">
                <a:solidFill>
                  <a:srgbClr val="D93037"/>
                </a:solidFill>
              </a:rPr>
              <a:t>Don’t forget to be thankful in your prayers: </a:t>
            </a:r>
            <a:r>
              <a:rPr lang="en-US" dirty="0"/>
              <a:t>“but in everything by prayer and supplication with thanksgiving let your requests be made known to God” (Phil. 4:6).</a:t>
            </a:r>
          </a:p>
          <a:p>
            <a:r>
              <a:rPr lang="en-US" dirty="0"/>
              <a:t>In the midst of all of our troubles, let them not blind you to all of the good, sweet blessings we have already received from the hands of the Lord.</a:t>
            </a:r>
          </a:p>
          <a:p>
            <a:r>
              <a:rPr lang="en-US" dirty="0"/>
              <a:t>Name them one by one!</a:t>
            </a:r>
          </a:p>
          <a:p>
            <a:r>
              <a:rPr lang="en-US" dirty="0">
                <a:solidFill>
                  <a:srgbClr val="D93037"/>
                </a:solidFill>
              </a:rPr>
              <a:t>The result is this: </a:t>
            </a:r>
            <a:r>
              <a:rPr lang="en-US" dirty="0"/>
              <a:t>“ And the peace of God, which surpasses all understanding, </a:t>
            </a:r>
            <a:r>
              <a:rPr lang="en-US" dirty="0">
                <a:solidFill>
                  <a:srgbClr val="D93037"/>
                </a:solidFill>
              </a:rPr>
              <a:t>will guard your hearts and your minds in Christ Jesus</a:t>
            </a:r>
            <a:r>
              <a:rPr lang="en-US" dirty="0"/>
              <a:t>” (Phil. 4:7).</a:t>
            </a:r>
          </a:p>
          <a:p>
            <a:endParaRPr lang="en-US" dirty="0"/>
          </a:p>
        </p:txBody>
      </p:sp>
    </p:spTree>
    <p:extLst>
      <p:ext uri="{BB962C8B-B14F-4D97-AF65-F5344CB8AC3E}">
        <p14:creationId xmlns:p14="http://schemas.microsoft.com/office/powerpoint/2010/main" val="6663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alling House Cards Stock Photos - Free &amp; Royalty-Free Stock Photos from  Dreamstime">
            <a:extLst>
              <a:ext uri="{FF2B5EF4-FFF2-40B4-BE49-F238E27FC236}">
                <a16:creationId xmlns:a16="http://schemas.microsoft.com/office/drawing/2014/main" id="{410410D8-28DE-5D6B-D0D4-0444D444A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492" y="0"/>
            <a:ext cx="6172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B7822A-F463-CB8A-1CA0-1E18D605381A}"/>
              </a:ext>
            </a:extLst>
          </p:cNvPr>
          <p:cNvSpPr txBox="1"/>
          <p:nvPr/>
        </p:nvSpPr>
        <p:spPr>
          <a:xfrm>
            <a:off x="428180" y="682517"/>
            <a:ext cx="5819686" cy="2431435"/>
          </a:xfrm>
          <a:prstGeom prst="rect">
            <a:avLst/>
          </a:prstGeom>
          <a:noFill/>
        </p:spPr>
        <p:txBody>
          <a:bodyPr wrap="square" rtlCol="0">
            <a:spAutoFit/>
          </a:bodyPr>
          <a:lstStyle/>
          <a:p>
            <a:r>
              <a:rPr lang="en-US" sz="3200" dirty="0">
                <a:latin typeface="Arial Rounded MT Bold" panose="020F0704030504030204" pitchFamily="34" charset="0"/>
              </a:rPr>
              <a:t>What Should I Do. . .</a:t>
            </a:r>
          </a:p>
          <a:p>
            <a:pPr algn="ctr"/>
            <a:r>
              <a:rPr lang="en-US" sz="6000" dirty="0">
                <a:solidFill>
                  <a:srgbClr val="D93037"/>
                </a:solidFill>
                <a:latin typeface="Arial Rounded MT Bold" panose="020F0704030504030204" pitchFamily="34" charset="0"/>
              </a:rPr>
              <a:t>When Life Tumbles In</a:t>
            </a:r>
          </a:p>
        </p:txBody>
      </p:sp>
      <p:sp>
        <p:nvSpPr>
          <p:cNvPr id="3" name="TextBox 2">
            <a:extLst>
              <a:ext uri="{FF2B5EF4-FFF2-40B4-BE49-F238E27FC236}">
                <a16:creationId xmlns:a16="http://schemas.microsoft.com/office/drawing/2014/main" id="{9F3A035A-DF15-0E49-50B6-A463D3DBDF71}"/>
              </a:ext>
            </a:extLst>
          </p:cNvPr>
          <p:cNvSpPr txBox="1"/>
          <p:nvPr/>
        </p:nvSpPr>
        <p:spPr>
          <a:xfrm>
            <a:off x="555477" y="3113952"/>
            <a:ext cx="6460620" cy="3108543"/>
          </a:xfrm>
          <a:prstGeom prst="rect">
            <a:avLst/>
          </a:prstGeom>
          <a:noFill/>
        </p:spPr>
        <p:txBody>
          <a:bodyPr wrap="square" rtlCol="0">
            <a:spAutoFit/>
          </a:bodyPr>
          <a:lstStyle/>
          <a:p>
            <a:r>
              <a:rPr lang="en-US" sz="2800" dirty="0"/>
              <a:t>“Finally, brothers, whatever is true, whatever is honorable, whatever is just, whatever is pure, whatever is lovely, whatever is commendable, if there is any excellence, if there is anything worthy of praise, think about these things” (Phil. 4:8).</a:t>
            </a:r>
          </a:p>
        </p:txBody>
      </p:sp>
    </p:spTree>
    <p:extLst>
      <p:ext uri="{BB962C8B-B14F-4D97-AF65-F5344CB8AC3E}">
        <p14:creationId xmlns:p14="http://schemas.microsoft.com/office/powerpoint/2010/main" val="48990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E21F-3AC8-1B6E-9F38-C2F1D7F31FBC}"/>
              </a:ext>
            </a:extLst>
          </p:cNvPr>
          <p:cNvSpPr>
            <a:spLocks noGrp="1"/>
          </p:cNvSpPr>
          <p:nvPr>
            <p:ph type="title"/>
          </p:nvPr>
        </p:nvSpPr>
        <p:spPr/>
        <p:txBody>
          <a:bodyPr/>
          <a:lstStyle/>
          <a:p>
            <a:r>
              <a:rPr lang="en-US" dirty="0"/>
              <a:t>Keep Thinking Straight</a:t>
            </a:r>
          </a:p>
        </p:txBody>
      </p:sp>
      <p:sp>
        <p:nvSpPr>
          <p:cNvPr id="3" name="Content Placeholder 2">
            <a:extLst>
              <a:ext uri="{FF2B5EF4-FFF2-40B4-BE49-F238E27FC236}">
                <a16:creationId xmlns:a16="http://schemas.microsoft.com/office/drawing/2014/main" id="{F8A79FBD-1F9D-929E-53C7-4ED95326AFC8}"/>
              </a:ext>
            </a:extLst>
          </p:cNvPr>
          <p:cNvSpPr>
            <a:spLocks noGrp="1"/>
          </p:cNvSpPr>
          <p:nvPr>
            <p:ph idx="1"/>
          </p:nvPr>
        </p:nvSpPr>
        <p:spPr/>
        <p:txBody>
          <a:bodyPr>
            <a:normAutofit/>
          </a:bodyPr>
          <a:lstStyle/>
          <a:p>
            <a:r>
              <a:rPr lang="en-US" dirty="0"/>
              <a:t>Keep thinking on those things that pertain to holiness.</a:t>
            </a:r>
          </a:p>
          <a:p>
            <a:r>
              <a:rPr lang="en-US" dirty="0"/>
              <a:t>Remember these great truth taught in Proverbs:</a:t>
            </a:r>
          </a:p>
          <a:p>
            <a:pPr lvl="1"/>
            <a:r>
              <a:rPr lang="en-US" dirty="0"/>
              <a:t>“Keep your heart with all vigilance, for from it flow the springs of life” (4:23).</a:t>
            </a:r>
          </a:p>
          <a:p>
            <a:pPr lvl="1"/>
            <a:r>
              <a:rPr lang="en-US" dirty="0"/>
              <a:t>“Let your eyes look directly forward, and your gaze be straight before you” (4:25).</a:t>
            </a:r>
          </a:p>
          <a:p>
            <a:r>
              <a:rPr lang="en-US" dirty="0"/>
              <a:t>Jesus said, “The good person out of the good treasure of his heart produces good, and the evil person out of his evil treasure produces evil, for out of the abundance of the heart his mouth speaks” (Luke 6:45).</a:t>
            </a:r>
          </a:p>
          <a:p>
            <a:endParaRPr lang="en-US" dirty="0"/>
          </a:p>
        </p:txBody>
      </p:sp>
    </p:spTree>
    <p:extLst>
      <p:ext uri="{BB962C8B-B14F-4D97-AF65-F5344CB8AC3E}">
        <p14:creationId xmlns:p14="http://schemas.microsoft.com/office/powerpoint/2010/main" val="420762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ADFAE-7B27-3E0C-A115-07432C50E2BC}"/>
              </a:ext>
            </a:extLst>
          </p:cNvPr>
          <p:cNvSpPr>
            <a:spLocks noGrp="1"/>
          </p:cNvSpPr>
          <p:nvPr>
            <p:ph type="title"/>
          </p:nvPr>
        </p:nvSpPr>
        <p:spPr/>
        <p:txBody>
          <a:bodyPr/>
          <a:lstStyle/>
          <a:p>
            <a:r>
              <a:rPr lang="en-US" dirty="0"/>
              <a:t>Sometimes Troubles Are Foreseen</a:t>
            </a:r>
          </a:p>
        </p:txBody>
      </p:sp>
      <p:sp>
        <p:nvSpPr>
          <p:cNvPr id="3" name="Content Placeholder 2">
            <a:extLst>
              <a:ext uri="{FF2B5EF4-FFF2-40B4-BE49-F238E27FC236}">
                <a16:creationId xmlns:a16="http://schemas.microsoft.com/office/drawing/2014/main" id="{77896352-EFBD-63A1-AF82-F326EDEDDFE0}"/>
              </a:ext>
            </a:extLst>
          </p:cNvPr>
          <p:cNvSpPr>
            <a:spLocks noGrp="1"/>
          </p:cNvSpPr>
          <p:nvPr>
            <p:ph idx="1"/>
          </p:nvPr>
        </p:nvSpPr>
        <p:spPr/>
        <p:txBody>
          <a:bodyPr>
            <a:normAutofit fontScale="92500"/>
          </a:bodyPr>
          <a:lstStyle/>
          <a:p>
            <a:r>
              <a:rPr lang="en-US" dirty="0"/>
              <a:t>Medical conditions: heart attacks, strokes, cancer, Alzheimer’s, old age.</a:t>
            </a:r>
          </a:p>
          <a:p>
            <a:r>
              <a:rPr lang="en-US" dirty="0"/>
              <a:t>A financial crisis can occur that totally wrecks a person’s life. </a:t>
            </a:r>
          </a:p>
          <a:p>
            <a:r>
              <a:rPr lang="en-US" dirty="0"/>
              <a:t>Sometimes a deer can run into your car and create changes you did not anticipate.</a:t>
            </a:r>
          </a:p>
          <a:p>
            <a:r>
              <a:rPr lang="en-US" dirty="0"/>
              <a:t>A layoff at work or being fired can occur.</a:t>
            </a:r>
          </a:p>
          <a:p>
            <a:r>
              <a:rPr lang="en-US" dirty="0"/>
              <a:t>Learning of unfaithfulness in one’s mate.</a:t>
            </a:r>
          </a:p>
          <a:p>
            <a:r>
              <a:rPr lang="en-US" dirty="0"/>
              <a:t>A teenaged daughter becomes pregnant outside of wedlock.</a:t>
            </a:r>
          </a:p>
          <a:p>
            <a:r>
              <a:rPr lang="en-US" dirty="0"/>
              <a:t>A divorce.</a:t>
            </a:r>
          </a:p>
          <a:p>
            <a:r>
              <a:rPr lang="en-US" dirty="0"/>
              <a:t>Church problems that result in division.</a:t>
            </a:r>
          </a:p>
        </p:txBody>
      </p:sp>
    </p:spTree>
    <p:extLst>
      <p:ext uri="{BB962C8B-B14F-4D97-AF65-F5344CB8AC3E}">
        <p14:creationId xmlns:p14="http://schemas.microsoft.com/office/powerpoint/2010/main" val="2242638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alling House Cards Stock Photos - Free &amp; Royalty-Free Stock Photos from  Dreamstime">
            <a:extLst>
              <a:ext uri="{FF2B5EF4-FFF2-40B4-BE49-F238E27FC236}">
                <a16:creationId xmlns:a16="http://schemas.microsoft.com/office/drawing/2014/main" id="{410410D8-28DE-5D6B-D0D4-0444D444A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492" y="0"/>
            <a:ext cx="6172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B7822A-F463-CB8A-1CA0-1E18D605381A}"/>
              </a:ext>
            </a:extLst>
          </p:cNvPr>
          <p:cNvSpPr txBox="1"/>
          <p:nvPr/>
        </p:nvSpPr>
        <p:spPr>
          <a:xfrm>
            <a:off x="428180" y="682517"/>
            <a:ext cx="5819686" cy="2431435"/>
          </a:xfrm>
          <a:prstGeom prst="rect">
            <a:avLst/>
          </a:prstGeom>
          <a:noFill/>
        </p:spPr>
        <p:txBody>
          <a:bodyPr wrap="square" rtlCol="0">
            <a:spAutoFit/>
          </a:bodyPr>
          <a:lstStyle/>
          <a:p>
            <a:r>
              <a:rPr lang="en-US" sz="3200" dirty="0">
                <a:latin typeface="Arial Rounded MT Bold" panose="020F0704030504030204" pitchFamily="34" charset="0"/>
              </a:rPr>
              <a:t>What Should I Do. . .</a:t>
            </a:r>
          </a:p>
          <a:p>
            <a:pPr algn="ctr"/>
            <a:r>
              <a:rPr lang="en-US" sz="6000" dirty="0">
                <a:solidFill>
                  <a:srgbClr val="D93037"/>
                </a:solidFill>
                <a:latin typeface="Arial Rounded MT Bold" panose="020F0704030504030204" pitchFamily="34" charset="0"/>
              </a:rPr>
              <a:t>When Life Tumbles In</a:t>
            </a:r>
          </a:p>
        </p:txBody>
      </p:sp>
      <p:sp>
        <p:nvSpPr>
          <p:cNvPr id="3" name="TextBox 2">
            <a:extLst>
              <a:ext uri="{FF2B5EF4-FFF2-40B4-BE49-F238E27FC236}">
                <a16:creationId xmlns:a16="http://schemas.microsoft.com/office/drawing/2014/main" id="{9F3A035A-DF15-0E49-50B6-A463D3DBDF71}"/>
              </a:ext>
            </a:extLst>
          </p:cNvPr>
          <p:cNvSpPr txBox="1"/>
          <p:nvPr/>
        </p:nvSpPr>
        <p:spPr>
          <a:xfrm>
            <a:off x="504203" y="3985623"/>
            <a:ext cx="6460620" cy="1384995"/>
          </a:xfrm>
          <a:prstGeom prst="rect">
            <a:avLst/>
          </a:prstGeom>
          <a:noFill/>
        </p:spPr>
        <p:txBody>
          <a:bodyPr wrap="square" rtlCol="0">
            <a:spAutoFit/>
          </a:bodyPr>
          <a:lstStyle/>
          <a:p>
            <a:r>
              <a:rPr lang="en-US" sz="2800" dirty="0"/>
              <a:t>“Not that I am speaking of being in need, for I have learned in whatever situation I am </a:t>
            </a:r>
            <a:r>
              <a:rPr lang="en-US" sz="2800" dirty="0">
                <a:solidFill>
                  <a:srgbClr val="D93037"/>
                </a:solidFill>
              </a:rPr>
              <a:t>to be content</a:t>
            </a:r>
            <a:r>
              <a:rPr lang="en-US" sz="2800" dirty="0"/>
              <a:t>” (Phil. 4:11).</a:t>
            </a:r>
          </a:p>
        </p:txBody>
      </p:sp>
    </p:spTree>
    <p:extLst>
      <p:ext uri="{BB962C8B-B14F-4D97-AF65-F5344CB8AC3E}">
        <p14:creationId xmlns:p14="http://schemas.microsoft.com/office/powerpoint/2010/main" val="41399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2329-51BF-5067-2F8C-1CDEFB37FC03}"/>
              </a:ext>
            </a:extLst>
          </p:cNvPr>
          <p:cNvSpPr>
            <a:spLocks noGrp="1"/>
          </p:cNvSpPr>
          <p:nvPr>
            <p:ph type="title"/>
          </p:nvPr>
        </p:nvSpPr>
        <p:spPr/>
        <p:txBody>
          <a:bodyPr/>
          <a:lstStyle/>
          <a:p>
            <a:r>
              <a:rPr lang="en-US" dirty="0"/>
              <a:t>Paul Did Not Find This Easy to Do</a:t>
            </a:r>
          </a:p>
        </p:txBody>
      </p:sp>
      <p:sp>
        <p:nvSpPr>
          <p:cNvPr id="3" name="Content Placeholder 2">
            <a:extLst>
              <a:ext uri="{FF2B5EF4-FFF2-40B4-BE49-F238E27FC236}">
                <a16:creationId xmlns:a16="http://schemas.microsoft.com/office/drawing/2014/main" id="{7F96DFB5-A1DC-B128-C4E5-A42E4EB939B2}"/>
              </a:ext>
            </a:extLst>
          </p:cNvPr>
          <p:cNvSpPr>
            <a:spLocks noGrp="1"/>
          </p:cNvSpPr>
          <p:nvPr>
            <p:ph idx="1"/>
          </p:nvPr>
        </p:nvSpPr>
        <p:spPr/>
        <p:txBody>
          <a:bodyPr>
            <a:normAutofit fontScale="92500" lnSpcReduction="10000"/>
          </a:bodyPr>
          <a:lstStyle/>
          <a:p>
            <a:r>
              <a:rPr lang="en-US" dirty="0"/>
              <a:t>“So to keep me from becoming conceited because of the surpassing greatness of the revelations, a thorn was given me in the flesh, a messenger of Satan to harass me, to keep me from becoming conceited. </a:t>
            </a:r>
            <a:r>
              <a:rPr lang="en-US" dirty="0">
                <a:solidFill>
                  <a:srgbClr val="D93037"/>
                </a:solidFill>
                <a:latin typeface="+mj-lt"/>
              </a:rPr>
              <a:t>Three times I pleaded with the Lord about this, that it should leave me</a:t>
            </a:r>
            <a:r>
              <a:rPr lang="en-US" dirty="0"/>
              <a:t>. But he said to me, ‘My grace is sufficient for you, for my power is made perfect in weakness.’ Therefore I will boast all the more gladly of my weaknesses, so that the power of Christ may rest upon me. </a:t>
            </a:r>
            <a:r>
              <a:rPr lang="en-US" dirty="0">
                <a:solidFill>
                  <a:srgbClr val="D93037"/>
                </a:solidFill>
                <a:latin typeface="+mj-lt"/>
              </a:rPr>
              <a:t>For the sake of Christ</a:t>
            </a:r>
            <a:r>
              <a:rPr lang="en-US" dirty="0"/>
              <a:t>, then, I am content with weaknesses, insults, hardships, persecutions, and calamities. For when I am weak, then I am strong” (2 Cor. 12:7-10).</a:t>
            </a:r>
          </a:p>
          <a:p>
            <a:r>
              <a:rPr lang="en-US" dirty="0"/>
              <a:t>Given the wording of Philippians 4:11, he learned how to be content during hard times. If Paul can learn to be content in his situation, so can we learn to accept our own situations.</a:t>
            </a:r>
          </a:p>
          <a:p>
            <a:endParaRPr lang="en-US" dirty="0"/>
          </a:p>
        </p:txBody>
      </p:sp>
    </p:spTree>
    <p:extLst>
      <p:ext uri="{BB962C8B-B14F-4D97-AF65-F5344CB8AC3E}">
        <p14:creationId xmlns:p14="http://schemas.microsoft.com/office/powerpoint/2010/main" val="126354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alling House Cards Stock Photos - Free &amp; Royalty-Free Stock Photos from  Dreamstime">
            <a:extLst>
              <a:ext uri="{FF2B5EF4-FFF2-40B4-BE49-F238E27FC236}">
                <a16:creationId xmlns:a16="http://schemas.microsoft.com/office/drawing/2014/main" id="{410410D8-28DE-5D6B-D0D4-0444D444A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492" y="0"/>
            <a:ext cx="6172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B7822A-F463-CB8A-1CA0-1E18D605381A}"/>
              </a:ext>
            </a:extLst>
          </p:cNvPr>
          <p:cNvSpPr txBox="1"/>
          <p:nvPr/>
        </p:nvSpPr>
        <p:spPr>
          <a:xfrm>
            <a:off x="428180" y="682517"/>
            <a:ext cx="5819686" cy="2431435"/>
          </a:xfrm>
          <a:prstGeom prst="rect">
            <a:avLst/>
          </a:prstGeom>
          <a:noFill/>
        </p:spPr>
        <p:txBody>
          <a:bodyPr wrap="square" rtlCol="0">
            <a:spAutoFit/>
          </a:bodyPr>
          <a:lstStyle/>
          <a:p>
            <a:r>
              <a:rPr lang="en-US" sz="3200" dirty="0">
                <a:latin typeface="Arial Rounded MT Bold" panose="020F0704030504030204" pitchFamily="34" charset="0"/>
              </a:rPr>
              <a:t>What Should I Do. . .</a:t>
            </a:r>
          </a:p>
          <a:p>
            <a:pPr algn="ctr"/>
            <a:r>
              <a:rPr lang="en-US" sz="6000" dirty="0">
                <a:solidFill>
                  <a:srgbClr val="D93037"/>
                </a:solidFill>
                <a:latin typeface="Arial Rounded MT Bold" panose="020F0704030504030204" pitchFamily="34" charset="0"/>
              </a:rPr>
              <a:t>When Life Tumbles In</a:t>
            </a:r>
          </a:p>
        </p:txBody>
      </p:sp>
      <p:sp>
        <p:nvSpPr>
          <p:cNvPr id="3" name="TextBox 2">
            <a:extLst>
              <a:ext uri="{FF2B5EF4-FFF2-40B4-BE49-F238E27FC236}">
                <a16:creationId xmlns:a16="http://schemas.microsoft.com/office/drawing/2014/main" id="{9F3A035A-DF15-0E49-50B6-A463D3DBDF71}"/>
              </a:ext>
            </a:extLst>
          </p:cNvPr>
          <p:cNvSpPr txBox="1"/>
          <p:nvPr/>
        </p:nvSpPr>
        <p:spPr>
          <a:xfrm>
            <a:off x="428180" y="3429000"/>
            <a:ext cx="6460620" cy="2677656"/>
          </a:xfrm>
          <a:prstGeom prst="rect">
            <a:avLst/>
          </a:prstGeom>
          <a:noFill/>
        </p:spPr>
        <p:txBody>
          <a:bodyPr wrap="square" rtlCol="0">
            <a:spAutoFit/>
          </a:bodyPr>
          <a:lstStyle/>
          <a:p>
            <a:r>
              <a:rPr lang="en-US" sz="2800" dirty="0"/>
              <a:t>“I know how to be brought low, and I know how to abound. In any and every circumstance, I have learned the secret of facing plenty and hunger, abundance and need. </a:t>
            </a:r>
            <a:r>
              <a:rPr lang="en-US" sz="2800" dirty="0">
                <a:solidFill>
                  <a:srgbClr val="D93037"/>
                </a:solidFill>
              </a:rPr>
              <a:t>I can do all things through him who strengthens me</a:t>
            </a:r>
            <a:r>
              <a:rPr lang="en-US" sz="2800" dirty="0"/>
              <a:t>” (Phil. 4:12-13).</a:t>
            </a:r>
          </a:p>
        </p:txBody>
      </p:sp>
    </p:spTree>
    <p:extLst>
      <p:ext uri="{BB962C8B-B14F-4D97-AF65-F5344CB8AC3E}">
        <p14:creationId xmlns:p14="http://schemas.microsoft.com/office/powerpoint/2010/main" val="410687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FA152-114D-0D1E-F10B-D88077B38802}"/>
              </a:ext>
            </a:extLst>
          </p:cNvPr>
          <p:cNvSpPr>
            <a:spLocks noGrp="1"/>
          </p:cNvSpPr>
          <p:nvPr>
            <p:ph type="title"/>
          </p:nvPr>
        </p:nvSpPr>
        <p:spPr/>
        <p:txBody>
          <a:bodyPr/>
          <a:lstStyle/>
          <a:p>
            <a:r>
              <a:rPr lang="en-US" dirty="0"/>
              <a:t>Romans 8:35-39</a:t>
            </a:r>
          </a:p>
        </p:txBody>
      </p:sp>
      <p:sp>
        <p:nvSpPr>
          <p:cNvPr id="3" name="Content Placeholder 2">
            <a:extLst>
              <a:ext uri="{FF2B5EF4-FFF2-40B4-BE49-F238E27FC236}">
                <a16:creationId xmlns:a16="http://schemas.microsoft.com/office/drawing/2014/main" id="{91CAE420-BC61-5D91-5F6F-8AC1AA28B8F8}"/>
              </a:ext>
            </a:extLst>
          </p:cNvPr>
          <p:cNvSpPr>
            <a:spLocks noGrp="1"/>
          </p:cNvSpPr>
          <p:nvPr>
            <p:ph idx="1"/>
          </p:nvPr>
        </p:nvSpPr>
        <p:spPr/>
        <p:txBody>
          <a:bodyPr/>
          <a:lstStyle/>
          <a:p>
            <a:r>
              <a:rPr lang="en-US" dirty="0"/>
              <a:t> </a:t>
            </a:r>
            <a:r>
              <a:rPr lang="en-US" dirty="0">
                <a:solidFill>
                  <a:srgbClr val="D93037"/>
                </a:solidFill>
                <a:latin typeface="+mj-lt"/>
              </a:rPr>
              <a:t>“Who shall separate us from the love of Christ? </a:t>
            </a:r>
            <a:r>
              <a:rPr lang="en-US" dirty="0"/>
              <a:t>Shall tribulation, or distress, or persecution, or famine, or nakedness, or danger, or sword? As it is written, ‘For your sake we are being killed all the day long; we are regarded as sheep to be slaughtered.’ </a:t>
            </a:r>
            <a:r>
              <a:rPr lang="en-US" dirty="0">
                <a:solidFill>
                  <a:srgbClr val="D93037"/>
                </a:solidFill>
                <a:latin typeface="+mj-lt"/>
              </a:rPr>
              <a:t>No, in all these things we are more than conquerors through him who loved us</a:t>
            </a:r>
            <a:r>
              <a:rPr lang="en-US" dirty="0"/>
              <a:t>. For I am sure that neither death nor life, nor angels nor rulers, nor things present nor things to come, nor powers, nor height nor depth, nor anything else in all creation, will be able to separate us from the love of God in Christ Jesus our Lord” (Rom. 8:35-39).</a:t>
            </a:r>
          </a:p>
        </p:txBody>
      </p:sp>
    </p:spTree>
    <p:extLst>
      <p:ext uri="{BB962C8B-B14F-4D97-AF65-F5344CB8AC3E}">
        <p14:creationId xmlns:p14="http://schemas.microsoft.com/office/powerpoint/2010/main" val="3249769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5E25-8CA4-1D77-25D6-397B99A5FF5B}"/>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F6CEC3AF-BF71-1724-CC0D-2DB648D15B1E}"/>
              </a:ext>
            </a:extLst>
          </p:cNvPr>
          <p:cNvSpPr>
            <a:spLocks noGrp="1"/>
          </p:cNvSpPr>
          <p:nvPr>
            <p:ph type="body" idx="1"/>
          </p:nvPr>
        </p:nvSpPr>
        <p:spPr>
          <a:solidFill>
            <a:srgbClr val="D93037"/>
          </a:solidFill>
        </p:spPr>
        <p:txBody>
          <a:bodyPr/>
          <a:lstStyle/>
          <a:p>
            <a:endParaRPr lang="en-US" dirty="0"/>
          </a:p>
        </p:txBody>
      </p:sp>
    </p:spTree>
    <p:extLst>
      <p:ext uri="{BB962C8B-B14F-4D97-AF65-F5344CB8AC3E}">
        <p14:creationId xmlns:p14="http://schemas.microsoft.com/office/powerpoint/2010/main" val="3270915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F6EA9-71E9-FE52-FB6B-05ED1180265D}"/>
              </a:ext>
            </a:extLst>
          </p:cNvPr>
          <p:cNvSpPr>
            <a:spLocks noGrp="1"/>
          </p:cNvSpPr>
          <p:nvPr>
            <p:ph type="title"/>
          </p:nvPr>
        </p:nvSpPr>
        <p:spPr/>
        <p:txBody>
          <a:bodyPr/>
          <a:lstStyle/>
          <a:p>
            <a:r>
              <a:rPr lang="en-US" dirty="0"/>
              <a:t>Don’t Forget!</a:t>
            </a:r>
          </a:p>
        </p:txBody>
      </p:sp>
      <p:sp>
        <p:nvSpPr>
          <p:cNvPr id="3" name="Content Placeholder 2">
            <a:extLst>
              <a:ext uri="{FF2B5EF4-FFF2-40B4-BE49-F238E27FC236}">
                <a16:creationId xmlns:a16="http://schemas.microsoft.com/office/drawing/2014/main" id="{B6482757-0535-4876-FE68-465F28AD12C2}"/>
              </a:ext>
            </a:extLst>
          </p:cNvPr>
          <p:cNvSpPr>
            <a:spLocks noGrp="1"/>
          </p:cNvSpPr>
          <p:nvPr>
            <p:ph idx="1"/>
          </p:nvPr>
        </p:nvSpPr>
        <p:spPr>
          <a:xfrm>
            <a:off x="838200" y="1825625"/>
            <a:ext cx="10515600" cy="4667250"/>
          </a:xfrm>
        </p:spPr>
        <p:txBody>
          <a:bodyPr>
            <a:normAutofit fontScale="92500" lnSpcReduction="20000"/>
          </a:bodyPr>
          <a:lstStyle/>
          <a:p>
            <a:r>
              <a:rPr lang="en-US" dirty="0"/>
              <a:t>You may be experiencing troubles in your own life brought on by the care and worries of this world. This last message I want you to remember today is the most important: “</a:t>
            </a:r>
            <a:r>
              <a:rPr lang="en-US"/>
              <a:t>Jesus cares </a:t>
            </a:r>
            <a:r>
              <a:rPr lang="en-US" dirty="0"/>
              <a:t>for you.” </a:t>
            </a:r>
          </a:p>
          <a:p>
            <a:r>
              <a:rPr lang="en-US" dirty="0"/>
              <a:t>His invitation in Matthew 11:28-30 is addressed all of mankind who one time or the other will experience these the same burdens: “Come to me, </a:t>
            </a:r>
            <a:r>
              <a:rPr lang="en-US" dirty="0">
                <a:solidFill>
                  <a:srgbClr val="D93037"/>
                </a:solidFill>
              </a:rPr>
              <a:t>all who labor and are heavy laden, and I will give you rest</a:t>
            </a:r>
            <a:r>
              <a:rPr lang="en-US" dirty="0"/>
              <a:t>. Take my yoke upon you, and learn from me, for I am gentle and lowly in heart, and you will find rest for your souls. </a:t>
            </a:r>
            <a:r>
              <a:rPr lang="en-US" dirty="0">
                <a:solidFill>
                  <a:srgbClr val="D93037"/>
                </a:solidFill>
              </a:rPr>
              <a:t>For my yoke is easy, and my burden is light</a:t>
            </a:r>
            <a:r>
              <a:rPr lang="en-US" dirty="0"/>
              <a:t>.”</a:t>
            </a:r>
          </a:p>
          <a:p>
            <a:r>
              <a:rPr lang="en-US" dirty="0"/>
              <a:t>Jesus loves you and me enough to want to help. Jesus has the ability to help. Jesus will show you the way to find relief from your heavy burdens. </a:t>
            </a:r>
          </a:p>
          <a:p>
            <a:r>
              <a:rPr lang="en-US" dirty="0"/>
              <a:t>Jesus expects us to yield ourselves to His yoke and carry His burden, which is easy and light. </a:t>
            </a:r>
          </a:p>
          <a:p>
            <a:endParaRPr lang="en-US" dirty="0"/>
          </a:p>
        </p:txBody>
      </p:sp>
    </p:spTree>
    <p:extLst>
      <p:ext uri="{BB962C8B-B14F-4D97-AF65-F5344CB8AC3E}">
        <p14:creationId xmlns:p14="http://schemas.microsoft.com/office/powerpoint/2010/main" val="109320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alling House Cards Stock Photos - Free &amp; Royalty-Free Stock Photos from  Dreamstime">
            <a:extLst>
              <a:ext uri="{FF2B5EF4-FFF2-40B4-BE49-F238E27FC236}">
                <a16:creationId xmlns:a16="http://schemas.microsoft.com/office/drawing/2014/main" id="{410410D8-28DE-5D6B-D0D4-0444D444A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492" y="0"/>
            <a:ext cx="6172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B7822A-F463-CB8A-1CA0-1E18D605381A}"/>
              </a:ext>
            </a:extLst>
          </p:cNvPr>
          <p:cNvSpPr txBox="1"/>
          <p:nvPr/>
        </p:nvSpPr>
        <p:spPr>
          <a:xfrm>
            <a:off x="1034041" y="1563880"/>
            <a:ext cx="5819686" cy="2431435"/>
          </a:xfrm>
          <a:prstGeom prst="rect">
            <a:avLst/>
          </a:prstGeom>
          <a:noFill/>
        </p:spPr>
        <p:txBody>
          <a:bodyPr wrap="square" rtlCol="0">
            <a:spAutoFit/>
          </a:bodyPr>
          <a:lstStyle/>
          <a:p>
            <a:r>
              <a:rPr lang="en-US" sz="3200" dirty="0">
                <a:latin typeface="Arial Rounded MT Bold" panose="020F0704030504030204" pitchFamily="34" charset="0"/>
              </a:rPr>
              <a:t>What Should I Do. . .</a:t>
            </a:r>
          </a:p>
          <a:p>
            <a:pPr algn="ctr"/>
            <a:r>
              <a:rPr lang="en-US" sz="6000" dirty="0">
                <a:solidFill>
                  <a:srgbClr val="D93037"/>
                </a:solidFill>
                <a:latin typeface="Arial Rounded MT Bold" panose="020F0704030504030204" pitchFamily="34" charset="0"/>
              </a:rPr>
              <a:t>When Life Tumbles In</a:t>
            </a:r>
          </a:p>
        </p:txBody>
      </p:sp>
    </p:spTree>
    <p:extLst>
      <p:ext uri="{BB962C8B-B14F-4D97-AF65-F5344CB8AC3E}">
        <p14:creationId xmlns:p14="http://schemas.microsoft.com/office/powerpoint/2010/main" val="455448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Who Wrote the Book of Philippians?">
            <a:extLst>
              <a:ext uri="{FF2B5EF4-FFF2-40B4-BE49-F238E27FC236}">
                <a16:creationId xmlns:a16="http://schemas.microsoft.com/office/drawing/2014/main" id="{B4867E93-456E-8EAA-B766-40AA9C67AA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78" r="415"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129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7D17-9384-1884-008E-52F84860ACF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63784DF6-5F65-1A2F-AC0A-10EF4EC0221C}"/>
              </a:ext>
            </a:extLst>
          </p:cNvPr>
          <p:cNvSpPr>
            <a:spLocks noGrp="1"/>
          </p:cNvSpPr>
          <p:nvPr>
            <p:ph idx="1"/>
          </p:nvPr>
        </p:nvSpPr>
        <p:spPr/>
        <p:txBody>
          <a:bodyPr>
            <a:normAutofit lnSpcReduction="10000"/>
          </a:bodyPr>
          <a:lstStyle/>
          <a:p>
            <a:r>
              <a:rPr lang="en-US" dirty="0"/>
              <a:t>The short letter was written by Paul, a man under house arrest in Rome, attached to a Roman guard and dependent upon others to supply food and clothing.</a:t>
            </a:r>
          </a:p>
          <a:p>
            <a:pPr lvl="1"/>
            <a:r>
              <a:rPr lang="en-US" dirty="0"/>
              <a:t>Already he had spent two years in a prison in Caesarea, being incarcerated by the procurators Felix and Festus (Acts 24:27).</a:t>
            </a:r>
          </a:p>
          <a:p>
            <a:pPr lvl="1"/>
            <a:r>
              <a:rPr lang="en-US" dirty="0"/>
              <a:t>After being transferred to Rome, he was limited in what he could do. </a:t>
            </a:r>
          </a:p>
          <a:p>
            <a:r>
              <a:rPr lang="en-US" dirty="0"/>
              <a:t>“He lived there two whole years at his own expense, and welcomed all who came to him, proclaiming the kingdom of God and teaching about the Lord Jesus Christ with all boldness and without hindrance” (Acts 28:30-31).</a:t>
            </a:r>
          </a:p>
          <a:p>
            <a:r>
              <a:rPr lang="en-US" dirty="0"/>
              <a:t>These conditions would lead most of us to despondency.</a:t>
            </a:r>
          </a:p>
        </p:txBody>
      </p:sp>
    </p:spTree>
    <p:extLst>
      <p:ext uri="{BB962C8B-B14F-4D97-AF65-F5344CB8AC3E}">
        <p14:creationId xmlns:p14="http://schemas.microsoft.com/office/powerpoint/2010/main" val="49188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6378-8486-0F14-9BC4-19B7D19082F6}"/>
              </a:ext>
            </a:extLst>
          </p:cNvPr>
          <p:cNvSpPr>
            <a:spLocks noGrp="1"/>
          </p:cNvSpPr>
          <p:nvPr>
            <p:ph type="title"/>
          </p:nvPr>
        </p:nvSpPr>
        <p:spPr/>
        <p:txBody>
          <a:bodyPr/>
          <a:lstStyle/>
          <a:p>
            <a:r>
              <a:rPr lang="en-US" dirty="0"/>
              <a:t>Yet The Book Emphasizes “Joy”</a:t>
            </a:r>
          </a:p>
        </p:txBody>
      </p:sp>
      <p:sp>
        <p:nvSpPr>
          <p:cNvPr id="3" name="Content Placeholder 2">
            <a:extLst>
              <a:ext uri="{FF2B5EF4-FFF2-40B4-BE49-F238E27FC236}">
                <a16:creationId xmlns:a16="http://schemas.microsoft.com/office/drawing/2014/main" id="{BD76856F-0F9F-A386-3D34-FC44F92233CD}"/>
              </a:ext>
            </a:extLst>
          </p:cNvPr>
          <p:cNvSpPr>
            <a:spLocks noGrp="1"/>
          </p:cNvSpPr>
          <p:nvPr>
            <p:ph idx="1"/>
          </p:nvPr>
        </p:nvSpPr>
        <p:spPr/>
        <p:txBody>
          <a:bodyPr/>
          <a:lstStyle/>
          <a:p>
            <a:r>
              <a:rPr lang="en-US" dirty="0"/>
              <a:t>Surprisingly, one of the main themes of this letter is “joy” (</a:t>
            </a:r>
            <a:r>
              <a:rPr lang="en-US" i="1" dirty="0" err="1"/>
              <a:t>chara</a:t>
            </a:r>
            <a:r>
              <a:rPr lang="en-US" dirty="0"/>
              <a:t>). The word appears five times in Philippians (1:4, 25; 2:2, 29; 4:1).</a:t>
            </a:r>
          </a:p>
          <a:p>
            <a:pPr lvl="1"/>
            <a:r>
              <a:rPr lang="en-US" dirty="0"/>
              <a:t>The cognate word “rejoice” (</a:t>
            </a:r>
            <a:r>
              <a:rPr lang="en-US" i="1" dirty="0" err="1"/>
              <a:t>chairō</a:t>
            </a:r>
            <a:r>
              <a:rPr lang="en-US" dirty="0"/>
              <a:t>) appears seven times (1:18; 2:17, 18, 28; 3:1; 4:4, 10).</a:t>
            </a:r>
          </a:p>
          <a:p>
            <a:r>
              <a:rPr lang="en-US" dirty="0"/>
              <a:t>I marvel that one who faced the problems that Paul was experiencing could write a letter so full of joy.</a:t>
            </a:r>
          </a:p>
          <a:p>
            <a:r>
              <a:rPr lang="en-US" dirty="0"/>
              <a:t>Let’s see what we can learn from this strong man.</a:t>
            </a:r>
          </a:p>
        </p:txBody>
      </p:sp>
    </p:spTree>
    <p:extLst>
      <p:ext uri="{BB962C8B-B14F-4D97-AF65-F5344CB8AC3E}">
        <p14:creationId xmlns:p14="http://schemas.microsoft.com/office/powerpoint/2010/main" val="344307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alling House Cards Stock Photos - Free &amp; Royalty-Free Stock Photos from  Dreamstime">
            <a:extLst>
              <a:ext uri="{FF2B5EF4-FFF2-40B4-BE49-F238E27FC236}">
                <a16:creationId xmlns:a16="http://schemas.microsoft.com/office/drawing/2014/main" id="{410410D8-28DE-5D6B-D0D4-0444D444A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492" y="0"/>
            <a:ext cx="6172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B7822A-F463-CB8A-1CA0-1E18D605381A}"/>
              </a:ext>
            </a:extLst>
          </p:cNvPr>
          <p:cNvSpPr txBox="1"/>
          <p:nvPr/>
        </p:nvSpPr>
        <p:spPr>
          <a:xfrm>
            <a:off x="428180" y="682517"/>
            <a:ext cx="5819686" cy="2431435"/>
          </a:xfrm>
          <a:prstGeom prst="rect">
            <a:avLst/>
          </a:prstGeom>
          <a:noFill/>
        </p:spPr>
        <p:txBody>
          <a:bodyPr wrap="square" rtlCol="0">
            <a:spAutoFit/>
          </a:bodyPr>
          <a:lstStyle/>
          <a:p>
            <a:r>
              <a:rPr lang="en-US" sz="3200" dirty="0">
                <a:latin typeface="Arial Rounded MT Bold" panose="020F0704030504030204" pitchFamily="34" charset="0"/>
              </a:rPr>
              <a:t>What Should I Do. . .</a:t>
            </a:r>
          </a:p>
          <a:p>
            <a:pPr algn="ctr"/>
            <a:r>
              <a:rPr lang="en-US" sz="6000" dirty="0">
                <a:solidFill>
                  <a:srgbClr val="D93037"/>
                </a:solidFill>
                <a:latin typeface="Arial Rounded MT Bold" panose="020F0704030504030204" pitchFamily="34" charset="0"/>
              </a:rPr>
              <a:t>When Life Tumbles In</a:t>
            </a:r>
          </a:p>
        </p:txBody>
      </p:sp>
      <p:sp>
        <p:nvSpPr>
          <p:cNvPr id="3" name="TextBox 2">
            <a:extLst>
              <a:ext uri="{FF2B5EF4-FFF2-40B4-BE49-F238E27FC236}">
                <a16:creationId xmlns:a16="http://schemas.microsoft.com/office/drawing/2014/main" id="{9F3A035A-DF15-0E49-50B6-A463D3DBDF71}"/>
              </a:ext>
            </a:extLst>
          </p:cNvPr>
          <p:cNvSpPr txBox="1"/>
          <p:nvPr/>
        </p:nvSpPr>
        <p:spPr>
          <a:xfrm>
            <a:off x="538386" y="3950293"/>
            <a:ext cx="6460620" cy="2062103"/>
          </a:xfrm>
          <a:prstGeom prst="rect">
            <a:avLst/>
          </a:prstGeom>
          <a:noFill/>
        </p:spPr>
        <p:txBody>
          <a:bodyPr wrap="square" rtlCol="0">
            <a:spAutoFit/>
          </a:bodyPr>
          <a:lstStyle/>
          <a:p>
            <a:r>
              <a:rPr lang="en-US" sz="3200" dirty="0"/>
              <a:t>“Therefore, my brothers, whom I love and long for, my joy and crown, </a:t>
            </a:r>
            <a:r>
              <a:rPr lang="en-US" sz="3200" dirty="0">
                <a:solidFill>
                  <a:srgbClr val="C00000"/>
                </a:solidFill>
                <a:latin typeface="+mj-lt"/>
              </a:rPr>
              <a:t>stand firm thus in the Lord</a:t>
            </a:r>
            <a:r>
              <a:rPr lang="en-US" sz="3200" dirty="0"/>
              <a:t>, my beloved” (Phil. 4:1).</a:t>
            </a:r>
          </a:p>
        </p:txBody>
      </p:sp>
    </p:spTree>
    <p:extLst>
      <p:ext uri="{BB962C8B-B14F-4D97-AF65-F5344CB8AC3E}">
        <p14:creationId xmlns:p14="http://schemas.microsoft.com/office/powerpoint/2010/main" val="322567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FF734-81E5-D760-FFE1-03B63BB04ACA}"/>
              </a:ext>
            </a:extLst>
          </p:cNvPr>
          <p:cNvSpPr>
            <a:spLocks noGrp="1"/>
          </p:cNvSpPr>
          <p:nvPr>
            <p:ph type="title"/>
          </p:nvPr>
        </p:nvSpPr>
        <p:spPr/>
        <p:txBody>
          <a:bodyPr/>
          <a:lstStyle/>
          <a:p>
            <a:r>
              <a:rPr lang="en-US" dirty="0"/>
              <a:t>Not the Time</a:t>
            </a:r>
          </a:p>
        </p:txBody>
      </p:sp>
      <p:sp>
        <p:nvSpPr>
          <p:cNvPr id="3" name="Content Placeholder 2">
            <a:extLst>
              <a:ext uri="{FF2B5EF4-FFF2-40B4-BE49-F238E27FC236}">
                <a16:creationId xmlns:a16="http://schemas.microsoft.com/office/drawing/2014/main" id="{7082147D-8513-E24A-F407-6BEE25A1E628}"/>
              </a:ext>
            </a:extLst>
          </p:cNvPr>
          <p:cNvSpPr>
            <a:spLocks noGrp="1"/>
          </p:cNvSpPr>
          <p:nvPr>
            <p:ph idx="1"/>
          </p:nvPr>
        </p:nvSpPr>
        <p:spPr/>
        <p:txBody>
          <a:bodyPr/>
          <a:lstStyle/>
          <a:p>
            <a:r>
              <a:rPr lang="en-US" dirty="0"/>
              <a:t>For doubting or wavering. </a:t>
            </a:r>
          </a:p>
          <a:p>
            <a:r>
              <a:rPr lang="en-US" dirty="0"/>
              <a:t>To run, hide, or quit.</a:t>
            </a:r>
          </a:p>
          <a:p>
            <a:r>
              <a:rPr lang="en-US" dirty="0"/>
              <a:t>Paul exhorted in another letter, “Be watchful, </a:t>
            </a:r>
            <a:r>
              <a:rPr lang="en-US" dirty="0">
                <a:solidFill>
                  <a:srgbClr val="C00000"/>
                </a:solidFill>
                <a:latin typeface="+mj-lt"/>
              </a:rPr>
              <a:t>stand firm in the faith, act like men, be strong</a:t>
            </a:r>
            <a:r>
              <a:rPr lang="en-US" dirty="0"/>
              <a:t>” (1 Cor. 16:13).</a:t>
            </a:r>
          </a:p>
        </p:txBody>
      </p:sp>
    </p:spTree>
    <p:extLst>
      <p:ext uri="{BB962C8B-B14F-4D97-AF65-F5344CB8AC3E}">
        <p14:creationId xmlns:p14="http://schemas.microsoft.com/office/powerpoint/2010/main" val="71452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 Sermon Template.potx" id="{B3D6A9BF-8F68-4A58-9C25-C7454ED9A6E3}" vid="{A8F7E920-647D-4164-9543-BEAFE35BBC3B}"/>
    </a:ext>
  </a:extLst>
</a:theme>
</file>

<file path=docProps/app.xml><?xml version="1.0" encoding="utf-8"?>
<Properties xmlns="http://schemas.openxmlformats.org/officeDocument/2006/extended-properties" xmlns:vt="http://schemas.openxmlformats.org/officeDocument/2006/docPropsVTypes">
  <Template/>
  <TotalTime>2250</TotalTime>
  <Words>3864</Words>
  <Application>Microsoft Office PowerPoint</Application>
  <PresentationFormat>Widescreen</PresentationFormat>
  <Paragraphs>135</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Rounded MT Bold</vt:lpstr>
      <vt:lpstr>Source Sans Pro Black</vt:lpstr>
      <vt:lpstr>Source Sans Pro Semibold</vt:lpstr>
      <vt:lpstr>Office Theme</vt:lpstr>
      <vt:lpstr>PowerPoint Presentation</vt:lpstr>
      <vt:lpstr>It Starts Like This</vt:lpstr>
      <vt:lpstr>Sometimes Troubles Are Foreseen</vt:lpstr>
      <vt:lpstr>PowerPoint Presentation</vt:lpstr>
      <vt:lpstr>PowerPoint Presentation</vt:lpstr>
      <vt:lpstr>Background</vt:lpstr>
      <vt:lpstr>Yet The Book Emphasizes “Joy”</vt:lpstr>
      <vt:lpstr>PowerPoint Presentation</vt:lpstr>
      <vt:lpstr>Not the Time</vt:lpstr>
      <vt:lpstr>PowerPoint Presentation</vt:lpstr>
      <vt:lpstr>Revelation 2:9-10</vt:lpstr>
      <vt:lpstr>PowerPoint Presentation</vt:lpstr>
      <vt:lpstr>Some Things Don’t Mean As Much</vt:lpstr>
      <vt:lpstr>Romans 5:1-5</vt:lpstr>
      <vt:lpstr>Remember What James Wrote</vt:lpstr>
      <vt:lpstr>PowerPoint Presentation</vt:lpstr>
      <vt:lpstr>Defining Epeikēs</vt:lpstr>
      <vt:lpstr>Different Translations</vt:lpstr>
      <vt:lpstr>How Do You Handle Troubles?</vt:lpstr>
      <vt:lpstr>PowerPoint Presentation</vt:lpstr>
      <vt:lpstr>Matthew 6:25-34</vt:lpstr>
      <vt:lpstr>Matthew 6:25-34</vt:lpstr>
      <vt:lpstr>Matthew 6:25-34</vt:lpstr>
      <vt:lpstr>Matthew 6:25-34</vt:lpstr>
      <vt:lpstr>Matthew 6:25-34</vt:lpstr>
      <vt:lpstr>Hebrews 4:14-16</vt:lpstr>
      <vt:lpstr>Don’t Forget Your Blessings</vt:lpstr>
      <vt:lpstr>PowerPoint Presentation</vt:lpstr>
      <vt:lpstr>Keep Thinking Straight</vt:lpstr>
      <vt:lpstr>PowerPoint Presentation</vt:lpstr>
      <vt:lpstr>Paul Did Not Find This Easy to Do</vt:lpstr>
      <vt:lpstr>PowerPoint Presentation</vt:lpstr>
      <vt:lpstr>Romans 8:35-39</vt:lpstr>
      <vt:lpstr>Conclusion</vt:lpstr>
      <vt:lpstr>Don’t Forget!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98</cp:revision>
  <dcterms:created xsi:type="dcterms:W3CDTF">2021-11-23T13:46:08Z</dcterms:created>
  <dcterms:modified xsi:type="dcterms:W3CDTF">2023-05-27T23:26:57Z</dcterms:modified>
</cp:coreProperties>
</file>