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21"/>
  </p:normalViewPr>
  <p:slideViewPr>
    <p:cSldViewPr>
      <p:cViewPr varScale="1">
        <p:scale>
          <a:sx n="108" d="100"/>
          <a:sy n="108" d="100"/>
        </p:scale>
        <p:origin x="736" y="20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FC849-18E5-4A4C-BF48-9434AAB616F5}" type="datetimeFigureOut">
              <a:rPr lang="en-US" smtClean="0"/>
              <a:pPr/>
              <a:t>5/16/23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E15566-5DDB-4FB9-A646-C741BD5D42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E21481-85EB-43D2-9EFB-D79BB9AA4325}" type="datetimeFigureOut">
              <a:rPr lang="en-US" smtClean="0"/>
              <a:pPr/>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21481-85EB-43D2-9EFB-D79BB9AA4325}" type="datetimeFigureOut">
              <a:rPr lang="en-US" smtClean="0"/>
              <a:pPr/>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21481-85EB-43D2-9EFB-D79BB9AA4325}" type="datetimeFigureOut">
              <a:rPr lang="en-US" smtClean="0"/>
              <a:pPr/>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21481-85EB-43D2-9EFB-D79BB9AA4325}" type="datetimeFigureOut">
              <a:rPr lang="en-US" smtClean="0"/>
              <a:pPr/>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21481-85EB-43D2-9EFB-D79BB9AA4325}" type="datetimeFigureOut">
              <a:rPr lang="en-US" smtClean="0"/>
              <a:pPr/>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E21481-85EB-43D2-9EFB-D79BB9AA4325}" type="datetimeFigureOut">
              <a:rPr lang="en-US" smtClean="0"/>
              <a:pPr/>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E21481-85EB-43D2-9EFB-D79BB9AA4325}" type="datetimeFigureOut">
              <a:rPr lang="en-US" smtClean="0"/>
              <a:pPr/>
              <a:t>5/16/23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E21481-85EB-43D2-9EFB-D79BB9AA4325}" type="datetimeFigureOut">
              <a:rPr lang="en-US" smtClean="0"/>
              <a:pPr/>
              <a:t>5/16/23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21481-85EB-43D2-9EFB-D79BB9AA4325}" type="datetimeFigureOut">
              <a:rPr lang="en-US" smtClean="0"/>
              <a:pPr/>
              <a:t>5/16/23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E21481-85EB-43D2-9EFB-D79BB9AA4325}" type="datetimeFigureOut">
              <a:rPr lang="en-US" smtClean="0"/>
              <a:pPr/>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E21481-85EB-43D2-9EFB-D79BB9AA4325}" type="datetimeFigureOut">
              <a:rPr lang="en-US" smtClean="0"/>
              <a:pPr/>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A903-2FEA-4921-B470-9DC1F44848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21481-85EB-43D2-9EFB-D79BB9AA4325}" type="datetimeFigureOut">
              <a:rPr lang="en-US" smtClean="0"/>
              <a:pPr/>
              <a:t>5/16/23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5A903-2FEA-4921-B470-9DC1F44848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5</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lh3.ggpht.com/-K4yJ9dRjXds/R8C2EOIKVWI/AAAAAAAAKz8/ldWYbzKsS6Q/0601002.jp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27000" contrast="-29000"/>
                    </a14:imgEffect>
                  </a14:imgLayer>
                </a14:imgProps>
              </a:ext>
            </a:extLst>
          </a:blip>
          <a:srcRect/>
          <a:stretch>
            <a:fillRect/>
          </a:stretch>
        </p:blipFill>
        <p:spPr bwMode="auto">
          <a:xfrm>
            <a:off x="0" y="0"/>
            <a:ext cx="12192000" cy="6858000"/>
          </a:xfrm>
          <a:prstGeom prst="rect">
            <a:avLst/>
          </a:prstGeom>
          <a:noFill/>
        </p:spPr>
      </p:pic>
      <p:sp>
        <p:nvSpPr>
          <p:cNvPr id="6" name="Rectangle 5"/>
          <p:cNvSpPr/>
          <p:nvPr/>
        </p:nvSpPr>
        <p:spPr>
          <a:xfrm>
            <a:off x="457200" y="455463"/>
            <a:ext cx="7239000" cy="1144291"/>
          </a:xfrm>
          <a:prstGeom prst="rect">
            <a:avLst/>
          </a:prstGeom>
          <a:noFill/>
        </p:spPr>
        <p:txBody>
          <a:bodyPr wrap="none" lIns="91440" tIns="45720" rIns="91440" bIns="45720" numCol="1">
            <a:prstTxWarp prst="textDoubleWave1">
              <a:avLst/>
            </a:prstTxWarp>
            <a:spAutoFit/>
          </a:bodyPr>
          <a:lstStyle/>
          <a:p>
            <a:pPr algn="ctr"/>
            <a:r>
              <a:rPr lang="en-US" sz="5400" b="1">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Bookman Old Style" pitchFamily="18" charset="0"/>
              </a:rPr>
              <a:t>“Saved For A Purpose”</a:t>
            </a:r>
            <a:endParaRPr lang="en-US" sz="5400" b="1" dirty="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e100suni.files.wordpress.com/2010/12/boy_reading_bible.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3" name="Rectangle 2"/>
          <p:cNvSpPr/>
          <p:nvPr/>
        </p:nvSpPr>
        <p:spPr>
          <a:xfrm>
            <a:off x="474023" y="1788794"/>
            <a:ext cx="11430000" cy="3539430"/>
          </a:xfrm>
          <a:prstGeom prst="rect">
            <a:avLst/>
          </a:prstGeom>
        </p:spPr>
        <p:txBody>
          <a:bodyPr wrap="square">
            <a:spAutoFit/>
          </a:bodyPr>
          <a:lstStyle/>
          <a:p>
            <a:pPr algn="just"/>
            <a:r>
              <a:rPr lang="en-US" sz="3200" b="1" dirty="0">
                <a:solidFill>
                  <a:schemeClr val="bg1"/>
                </a:solidFill>
                <a:latin typeface="Bookman Old Style" pitchFamily="18" charset="0"/>
              </a:rPr>
              <a:t>By faith Moses, when he became of age, refused to be called the son of Pharaoh's daughter, choosing rather to suffer affliction with the people of God than to enjoy the passing pleasures of sin, esteeming the reproach of Christ greater riches than the treasures in Egypt; for he looked to the reward. (Hebrews 11:24-26 )</a:t>
            </a:r>
          </a:p>
        </p:txBody>
      </p:sp>
      <p:sp>
        <p:nvSpPr>
          <p:cNvPr id="7" name="Rectangle 6"/>
          <p:cNvSpPr/>
          <p:nvPr/>
        </p:nvSpPr>
        <p:spPr>
          <a:xfrm>
            <a:off x="1939301" y="5384837"/>
            <a:ext cx="8499443" cy="1107996"/>
          </a:xfrm>
          <a:prstGeom prst="rect">
            <a:avLst/>
          </a:prstGeom>
          <a:noFill/>
        </p:spPr>
        <p:txBody>
          <a:bodyPr wrap="none" lIns="91440" tIns="45720" rIns="91440" bIns="45720">
            <a:spAutoFit/>
          </a:bodyPr>
          <a:lstStyle/>
          <a:p>
            <a:pPr algn="ctr"/>
            <a:r>
              <a:rPr lang="en-US" sz="6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man Old Style" panose="02050604050505020204" pitchFamily="18" charset="0"/>
              </a:rPr>
              <a:t>Serve &amp; Obey God!</a:t>
            </a:r>
          </a:p>
        </p:txBody>
      </p:sp>
      <p:sp>
        <p:nvSpPr>
          <p:cNvPr id="2" name="Rectangle 1">
            <a:extLst>
              <a:ext uri="{FF2B5EF4-FFF2-40B4-BE49-F238E27FC236}">
                <a16:creationId xmlns:a16="http://schemas.microsoft.com/office/drawing/2014/main" id="{582F6823-F575-C51E-B27D-3F83F6B06DB5}"/>
              </a:ext>
            </a:extLst>
          </p:cNvPr>
          <p:cNvSpPr/>
          <p:nvPr/>
        </p:nvSpPr>
        <p:spPr>
          <a:xfrm>
            <a:off x="457200" y="304800"/>
            <a:ext cx="6500049" cy="1211760"/>
          </a:xfrm>
          <a:prstGeom prst="rect">
            <a:avLst/>
          </a:prstGeom>
          <a:noFill/>
        </p:spPr>
        <p:txBody>
          <a:bodyPr wrap="none" lIns="91440" tIns="45720" rIns="91440" bIns="45720" numCol="1">
            <a:prstTxWarp prst="textDoubleWave1">
              <a:avLst>
                <a:gd name="adj1" fmla="val 6250"/>
                <a:gd name="adj2" fmla="val -1462"/>
              </a:avLst>
            </a:prstTxWarp>
            <a:spAutoFit/>
          </a:bodyPr>
          <a:lstStyle/>
          <a:p>
            <a:pPr algn="ctr"/>
            <a:r>
              <a:rPr lang="en-US" sz="5400" b="1" dirty="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Bookman Old Style" pitchFamily="18" charset="0"/>
              </a:rPr>
              <a:t>“Saved For A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jeffrandleman.com/wp-content/uploads/2011/01/Bible-Reading.jpg"/>
          <p:cNvPicPr>
            <a:picLocks noChangeAspect="1" noChangeArrowheads="1"/>
          </p:cNvPicPr>
          <p:nvPr/>
        </p:nvPicPr>
        <p:blipFill>
          <a:blip r:embed="rId2" cstate="print"/>
          <a:srcRect/>
          <a:stretch>
            <a:fillRect/>
          </a:stretch>
        </p:blipFill>
        <p:spPr bwMode="auto">
          <a:xfrm>
            <a:off x="7924800" y="2819400"/>
            <a:ext cx="3962400" cy="3838576"/>
          </a:xfrm>
          <a:prstGeom prst="ellipse">
            <a:avLst/>
          </a:prstGeom>
          <a:noFill/>
          <a:effectLst>
            <a:softEdge rad="317500"/>
          </a:effectLst>
        </p:spPr>
      </p:pic>
      <p:sp>
        <p:nvSpPr>
          <p:cNvPr id="3" name="Rectangle 2"/>
          <p:cNvSpPr/>
          <p:nvPr/>
        </p:nvSpPr>
        <p:spPr>
          <a:xfrm>
            <a:off x="5334002" y="6075218"/>
            <a:ext cx="6400798" cy="533400"/>
          </a:xfrm>
          <a:prstGeom prst="rect">
            <a:avLst/>
          </a:prstGeom>
          <a:noFill/>
        </p:spPr>
        <p:txBody>
          <a:bodyPr wrap="none" lIns="91440" tIns="45720" rIns="91440" bIns="45720" numCol="1">
            <a:prstTxWarp prst="textDoubleWave1">
              <a:avLst/>
            </a:prstTxWarp>
            <a:spAutoFit/>
          </a:bodyPr>
          <a:lstStyle/>
          <a:p>
            <a:pPr algn="ctr"/>
            <a:r>
              <a:rPr lang="en-US" sz="5400" b="1"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Bookman Old Style" pitchFamily="18" charset="0"/>
              </a:rPr>
              <a:t>“Saved For A Purpose”</a:t>
            </a:r>
          </a:p>
        </p:txBody>
      </p:sp>
      <p:sp>
        <p:nvSpPr>
          <p:cNvPr id="4" name="Rectangle 3"/>
          <p:cNvSpPr/>
          <p:nvPr/>
        </p:nvSpPr>
        <p:spPr>
          <a:xfrm>
            <a:off x="1841664" y="194339"/>
            <a:ext cx="8686801" cy="769441"/>
          </a:xfrm>
          <a:prstGeom prst="rect">
            <a:avLst/>
          </a:prstGeom>
          <a:noFill/>
        </p:spPr>
        <p:txBody>
          <a:bodyPr wrap="square" lIns="91440" tIns="45720" rIns="91440" bIns="45720">
            <a:spAutoFit/>
          </a:bodyPr>
          <a:lstStyle/>
          <a:p>
            <a:pPr algn="ctr"/>
            <a:r>
              <a:rPr lang="en-US" sz="44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Rockwell Extra Bold" pitchFamily="18" charset="0"/>
              </a:rPr>
              <a:t>My Purpose &amp; Priorities</a:t>
            </a:r>
          </a:p>
        </p:txBody>
      </p:sp>
      <p:sp>
        <p:nvSpPr>
          <p:cNvPr id="5" name="TextBox 4"/>
          <p:cNvSpPr txBox="1"/>
          <p:nvPr/>
        </p:nvSpPr>
        <p:spPr>
          <a:xfrm>
            <a:off x="588818" y="1121274"/>
            <a:ext cx="11582400" cy="1200329"/>
          </a:xfrm>
          <a:prstGeom prst="rect">
            <a:avLst/>
          </a:prstGeom>
          <a:noFill/>
        </p:spPr>
        <p:txBody>
          <a:bodyPr wrap="square" rtlCol="0">
            <a:spAutoFit/>
          </a:bodyPr>
          <a:lstStyle/>
          <a:p>
            <a:pPr>
              <a:buFont typeface="Wingdings" pitchFamily="2" charset="2"/>
              <a:buChar char="v"/>
            </a:pPr>
            <a:r>
              <a:rPr lang="en-US" sz="3600" b="1" dirty="0">
                <a:latin typeface="Bookman Old Style" pitchFamily="18" charset="0"/>
              </a:rPr>
              <a:t>I need to know what’s most important!</a:t>
            </a:r>
          </a:p>
          <a:p>
            <a:pPr>
              <a:buFont typeface="Wingdings" pitchFamily="2" charset="2"/>
              <a:buChar char="v"/>
            </a:pPr>
            <a:r>
              <a:rPr lang="en-US" sz="3600" b="1" dirty="0">
                <a:latin typeface="Bookman Old Style" pitchFamily="18" charset="0"/>
              </a:rPr>
              <a:t>Parable of the Great Supper (Luke 14:16-24)</a:t>
            </a:r>
          </a:p>
        </p:txBody>
      </p:sp>
      <p:sp>
        <p:nvSpPr>
          <p:cNvPr id="6" name="TextBox 5"/>
          <p:cNvSpPr txBox="1"/>
          <p:nvPr/>
        </p:nvSpPr>
        <p:spPr>
          <a:xfrm>
            <a:off x="1066800" y="2465456"/>
            <a:ext cx="5791200" cy="1569660"/>
          </a:xfrm>
          <a:prstGeom prst="rect">
            <a:avLst/>
          </a:prstGeom>
          <a:noFill/>
        </p:spPr>
        <p:txBody>
          <a:bodyPr wrap="square" rtlCol="0">
            <a:spAutoFit/>
          </a:bodyPr>
          <a:lstStyle/>
          <a:p>
            <a:r>
              <a:rPr lang="en-US" sz="3200" dirty="0">
                <a:latin typeface="Times New Roman" pitchFamily="18" charset="0"/>
                <a:cs typeface="Times New Roman" pitchFamily="18" charset="0"/>
              </a:rPr>
              <a:t>Excuse #1 – Land/Possessions</a:t>
            </a:r>
          </a:p>
          <a:p>
            <a:r>
              <a:rPr lang="en-US" sz="3200" dirty="0">
                <a:latin typeface="Times New Roman" pitchFamily="18" charset="0"/>
                <a:cs typeface="Times New Roman" pitchFamily="18" charset="0"/>
              </a:rPr>
              <a:t>Excuse #2 – Animals/Livelihood</a:t>
            </a:r>
          </a:p>
          <a:p>
            <a:r>
              <a:rPr lang="en-US" sz="3200" dirty="0">
                <a:latin typeface="Times New Roman" pitchFamily="18" charset="0"/>
                <a:cs typeface="Times New Roman" pitchFamily="18" charset="0"/>
              </a:rPr>
              <a:t>Excuse #3 – Marriage/Family</a:t>
            </a:r>
          </a:p>
        </p:txBody>
      </p:sp>
      <p:sp>
        <p:nvSpPr>
          <p:cNvPr id="7" name="TextBox 6"/>
          <p:cNvSpPr txBox="1"/>
          <p:nvPr/>
        </p:nvSpPr>
        <p:spPr>
          <a:xfrm>
            <a:off x="588818" y="4051903"/>
            <a:ext cx="11145982" cy="2308324"/>
          </a:xfrm>
          <a:prstGeom prst="rect">
            <a:avLst/>
          </a:prstGeom>
          <a:noFill/>
        </p:spPr>
        <p:txBody>
          <a:bodyPr wrap="square" rtlCol="0">
            <a:spAutoFit/>
          </a:bodyPr>
          <a:lstStyle/>
          <a:p>
            <a:pPr>
              <a:buFont typeface="Wingdings" pitchFamily="2" charset="2"/>
              <a:buChar char="v"/>
            </a:pPr>
            <a:r>
              <a:rPr lang="en-US" sz="3600" b="1" dirty="0">
                <a:latin typeface="Bookman Old Style" pitchFamily="18" charset="0"/>
              </a:rPr>
              <a:t>God approves of each of these       activities.</a:t>
            </a:r>
          </a:p>
          <a:p>
            <a:pPr>
              <a:buFont typeface="Wingdings" pitchFamily="2" charset="2"/>
              <a:buChar char="v"/>
            </a:pPr>
            <a:r>
              <a:rPr lang="en-US" sz="3600" b="1" dirty="0">
                <a:latin typeface="Bookman Old Style" pitchFamily="18" charset="0"/>
              </a:rPr>
              <a:t>These are not God’s great purpose            for me!</a:t>
            </a:r>
          </a:p>
        </p:txBody>
      </p:sp>
      <p:sp>
        <p:nvSpPr>
          <p:cNvPr id="8" name="&quot;No&quot; Symbol 7"/>
          <p:cNvSpPr/>
          <p:nvPr/>
        </p:nvSpPr>
        <p:spPr>
          <a:xfrm>
            <a:off x="3143006" y="2527879"/>
            <a:ext cx="2286000" cy="15240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checkerboard(across)">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checkerboard(across)">
                                      <p:cBhvr>
                                        <p:cTn id="24" dur="5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checkerboard(across)">
                                      <p:cBhvr>
                                        <p:cTn id="29" dur="500"/>
                                        <p:tgtEl>
                                          <p:spTgt spid="6">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 calcmode="lin" valueType="num">
                                      <p:cBhvr additive="base">
                                        <p:cTn id="3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 calcmode="lin" valueType="num">
                                      <p:cBhvr additive="base">
                                        <p:cTn id="40"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1" end="1"/>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ppt_x"/>
                                          </p:val>
                                        </p:tav>
                                        <p:tav tm="100000">
                                          <p:val>
                                            <p:strVal val="#ppt_x"/>
                                          </p:val>
                                        </p:tav>
                                      </p:tavLst>
                                    </p:anim>
                                    <p:anim calcmode="lin" valueType="num">
                                      <p:cBhvr additive="base">
                                        <p:cTn id="4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myinkblog.com/wp-content/uploads/2009/11/blurred-shadow.jpg"/>
          <p:cNvPicPr>
            <a:picLocks noChangeAspect="1" noChangeArrowheads="1"/>
          </p:cNvPicPr>
          <p:nvPr/>
        </p:nvPicPr>
        <p:blipFill>
          <a:blip r:embed="rId2" cstate="print"/>
          <a:srcRect/>
          <a:stretch>
            <a:fillRect/>
          </a:stretch>
        </p:blipFill>
        <p:spPr bwMode="auto">
          <a:xfrm>
            <a:off x="0" y="1"/>
            <a:ext cx="12192000" cy="6858000"/>
          </a:xfrm>
          <a:prstGeom prst="rect">
            <a:avLst/>
          </a:prstGeom>
          <a:noFill/>
        </p:spPr>
      </p:pic>
      <p:sp>
        <p:nvSpPr>
          <p:cNvPr id="4" name="Rectangle 3"/>
          <p:cNvSpPr/>
          <p:nvPr/>
        </p:nvSpPr>
        <p:spPr>
          <a:xfrm>
            <a:off x="1752599" y="275510"/>
            <a:ext cx="8686801" cy="1446550"/>
          </a:xfrm>
          <a:prstGeom prst="rect">
            <a:avLst/>
          </a:prstGeom>
          <a:noFill/>
        </p:spPr>
        <p:txBody>
          <a:bodyPr wrap="square" lIns="91440" tIns="45720" rIns="91440" bIns="45720">
            <a:spAutoFit/>
          </a:bodyPr>
          <a:lstStyle/>
          <a:p>
            <a:pPr algn="ctr"/>
            <a:r>
              <a:rPr lang="en-US" sz="4400" b="1" u="sng" dirty="0">
                <a:ln w="17780" cmpd="sng">
                  <a:solidFill>
                    <a:srgbClr val="FFFFFF"/>
                  </a:solidFill>
                  <a:prstDash val="solid"/>
                  <a:miter lim="800000"/>
                </a:ln>
                <a:solidFill>
                  <a:schemeClr val="bg1"/>
                </a:solidFill>
                <a:effectLst>
                  <a:outerShdw blurRad="50800" algn="tl" rotWithShape="0">
                    <a:srgbClr val="000000"/>
                  </a:outerShdw>
                </a:effectLst>
                <a:latin typeface="Rockwell Extra Bold" pitchFamily="18" charset="0"/>
              </a:rPr>
              <a:t>Purpose &amp; Priorities       Out Of Focus</a:t>
            </a:r>
          </a:p>
        </p:txBody>
      </p:sp>
      <p:pic>
        <p:nvPicPr>
          <p:cNvPr id="21508" name="Picture 4" descr="http://www.torchofthefaith.com/e107_images/newspost_images/open_bible.jpg"/>
          <p:cNvPicPr>
            <a:picLocks noChangeAspect="1" noChangeArrowheads="1"/>
          </p:cNvPicPr>
          <p:nvPr/>
        </p:nvPicPr>
        <p:blipFill>
          <a:blip r:embed="rId3" cstate="print"/>
          <a:srcRect/>
          <a:stretch>
            <a:fillRect/>
          </a:stretch>
        </p:blipFill>
        <p:spPr bwMode="auto">
          <a:xfrm>
            <a:off x="2740235" y="2687944"/>
            <a:ext cx="2438400" cy="2895600"/>
          </a:xfrm>
          <a:prstGeom prst="ellipse">
            <a:avLst/>
          </a:prstGeom>
          <a:noFill/>
        </p:spPr>
      </p:pic>
      <p:sp>
        <p:nvSpPr>
          <p:cNvPr id="11" name="TextBox 10"/>
          <p:cNvSpPr txBox="1"/>
          <p:nvPr/>
        </p:nvSpPr>
        <p:spPr>
          <a:xfrm>
            <a:off x="6477002" y="2078504"/>
            <a:ext cx="4419600" cy="1754326"/>
          </a:xfrm>
          <a:prstGeom prst="rect">
            <a:avLst/>
          </a:prstGeom>
          <a:noFill/>
        </p:spPr>
        <p:txBody>
          <a:bodyPr wrap="square" rtlCol="0">
            <a:spAutoFit/>
          </a:bodyPr>
          <a:lstStyle/>
          <a:p>
            <a:pPr>
              <a:buFont typeface="Wingdings" pitchFamily="2" charset="2"/>
              <a:buChar char="q"/>
            </a:pPr>
            <a:r>
              <a:rPr lang="en-US" sz="3600" b="1" dirty="0">
                <a:solidFill>
                  <a:schemeClr val="bg1"/>
                </a:solidFill>
                <a:latin typeface="Bookman Old Style" pitchFamily="18" charset="0"/>
              </a:rPr>
              <a:t>Material things!</a:t>
            </a:r>
          </a:p>
          <a:p>
            <a:pPr>
              <a:buFont typeface="Wingdings" pitchFamily="2" charset="2"/>
              <a:buChar char="q"/>
            </a:pPr>
            <a:r>
              <a:rPr lang="en-US" sz="3600" b="1" dirty="0">
                <a:solidFill>
                  <a:schemeClr val="bg1"/>
                </a:solidFill>
                <a:latin typeface="Bookman Old Style" pitchFamily="18" charset="0"/>
              </a:rPr>
              <a:t>Livelihood!</a:t>
            </a:r>
          </a:p>
          <a:p>
            <a:pPr>
              <a:buFont typeface="Wingdings" pitchFamily="2" charset="2"/>
              <a:buChar char="q"/>
            </a:pPr>
            <a:r>
              <a:rPr lang="en-US" sz="3600" b="1" dirty="0">
                <a:solidFill>
                  <a:schemeClr val="bg1"/>
                </a:solidFill>
                <a:latin typeface="Bookman Old Style" pitchFamily="18" charset="0"/>
              </a:rPr>
              <a:t>Family!</a:t>
            </a:r>
          </a:p>
        </p:txBody>
      </p:sp>
      <p:sp>
        <p:nvSpPr>
          <p:cNvPr id="12" name="TextBox 11"/>
          <p:cNvSpPr txBox="1"/>
          <p:nvPr/>
        </p:nvSpPr>
        <p:spPr>
          <a:xfrm>
            <a:off x="2590800" y="3048000"/>
            <a:ext cx="2895600" cy="1569660"/>
          </a:xfrm>
          <a:prstGeom prst="rect">
            <a:avLst/>
          </a:prstGeom>
          <a:noFill/>
        </p:spPr>
        <p:txBody>
          <a:bodyPr wrap="square" rtlCol="0">
            <a:spAutoFit/>
          </a:bodyPr>
          <a:lstStyle/>
          <a:p>
            <a:pPr algn="ctr"/>
            <a:r>
              <a:rPr lang="en-US" sz="3200" b="1" dirty="0">
                <a:latin typeface="Rockwell Extra Bold" pitchFamily="18" charset="0"/>
              </a:rPr>
              <a:t>What Is Our Purpose?</a:t>
            </a:r>
          </a:p>
        </p:txBody>
      </p:sp>
      <p:sp>
        <p:nvSpPr>
          <p:cNvPr id="13" name="TextBox 12"/>
          <p:cNvSpPr txBox="1"/>
          <p:nvPr/>
        </p:nvSpPr>
        <p:spPr>
          <a:xfrm>
            <a:off x="4800600" y="5311168"/>
            <a:ext cx="7162800" cy="1200329"/>
          </a:xfrm>
          <a:prstGeom prst="rect">
            <a:avLst/>
          </a:prstGeom>
          <a:noFill/>
        </p:spPr>
        <p:txBody>
          <a:bodyPr wrap="square" rtlCol="0">
            <a:spAutoFit/>
          </a:bodyPr>
          <a:lstStyle/>
          <a:p>
            <a:pPr algn="ctr"/>
            <a:r>
              <a:rPr lang="en-US" sz="3600" b="1" dirty="0">
                <a:solidFill>
                  <a:schemeClr val="bg1"/>
                </a:solidFill>
                <a:latin typeface="Rockwell Extra Bold" pitchFamily="18" charset="0"/>
              </a:rPr>
              <a:t>It’s not to have houses, jobs, or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diamond(in)">
                                      <p:cBhvr>
                                        <p:cTn id="25" dur="2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jeffrandleman.com/wp-content/uploads/2011/01/Bible-Reading.jpg"/>
          <p:cNvPicPr>
            <a:picLocks noChangeAspect="1" noChangeArrowheads="1"/>
          </p:cNvPicPr>
          <p:nvPr/>
        </p:nvPicPr>
        <p:blipFill>
          <a:blip r:embed="rId2" cstate="print"/>
          <a:srcRect/>
          <a:stretch>
            <a:fillRect/>
          </a:stretch>
        </p:blipFill>
        <p:spPr bwMode="auto">
          <a:xfrm>
            <a:off x="6705600" y="3019424"/>
            <a:ext cx="3962400" cy="3838576"/>
          </a:xfrm>
          <a:prstGeom prst="ellipse">
            <a:avLst/>
          </a:prstGeom>
          <a:noFill/>
          <a:effectLst>
            <a:softEdge rad="317500"/>
          </a:effectLst>
        </p:spPr>
      </p:pic>
      <p:sp>
        <p:nvSpPr>
          <p:cNvPr id="3" name="Rectangle 2"/>
          <p:cNvSpPr/>
          <p:nvPr/>
        </p:nvSpPr>
        <p:spPr>
          <a:xfrm>
            <a:off x="4876800" y="5943600"/>
            <a:ext cx="6858000" cy="533400"/>
          </a:xfrm>
          <a:prstGeom prst="rect">
            <a:avLst/>
          </a:prstGeom>
          <a:noFill/>
        </p:spPr>
        <p:txBody>
          <a:bodyPr wrap="none" lIns="91440" tIns="45720" rIns="91440" bIns="45720" numCol="1">
            <a:prstTxWarp prst="textDoubleWave1">
              <a:avLst/>
            </a:prstTxWarp>
            <a:spAutoFit/>
          </a:bodyPr>
          <a:lstStyle/>
          <a:p>
            <a:pPr algn="ctr"/>
            <a:r>
              <a:rPr lang="en-US" sz="5400" b="1"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Bookman Old Style" pitchFamily="18" charset="0"/>
              </a:rPr>
              <a:t>“Saved For A Purpose”</a:t>
            </a:r>
          </a:p>
        </p:txBody>
      </p:sp>
      <p:sp>
        <p:nvSpPr>
          <p:cNvPr id="4" name="Rectangle 3"/>
          <p:cNvSpPr/>
          <p:nvPr/>
        </p:nvSpPr>
        <p:spPr>
          <a:xfrm>
            <a:off x="1981199" y="285324"/>
            <a:ext cx="8686801" cy="769441"/>
          </a:xfrm>
          <a:prstGeom prst="rect">
            <a:avLst/>
          </a:prstGeom>
          <a:noFill/>
        </p:spPr>
        <p:txBody>
          <a:bodyPr wrap="square" lIns="91440" tIns="45720" rIns="91440" bIns="45720">
            <a:spAutoFit/>
          </a:bodyPr>
          <a:lstStyle/>
          <a:p>
            <a:pPr algn="ctr"/>
            <a:r>
              <a:rPr lang="en-US" sz="44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Rockwell Extra Bold" pitchFamily="18" charset="0"/>
              </a:rPr>
              <a:t>My Purpose &amp; Priorities</a:t>
            </a:r>
          </a:p>
        </p:txBody>
      </p:sp>
      <p:sp>
        <p:nvSpPr>
          <p:cNvPr id="5" name="TextBox 4"/>
          <p:cNvSpPr txBox="1"/>
          <p:nvPr/>
        </p:nvSpPr>
        <p:spPr>
          <a:xfrm>
            <a:off x="3785260" y="1404173"/>
            <a:ext cx="4876800" cy="830997"/>
          </a:xfrm>
          <a:prstGeom prst="rect">
            <a:avLst/>
          </a:prstGeom>
          <a:noFill/>
        </p:spPr>
        <p:txBody>
          <a:bodyPr wrap="square" rtlCol="0">
            <a:spAutoFit/>
          </a:bodyPr>
          <a:lstStyle/>
          <a:p>
            <a:r>
              <a:rPr lang="en-US" sz="4800" b="1" dirty="0">
                <a:effectLst>
                  <a:glow rad="228600">
                    <a:schemeClr val="accent2">
                      <a:satMod val="175000"/>
                      <a:alpha val="40000"/>
                    </a:schemeClr>
                  </a:glow>
                  <a:reflection blurRad="6350" stA="60000" endA="900" endPos="58000" dir="5400000" sy="-100000" algn="bl" rotWithShape="0"/>
                </a:effectLst>
                <a:latin typeface="Rockwell Extra Bold" pitchFamily="18" charset="0"/>
              </a:rPr>
              <a:t>Glorify God!</a:t>
            </a:r>
          </a:p>
        </p:txBody>
      </p:sp>
      <p:sp>
        <p:nvSpPr>
          <p:cNvPr id="9" name="TextBox 8"/>
          <p:cNvSpPr txBox="1"/>
          <p:nvPr/>
        </p:nvSpPr>
        <p:spPr>
          <a:xfrm>
            <a:off x="457200" y="2584578"/>
            <a:ext cx="8534400" cy="2862322"/>
          </a:xfrm>
          <a:prstGeom prst="rect">
            <a:avLst/>
          </a:prstGeom>
          <a:noFill/>
        </p:spPr>
        <p:txBody>
          <a:bodyPr wrap="square" rtlCol="0">
            <a:spAutoFit/>
          </a:bodyPr>
          <a:lstStyle/>
          <a:p>
            <a:pPr>
              <a:buFont typeface="Wingdings" pitchFamily="2" charset="2"/>
              <a:buChar char="ü"/>
            </a:pPr>
            <a:r>
              <a:rPr lang="en-US" sz="3600" b="1" dirty="0">
                <a:latin typeface="Bookman Old Style" pitchFamily="18" charset="0"/>
              </a:rPr>
              <a:t>By example. Matt. 5:16</a:t>
            </a:r>
          </a:p>
          <a:p>
            <a:pPr>
              <a:buFont typeface="Wingdings" pitchFamily="2" charset="2"/>
              <a:buChar char="ü"/>
            </a:pPr>
            <a:r>
              <a:rPr lang="en-US" sz="3600" b="1" dirty="0">
                <a:latin typeface="Bookman Old Style" pitchFamily="18" charset="0"/>
              </a:rPr>
              <a:t>In Worship. John 4:24</a:t>
            </a:r>
          </a:p>
          <a:p>
            <a:pPr>
              <a:buFont typeface="Wingdings" pitchFamily="2" charset="2"/>
              <a:buChar char="ü"/>
            </a:pPr>
            <a:r>
              <a:rPr lang="en-US" sz="3600" b="1" dirty="0">
                <a:latin typeface="Bookman Old Style" pitchFamily="18" charset="0"/>
              </a:rPr>
              <a:t>With Reverence. Heb. 12:28</a:t>
            </a:r>
          </a:p>
          <a:p>
            <a:pPr>
              <a:buFont typeface="Wingdings" pitchFamily="2" charset="2"/>
              <a:buChar char="ü"/>
            </a:pPr>
            <a:r>
              <a:rPr lang="en-US" sz="3600" b="1" dirty="0">
                <a:latin typeface="Bookman Old Style" pitchFamily="18" charset="0"/>
              </a:rPr>
              <a:t>With Fear. Eccl.12:13</a:t>
            </a:r>
          </a:p>
          <a:p>
            <a:pPr>
              <a:buFont typeface="Wingdings" pitchFamily="2" charset="2"/>
              <a:buChar char="ü"/>
            </a:pPr>
            <a:r>
              <a:rPr lang="en-US" sz="3600" b="1" dirty="0">
                <a:latin typeface="Bookman Old Style" pitchFamily="18" charset="0"/>
              </a:rPr>
              <a:t>In Obedience. Rom. 1:5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jeffrandleman.com/wp-content/uploads/2011/01/Bible-Reading.jpg"/>
          <p:cNvPicPr>
            <a:picLocks noChangeAspect="1" noChangeArrowheads="1"/>
          </p:cNvPicPr>
          <p:nvPr/>
        </p:nvPicPr>
        <p:blipFill>
          <a:blip r:embed="rId2" cstate="print"/>
          <a:srcRect/>
          <a:stretch>
            <a:fillRect/>
          </a:stretch>
        </p:blipFill>
        <p:spPr bwMode="auto">
          <a:xfrm>
            <a:off x="6705600" y="3019424"/>
            <a:ext cx="3962400" cy="3838576"/>
          </a:xfrm>
          <a:prstGeom prst="ellipse">
            <a:avLst/>
          </a:prstGeom>
          <a:noFill/>
          <a:effectLst>
            <a:softEdge rad="317500"/>
          </a:effectLst>
        </p:spPr>
      </p:pic>
      <p:sp>
        <p:nvSpPr>
          <p:cNvPr id="3" name="Rectangle 2"/>
          <p:cNvSpPr/>
          <p:nvPr/>
        </p:nvSpPr>
        <p:spPr>
          <a:xfrm>
            <a:off x="5070764" y="6066513"/>
            <a:ext cx="6858000" cy="533400"/>
          </a:xfrm>
          <a:prstGeom prst="rect">
            <a:avLst/>
          </a:prstGeom>
          <a:noFill/>
        </p:spPr>
        <p:txBody>
          <a:bodyPr wrap="none" lIns="91440" tIns="45720" rIns="91440" bIns="45720" numCol="1">
            <a:prstTxWarp prst="textDoubleWave1">
              <a:avLst/>
            </a:prstTxWarp>
            <a:spAutoFit/>
          </a:bodyPr>
          <a:lstStyle/>
          <a:p>
            <a:pPr algn="ctr"/>
            <a:r>
              <a:rPr lang="en-US" sz="5400" b="1"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Bookman Old Style" pitchFamily="18" charset="0"/>
              </a:rPr>
              <a:t>“Saved For A Purpose”</a:t>
            </a:r>
          </a:p>
        </p:txBody>
      </p:sp>
      <p:sp>
        <p:nvSpPr>
          <p:cNvPr id="4" name="Rectangle 3"/>
          <p:cNvSpPr/>
          <p:nvPr/>
        </p:nvSpPr>
        <p:spPr>
          <a:xfrm>
            <a:off x="1943594" y="122486"/>
            <a:ext cx="8686801" cy="769441"/>
          </a:xfrm>
          <a:prstGeom prst="rect">
            <a:avLst/>
          </a:prstGeom>
          <a:noFill/>
        </p:spPr>
        <p:txBody>
          <a:bodyPr wrap="square" lIns="91440" tIns="45720" rIns="91440" bIns="45720">
            <a:spAutoFit/>
          </a:bodyPr>
          <a:lstStyle/>
          <a:p>
            <a:pPr algn="ctr"/>
            <a:r>
              <a:rPr lang="en-US" sz="44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Rockwell Extra Bold" pitchFamily="18" charset="0"/>
              </a:rPr>
              <a:t>My Purpose &amp; Priorities</a:t>
            </a:r>
          </a:p>
        </p:txBody>
      </p:sp>
      <p:sp>
        <p:nvSpPr>
          <p:cNvPr id="5" name="TextBox 4"/>
          <p:cNvSpPr txBox="1"/>
          <p:nvPr/>
        </p:nvSpPr>
        <p:spPr>
          <a:xfrm>
            <a:off x="3390900" y="1116181"/>
            <a:ext cx="5867400" cy="830997"/>
          </a:xfrm>
          <a:prstGeom prst="rect">
            <a:avLst/>
          </a:prstGeom>
          <a:noFill/>
        </p:spPr>
        <p:txBody>
          <a:bodyPr wrap="square" rtlCol="0">
            <a:spAutoFit/>
          </a:bodyPr>
          <a:lstStyle/>
          <a:p>
            <a:r>
              <a:rPr lang="en-US" sz="4800" b="1" dirty="0">
                <a:effectLst>
                  <a:glow rad="228600">
                    <a:schemeClr val="accent2">
                      <a:satMod val="175000"/>
                      <a:alpha val="40000"/>
                    </a:schemeClr>
                  </a:glow>
                  <a:reflection blurRad="6350" stA="60000" endA="900" endPos="58000" dir="5400000" sy="-100000" algn="bl" rotWithShape="0"/>
                </a:effectLst>
                <a:latin typeface="Rockwell Extra Bold" pitchFamily="18" charset="0"/>
              </a:rPr>
              <a:t>Exalting Jesus!</a:t>
            </a:r>
          </a:p>
        </p:txBody>
      </p:sp>
      <p:sp>
        <p:nvSpPr>
          <p:cNvPr id="7" name="Rectangle 6"/>
          <p:cNvSpPr/>
          <p:nvPr/>
        </p:nvSpPr>
        <p:spPr>
          <a:xfrm>
            <a:off x="381000" y="2395686"/>
            <a:ext cx="7543800" cy="3046988"/>
          </a:xfrm>
          <a:prstGeom prst="rect">
            <a:avLst/>
          </a:prstGeom>
        </p:spPr>
        <p:txBody>
          <a:bodyPr wrap="square">
            <a:spAutoFit/>
          </a:bodyPr>
          <a:lstStyle/>
          <a:p>
            <a:r>
              <a:rPr lang="en-US" sz="3200" dirty="0">
                <a:latin typeface="Bookman Old Style" pitchFamily="18" charset="0"/>
              </a:rPr>
              <a:t>"I have been crucified with Christ; it is no longer I who live, but Christ lives in me; and the life which I now live in the flesh I live by faith in the Son of God, who loved me and gave Himself for me. (Galatians 2:20 )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jeffrandleman.com/wp-content/uploads/2011/01/Bible-Reading.jpg"/>
          <p:cNvPicPr>
            <a:picLocks noChangeAspect="1" noChangeArrowheads="1"/>
          </p:cNvPicPr>
          <p:nvPr/>
        </p:nvPicPr>
        <p:blipFill>
          <a:blip r:embed="rId2" cstate="print"/>
          <a:srcRect/>
          <a:stretch>
            <a:fillRect/>
          </a:stretch>
        </p:blipFill>
        <p:spPr bwMode="auto">
          <a:xfrm>
            <a:off x="6705600" y="3019424"/>
            <a:ext cx="3962400" cy="3838576"/>
          </a:xfrm>
          <a:prstGeom prst="ellipse">
            <a:avLst/>
          </a:prstGeom>
          <a:noFill/>
          <a:effectLst>
            <a:softEdge rad="317500"/>
          </a:effectLst>
        </p:spPr>
      </p:pic>
      <p:sp>
        <p:nvSpPr>
          <p:cNvPr id="3" name="Rectangle 2"/>
          <p:cNvSpPr/>
          <p:nvPr/>
        </p:nvSpPr>
        <p:spPr>
          <a:xfrm>
            <a:off x="4962839" y="5862987"/>
            <a:ext cx="6858000" cy="533400"/>
          </a:xfrm>
          <a:prstGeom prst="rect">
            <a:avLst/>
          </a:prstGeom>
          <a:noFill/>
        </p:spPr>
        <p:txBody>
          <a:bodyPr wrap="none" lIns="91440" tIns="45720" rIns="91440" bIns="45720" numCol="1">
            <a:prstTxWarp prst="textDoubleWave1">
              <a:avLst/>
            </a:prstTxWarp>
            <a:spAutoFit/>
          </a:bodyPr>
          <a:lstStyle/>
          <a:p>
            <a:pPr algn="ctr"/>
            <a:r>
              <a:rPr lang="en-US" sz="5400" b="1"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Bookman Old Style" pitchFamily="18" charset="0"/>
              </a:rPr>
              <a:t>“Saved For A Purpose”</a:t>
            </a:r>
          </a:p>
        </p:txBody>
      </p:sp>
      <p:sp>
        <p:nvSpPr>
          <p:cNvPr id="4" name="Rectangle 3"/>
          <p:cNvSpPr/>
          <p:nvPr/>
        </p:nvSpPr>
        <p:spPr>
          <a:xfrm>
            <a:off x="1752599" y="111383"/>
            <a:ext cx="8686801" cy="769441"/>
          </a:xfrm>
          <a:prstGeom prst="rect">
            <a:avLst/>
          </a:prstGeom>
          <a:noFill/>
        </p:spPr>
        <p:txBody>
          <a:bodyPr wrap="square" lIns="91440" tIns="45720" rIns="91440" bIns="45720">
            <a:spAutoFit/>
          </a:bodyPr>
          <a:lstStyle/>
          <a:p>
            <a:pPr algn="ctr"/>
            <a:r>
              <a:rPr lang="en-US" sz="44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Rockwell Extra Bold" pitchFamily="18" charset="0"/>
              </a:rPr>
              <a:t>My Purpose &amp; Priorities</a:t>
            </a:r>
          </a:p>
        </p:txBody>
      </p:sp>
      <p:sp>
        <p:nvSpPr>
          <p:cNvPr id="5" name="TextBox 4"/>
          <p:cNvSpPr txBox="1"/>
          <p:nvPr/>
        </p:nvSpPr>
        <p:spPr>
          <a:xfrm>
            <a:off x="2362200" y="992553"/>
            <a:ext cx="7162800" cy="830997"/>
          </a:xfrm>
          <a:prstGeom prst="rect">
            <a:avLst/>
          </a:prstGeom>
          <a:noFill/>
        </p:spPr>
        <p:txBody>
          <a:bodyPr wrap="square" rtlCol="0">
            <a:spAutoFit/>
          </a:bodyPr>
          <a:lstStyle/>
          <a:p>
            <a:r>
              <a:rPr lang="en-US" sz="4800" b="1" dirty="0">
                <a:effectLst>
                  <a:glow rad="228600">
                    <a:schemeClr val="accent2">
                      <a:satMod val="175000"/>
                      <a:alpha val="40000"/>
                    </a:schemeClr>
                  </a:glow>
                  <a:reflection blurRad="6350" stA="60000" endA="900" endPos="58000" dir="5400000" sy="-100000" algn="bl" rotWithShape="0"/>
                </a:effectLst>
                <a:latin typeface="Rockwell Extra Bold" pitchFamily="18" charset="0"/>
              </a:rPr>
              <a:t>Spread The Gospel!</a:t>
            </a:r>
          </a:p>
        </p:txBody>
      </p:sp>
      <p:sp>
        <p:nvSpPr>
          <p:cNvPr id="8" name="Rectangle 7"/>
          <p:cNvSpPr/>
          <p:nvPr/>
        </p:nvSpPr>
        <p:spPr>
          <a:xfrm>
            <a:off x="419100" y="2285163"/>
            <a:ext cx="6629400" cy="2062103"/>
          </a:xfrm>
          <a:prstGeom prst="rect">
            <a:avLst/>
          </a:prstGeom>
        </p:spPr>
        <p:txBody>
          <a:bodyPr wrap="square">
            <a:spAutoFit/>
          </a:bodyPr>
          <a:lstStyle/>
          <a:p>
            <a:r>
              <a:rPr lang="en-US" sz="3200" b="1" dirty="0">
                <a:latin typeface="Bookman Old Style" pitchFamily="18" charset="0"/>
              </a:rPr>
              <a:t>"By this My Father is glorified, that you bear much fruit; so you will be My disciples. (John 15:8 )</a:t>
            </a:r>
          </a:p>
        </p:txBody>
      </p:sp>
      <p:sp>
        <p:nvSpPr>
          <p:cNvPr id="9" name="TextBox 8"/>
          <p:cNvSpPr txBox="1"/>
          <p:nvPr/>
        </p:nvSpPr>
        <p:spPr>
          <a:xfrm>
            <a:off x="7200900" y="1947154"/>
            <a:ext cx="5105400" cy="1077218"/>
          </a:xfrm>
          <a:prstGeom prst="rect">
            <a:avLst/>
          </a:prstGeom>
          <a:noFill/>
        </p:spPr>
        <p:txBody>
          <a:bodyPr wrap="square" rtlCol="0">
            <a:spAutoFit/>
          </a:bodyPr>
          <a:lstStyle/>
          <a:p>
            <a:r>
              <a:rPr lang="en-US" sz="3200" dirty="0">
                <a:latin typeface="Times New Roman" pitchFamily="18" charset="0"/>
                <a:cs typeface="Times New Roman" pitchFamily="18" charset="0"/>
              </a:rPr>
              <a:t>Jesus – “One soul is worth more than the whole world!”</a:t>
            </a:r>
          </a:p>
        </p:txBody>
      </p:sp>
      <p:sp>
        <p:nvSpPr>
          <p:cNvPr id="10" name="Rectangle 9"/>
          <p:cNvSpPr/>
          <p:nvPr/>
        </p:nvSpPr>
        <p:spPr>
          <a:xfrm>
            <a:off x="990600" y="4620274"/>
            <a:ext cx="5715000" cy="1077218"/>
          </a:xfrm>
          <a:prstGeom prst="rect">
            <a:avLst/>
          </a:prstGeom>
        </p:spPr>
        <p:txBody>
          <a:bodyPr wrap="square">
            <a:spAutoFit/>
          </a:bodyPr>
          <a:lstStyle/>
          <a:p>
            <a:r>
              <a:rPr lang="en-US" sz="3200" b="1" dirty="0">
                <a:latin typeface="Bookman Old Style" pitchFamily="18" charset="0"/>
              </a:rPr>
              <a:t>……… he who wins souls is wise. (Proverbs 11:30 )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jeffrandleman.com/wp-content/uploads/2011/01/Bible-Reading.jpg"/>
          <p:cNvPicPr>
            <a:picLocks noChangeAspect="1" noChangeArrowheads="1"/>
          </p:cNvPicPr>
          <p:nvPr/>
        </p:nvPicPr>
        <p:blipFill>
          <a:blip r:embed="rId2" cstate="print"/>
          <a:srcRect/>
          <a:stretch>
            <a:fillRect/>
          </a:stretch>
        </p:blipFill>
        <p:spPr bwMode="auto">
          <a:xfrm>
            <a:off x="6705600" y="3019424"/>
            <a:ext cx="3962400" cy="3838576"/>
          </a:xfrm>
          <a:prstGeom prst="ellipse">
            <a:avLst/>
          </a:prstGeom>
          <a:noFill/>
          <a:effectLst>
            <a:softEdge rad="317500"/>
          </a:effectLst>
        </p:spPr>
      </p:pic>
      <p:sp>
        <p:nvSpPr>
          <p:cNvPr id="3" name="Rectangle 2"/>
          <p:cNvSpPr/>
          <p:nvPr/>
        </p:nvSpPr>
        <p:spPr>
          <a:xfrm>
            <a:off x="5067300" y="5998815"/>
            <a:ext cx="6858000" cy="533400"/>
          </a:xfrm>
          <a:prstGeom prst="rect">
            <a:avLst/>
          </a:prstGeom>
          <a:noFill/>
        </p:spPr>
        <p:txBody>
          <a:bodyPr wrap="none" lIns="91440" tIns="45720" rIns="91440" bIns="45720" numCol="1">
            <a:prstTxWarp prst="textDoubleWave1">
              <a:avLst/>
            </a:prstTxWarp>
            <a:spAutoFit/>
          </a:bodyPr>
          <a:lstStyle/>
          <a:p>
            <a:pPr algn="ctr"/>
            <a:r>
              <a:rPr lang="en-US" sz="5400" b="1"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Bookman Old Style" pitchFamily="18" charset="0"/>
              </a:rPr>
              <a:t>“Saved For A Purpose”</a:t>
            </a:r>
          </a:p>
        </p:txBody>
      </p:sp>
      <p:sp>
        <p:nvSpPr>
          <p:cNvPr id="4" name="Rectangle 3"/>
          <p:cNvSpPr/>
          <p:nvPr/>
        </p:nvSpPr>
        <p:spPr>
          <a:xfrm>
            <a:off x="1981200" y="1"/>
            <a:ext cx="8686801" cy="769441"/>
          </a:xfrm>
          <a:prstGeom prst="rect">
            <a:avLst/>
          </a:prstGeom>
          <a:noFill/>
        </p:spPr>
        <p:txBody>
          <a:bodyPr wrap="square" lIns="91440" tIns="45720" rIns="91440" bIns="45720">
            <a:spAutoFit/>
          </a:bodyPr>
          <a:lstStyle/>
          <a:p>
            <a:pPr algn="ctr"/>
            <a:r>
              <a:rPr lang="en-US" sz="44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Rockwell Extra Bold" pitchFamily="18" charset="0"/>
              </a:rPr>
              <a:t>My Purpose &amp; Priorities</a:t>
            </a:r>
          </a:p>
        </p:txBody>
      </p:sp>
      <p:sp>
        <p:nvSpPr>
          <p:cNvPr id="5" name="TextBox 4"/>
          <p:cNvSpPr txBox="1"/>
          <p:nvPr/>
        </p:nvSpPr>
        <p:spPr>
          <a:xfrm>
            <a:off x="2590800" y="2286001"/>
            <a:ext cx="7162800" cy="830997"/>
          </a:xfrm>
          <a:prstGeom prst="rect">
            <a:avLst/>
          </a:prstGeom>
          <a:noFill/>
        </p:spPr>
        <p:txBody>
          <a:bodyPr wrap="square" rtlCol="0">
            <a:spAutoFit/>
          </a:bodyPr>
          <a:lstStyle/>
          <a:p>
            <a:r>
              <a:rPr lang="en-US" sz="4800" b="1" dirty="0">
                <a:effectLst>
                  <a:glow rad="228600">
                    <a:schemeClr val="accent2">
                      <a:satMod val="175000"/>
                      <a:alpha val="40000"/>
                    </a:schemeClr>
                  </a:glow>
                  <a:reflection blurRad="6350" stA="60000" endA="900" endPos="58000" dir="5400000" sy="-100000" algn="bl" rotWithShape="0"/>
                </a:effectLst>
                <a:latin typeface="Rockwell Extra Bold" pitchFamily="18" charset="0"/>
              </a:rPr>
              <a:t>Spread The Gospel!</a:t>
            </a:r>
          </a:p>
        </p:txBody>
      </p:sp>
      <p:sp>
        <p:nvSpPr>
          <p:cNvPr id="11" name="TextBox 10"/>
          <p:cNvSpPr txBox="1"/>
          <p:nvPr/>
        </p:nvSpPr>
        <p:spPr>
          <a:xfrm>
            <a:off x="3810000" y="762001"/>
            <a:ext cx="4876800" cy="830997"/>
          </a:xfrm>
          <a:prstGeom prst="rect">
            <a:avLst/>
          </a:prstGeom>
          <a:noFill/>
        </p:spPr>
        <p:txBody>
          <a:bodyPr wrap="square" rtlCol="0">
            <a:spAutoFit/>
          </a:bodyPr>
          <a:lstStyle/>
          <a:p>
            <a:r>
              <a:rPr lang="en-US" sz="4800" b="1" dirty="0">
                <a:effectLst>
                  <a:glow rad="228600">
                    <a:schemeClr val="accent2">
                      <a:satMod val="175000"/>
                      <a:alpha val="40000"/>
                    </a:schemeClr>
                  </a:glow>
                  <a:reflection blurRad="6350" stA="60000" endA="900" endPos="58000" dir="5400000" sy="-100000" algn="bl" rotWithShape="0"/>
                </a:effectLst>
                <a:latin typeface="Rockwell Extra Bold" pitchFamily="18" charset="0"/>
              </a:rPr>
              <a:t>Glorify God!</a:t>
            </a:r>
          </a:p>
        </p:txBody>
      </p:sp>
      <p:sp>
        <p:nvSpPr>
          <p:cNvPr id="12" name="TextBox 11"/>
          <p:cNvSpPr txBox="1"/>
          <p:nvPr/>
        </p:nvSpPr>
        <p:spPr>
          <a:xfrm>
            <a:off x="3276600" y="1524001"/>
            <a:ext cx="5867400" cy="830997"/>
          </a:xfrm>
          <a:prstGeom prst="rect">
            <a:avLst/>
          </a:prstGeom>
          <a:noFill/>
        </p:spPr>
        <p:txBody>
          <a:bodyPr wrap="square" rtlCol="0">
            <a:spAutoFit/>
          </a:bodyPr>
          <a:lstStyle/>
          <a:p>
            <a:r>
              <a:rPr lang="en-US" sz="4800" b="1" dirty="0">
                <a:effectLst>
                  <a:glow rad="228600">
                    <a:schemeClr val="accent2">
                      <a:satMod val="175000"/>
                      <a:alpha val="40000"/>
                    </a:schemeClr>
                  </a:glow>
                  <a:reflection blurRad="6350" stA="60000" endA="900" endPos="58000" dir="5400000" sy="-100000" algn="bl" rotWithShape="0"/>
                </a:effectLst>
                <a:latin typeface="Rockwell Extra Bold" pitchFamily="18" charset="0"/>
              </a:rPr>
              <a:t>Exalting Jesus!</a:t>
            </a:r>
          </a:p>
        </p:txBody>
      </p:sp>
      <p:sp>
        <p:nvSpPr>
          <p:cNvPr id="13" name="Rectangle 12"/>
          <p:cNvSpPr/>
          <p:nvPr/>
        </p:nvSpPr>
        <p:spPr>
          <a:xfrm>
            <a:off x="533400" y="3510395"/>
            <a:ext cx="7391400" cy="2677656"/>
          </a:xfrm>
          <a:prstGeom prst="rect">
            <a:avLst/>
          </a:prstGeom>
        </p:spPr>
        <p:txBody>
          <a:bodyPr wrap="square">
            <a:spAutoFit/>
          </a:bodyPr>
          <a:lstStyle/>
          <a:p>
            <a:r>
              <a:rPr lang="en-US" sz="2800" b="1" dirty="0">
                <a:latin typeface="Bookman Old Style" pitchFamily="18" charset="0"/>
              </a:rPr>
              <a:t>If then you were raised with Christ, seek those things which are above, where Christ is, sitting at the right hand of God. Set your mind on things above, not on things on the earth. (Colossians 3:1-2 )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ervinlaszlo.com/wp-content/uploads/2010/04/Salvation.jpg"/>
          <p:cNvPicPr>
            <a:picLocks noChangeAspect="1" noChangeArrowheads="1"/>
          </p:cNvPicPr>
          <p:nvPr/>
        </p:nvPicPr>
        <p:blipFill>
          <a:blip r:embed="rId2" cstate="print"/>
          <a:srcRect/>
          <a:stretch>
            <a:fillRect/>
          </a:stretch>
        </p:blipFill>
        <p:spPr bwMode="auto">
          <a:xfrm>
            <a:off x="0" y="1"/>
            <a:ext cx="12192000" cy="6858000"/>
          </a:xfrm>
          <a:prstGeom prst="rect">
            <a:avLst/>
          </a:prstGeom>
          <a:noFill/>
        </p:spPr>
      </p:pic>
      <p:sp>
        <p:nvSpPr>
          <p:cNvPr id="3" name="Rectangle 2"/>
          <p:cNvSpPr/>
          <p:nvPr/>
        </p:nvSpPr>
        <p:spPr>
          <a:xfrm>
            <a:off x="609600" y="235171"/>
            <a:ext cx="9144000" cy="830997"/>
          </a:xfrm>
          <a:prstGeom prst="rect">
            <a:avLst/>
          </a:prstGeom>
        </p:spPr>
        <p:txBody>
          <a:bodyPr>
            <a:spAutoFit/>
          </a:bodyPr>
          <a:lstStyle/>
          <a:p>
            <a:pPr algn="ctr">
              <a:defRPr/>
            </a:pPr>
            <a:r>
              <a:rPr lang="en-US" sz="4800" b="1" dirty="0">
                <a:ln w="18415" cmpd="sng">
                  <a:solidFill>
                    <a:srgbClr val="FFFFFF"/>
                  </a:solidFill>
                  <a:prstDash val="solid"/>
                </a:ln>
                <a:effectLst>
                  <a:glow rad="139700">
                    <a:schemeClr val="accent1">
                      <a:satMod val="175000"/>
                      <a:alpha val="40000"/>
                    </a:schemeClr>
                  </a:glow>
                  <a:outerShdw blurRad="60007" dist="310007" dir="7680000" sy="30000" kx="1300200" algn="ctr" rotWithShape="0">
                    <a:prstClr val="black">
                      <a:alpha val="32000"/>
                    </a:prstClr>
                  </a:outerShdw>
                  <a:reflection blurRad="6350" stA="55000" endA="300" endPos="45500" dir="5400000" sy="-100000" algn="bl" rotWithShape="0"/>
                </a:effectLst>
                <a:latin typeface="Rockwell" pitchFamily="18" charset="0"/>
              </a:rPr>
              <a:t>God’s Plan For Salvation:</a:t>
            </a:r>
          </a:p>
        </p:txBody>
      </p:sp>
      <p:sp>
        <p:nvSpPr>
          <p:cNvPr id="4" name="Rectangle 10"/>
          <p:cNvSpPr>
            <a:spLocks noChangeArrowheads="1"/>
          </p:cNvSpPr>
          <p:nvPr/>
        </p:nvSpPr>
        <p:spPr bwMode="auto">
          <a:xfrm>
            <a:off x="639288" y="1301338"/>
            <a:ext cx="9448800" cy="4343400"/>
          </a:xfrm>
          <a:prstGeom prst="rect">
            <a:avLst/>
          </a:prstGeom>
          <a:noFill/>
          <a:ln w="9525">
            <a:noFill/>
            <a:miter lim="800000"/>
            <a:headEnd/>
            <a:tailEnd/>
          </a:ln>
          <a:effectLst/>
        </p:spPr>
        <p:txBody>
          <a:bodyPr/>
          <a:lstStyle/>
          <a:p>
            <a:pPr marL="342900" indent="-342900">
              <a:spcBef>
                <a:spcPct val="20000"/>
              </a:spcBef>
              <a:buFontTx/>
              <a:buChar char="•"/>
              <a:defRPr/>
            </a:pP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Based on God’s </a:t>
            </a:r>
            <a:r>
              <a:rPr lang="en-US" sz="3200" b="1" i="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GRACE</a:t>
            </a: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 Eph. 2:8</a:t>
            </a:r>
          </a:p>
          <a:p>
            <a:pPr marL="342900" indent="-342900">
              <a:spcBef>
                <a:spcPct val="20000"/>
              </a:spcBef>
              <a:buFontTx/>
              <a:buChar char="•"/>
              <a:defRPr/>
            </a:pPr>
            <a:r>
              <a:rPr lang="en-US" sz="3200" b="1" i="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Hear</a:t>
            </a: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 the Word of God –Rom. 10:17</a:t>
            </a:r>
          </a:p>
          <a:p>
            <a:pPr marL="342900" indent="-342900">
              <a:spcBef>
                <a:spcPct val="20000"/>
              </a:spcBef>
              <a:buFontTx/>
              <a:buChar char="•"/>
              <a:defRPr/>
            </a:pPr>
            <a:r>
              <a:rPr lang="en-US" sz="3200" b="1" i="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Believe</a:t>
            </a: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 In Your Heart -- Acts 8:37</a:t>
            </a:r>
          </a:p>
          <a:p>
            <a:pPr marL="342900" indent="-342900">
              <a:spcBef>
                <a:spcPct val="20000"/>
              </a:spcBef>
              <a:buFontTx/>
              <a:buChar char="•"/>
              <a:defRPr/>
            </a:pPr>
            <a:r>
              <a:rPr lang="en-US" sz="3200" b="1" i="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Repent</a:t>
            </a: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 Of Your Sins --Luke 13:3,5</a:t>
            </a:r>
          </a:p>
          <a:p>
            <a:pPr marL="342900" indent="-342900">
              <a:spcBef>
                <a:spcPct val="20000"/>
              </a:spcBef>
              <a:buFontTx/>
              <a:buChar char="•"/>
              <a:defRPr/>
            </a:pPr>
            <a:r>
              <a:rPr lang="en-US" sz="3200" b="1" i="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Confess</a:t>
            </a: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 faith in Jesus -- Matt. 10:32-33</a:t>
            </a:r>
          </a:p>
          <a:p>
            <a:pPr marL="342900" indent="-342900">
              <a:spcBef>
                <a:spcPct val="20000"/>
              </a:spcBef>
              <a:buFontTx/>
              <a:buChar char="•"/>
              <a:defRPr/>
            </a:pPr>
            <a:r>
              <a:rPr lang="en-US" sz="3200" b="1" i="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Be Baptized</a:t>
            </a: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 Into Christ -- Acts 22:16</a:t>
            </a:r>
          </a:p>
          <a:p>
            <a:pPr marL="342900" indent="-342900">
              <a:spcBef>
                <a:spcPct val="20000"/>
              </a:spcBef>
              <a:buFontTx/>
              <a:buChar char="•"/>
              <a:defRPr/>
            </a:pPr>
            <a:r>
              <a:rPr lang="en-US" sz="3200" b="1" i="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Be Faithful</a:t>
            </a:r>
            <a:r>
              <a:rPr lang="en-US" sz="3200" b="1" dirty="0">
                <a:solidFill>
                  <a:schemeClr val="bg1"/>
                </a:solidFill>
                <a:effectLst>
                  <a:outerShdw blurRad="38100" dist="38100" dir="2700000" algn="tl">
                    <a:srgbClr val="C0C0C0"/>
                  </a:outerShdw>
                </a:effectLst>
                <a:latin typeface="Bookman Old Style" panose="02050604050505020204" pitchFamily="18" charset="0"/>
                <a:cs typeface="Times New Roman" pitchFamily="18" charset="0"/>
              </a:rPr>
              <a:t> Until Death --Rev. 2:10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473</Words>
  <Application>Microsoft Macintosh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Bookman Old Style</vt:lpstr>
      <vt:lpstr>Calibri</vt:lpstr>
      <vt:lpstr>Rockwell</vt:lpstr>
      <vt:lpstr>Rockwell Extra Bold</vt:lpstr>
      <vt:lpstr>Times New Roman</vt:lpstr>
      <vt:lpstr>Wingdings</vt:lpstr>
      <vt:lpstr>Office Theme</vt:lpstr>
      <vt:lpstr>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King</dc:creator>
  <cp:lastModifiedBy>Gregory King</cp:lastModifiedBy>
  <cp:revision>22</cp:revision>
  <dcterms:created xsi:type="dcterms:W3CDTF">2012-04-17T17:38:40Z</dcterms:created>
  <dcterms:modified xsi:type="dcterms:W3CDTF">2023-05-16T14:32:21Z</dcterms:modified>
</cp:coreProperties>
</file>