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56" r:id="rId4"/>
    <p:sldId id="258" r:id="rId5"/>
    <p:sldId id="270" r:id="rId6"/>
    <p:sldId id="259" r:id="rId7"/>
    <p:sldId id="260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1"/>
  </p:normalViewPr>
  <p:slideViewPr>
    <p:cSldViewPr>
      <p:cViewPr varScale="1">
        <p:scale>
          <a:sx n="90" d="100"/>
          <a:sy n="90" d="100"/>
        </p:scale>
        <p:origin x="232" y="5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6B3DF-641B-4DE1-8AC6-A801FD335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88583-6FBC-4037-A95C-200013D1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BE298-30E7-47C1-A1FA-BF2AECB24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5200" y="1447800"/>
            <a:ext cx="4724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2800" y="1447800"/>
            <a:ext cx="4724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7A3DC-9AC8-4AB6-8D3F-8BCF0113F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74200" y="304800"/>
            <a:ext cx="24130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5200" y="304800"/>
            <a:ext cx="7035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CEAE9E-4CD4-4318-9B60-E7AB520DB3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E01B5-776C-4001-B4AC-CB472E8DDF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79E7-ADE8-46D5-ABC3-9494E388C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B1E5-5205-417F-8CBF-8B34E2D6C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B86AB-CFEB-42C0-BF48-989689068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77FC6-D2FA-4F3F-A99A-360D63B63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344D6-E55D-4221-9765-8FFD8E67D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BFF5E-AD43-4D66-B010-BCF15E092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94075-F0F7-429E-A4A8-F6CE09A590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3CD96-B588-4F33-93BD-AB114CE08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66EC8-6D27-4506-9668-3464AD660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A5756-BA47-4A83-AB52-DE638271F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6B20B-2F82-4045-8620-1341CBB2D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AE2E6-C7DA-456C-BD28-91EF1615E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6778-0F7D-4603-BB80-5A8D2F2BE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2D471-D243-4EED-B2A0-BFA23A4D5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7D418-5FD5-40D4-8D24-979CD6DF7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3D941-2627-448F-858B-8D46B8B49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E86767-4192-4EEF-A4BC-0DE5CECEB2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ible-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304800"/>
            <a:ext cx="965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1447800"/>
            <a:ext cx="965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7733" y="12700"/>
            <a:ext cx="2438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</a:rPr>
              <a:t>Slide </a:t>
            </a:r>
            <a:fld id="{673ACC27-EA5B-4EC1-A91B-9FB7D10E7965}" type="slidenum">
              <a:rPr lang="en-GB" sz="1400">
                <a:solidFill>
                  <a:schemeClr val="bg1"/>
                </a:solidFill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GB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&amp;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200150" indent="-228600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549E1B1-C08B-4993-A7E2-321BF24ADAA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url?sa=i&amp;rct=j&amp;q=guilt&amp;source=images&amp;cd=&amp;cad=rja&amp;docid=_APBGiVViGCRLM&amp;tbnid=RvWF6lYhIVi1ZM:&amp;ved=0CAUQjRw&amp;url=http://www.npr.org/blogs/health/2012/11/06/164392091/depression-and-health-spending-go-together&amp;ei=XRPgUdjIAdTxyAGnvIDQCA&amp;bvm=bv.48705608,d.aWc&amp;psig=AFQjCNHbQEaCESEWKEygj_IKM7m1-pXARQ&amp;ust=137372552595362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url?sa=i&amp;rct=j&amp;q=guilt&amp;source=images&amp;cd=&amp;cad=rja&amp;docid=_APBGiVViGCRLM&amp;tbnid=RvWF6lYhIVi1ZM:&amp;ved=0CAUQjRw&amp;url=http://www.stillheart.org/blog/personal-path/give-up-guilt-and-feel-better/&amp;ei=NhLgUbK2HaO-yQHnrYD4Dw&amp;bvm=bv.48705608,d.aWc&amp;psig=AFQjCNHbQEaCESEWKEygj_IKM7m1-pXARQ&amp;ust=1373725525953626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url?sa=i&amp;rct=j&amp;q=guilt&amp;source=images&amp;cd=&amp;cad=rja&amp;docid=_APBGiVViGCRLM&amp;tbnid=RvWF6lYhIVi1ZM:&amp;ved=0CAUQjRw&amp;url=http://www.stillheart.org/blog/personal-path/give-up-guilt-and-feel-better/&amp;ei=NhLgUbK2HaO-yQHnrYD4Dw&amp;bvm=bv.48705608,d.aWc&amp;psig=AFQjCNHbQEaCESEWKEygj_IKM7m1-pXARQ&amp;ust=1373725525953626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url?sa=i&amp;rct=j&amp;q=guilt&amp;source=images&amp;cd=&amp;cad=rja&amp;docid=_APBGiVViGCRLM&amp;tbnid=RvWF6lYhIVi1ZM:&amp;ved=0CAUQjRw&amp;url=http://www.stillheart.org/blog/personal-path/give-up-guilt-and-feel-better/&amp;ei=NhLgUbK2HaO-yQHnrYD4Dw&amp;bvm=bv.48705608,d.aWc&amp;psig=AFQjCNHbQEaCESEWKEygj_IKM7m1-pXARQ&amp;ust=1373725525953626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url?sa=i&amp;rct=j&amp;q=guilt&amp;source=images&amp;cd=&amp;cad=rja&amp;docid=_APBGiVViGCRLM&amp;tbnid=RvWF6lYhIVi1ZM:&amp;ved=0CAUQjRw&amp;url=http://www.stillheart.org/blog/personal-path/give-up-guilt-and-feel-better/&amp;ei=NhLgUbK2HaO-yQHnrYD4Dw&amp;bvm=bv.48705608,d.aWc&amp;psig=AFQjCNHbQEaCESEWKEygj_IKM7m1-pXARQ&amp;ust=1373725525953626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url?sa=i&amp;rct=j&amp;q=guilt&amp;source=images&amp;cd=&amp;cad=rja&amp;docid=_APBGiVViGCRLM&amp;tbnid=RvWF6lYhIVi1ZM:&amp;ved=0CAUQjRw&amp;url=http://www.stillheart.org/blog/personal-path/give-up-guilt-and-feel-better/&amp;ei=NhLgUbK2HaO-yQHnrYD4Dw&amp;bvm=bv.48705608,d.aWc&amp;psig=AFQjCNHbQEaCESEWKEygj_IKM7m1-pXARQ&amp;ust=1373725525953626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url?sa=i&amp;rct=j&amp;q=forgiveness&amp;source=images&amp;cd=&amp;docid=1okyuCoOO6P0nM&amp;tbnid=mUP3inEKmNuGGM:&amp;ved=0CAUQjRw&amp;url=http://www.thestonefoundation.com/wednesday-wisdom/forgiveness/&amp;ei=2RngUZC9K66GyQHZqYHYDQ&amp;bvm=bv.48705608,d.aWc&amp;psig=AFQjCNE53i_cLgWEHJMRM1ox5XD8eDSLMQ&amp;ust=13737272785326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0" y="423290"/>
            <a:ext cx="5751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Don’t Worry!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1752600"/>
            <a:ext cx="7023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Matthew 6:25-34</a:t>
            </a:r>
          </a:p>
        </p:txBody>
      </p:sp>
      <p:pic>
        <p:nvPicPr>
          <p:cNvPr id="5" name="Picture 2" descr="http://media.npr.org/assets/img/2012/11/06/depression_1-ad78d208bfd0907a122c249a74cd8f6ff184705e-s6-c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362200"/>
            <a:ext cx="6400799" cy="4495800"/>
          </a:xfrm>
          <a:prstGeom prst="ellipse">
            <a:avLst/>
          </a:prstGeom>
          <a:noFill/>
          <a:effectLst>
            <a:softEdge rad="6350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20052" y="304800"/>
            <a:ext cx="5751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Don’t Worry!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674674"/>
            <a:ext cx="5105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Matthew 6:25-34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C9ADAC4E-6823-2649-B185-243A3ED85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4674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Bookman Old Style" pitchFamily="18" charset="0"/>
              </a:rPr>
              <a:t>“Don’t Worry; Be Happy!”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6629400" cy="55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Bookman Old Style" pitchFamily="18" charset="0"/>
              </a:rPr>
              <a:t>“Don’t Worry”!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964" y="1752600"/>
            <a:ext cx="38446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006A58-9AAD-486A-21EB-D79B63BBD325}"/>
              </a:ext>
            </a:extLst>
          </p:cNvPr>
          <p:cNvSpPr txBox="1"/>
          <p:nvPr/>
        </p:nvSpPr>
        <p:spPr>
          <a:xfrm>
            <a:off x="3925784" y="1685822"/>
            <a:ext cx="7961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 the sermon on the mount five times the word “worry” or “worried” is used.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“Do not worry”. Vs.25,31,34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Vs. 27 “worry doesn’t accomplish anything.”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Vs. 28 “Why do you worry”?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B0A26E-D1AC-D3F5-3847-17828764CDED}"/>
              </a:ext>
            </a:extLst>
          </p:cNvPr>
          <p:cNvSpPr/>
          <p:nvPr/>
        </p:nvSpPr>
        <p:spPr>
          <a:xfrm>
            <a:off x="3048000" y="5656140"/>
            <a:ext cx="5532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Matthew 6:24-34</a:t>
            </a:r>
          </a:p>
        </p:txBody>
      </p:sp>
    </p:spTree>
    <p:extLst>
      <p:ext uri="{BB962C8B-B14F-4D97-AF65-F5344CB8AC3E}">
        <p14:creationId xmlns:p14="http://schemas.microsoft.com/office/powerpoint/2010/main" val="146467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ABBC38-9A13-3A6D-BAE5-5DEAED1BFBA6}"/>
              </a:ext>
            </a:extLst>
          </p:cNvPr>
          <p:cNvSpPr txBox="1"/>
          <p:nvPr/>
        </p:nvSpPr>
        <p:spPr>
          <a:xfrm>
            <a:off x="2362200" y="457200"/>
            <a:ext cx="9448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3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do not be anxious about anything, but in everything by prayer and supplication with thanksgiving let your requests be made known to God.</a:t>
            </a:r>
          </a:p>
          <a:p>
            <a:pPr marL="0" marR="0"/>
            <a:r>
              <a:rPr lang="en-US" sz="3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And the peace of God, which surpasses all understanding, will guard your hearts and your minds in Christ Jesus.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3418B9-CB2D-14F2-082A-694AA2817E24}"/>
              </a:ext>
            </a:extLst>
          </p:cNvPr>
          <p:cNvSpPr txBox="1"/>
          <p:nvPr/>
        </p:nvSpPr>
        <p:spPr>
          <a:xfrm>
            <a:off x="5791200" y="5181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Philippians 4:6-7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stillheart.org/blog/wp-content/uploads/2011/06/Gui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30326"/>
            <a:ext cx="4125516" cy="48006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828800" y="2948354"/>
            <a:ext cx="5334000" cy="1066800"/>
          </a:xfrm>
        </p:spPr>
        <p:txBody>
          <a:bodyPr/>
          <a:lstStyle/>
          <a:p>
            <a:r>
              <a:rPr lang="en-US" sz="5400" b="1" u="sng" dirty="0">
                <a:latin typeface="Bookman Old Style" pitchFamily="18" charset="0"/>
              </a:rPr>
              <a:t>Don’t Worry!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52401"/>
            <a:ext cx="7467600" cy="11779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Worry Shows Our Priorities</a:t>
            </a:r>
          </a:p>
          <a:p>
            <a:pPr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Are Wrong! – Matt. 6:25,33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1353772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What do people worry about?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Worry is not caused by external circumstances.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Jesus conclusion challenges us to identify life’s priorities.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“Seek FIRST the kingdom of God”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Most things we worry about are temporary at best. V.19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stillheart.org/blog/wp-content/uploads/2011/06/Gui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5935" y="1443060"/>
            <a:ext cx="4125516" cy="48006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676400" y="2965938"/>
            <a:ext cx="5334000" cy="1066800"/>
          </a:xfrm>
        </p:spPr>
        <p:txBody>
          <a:bodyPr/>
          <a:lstStyle/>
          <a:p>
            <a:r>
              <a:rPr lang="en-US" sz="5400" b="1" u="sng" dirty="0">
                <a:latin typeface="Bookman Old Style" pitchFamily="18" charset="0"/>
              </a:rPr>
              <a:t>Don’t Worry!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06276"/>
            <a:ext cx="7467600" cy="12192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Worry Is Futile 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Matt. 6:27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1524001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Does worry ever help?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Worry will not help but can make things worse.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Worry divides the mind!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3733800"/>
            <a:ext cx="7162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3600" dirty="0"/>
              <a:t> </a:t>
            </a:r>
            <a:r>
              <a:rPr lang="en-US" sz="3600" dirty="0">
                <a:latin typeface="Bookman Old Style" pitchFamily="18" charset="0"/>
              </a:rPr>
              <a:t>40% never happen</a:t>
            </a:r>
          </a:p>
          <a:p>
            <a:pPr>
              <a:buFontTx/>
              <a:buChar char="•"/>
            </a:pPr>
            <a:r>
              <a:rPr lang="en-US" sz="3600" dirty="0">
                <a:latin typeface="Bookman Old Style" pitchFamily="18" charset="0"/>
              </a:rPr>
              <a:t> 30% already happened</a:t>
            </a:r>
          </a:p>
          <a:p>
            <a:pPr>
              <a:buFontTx/>
              <a:buChar char="•"/>
            </a:pPr>
            <a:r>
              <a:rPr lang="en-US" sz="3600" dirty="0">
                <a:latin typeface="Bookman Old Style" pitchFamily="18" charset="0"/>
              </a:rPr>
              <a:t> 12% health concern</a:t>
            </a:r>
          </a:p>
          <a:p>
            <a:pPr>
              <a:buFontTx/>
              <a:buChar char="•"/>
            </a:pPr>
            <a:r>
              <a:rPr lang="en-US" sz="3600" dirty="0">
                <a:latin typeface="Bookman Old Style" pitchFamily="18" charset="0"/>
              </a:rPr>
              <a:t> 10% don’t matter</a:t>
            </a: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3657600" y="4229099"/>
            <a:ext cx="7772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8% Important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stillheart.org/blog/wp-content/uploads/2011/06/Gui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562" y="1383323"/>
            <a:ext cx="4125516" cy="48006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790699" y="2971800"/>
            <a:ext cx="5334000" cy="1066800"/>
          </a:xfrm>
        </p:spPr>
        <p:txBody>
          <a:bodyPr/>
          <a:lstStyle/>
          <a:p>
            <a:r>
              <a:rPr lang="en-US" sz="5400" b="1" u="sng" dirty="0">
                <a:latin typeface="Bookman Old Style" pitchFamily="18" charset="0"/>
              </a:rPr>
              <a:t>Don’t Worry!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28600"/>
            <a:ext cx="7467600" cy="12192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Worry Ignores God’s Care 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Matt. 6:26-32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15240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>Worry shows a lack of trust in God.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>Worry is natural for those who have no concept of a “Heavenly Father.”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>Christians live secure in the knowledge that God knows!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>Trust is the greatest antidote to worry.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>Trust &amp; worry can’t occupy the same mind.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stillheart.org/blog/wp-content/uploads/2011/06/Gui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047" y="1166446"/>
            <a:ext cx="4125516" cy="48006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761391" y="2743200"/>
            <a:ext cx="5334000" cy="1066800"/>
          </a:xfrm>
        </p:spPr>
        <p:txBody>
          <a:bodyPr/>
          <a:lstStyle/>
          <a:p>
            <a:r>
              <a:rPr lang="en-US" sz="5400" b="1" u="sng" dirty="0">
                <a:latin typeface="Bookman Old Style" pitchFamily="18" charset="0"/>
              </a:rPr>
              <a:t>Don’t Worry!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28600"/>
            <a:ext cx="7467600" cy="12192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Worry Ignores God’s Care 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Matt. 6:26-32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1524000"/>
            <a:ext cx="7924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God is concerned.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God is powerful.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God will use His power to care for us.</a:t>
            </a:r>
          </a:p>
          <a:p>
            <a:pPr>
              <a:buFont typeface="Wingdings" pitchFamily="2" charset="2"/>
              <a:buChar char="q"/>
            </a:pPr>
            <a:endParaRPr lang="en-US" sz="28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837856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Bookman Old Style" pitchFamily="18" charset="0"/>
              </a:rPr>
              <a:t>Romans 8:28  “And we know that all things work together for good to those who love God, to those who are the called according to His purpose.”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stillheart.org/blog/wp-content/uploads/2011/06/Guilt.jpg">
            <a:hlinkClick r:id="rId2"/>
            <a:extLst>
              <a:ext uri="{FF2B5EF4-FFF2-40B4-BE49-F238E27FC236}">
                <a16:creationId xmlns:a16="http://schemas.microsoft.com/office/drawing/2014/main" id="{3A275912-F7CA-9117-E287-943B1FDC9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562" y="1383323"/>
            <a:ext cx="4125516" cy="48006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28600"/>
            <a:ext cx="7467600" cy="12192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3600" b="1" u="sng" dirty="0">
                <a:effectLst/>
                <a:latin typeface="Bookman Old Style" pitchFamily="18" charset="0"/>
              </a:rPr>
              <a:t>Worry Robs Us Of Living Each Day Successfully! Matt. 6:34</a:t>
            </a:r>
          </a:p>
        </p:txBody>
      </p:sp>
      <p:pic>
        <p:nvPicPr>
          <p:cNvPr id="9" name="Picture 6" descr="http://www.thestonefoundation.com/wp-content/uploads/2012/06/cdfor_pic_deep_forgivenes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728" y="767862"/>
            <a:ext cx="4405184" cy="5715000"/>
          </a:xfrm>
          <a:prstGeom prst="ellipse">
            <a:avLst/>
          </a:prstGeom>
          <a:noFill/>
          <a:effectLst>
            <a:softEdge rad="635000"/>
          </a:effectLst>
        </p:spPr>
      </p:pic>
      <p:sp>
        <p:nvSpPr>
          <p:cNvPr id="8" name="Rectangle 7"/>
          <p:cNvSpPr/>
          <p:nvPr/>
        </p:nvSpPr>
        <p:spPr>
          <a:xfrm>
            <a:off x="3616689" y="5022382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3200" dirty="0">
                <a:latin typeface="Bookman Old Style" pitchFamily="18" charset="0"/>
              </a:rPr>
              <a:t>    Psalms 118:24 “This is the day the LORD has made; We will rejoice and be glad in it.”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1524000"/>
            <a:ext cx="7886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“One day at a time.”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Don’t worry about tomorrow!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Tomorrow will take care of itself!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>
                <a:solidFill>
                  <a:srgbClr val="FFFF00"/>
                </a:solidFill>
                <a:latin typeface="Bookman Old Style" pitchFamily="18" charset="0"/>
              </a:rPr>
              <a:t>There is enough trouble today!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866899" y="2895600"/>
            <a:ext cx="5334000" cy="1066800"/>
          </a:xfrm>
        </p:spPr>
        <p:txBody>
          <a:bodyPr/>
          <a:lstStyle/>
          <a:p>
            <a:r>
              <a:rPr lang="en-US" sz="5400" b="1" u="sng" dirty="0">
                <a:latin typeface="Bookman Old Style" pitchFamily="18" charset="0"/>
              </a:rPr>
              <a:t>Don’t Worry!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ww-pptbackgrounds-fsnet-co-uk">
  <a:themeElements>
    <a:clrScheme name="">
      <a:dk1>
        <a:srgbClr val="663300"/>
      </a:dk1>
      <a:lt1>
        <a:srgbClr val="FFE2C5"/>
      </a:lt1>
      <a:dk2>
        <a:srgbClr val="BE3200"/>
      </a:dk2>
      <a:lt2>
        <a:srgbClr val="FFCC99"/>
      </a:lt2>
      <a:accent1>
        <a:srgbClr val="3399FF"/>
      </a:accent1>
      <a:accent2>
        <a:srgbClr val="FFFF00"/>
      </a:accent2>
      <a:accent3>
        <a:srgbClr val="FFEEDF"/>
      </a:accent3>
      <a:accent4>
        <a:srgbClr val="562A00"/>
      </a:accent4>
      <a:accent5>
        <a:srgbClr val="ADCAFF"/>
      </a:accent5>
      <a:accent6>
        <a:srgbClr val="E7E700"/>
      </a:accent6>
      <a:hlink>
        <a:srgbClr val="FF0000"/>
      </a:hlink>
      <a:folHlink>
        <a:srgbClr val="969696"/>
      </a:folHlink>
    </a:clrScheme>
    <a:fontScheme name="www-pptbackgrounds-fsnet-co-u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-pptbackgrounds-fsnet-co-u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-pptbackgrounds-fsnet-co-u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-pptbackgrounds-fsnet-co-u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409</Words>
  <Application>Microsoft Macintosh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Impact</vt:lpstr>
      <vt:lpstr>Tahoma</vt:lpstr>
      <vt:lpstr>Wingdings</vt:lpstr>
      <vt:lpstr>Default Design</vt:lpstr>
      <vt:lpstr>www-pptbackgrounds-fsnet-co-uk</vt:lpstr>
      <vt:lpstr>Ocean</vt:lpstr>
      <vt:lpstr>PowerPoint Presentation</vt:lpstr>
      <vt:lpstr>“Don’t Worry; Be Happy!”</vt:lpstr>
      <vt:lpstr>“Don’t Worry”!</vt:lpstr>
      <vt:lpstr>PowerPoint Presentation</vt:lpstr>
      <vt:lpstr>Don’t Worry!</vt:lpstr>
      <vt:lpstr>Don’t Worry!</vt:lpstr>
      <vt:lpstr>Don’t Worry!</vt:lpstr>
      <vt:lpstr>Don’t Worry!</vt:lpstr>
      <vt:lpstr>Don’t Worry!</vt:lpstr>
      <vt:lpstr>PowerPoint Presentation</vt:lpstr>
    </vt:vector>
  </TitlesOfParts>
  <Company>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Worry!</dc:title>
  <dc:creator>Greg King</dc:creator>
  <cp:lastModifiedBy>Gregory King</cp:lastModifiedBy>
  <cp:revision>13</cp:revision>
  <dcterms:created xsi:type="dcterms:W3CDTF">2005-07-19T15:11:37Z</dcterms:created>
  <dcterms:modified xsi:type="dcterms:W3CDTF">2023-06-08T22:07:07Z</dcterms:modified>
</cp:coreProperties>
</file>