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2" r:id="rId3"/>
    <p:sldId id="281"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4C55"/>
    <a:srgbClr val="16232B"/>
    <a:srgbClr val="132935"/>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a:xfrm>
            <a:off x="838200" y="365125"/>
            <a:ext cx="10515600" cy="1325563"/>
          </a:xfrm>
          <a:prstGeom prst="rect">
            <a:avLst/>
          </a:prstGeom>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a:xfrm>
            <a:off x="838200" y="365125"/>
            <a:ext cx="10515600" cy="1325563"/>
          </a:xfrm>
          <a:prstGeom prst="rect">
            <a:avLst/>
          </a:prstGeo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6/3/2023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6/3/2023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bg2"/>
          </a:solidFill>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reation">
            <a:extLst>
              <a:ext uri="{FF2B5EF4-FFF2-40B4-BE49-F238E27FC236}">
                <a16:creationId xmlns:a16="http://schemas.microsoft.com/office/drawing/2014/main" id="{B72BEFAA-0531-0630-9123-A13785D36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1314"/>
            <a:ext cx="5949419" cy="3331675"/>
          </a:xfrm>
          <a:prstGeom prst="rect">
            <a:avLst/>
          </a:prstGeom>
          <a:noFill/>
          <a:ln>
            <a:solidFill>
              <a:srgbClr val="314C55"/>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26EC8F-B326-1738-A89C-A006535C7E32}"/>
              </a:ext>
            </a:extLst>
          </p:cNvPr>
          <p:cNvSpPr txBox="1"/>
          <p:nvPr/>
        </p:nvSpPr>
        <p:spPr>
          <a:xfrm>
            <a:off x="5949417" y="1349988"/>
            <a:ext cx="6147303" cy="1754326"/>
          </a:xfrm>
          <a:prstGeom prst="rect">
            <a:avLst/>
          </a:prstGeom>
          <a:noFill/>
        </p:spPr>
        <p:txBody>
          <a:bodyPr wrap="square" rtlCol="0">
            <a:spAutoFit/>
          </a:bodyPr>
          <a:lstStyle/>
          <a:p>
            <a:pPr algn="ctr"/>
            <a:r>
              <a:rPr lang="en-US" sz="5400" dirty="0">
                <a:solidFill>
                  <a:srgbClr val="314C55"/>
                </a:solidFill>
                <a:latin typeface="Arial Rounded MT Bold" panose="020F0704030504030204" pitchFamily="34" charset="0"/>
              </a:rPr>
              <a:t>What We Learn from Creation</a:t>
            </a:r>
          </a:p>
        </p:txBody>
      </p:sp>
      <p:sp>
        <p:nvSpPr>
          <p:cNvPr id="3" name="TextBox 2">
            <a:extLst>
              <a:ext uri="{FF2B5EF4-FFF2-40B4-BE49-F238E27FC236}">
                <a16:creationId xmlns:a16="http://schemas.microsoft.com/office/drawing/2014/main" id="{99144F4B-579B-EEE4-BB29-EA80F30BFCF7}"/>
              </a:ext>
            </a:extLst>
          </p:cNvPr>
          <p:cNvSpPr txBox="1"/>
          <p:nvPr/>
        </p:nvSpPr>
        <p:spPr>
          <a:xfrm>
            <a:off x="589766" y="4551414"/>
            <a:ext cx="10719303" cy="1015663"/>
          </a:xfrm>
          <a:prstGeom prst="rect">
            <a:avLst/>
          </a:prstGeom>
          <a:noFill/>
        </p:spPr>
        <p:txBody>
          <a:bodyPr wrap="square" rtlCol="0">
            <a:spAutoFit/>
          </a:bodyPr>
          <a:lstStyle/>
          <a:p>
            <a:pPr algn="ctr"/>
            <a:r>
              <a:rPr lang="en-US" sz="6000" dirty="0">
                <a:solidFill>
                  <a:srgbClr val="314C55"/>
                </a:solidFill>
                <a:latin typeface="Arial Rounded MT Bold" panose="020F0704030504030204" pitchFamily="34" charset="0"/>
              </a:rPr>
              <a:t>God Is the God of All Things</a:t>
            </a:r>
          </a:p>
        </p:txBody>
      </p:sp>
    </p:spTree>
    <p:extLst>
      <p:ext uri="{BB962C8B-B14F-4D97-AF65-F5344CB8AC3E}">
        <p14:creationId xmlns:p14="http://schemas.microsoft.com/office/powerpoint/2010/main" val="330088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47A6-2611-D6FF-A4A8-6E12B1CE3CFC}"/>
              </a:ext>
            </a:extLst>
          </p:cNvPr>
          <p:cNvSpPr>
            <a:spLocks noGrp="1"/>
          </p:cNvSpPr>
          <p:nvPr>
            <p:ph type="title"/>
          </p:nvPr>
        </p:nvSpPr>
        <p:spPr/>
        <p:txBody>
          <a:bodyPr/>
          <a:lstStyle/>
          <a:p>
            <a:r>
              <a:rPr lang="en-US" dirty="0"/>
              <a:t>God Created All Things</a:t>
            </a:r>
          </a:p>
        </p:txBody>
      </p:sp>
      <p:sp>
        <p:nvSpPr>
          <p:cNvPr id="3" name="Content Placeholder 2">
            <a:extLst>
              <a:ext uri="{FF2B5EF4-FFF2-40B4-BE49-F238E27FC236}">
                <a16:creationId xmlns:a16="http://schemas.microsoft.com/office/drawing/2014/main" id="{386CA646-97F4-15AF-CC28-910A8D8EA33B}"/>
              </a:ext>
            </a:extLst>
          </p:cNvPr>
          <p:cNvSpPr>
            <a:spLocks noGrp="1"/>
          </p:cNvSpPr>
          <p:nvPr>
            <p:ph idx="1"/>
          </p:nvPr>
        </p:nvSpPr>
        <p:spPr/>
        <p:txBody>
          <a:bodyPr/>
          <a:lstStyle/>
          <a:p>
            <a:r>
              <a:rPr lang="en-US" dirty="0"/>
              <a:t>“In the beginning was the Word, and the Word was with God, and the Word was God. He was in the beginning with God. </a:t>
            </a:r>
            <a:r>
              <a:rPr lang="en-US" dirty="0">
                <a:solidFill>
                  <a:srgbClr val="314C55"/>
                </a:solidFill>
                <a:latin typeface="+mj-lt"/>
              </a:rPr>
              <a:t>All things were made through him, and without him was not any thing made that was made</a:t>
            </a:r>
            <a:r>
              <a:rPr lang="en-US" dirty="0"/>
              <a:t>” (John 1:1-3).</a:t>
            </a:r>
          </a:p>
          <a:p>
            <a:r>
              <a:rPr lang="en-US" dirty="0"/>
              <a:t>“He is the image of the invisible God, the firstborn of all creation. </a:t>
            </a:r>
            <a:r>
              <a:rPr lang="en-US" dirty="0">
                <a:solidFill>
                  <a:srgbClr val="314C55"/>
                </a:solidFill>
                <a:latin typeface="+mj-lt"/>
              </a:rPr>
              <a:t>For by him all things were created</a:t>
            </a:r>
            <a:r>
              <a:rPr lang="en-US" dirty="0">
                <a:solidFill>
                  <a:srgbClr val="314C55"/>
                </a:solidFill>
              </a:rPr>
              <a:t>, </a:t>
            </a:r>
            <a:r>
              <a:rPr lang="en-US" dirty="0"/>
              <a:t>in heaven and on earth, visible and invisible, whether thrones or dominions or rulers or authorities—</a:t>
            </a:r>
            <a:r>
              <a:rPr lang="en-US" dirty="0">
                <a:solidFill>
                  <a:srgbClr val="314C55"/>
                </a:solidFill>
                <a:latin typeface="+mj-lt"/>
              </a:rPr>
              <a:t>all things were created through him and for him. And he is before all things, and in him all things hold together</a:t>
            </a:r>
            <a:r>
              <a:rPr lang="en-US" dirty="0"/>
              <a:t>” (Col. 1:15-17).</a:t>
            </a:r>
          </a:p>
          <a:p>
            <a:endParaRPr lang="en-US" dirty="0"/>
          </a:p>
        </p:txBody>
      </p:sp>
    </p:spTree>
    <p:extLst>
      <p:ext uri="{BB962C8B-B14F-4D97-AF65-F5344CB8AC3E}">
        <p14:creationId xmlns:p14="http://schemas.microsoft.com/office/powerpoint/2010/main" val="390158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E726-FFCD-89C9-54A7-3B5AA7999E3A}"/>
              </a:ext>
            </a:extLst>
          </p:cNvPr>
          <p:cNvSpPr>
            <a:spLocks noGrp="1"/>
          </p:cNvSpPr>
          <p:nvPr>
            <p:ph type="title"/>
          </p:nvPr>
        </p:nvSpPr>
        <p:spPr/>
        <p:txBody>
          <a:bodyPr/>
          <a:lstStyle/>
          <a:p>
            <a:r>
              <a:rPr lang="en-US" dirty="0"/>
              <a:t>God Is Worthy of Praise for His Creation</a:t>
            </a:r>
          </a:p>
        </p:txBody>
      </p:sp>
      <p:sp>
        <p:nvSpPr>
          <p:cNvPr id="3" name="Content Placeholder 2">
            <a:extLst>
              <a:ext uri="{FF2B5EF4-FFF2-40B4-BE49-F238E27FC236}">
                <a16:creationId xmlns:a16="http://schemas.microsoft.com/office/drawing/2014/main" id="{22E16039-FB30-B8FA-3BB4-1BB91B7AEE28}"/>
              </a:ext>
            </a:extLst>
          </p:cNvPr>
          <p:cNvSpPr>
            <a:spLocks noGrp="1"/>
          </p:cNvSpPr>
          <p:nvPr>
            <p:ph idx="1"/>
          </p:nvPr>
        </p:nvSpPr>
        <p:spPr/>
        <p:txBody>
          <a:bodyPr/>
          <a:lstStyle/>
          <a:p>
            <a:r>
              <a:rPr lang="en-US" dirty="0"/>
              <a:t>“O LORD, our Lord, how majestic is your name in all the earth! You have set your glory above the heavens. Out of the mouth of babies and infants, you have established strength because of your foes, to still the enemy and the avenger. </a:t>
            </a:r>
            <a:r>
              <a:rPr lang="en-US" dirty="0">
                <a:solidFill>
                  <a:srgbClr val="314C55"/>
                </a:solidFill>
                <a:latin typeface="+mj-lt"/>
              </a:rPr>
              <a:t>When I look at your heavens, the work of your fingers, the moon and the stars, which you have set in place</a:t>
            </a:r>
            <a:r>
              <a:rPr lang="en-US" dirty="0"/>
              <a:t>. . .” (Psa. 8:1-3).</a:t>
            </a:r>
          </a:p>
          <a:p>
            <a:r>
              <a:rPr lang="en-US" dirty="0"/>
              <a:t>“Worthy are you, our Lord and God, to receive glory and honor and power, </a:t>
            </a:r>
            <a:r>
              <a:rPr lang="en-US" dirty="0">
                <a:solidFill>
                  <a:srgbClr val="314C55"/>
                </a:solidFill>
                <a:latin typeface="+mj-lt"/>
              </a:rPr>
              <a:t>for you created all things, and by your will they existed and were created</a:t>
            </a:r>
            <a:r>
              <a:rPr lang="en-US" dirty="0"/>
              <a:t>” (Rev. 4:11).</a:t>
            </a:r>
          </a:p>
          <a:p>
            <a:endParaRPr lang="en-US" dirty="0"/>
          </a:p>
        </p:txBody>
      </p:sp>
    </p:spTree>
    <p:extLst>
      <p:ext uri="{BB962C8B-B14F-4D97-AF65-F5344CB8AC3E}">
        <p14:creationId xmlns:p14="http://schemas.microsoft.com/office/powerpoint/2010/main" val="85772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reation">
            <a:extLst>
              <a:ext uri="{FF2B5EF4-FFF2-40B4-BE49-F238E27FC236}">
                <a16:creationId xmlns:a16="http://schemas.microsoft.com/office/drawing/2014/main" id="{B72BEFAA-0531-0630-9123-A13785D36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1314"/>
            <a:ext cx="5949419" cy="3331675"/>
          </a:xfrm>
          <a:prstGeom prst="rect">
            <a:avLst/>
          </a:prstGeom>
          <a:noFill/>
          <a:ln>
            <a:solidFill>
              <a:srgbClr val="314C55"/>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26EC8F-B326-1738-A89C-A006535C7E32}"/>
              </a:ext>
            </a:extLst>
          </p:cNvPr>
          <p:cNvSpPr txBox="1"/>
          <p:nvPr/>
        </p:nvSpPr>
        <p:spPr>
          <a:xfrm>
            <a:off x="5949417" y="1349988"/>
            <a:ext cx="6147303" cy="1754326"/>
          </a:xfrm>
          <a:prstGeom prst="rect">
            <a:avLst/>
          </a:prstGeom>
          <a:noFill/>
        </p:spPr>
        <p:txBody>
          <a:bodyPr wrap="square" rtlCol="0">
            <a:spAutoFit/>
          </a:bodyPr>
          <a:lstStyle/>
          <a:p>
            <a:pPr algn="ctr"/>
            <a:r>
              <a:rPr lang="en-US" sz="5400" dirty="0">
                <a:solidFill>
                  <a:srgbClr val="314C55"/>
                </a:solidFill>
                <a:latin typeface="Arial Rounded MT Bold" panose="020F0704030504030204" pitchFamily="34" charset="0"/>
              </a:rPr>
              <a:t>What We Learn from Creation</a:t>
            </a:r>
          </a:p>
        </p:txBody>
      </p:sp>
      <p:sp>
        <p:nvSpPr>
          <p:cNvPr id="3" name="TextBox 2">
            <a:extLst>
              <a:ext uri="{FF2B5EF4-FFF2-40B4-BE49-F238E27FC236}">
                <a16:creationId xmlns:a16="http://schemas.microsoft.com/office/drawing/2014/main" id="{99144F4B-579B-EEE4-BB29-EA80F30BFCF7}"/>
              </a:ext>
            </a:extLst>
          </p:cNvPr>
          <p:cNvSpPr txBox="1"/>
          <p:nvPr/>
        </p:nvSpPr>
        <p:spPr>
          <a:xfrm>
            <a:off x="589766" y="4551414"/>
            <a:ext cx="10719303" cy="1015663"/>
          </a:xfrm>
          <a:prstGeom prst="rect">
            <a:avLst/>
          </a:prstGeom>
          <a:noFill/>
        </p:spPr>
        <p:txBody>
          <a:bodyPr wrap="square" rtlCol="0">
            <a:spAutoFit/>
          </a:bodyPr>
          <a:lstStyle/>
          <a:p>
            <a:pPr algn="ctr"/>
            <a:r>
              <a:rPr lang="en-US" sz="6000" dirty="0">
                <a:solidFill>
                  <a:srgbClr val="314C55"/>
                </a:solidFill>
                <a:latin typeface="Arial Rounded MT Bold" panose="020F0704030504030204" pitchFamily="34" charset="0"/>
              </a:rPr>
              <a:t>God’s Creation Is Good</a:t>
            </a:r>
          </a:p>
        </p:txBody>
      </p:sp>
    </p:spTree>
    <p:extLst>
      <p:ext uri="{BB962C8B-B14F-4D97-AF65-F5344CB8AC3E}">
        <p14:creationId xmlns:p14="http://schemas.microsoft.com/office/powerpoint/2010/main" val="437290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E411-1A20-06BC-D6E1-9C72D1548EDD}"/>
              </a:ext>
            </a:extLst>
          </p:cNvPr>
          <p:cNvSpPr>
            <a:spLocks noGrp="1"/>
          </p:cNvSpPr>
          <p:nvPr>
            <p:ph type="title"/>
          </p:nvPr>
        </p:nvSpPr>
        <p:spPr/>
        <p:txBody>
          <a:bodyPr/>
          <a:lstStyle/>
          <a:p>
            <a:r>
              <a:rPr lang="en-US" dirty="0"/>
              <a:t>“It Was Good”</a:t>
            </a:r>
          </a:p>
        </p:txBody>
      </p:sp>
      <p:sp>
        <p:nvSpPr>
          <p:cNvPr id="3" name="Content Placeholder 2">
            <a:extLst>
              <a:ext uri="{FF2B5EF4-FFF2-40B4-BE49-F238E27FC236}">
                <a16:creationId xmlns:a16="http://schemas.microsoft.com/office/drawing/2014/main" id="{4BD2BEC2-6375-FABC-0C3C-EB73B36D3D2E}"/>
              </a:ext>
            </a:extLst>
          </p:cNvPr>
          <p:cNvSpPr>
            <a:spLocks noGrp="1"/>
          </p:cNvSpPr>
          <p:nvPr>
            <p:ph idx="1"/>
          </p:nvPr>
        </p:nvSpPr>
        <p:spPr/>
        <p:txBody>
          <a:bodyPr/>
          <a:lstStyle/>
          <a:p>
            <a:r>
              <a:rPr lang="en-US" dirty="0"/>
              <a:t>At each step in the creation process, God pronounced that what He had created was good (Gen. 1:4, 10, 12, 18, 21, 25). </a:t>
            </a:r>
          </a:p>
          <a:p>
            <a:pPr lvl="1"/>
            <a:r>
              <a:rPr lang="en-US" dirty="0"/>
              <a:t>“And God said, “Let there be light,” and there was light. </a:t>
            </a:r>
            <a:r>
              <a:rPr lang="en-US" dirty="0">
                <a:solidFill>
                  <a:srgbClr val="314C55"/>
                </a:solidFill>
                <a:latin typeface="+mj-lt"/>
              </a:rPr>
              <a:t>And God saw that the light was good. </a:t>
            </a:r>
            <a:r>
              <a:rPr lang="en-US" dirty="0"/>
              <a:t>And God separated the light from the darkness” (1:4).</a:t>
            </a:r>
          </a:p>
          <a:p>
            <a:r>
              <a:rPr lang="en-US" dirty="0"/>
              <a:t>When God came to the end of the creation process, He said, “And God saw everything that he had made, </a:t>
            </a:r>
            <a:r>
              <a:rPr lang="en-US" dirty="0">
                <a:solidFill>
                  <a:srgbClr val="314C55"/>
                </a:solidFill>
                <a:latin typeface="+mj-lt"/>
              </a:rPr>
              <a:t>and behold, it was very good</a:t>
            </a:r>
            <a:r>
              <a:rPr lang="en-US" dirty="0"/>
              <a:t>. And there was evening and there was morning, the sixth day” (Gen. 1:31).</a:t>
            </a:r>
          </a:p>
          <a:p>
            <a:endParaRPr lang="en-US" dirty="0"/>
          </a:p>
        </p:txBody>
      </p:sp>
    </p:spTree>
    <p:extLst>
      <p:ext uri="{BB962C8B-B14F-4D97-AF65-F5344CB8AC3E}">
        <p14:creationId xmlns:p14="http://schemas.microsoft.com/office/powerpoint/2010/main" val="169307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0DB-1C57-0A76-C1BC-7B45BC390380}"/>
              </a:ext>
            </a:extLst>
          </p:cNvPr>
          <p:cNvSpPr>
            <a:spLocks noGrp="1"/>
          </p:cNvSpPr>
          <p:nvPr>
            <p:ph type="title"/>
          </p:nvPr>
        </p:nvSpPr>
        <p:spPr/>
        <p:txBody>
          <a:bodyPr/>
          <a:lstStyle/>
          <a:p>
            <a:r>
              <a:rPr lang="en-US" dirty="0"/>
              <a:t>Some View Creation as Bad</a:t>
            </a:r>
          </a:p>
        </p:txBody>
      </p:sp>
      <p:sp>
        <p:nvSpPr>
          <p:cNvPr id="3" name="Content Placeholder 2">
            <a:extLst>
              <a:ext uri="{FF2B5EF4-FFF2-40B4-BE49-F238E27FC236}">
                <a16:creationId xmlns:a16="http://schemas.microsoft.com/office/drawing/2014/main" id="{9EA67896-9A05-610C-420B-DC9E33BB4D7B}"/>
              </a:ext>
            </a:extLst>
          </p:cNvPr>
          <p:cNvSpPr>
            <a:spLocks noGrp="1"/>
          </p:cNvSpPr>
          <p:nvPr>
            <p:ph idx="1"/>
          </p:nvPr>
        </p:nvSpPr>
        <p:spPr/>
        <p:txBody>
          <a:bodyPr/>
          <a:lstStyle/>
          <a:p>
            <a:r>
              <a:rPr lang="en-US" dirty="0"/>
              <a:t>The view of early Gnosticism which thought that spirit was good but the body (flesh) was evil, is contrary to God’s pronouncement that what He created is good.</a:t>
            </a:r>
          </a:p>
          <a:p>
            <a:pPr lvl="1"/>
            <a:r>
              <a:rPr lang="en-US" dirty="0"/>
              <a:t>Ancient Greeks looked forward to death as the liberation of the spirit from the evil body.</a:t>
            </a:r>
          </a:p>
          <a:p>
            <a:r>
              <a:rPr lang="en-US" dirty="0"/>
              <a:t>Genesis 3 will explain what went wrong on earth.</a:t>
            </a:r>
          </a:p>
          <a:p>
            <a:r>
              <a:rPr lang="en-US" dirty="0"/>
              <a:t>Revelation 21-22 tells of how mankind will be delivered from the problems created by human sin in the new heavens and earth.</a:t>
            </a:r>
          </a:p>
          <a:p>
            <a:endParaRPr lang="en-US" dirty="0"/>
          </a:p>
        </p:txBody>
      </p:sp>
    </p:spTree>
    <p:extLst>
      <p:ext uri="{BB962C8B-B14F-4D97-AF65-F5344CB8AC3E}">
        <p14:creationId xmlns:p14="http://schemas.microsoft.com/office/powerpoint/2010/main" val="333694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F46B-8044-56F2-D65F-8B1B6BA174EA}"/>
              </a:ext>
            </a:extLst>
          </p:cNvPr>
          <p:cNvSpPr>
            <a:spLocks noGrp="1"/>
          </p:cNvSpPr>
          <p:nvPr>
            <p:ph type="title"/>
          </p:nvPr>
        </p:nvSpPr>
        <p:spPr/>
        <p:txBody>
          <a:bodyPr/>
          <a:lstStyle/>
          <a:p>
            <a:r>
              <a:rPr lang="en-US" dirty="0"/>
              <a:t>Natural Disasters</a:t>
            </a:r>
          </a:p>
        </p:txBody>
      </p:sp>
      <p:sp>
        <p:nvSpPr>
          <p:cNvPr id="3" name="Content Placeholder 2">
            <a:extLst>
              <a:ext uri="{FF2B5EF4-FFF2-40B4-BE49-F238E27FC236}">
                <a16:creationId xmlns:a16="http://schemas.microsoft.com/office/drawing/2014/main" id="{2423BD59-68F1-B86A-D432-F3401408F240}"/>
              </a:ext>
            </a:extLst>
          </p:cNvPr>
          <p:cNvSpPr>
            <a:spLocks noGrp="1"/>
          </p:cNvSpPr>
          <p:nvPr>
            <p:ph idx="1"/>
          </p:nvPr>
        </p:nvSpPr>
        <p:spPr/>
        <p:txBody>
          <a:bodyPr/>
          <a:lstStyle/>
          <a:p>
            <a:r>
              <a:rPr lang="en-US" dirty="0"/>
              <a:t>Volcanic eruptions (an eruption of Mt. Vesuvius in AD 79 buried the whole town in ashes).</a:t>
            </a:r>
          </a:p>
          <a:p>
            <a:r>
              <a:rPr lang="en-US" dirty="0"/>
              <a:t>Hurricane Ian caused much damage in North Ft. Myers, FL in 2023.</a:t>
            </a:r>
          </a:p>
          <a:p>
            <a:r>
              <a:rPr lang="en-US" dirty="0"/>
              <a:t>Tornadoes destroyed much of downtown Xenia, OH on April 3, 1974, killing 36 people.</a:t>
            </a:r>
          </a:p>
          <a:p>
            <a:r>
              <a:rPr lang="en-US" dirty="0"/>
              <a:t>On December 26, 2004, at 7:59 AM local time, an undersea earthquake with a magnitude of 9.1 struck off the coast of the Indonesian island of Sumatra that took the lives of 225,000 across a dozen countries.</a:t>
            </a:r>
          </a:p>
          <a:p>
            <a:endParaRPr lang="en-US" dirty="0"/>
          </a:p>
        </p:txBody>
      </p:sp>
    </p:spTree>
    <p:extLst>
      <p:ext uri="{BB962C8B-B14F-4D97-AF65-F5344CB8AC3E}">
        <p14:creationId xmlns:p14="http://schemas.microsoft.com/office/powerpoint/2010/main" val="242522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328D-C45E-0715-0051-CF6DBBE5D53D}"/>
              </a:ext>
            </a:extLst>
          </p:cNvPr>
          <p:cNvSpPr>
            <a:spLocks noGrp="1"/>
          </p:cNvSpPr>
          <p:nvPr>
            <p:ph type="title"/>
          </p:nvPr>
        </p:nvSpPr>
        <p:spPr/>
        <p:txBody>
          <a:bodyPr/>
          <a:lstStyle/>
          <a:p>
            <a:r>
              <a:rPr lang="en-US" dirty="0"/>
              <a:t>God’s Control Over His World</a:t>
            </a:r>
          </a:p>
        </p:txBody>
      </p:sp>
      <p:sp>
        <p:nvSpPr>
          <p:cNvPr id="3" name="Content Placeholder 2">
            <a:extLst>
              <a:ext uri="{FF2B5EF4-FFF2-40B4-BE49-F238E27FC236}">
                <a16:creationId xmlns:a16="http://schemas.microsoft.com/office/drawing/2014/main" id="{710E9D4F-7755-1D6B-509B-60FDC1112F87}"/>
              </a:ext>
            </a:extLst>
          </p:cNvPr>
          <p:cNvSpPr>
            <a:spLocks noGrp="1"/>
          </p:cNvSpPr>
          <p:nvPr>
            <p:ph idx="1"/>
          </p:nvPr>
        </p:nvSpPr>
        <p:spPr/>
        <p:txBody>
          <a:bodyPr/>
          <a:lstStyle/>
          <a:p>
            <a:r>
              <a:rPr lang="en-US" dirty="0"/>
              <a:t>God uses weather to bring His sunshine and rain, His fruitful seasons and harvests.</a:t>
            </a:r>
          </a:p>
          <a:p>
            <a:r>
              <a:rPr lang="en-US" dirty="0"/>
              <a:t>Sometimes He uses famines, and other “natural disasters” as judgments against man’s wickedness (think of the flood, Sodom and Gomorrah, famines in Israel during the divided kingdom, etc.).</a:t>
            </a:r>
          </a:p>
          <a:p>
            <a:r>
              <a:rPr lang="en-US" dirty="0"/>
              <a:t>We should accept that the God who made all things knows what is best for His creation.</a:t>
            </a:r>
          </a:p>
        </p:txBody>
      </p:sp>
    </p:spTree>
    <p:extLst>
      <p:ext uri="{BB962C8B-B14F-4D97-AF65-F5344CB8AC3E}">
        <p14:creationId xmlns:p14="http://schemas.microsoft.com/office/powerpoint/2010/main" val="384633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B02A-1E39-5865-181C-B467BBAF075D}"/>
              </a:ext>
            </a:extLst>
          </p:cNvPr>
          <p:cNvSpPr>
            <a:spLocks noGrp="1"/>
          </p:cNvSpPr>
          <p:nvPr>
            <p:ph type="title"/>
          </p:nvPr>
        </p:nvSpPr>
        <p:spPr/>
        <p:txBody>
          <a:bodyPr/>
          <a:lstStyle/>
          <a:p>
            <a:r>
              <a:rPr lang="en-US" dirty="0"/>
              <a:t>We Need to Learn With Job</a:t>
            </a:r>
          </a:p>
        </p:txBody>
      </p:sp>
      <p:sp>
        <p:nvSpPr>
          <p:cNvPr id="3" name="Content Placeholder 2">
            <a:extLst>
              <a:ext uri="{FF2B5EF4-FFF2-40B4-BE49-F238E27FC236}">
                <a16:creationId xmlns:a16="http://schemas.microsoft.com/office/drawing/2014/main" id="{3688609A-035C-BB51-B9C4-8578720EAF2C}"/>
              </a:ext>
            </a:extLst>
          </p:cNvPr>
          <p:cNvSpPr>
            <a:spLocks noGrp="1"/>
          </p:cNvSpPr>
          <p:nvPr>
            <p:ph idx="1"/>
          </p:nvPr>
        </p:nvSpPr>
        <p:spPr/>
        <p:txBody>
          <a:bodyPr/>
          <a:lstStyle/>
          <a:p>
            <a:r>
              <a:rPr lang="en-US" dirty="0"/>
              <a:t>The Sabaeans stole Job’s oxen and slew some of Job’s servants with a sword (1:14-15).</a:t>
            </a:r>
          </a:p>
          <a:p>
            <a:r>
              <a:rPr lang="en-US" dirty="0"/>
              <a:t>Lightning had destroyed some of Job’s flocks and servants (1:16).</a:t>
            </a:r>
          </a:p>
          <a:p>
            <a:r>
              <a:rPr lang="en-US" dirty="0"/>
              <a:t>The Chaldeans stole Job’s camels and slew servants (1:17).</a:t>
            </a:r>
          </a:p>
          <a:p>
            <a:r>
              <a:rPr lang="en-US" dirty="0"/>
              <a:t>A great wind destroyed his children (1:18-19).</a:t>
            </a:r>
          </a:p>
          <a:p>
            <a:r>
              <a:rPr lang="en-US" dirty="0"/>
              <a:t>Read Job 38 where God called Job to account for his criticism of God’s governance of His creation.</a:t>
            </a:r>
          </a:p>
          <a:p>
            <a:pPr lvl="1"/>
            <a:r>
              <a:rPr lang="en-US" dirty="0"/>
              <a:t>He criticized Job for speaking about things he did not know (38:2-38).</a:t>
            </a:r>
          </a:p>
          <a:p>
            <a:endParaRPr lang="en-US" dirty="0"/>
          </a:p>
        </p:txBody>
      </p:sp>
    </p:spTree>
    <p:extLst>
      <p:ext uri="{BB962C8B-B14F-4D97-AF65-F5344CB8AC3E}">
        <p14:creationId xmlns:p14="http://schemas.microsoft.com/office/powerpoint/2010/main" val="58288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reation">
            <a:extLst>
              <a:ext uri="{FF2B5EF4-FFF2-40B4-BE49-F238E27FC236}">
                <a16:creationId xmlns:a16="http://schemas.microsoft.com/office/drawing/2014/main" id="{B72BEFAA-0531-0630-9123-A13785D36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1314"/>
            <a:ext cx="5949419" cy="3331675"/>
          </a:xfrm>
          <a:prstGeom prst="rect">
            <a:avLst/>
          </a:prstGeom>
          <a:noFill/>
          <a:ln>
            <a:solidFill>
              <a:srgbClr val="314C55"/>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26EC8F-B326-1738-A89C-A006535C7E32}"/>
              </a:ext>
            </a:extLst>
          </p:cNvPr>
          <p:cNvSpPr txBox="1"/>
          <p:nvPr/>
        </p:nvSpPr>
        <p:spPr>
          <a:xfrm>
            <a:off x="5949417" y="1349988"/>
            <a:ext cx="6147303" cy="1754326"/>
          </a:xfrm>
          <a:prstGeom prst="rect">
            <a:avLst/>
          </a:prstGeom>
          <a:noFill/>
        </p:spPr>
        <p:txBody>
          <a:bodyPr wrap="square" rtlCol="0">
            <a:spAutoFit/>
          </a:bodyPr>
          <a:lstStyle/>
          <a:p>
            <a:pPr algn="ctr"/>
            <a:r>
              <a:rPr lang="en-US" sz="5400" dirty="0">
                <a:solidFill>
                  <a:srgbClr val="314C55"/>
                </a:solidFill>
                <a:latin typeface="Arial Rounded MT Bold" panose="020F0704030504030204" pitchFamily="34" charset="0"/>
              </a:rPr>
              <a:t>What We Learn from Creation</a:t>
            </a:r>
          </a:p>
        </p:txBody>
      </p:sp>
      <p:sp>
        <p:nvSpPr>
          <p:cNvPr id="3" name="TextBox 2">
            <a:extLst>
              <a:ext uri="{FF2B5EF4-FFF2-40B4-BE49-F238E27FC236}">
                <a16:creationId xmlns:a16="http://schemas.microsoft.com/office/drawing/2014/main" id="{99144F4B-579B-EEE4-BB29-EA80F30BFCF7}"/>
              </a:ext>
            </a:extLst>
          </p:cNvPr>
          <p:cNvSpPr txBox="1"/>
          <p:nvPr/>
        </p:nvSpPr>
        <p:spPr>
          <a:xfrm>
            <a:off x="589765" y="4243596"/>
            <a:ext cx="10719303" cy="1938992"/>
          </a:xfrm>
          <a:prstGeom prst="rect">
            <a:avLst/>
          </a:prstGeom>
          <a:noFill/>
        </p:spPr>
        <p:txBody>
          <a:bodyPr wrap="square" rtlCol="0">
            <a:spAutoFit/>
          </a:bodyPr>
          <a:lstStyle/>
          <a:p>
            <a:pPr algn="ctr"/>
            <a:r>
              <a:rPr lang="en-US" sz="6000" dirty="0">
                <a:solidFill>
                  <a:srgbClr val="314C55"/>
                </a:solidFill>
                <a:latin typeface="Arial Rounded MT Bold" panose="020F0704030504030204" pitchFamily="34" charset="0"/>
              </a:rPr>
              <a:t>Human Beings Are Created in God’s Image</a:t>
            </a:r>
          </a:p>
        </p:txBody>
      </p:sp>
    </p:spTree>
    <p:extLst>
      <p:ext uri="{BB962C8B-B14F-4D97-AF65-F5344CB8AC3E}">
        <p14:creationId xmlns:p14="http://schemas.microsoft.com/office/powerpoint/2010/main" val="338594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611F-C13D-A83A-C4F0-9496C69C3E71}"/>
              </a:ext>
            </a:extLst>
          </p:cNvPr>
          <p:cNvSpPr>
            <a:spLocks noGrp="1"/>
          </p:cNvSpPr>
          <p:nvPr>
            <p:ph type="title"/>
          </p:nvPr>
        </p:nvSpPr>
        <p:spPr/>
        <p:txBody>
          <a:bodyPr/>
          <a:lstStyle/>
          <a:p>
            <a:r>
              <a:rPr lang="en-US" dirty="0"/>
              <a:t>Our Most Valuable Book: The Bible</a:t>
            </a:r>
          </a:p>
        </p:txBody>
      </p:sp>
      <p:sp>
        <p:nvSpPr>
          <p:cNvPr id="3" name="Content Placeholder 2">
            <a:extLst>
              <a:ext uri="{FF2B5EF4-FFF2-40B4-BE49-F238E27FC236}">
                <a16:creationId xmlns:a16="http://schemas.microsoft.com/office/drawing/2014/main" id="{7C6013FE-05A8-7952-74DB-48706F280638}"/>
              </a:ext>
            </a:extLst>
          </p:cNvPr>
          <p:cNvSpPr>
            <a:spLocks noGrp="1"/>
          </p:cNvSpPr>
          <p:nvPr>
            <p:ph idx="1"/>
          </p:nvPr>
        </p:nvSpPr>
        <p:spPr/>
        <p:txBody>
          <a:bodyPr/>
          <a:lstStyle/>
          <a:p>
            <a:r>
              <a:rPr lang="en-US" dirty="0"/>
              <a:t>The Bible is the most precious and important book on earth. </a:t>
            </a:r>
          </a:p>
          <a:p>
            <a:r>
              <a:rPr lang="en-US" dirty="0"/>
              <a:t>Were one to have to choose but one book to take with him on the journey of life, the Bible would be the best book to choose. This is evident for the following reasons:</a:t>
            </a:r>
          </a:p>
          <a:p>
            <a:pPr lvl="1"/>
            <a:r>
              <a:rPr lang="en-US" dirty="0"/>
              <a:t>Its author is God (2 Tim. 3:16-17).</a:t>
            </a:r>
          </a:p>
          <a:p>
            <a:pPr lvl="1"/>
            <a:r>
              <a:rPr lang="en-US" dirty="0"/>
              <a:t>Its story is the most important story ever conceived: God’s creation of mankind, His work in human redemption, and His answer to where we are all headed.</a:t>
            </a:r>
          </a:p>
          <a:p>
            <a:pPr lvl="1"/>
            <a:r>
              <a:rPr lang="en-US" dirty="0"/>
              <a:t>It equips us better for life on this earth than any other book in the world (2 Tim. 3:16-17).</a:t>
            </a:r>
          </a:p>
          <a:p>
            <a:endParaRPr lang="en-US" dirty="0"/>
          </a:p>
        </p:txBody>
      </p:sp>
    </p:spTree>
    <p:extLst>
      <p:ext uri="{BB962C8B-B14F-4D97-AF65-F5344CB8AC3E}">
        <p14:creationId xmlns:p14="http://schemas.microsoft.com/office/powerpoint/2010/main" val="163525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D186-8EB5-CC8C-FBAC-4024A6D52E00}"/>
              </a:ext>
            </a:extLst>
          </p:cNvPr>
          <p:cNvSpPr>
            <a:spLocks noGrp="1"/>
          </p:cNvSpPr>
          <p:nvPr>
            <p:ph type="title"/>
          </p:nvPr>
        </p:nvSpPr>
        <p:spPr/>
        <p:txBody>
          <a:bodyPr/>
          <a:lstStyle/>
          <a:p>
            <a:r>
              <a:rPr lang="en-US" dirty="0"/>
              <a:t>Genesis 1:26-27</a:t>
            </a:r>
          </a:p>
        </p:txBody>
      </p:sp>
      <p:sp>
        <p:nvSpPr>
          <p:cNvPr id="3" name="Content Placeholder 2">
            <a:extLst>
              <a:ext uri="{FF2B5EF4-FFF2-40B4-BE49-F238E27FC236}">
                <a16:creationId xmlns:a16="http://schemas.microsoft.com/office/drawing/2014/main" id="{1B409319-FC18-4F60-7EDD-6B1C80FD0BAF}"/>
              </a:ext>
            </a:extLst>
          </p:cNvPr>
          <p:cNvSpPr>
            <a:spLocks noGrp="1"/>
          </p:cNvSpPr>
          <p:nvPr>
            <p:ph idx="1"/>
          </p:nvPr>
        </p:nvSpPr>
        <p:spPr/>
        <p:txBody>
          <a:bodyPr/>
          <a:lstStyle/>
          <a:p>
            <a:r>
              <a:rPr lang="en-US" dirty="0"/>
              <a:t>“Then God said, ‘</a:t>
            </a:r>
            <a:r>
              <a:rPr lang="en-US" dirty="0">
                <a:solidFill>
                  <a:srgbClr val="314C55"/>
                </a:solidFill>
                <a:latin typeface="+mj-lt"/>
              </a:rPr>
              <a:t>Let us make man in our image, after our likeness</a:t>
            </a:r>
            <a:r>
              <a:rPr lang="en-US" dirty="0"/>
              <a:t>. And let them have dominion over the fish of the sea and over the birds of the heavens and over the livestock and over all the earth and over every creeping thing that creeps on the earth.’ </a:t>
            </a:r>
            <a:r>
              <a:rPr lang="en-US" dirty="0">
                <a:solidFill>
                  <a:srgbClr val="314C55"/>
                </a:solidFill>
                <a:latin typeface="+mj-lt"/>
              </a:rPr>
              <a:t>So God created man in his own image, in the image of God he created him; male and female he created them</a:t>
            </a:r>
            <a:r>
              <a:rPr lang="en-US" dirty="0"/>
              <a:t>” (Gen. 1:26-27).</a:t>
            </a:r>
          </a:p>
        </p:txBody>
      </p:sp>
    </p:spTree>
    <p:extLst>
      <p:ext uri="{BB962C8B-B14F-4D97-AF65-F5344CB8AC3E}">
        <p14:creationId xmlns:p14="http://schemas.microsoft.com/office/powerpoint/2010/main" val="3057695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EDC1-F341-F57C-1DB1-C3CE1DDF111C}"/>
              </a:ext>
            </a:extLst>
          </p:cNvPr>
          <p:cNvSpPr>
            <a:spLocks noGrp="1"/>
          </p:cNvSpPr>
          <p:nvPr>
            <p:ph type="title"/>
          </p:nvPr>
        </p:nvSpPr>
        <p:spPr/>
        <p:txBody>
          <a:bodyPr/>
          <a:lstStyle/>
          <a:p>
            <a:r>
              <a:rPr lang="en-US" dirty="0"/>
              <a:t>God’s Image Is Passed Down</a:t>
            </a:r>
          </a:p>
        </p:txBody>
      </p:sp>
      <p:sp>
        <p:nvSpPr>
          <p:cNvPr id="3" name="Content Placeholder 2">
            <a:extLst>
              <a:ext uri="{FF2B5EF4-FFF2-40B4-BE49-F238E27FC236}">
                <a16:creationId xmlns:a16="http://schemas.microsoft.com/office/drawing/2014/main" id="{0E8B614B-6EEE-C41E-6248-2105F5C14FE1}"/>
              </a:ext>
            </a:extLst>
          </p:cNvPr>
          <p:cNvSpPr>
            <a:spLocks noGrp="1"/>
          </p:cNvSpPr>
          <p:nvPr>
            <p:ph idx="1"/>
          </p:nvPr>
        </p:nvSpPr>
        <p:spPr/>
        <p:txBody>
          <a:bodyPr/>
          <a:lstStyle/>
          <a:p>
            <a:r>
              <a:rPr lang="en-US" dirty="0"/>
              <a:t>“This is the book of the generations of Adam. </a:t>
            </a:r>
            <a:r>
              <a:rPr lang="en-US" dirty="0">
                <a:solidFill>
                  <a:srgbClr val="314C55"/>
                </a:solidFill>
                <a:latin typeface="+mj-lt"/>
              </a:rPr>
              <a:t>When God created man, he made him in the likeness of God.</a:t>
            </a:r>
            <a:r>
              <a:rPr lang="en-US" dirty="0"/>
              <a:t> Male and female he created them, and he blessed them and named them Man when they were created. When Adam had lived 130 years, </a:t>
            </a:r>
            <a:r>
              <a:rPr lang="en-US" dirty="0">
                <a:solidFill>
                  <a:srgbClr val="314C55"/>
                </a:solidFill>
                <a:latin typeface="+mj-lt"/>
              </a:rPr>
              <a:t>he fathered a son in his own likeness, after his image</a:t>
            </a:r>
            <a:r>
              <a:rPr lang="en-US" dirty="0"/>
              <a:t>, and named him Seth” (Gen. 5:1-3).</a:t>
            </a:r>
          </a:p>
          <a:p>
            <a:r>
              <a:rPr lang="en-US" dirty="0"/>
              <a:t>The image of God is passed on from one generation to another by natural birth.</a:t>
            </a:r>
          </a:p>
        </p:txBody>
      </p:sp>
    </p:spTree>
    <p:extLst>
      <p:ext uri="{BB962C8B-B14F-4D97-AF65-F5344CB8AC3E}">
        <p14:creationId xmlns:p14="http://schemas.microsoft.com/office/powerpoint/2010/main" val="2697755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EE51A-43E8-4362-D6F2-B32072CEF664}"/>
              </a:ext>
            </a:extLst>
          </p:cNvPr>
          <p:cNvSpPr>
            <a:spLocks noGrp="1"/>
          </p:cNvSpPr>
          <p:nvPr>
            <p:ph type="title"/>
          </p:nvPr>
        </p:nvSpPr>
        <p:spPr/>
        <p:txBody>
          <a:bodyPr/>
          <a:lstStyle/>
          <a:p>
            <a:r>
              <a:rPr lang="en-US" dirty="0"/>
              <a:t>1. Be Fruitful and Multiply</a:t>
            </a:r>
          </a:p>
        </p:txBody>
      </p:sp>
      <p:sp>
        <p:nvSpPr>
          <p:cNvPr id="3" name="Content Placeholder 2">
            <a:extLst>
              <a:ext uri="{FF2B5EF4-FFF2-40B4-BE49-F238E27FC236}">
                <a16:creationId xmlns:a16="http://schemas.microsoft.com/office/drawing/2014/main" id="{57DED74A-291E-DD13-B465-DA808B3DDA58}"/>
              </a:ext>
            </a:extLst>
          </p:cNvPr>
          <p:cNvSpPr>
            <a:spLocks noGrp="1"/>
          </p:cNvSpPr>
          <p:nvPr>
            <p:ph idx="1"/>
          </p:nvPr>
        </p:nvSpPr>
        <p:spPr/>
        <p:txBody>
          <a:bodyPr/>
          <a:lstStyle/>
          <a:p>
            <a:r>
              <a:rPr lang="en-US" dirty="0"/>
              <a:t>“And God blessed them. And God said to them, </a:t>
            </a:r>
            <a:r>
              <a:rPr lang="en-US" dirty="0">
                <a:solidFill>
                  <a:srgbClr val="314C55"/>
                </a:solidFill>
                <a:latin typeface="+mj-lt"/>
              </a:rPr>
              <a:t>‘Be fruitful and multiply and fill the earth</a:t>
            </a:r>
            <a:r>
              <a:rPr lang="en-US" dirty="0">
                <a:solidFill>
                  <a:srgbClr val="314C55"/>
                </a:solidFill>
              </a:rPr>
              <a:t> </a:t>
            </a:r>
            <a:r>
              <a:rPr lang="en-US" dirty="0"/>
              <a:t>and subdue it, and have dominion over the fish of the sea and over the birds of the heavens and over every living thing that moves on the earth’” (Gen. 1:28).</a:t>
            </a:r>
          </a:p>
          <a:p>
            <a:pPr lvl="1"/>
            <a:r>
              <a:rPr lang="en-US" dirty="0"/>
              <a:t>The begetting of children is a marvelous part of God’s design for mankind.</a:t>
            </a:r>
          </a:p>
          <a:p>
            <a:pPr lvl="1"/>
            <a:r>
              <a:rPr lang="en-US" dirty="0"/>
              <a:t>It perpetuates the human population.</a:t>
            </a:r>
          </a:p>
          <a:p>
            <a:pPr lvl="1"/>
            <a:r>
              <a:rPr lang="en-US" dirty="0"/>
              <a:t>It gratifies human sexual desires.</a:t>
            </a:r>
          </a:p>
        </p:txBody>
      </p:sp>
    </p:spTree>
    <p:extLst>
      <p:ext uri="{BB962C8B-B14F-4D97-AF65-F5344CB8AC3E}">
        <p14:creationId xmlns:p14="http://schemas.microsoft.com/office/powerpoint/2010/main" val="249226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93A2-3C55-02A4-55BC-AFDF1086E77E}"/>
              </a:ext>
            </a:extLst>
          </p:cNvPr>
          <p:cNvSpPr>
            <a:spLocks noGrp="1"/>
          </p:cNvSpPr>
          <p:nvPr>
            <p:ph type="title"/>
          </p:nvPr>
        </p:nvSpPr>
        <p:spPr/>
        <p:txBody>
          <a:bodyPr/>
          <a:lstStyle/>
          <a:p>
            <a:r>
              <a:rPr lang="en-US" dirty="0"/>
              <a:t>Parenting</a:t>
            </a:r>
          </a:p>
        </p:txBody>
      </p:sp>
      <p:sp>
        <p:nvSpPr>
          <p:cNvPr id="3" name="Content Placeholder 2">
            <a:extLst>
              <a:ext uri="{FF2B5EF4-FFF2-40B4-BE49-F238E27FC236}">
                <a16:creationId xmlns:a16="http://schemas.microsoft.com/office/drawing/2014/main" id="{5A15DC59-8B08-C0FF-8CC4-15BF5330DF60}"/>
              </a:ext>
            </a:extLst>
          </p:cNvPr>
          <p:cNvSpPr>
            <a:spLocks noGrp="1"/>
          </p:cNvSpPr>
          <p:nvPr>
            <p:ph idx="1"/>
          </p:nvPr>
        </p:nvSpPr>
        <p:spPr/>
        <p:txBody>
          <a:bodyPr>
            <a:normAutofit/>
          </a:bodyPr>
          <a:lstStyle/>
          <a:p>
            <a:r>
              <a:rPr lang="en-US" dirty="0"/>
              <a:t>The rearing of children by loving parents is the divine arrangement for their early human development.</a:t>
            </a:r>
          </a:p>
          <a:p>
            <a:r>
              <a:rPr lang="en-US" dirty="0"/>
              <a:t>The rearing of children develops the human spirit of the parents.</a:t>
            </a:r>
          </a:p>
          <a:p>
            <a:pPr lvl="1"/>
            <a:r>
              <a:rPr lang="en-US" dirty="0"/>
              <a:t>Were it not for the process of raising one’s children, one would have an even greater struggle with selfishness and self-centeredness.</a:t>
            </a:r>
          </a:p>
          <a:p>
            <a:pPr lvl="1"/>
            <a:r>
              <a:rPr lang="en-US" dirty="0"/>
              <a:t>This is not intended to imply that those who are unmarried and barren can never understand God’s love so well as those who are physical fathers and mothers.</a:t>
            </a:r>
          </a:p>
          <a:p>
            <a:pPr lvl="1"/>
            <a:r>
              <a:rPr lang="en-US" dirty="0"/>
              <a:t>But, it is a fact that God uses images drawn from parenting to convey His divine love for us.</a:t>
            </a:r>
          </a:p>
        </p:txBody>
      </p:sp>
    </p:spTree>
    <p:extLst>
      <p:ext uri="{BB962C8B-B14F-4D97-AF65-F5344CB8AC3E}">
        <p14:creationId xmlns:p14="http://schemas.microsoft.com/office/powerpoint/2010/main" val="407329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D285C-4B86-CF9F-01FC-612411FD6D25}"/>
              </a:ext>
            </a:extLst>
          </p:cNvPr>
          <p:cNvSpPr>
            <a:spLocks noGrp="1"/>
          </p:cNvSpPr>
          <p:nvPr>
            <p:ph type="title"/>
          </p:nvPr>
        </p:nvSpPr>
        <p:spPr/>
        <p:txBody>
          <a:bodyPr>
            <a:normAutofit/>
          </a:bodyPr>
          <a:lstStyle/>
          <a:p>
            <a:r>
              <a:rPr lang="en-US" sz="4000" dirty="0"/>
              <a:t>An Awesome and Sobering Responsibility</a:t>
            </a:r>
          </a:p>
        </p:txBody>
      </p:sp>
      <p:sp>
        <p:nvSpPr>
          <p:cNvPr id="3" name="Content Placeholder 2">
            <a:extLst>
              <a:ext uri="{FF2B5EF4-FFF2-40B4-BE49-F238E27FC236}">
                <a16:creationId xmlns:a16="http://schemas.microsoft.com/office/drawing/2014/main" id="{FA7923B5-391A-FC37-2CC8-9783174256D1}"/>
              </a:ext>
            </a:extLst>
          </p:cNvPr>
          <p:cNvSpPr>
            <a:spLocks noGrp="1"/>
          </p:cNvSpPr>
          <p:nvPr>
            <p:ph idx="1"/>
          </p:nvPr>
        </p:nvSpPr>
        <p:spPr/>
        <p:txBody>
          <a:bodyPr/>
          <a:lstStyle/>
          <a:p>
            <a:r>
              <a:rPr lang="en-US" dirty="0"/>
              <a:t>Mothers and fathers should be aware of the awesome responsibility they have in shaping and molding their children—those children created in God’s own image and bearing resemblances of their own genes—in such a fashion to make them wish to have a similar relationship to what they have with their physical parents in a relationship to their Heavenly Father.</a:t>
            </a:r>
          </a:p>
        </p:txBody>
      </p:sp>
    </p:spTree>
    <p:extLst>
      <p:ext uri="{BB962C8B-B14F-4D97-AF65-F5344CB8AC3E}">
        <p14:creationId xmlns:p14="http://schemas.microsoft.com/office/powerpoint/2010/main" val="4266185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6715-E538-823E-EDF4-AD9C31793C7A}"/>
              </a:ext>
            </a:extLst>
          </p:cNvPr>
          <p:cNvSpPr>
            <a:spLocks noGrp="1"/>
          </p:cNvSpPr>
          <p:nvPr>
            <p:ph type="title"/>
          </p:nvPr>
        </p:nvSpPr>
        <p:spPr/>
        <p:txBody>
          <a:bodyPr/>
          <a:lstStyle/>
          <a:p>
            <a:r>
              <a:rPr lang="en-US" dirty="0"/>
              <a:t>2. Exercise Dominion Over Creation</a:t>
            </a:r>
          </a:p>
        </p:txBody>
      </p:sp>
      <p:sp>
        <p:nvSpPr>
          <p:cNvPr id="3" name="Content Placeholder 2">
            <a:extLst>
              <a:ext uri="{FF2B5EF4-FFF2-40B4-BE49-F238E27FC236}">
                <a16:creationId xmlns:a16="http://schemas.microsoft.com/office/drawing/2014/main" id="{2C8F7C1B-2828-B136-9F90-9CE72F73B8F3}"/>
              </a:ext>
            </a:extLst>
          </p:cNvPr>
          <p:cNvSpPr>
            <a:spLocks noGrp="1"/>
          </p:cNvSpPr>
          <p:nvPr>
            <p:ph idx="1"/>
          </p:nvPr>
        </p:nvSpPr>
        <p:spPr>
          <a:xfrm>
            <a:off x="838200" y="1825624"/>
            <a:ext cx="10515600" cy="4846779"/>
          </a:xfrm>
        </p:spPr>
        <p:txBody>
          <a:bodyPr>
            <a:normAutofit fontScale="92500" lnSpcReduction="20000"/>
          </a:bodyPr>
          <a:lstStyle/>
          <a:p>
            <a:r>
              <a:rPr lang="en-US" dirty="0"/>
              <a:t>“And God said, ‘Behold, </a:t>
            </a:r>
            <a:r>
              <a:rPr lang="en-US" dirty="0">
                <a:solidFill>
                  <a:srgbClr val="314C55"/>
                </a:solidFill>
                <a:latin typeface="+mj-lt"/>
              </a:rPr>
              <a:t>I have given you </a:t>
            </a:r>
            <a:r>
              <a:rPr lang="en-US" dirty="0"/>
              <a:t>every plant yielding seed that is on the face of all the earth, and every tree with seed in its fruit. You shall have them for food. And to every beast of the earth and to every bird of the heavens and to everything that creeps on the earth, everything that has the breath of life, I have given every green plant for food.’ And it was so” (Gen. 1:29-30).</a:t>
            </a:r>
          </a:p>
          <a:p>
            <a:r>
              <a:rPr lang="en-US" dirty="0"/>
              <a:t>“When I look at your heavens, the work of your fingers, the moon and the stars, which you have set in place, what is man that you are mindful of him, and the son of man that you care for him? Yet you have made him a little lower than the heavenly beings and crowned him with glory and honor. </a:t>
            </a:r>
            <a:r>
              <a:rPr lang="en-US" dirty="0">
                <a:solidFill>
                  <a:srgbClr val="314C55"/>
                </a:solidFill>
                <a:latin typeface="+mj-lt"/>
              </a:rPr>
              <a:t>You have given him dominion over the works of your hands; you have put all things under his feet, all sheep and oxen, and also the beasts of the field, the birds of the heavens, and the fish of the sea, whatever passes along the paths of the seas. </a:t>
            </a:r>
            <a:r>
              <a:rPr lang="en-US" dirty="0"/>
              <a:t>O LORD, our Lord, how majestic is your name in all the earth!” (Psa. 8:3-9).</a:t>
            </a:r>
          </a:p>
        </p:txBody>
      </p:sp>
    </p:spTree>
    <p:extLst>
      <p:ext uri="{BB962C8B-B14F-4D97-AF65-F5344CB8AC3E}">
        <p14:creationId xmlns:p14="http://schemas.microsoft.com/office/powerpoint/2010/main" val="102282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DDEFD-061C-ED64-C323-65E200A965FA}"/>
              </a:ext>
            </a:extLst>
          </p:cNvPr>
          <p:cNvSpPr>
            <a:spLocks noGrp="1"/>
          </p:cNvSpPr>
          <p:nvPr>
            <p:ph type="title"/>
          </p:nvPr>
        </p:nvSpPr>
        <p:spPr/>
        <p:txBody>
          <a:bodyPr/>
          <a:lstStyle/>
          <a:p>
            <a:r>
              <a:rPr lang="en-US" dirty="0"/>
              <a:t>Responsible Governance</a:t>
            </a:r>
          </a:p>
        </p:txBody>
      </p:sp>
      <p:sp>
        <p:nvSpPr>
          <p:cNvPr id="3" name="Content Placeholder 2">
            <a:extLst>
              <a:ext uri="{FF2B5EF4-FFF2-40B4-BE49-F238E27FC236}">
                <a16:creationId xmlns:a16="http://schemas.microsoft.com/office/drawing/2014/main" id="{6283274F-6471-160A-6D86-DF8474B27DD9}"/>
              </a:ext>
            </a:extLst>
          </p:cNvPr>
          <p:cNvSpPr>
            <a:spLocks noGrp="1"/>
          </p:cNvSpPr>
          <p:nvPr>
            <p:ph idx="1"/>
          </p:nvPr>
        </p:nvSpPr>
        <p:spPr/>
        <p:txBody>
          <a:bodyPr/>
          <a:lstStyle/>
          <a:p>
            <a:r>
              <a:rPr lang="en-US" dirty="0"/>
              <a:t>Just as God is Lord over creation, He created man in His image and gave him the responsibility of ruling over creation.</a:t>
            </a:r>
          </a:p>
          <a:p>
            <a:pPr lvl="1"/>
            <a:r>
              <a:rPr lang="en-US" dirty="0"/>
              <a:t>This is not license to despoil, ravage, and devastate God’s creation for man’s financial gain.</a:t>
            </a:r>
          </a:p>
          <a:p>
            <a:pPr lvl="1"/>
            <a:r>
              <a:rPr lang="en-US" dirty="0"/>
              <a:t>Rather, one should think of man’s role over creation in terms of a shepherd’s position over his flock.</a:t>
            </a:r>
          </a:p>
        </p:txBody>
      </p:sp>
    </p:spTree>
    <p:extLst>
      <p:ext uri="{BB962C8B-B14F-4D97-AF65-F5344CB8AC3E}">
        <p14:creationId xmlns:p14="http://schemas.microsoft.com/office/powerpoint/2010/main" val="399346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8546-3F54-D12B-D921-1421872B20B1}"/>
              </a:ext>
            </a:extLst>
          </p:cNvPr>
          <p:cNvSpPr>
            <a:spLocks noGrp="1"/>
          </p:cNvSpPr>
          <p:nvPr>
            <p:ph type="title"/>
          </p:nvPr>
        </p:nvSpPr>
        <p:spPr/>
        <p:txBody>
          <a:bodyPr/>
          <a:lstStyle/>
          <a:p>
            <a:r>
              <a:rPr lang="en-US" dirty="0"/>
              <a:t>3. Humans Are Special</a:t>
            </a:r>
          </a:p>
        </p:txBody>
      </p:sp>
      <p:sp>
        <p:nvSpPr>
          <p:cNvPr id="3" name="Content Placeholder 2">
            <a:extLst>
              <a:ext uri="{FF2B5EF4-FFF2-40B4-BE49-F238E27FC236}">
                <a16:creationId xmlns:a16="http://schemas.microsoft.com/office/drawing/2014/main" id="{57E6F371-EEF1-C444-03F7-FE5F9C21E6B0}"/>
              </a:ext>
            </a:extLst>
          </p:cNvPr>
          <p:cNvSpPr>
            <a:spLocks noGrp="1"/>
          </p:cNvSpPr>
          <p:nvPr>
            <p:ph idx="1"/>
          </p:nvPr>
        </p:nvSpPr>
        <p:spPr/>
        <p:txBody>
          <a:bodyPr/>
          <a:lstStyle/>
          <a:p>
            <a:r>
              <a:rPr lang="en-US" dirty="0"/>
              <a:t>“Since therefore the children share in flesh and blood, he himself likewise partook of the same things, that through death he might destroy the one who has the power of death, that is, the devil, and deliver all those who through fear of death were subject to lifelong slavery. </a:t>
            </a:r>
            <a:r>
              <a:rPr lang="en-US" dirty="0">
                <a:solidFill>
                  <a:srgbClr val="314C55"/>
                </a:solidFill>
                <a:latin typeface="+mj-lt"/>
              </a:rPr>
              <a:t>For surely it is not angels that he helps, but he helps the offspring of Abraham</a:t>
            </a:r>
            <a:r>
              <a:rPr lang="en-US" dirty="0"/>
              <a:t>. Therefore he had to be made like his brothers in every respect, so that he might become a merciful and faithful high priest in the service of God, to make propitiation for the sins of the people. For because he himself has suffered when tempted, he is able to help those who are being tempted” (Heb. 2:14-18).</a:t>
            </a:r>
          </a:p>
        </p:txBody>
      </p:sp>
    </p:spTree>
    <p:extLst>
      <p:ext uri="{BB962C8B-B14F-4D97-AF65-F5344CB8AC3E}">
        <p14:creationId xmlns:p14="http://schemas.microsoft.com/office/powerpoint/2010/main" val="2258256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0A22B-0C95-1FA5-E01D-B4293B5AD8CB}"/>
              </a:ext>
            </a:extLst>
          </p:cNvPr>
          <p:cNvSpPr>
            <a:spLocks noGrp="1"/>
          </p:cNvSpPr>
          <p:nvPr>
            <p:ph type="title"/>
          </p:nvPr>
        </p:nvSpPr>
        <p:spPr/>
        <p:txBody>
          <a:bodyPr/>
          <a:lstStyle/>
          <a:p>
            <a:r>
              <a:rPr lang="en-US" dirty="0"/>
              <a:t>No Redeemer for Fallen Angels</a:t>
            </a:r>
          </a:p>
        </p:txBody>
      </p:sp>
      <p:sp>
        <p:nvSpPr>
          <p:cNvPr id="3" name="Content Placeholder 2">
            <a:extLst>
              <a:ext uri="{FF2B5EF4-FFF2-40B4-BE49-F238E27FC236}">
                <a16:creationId xmlns:a16="http://schemas.microsoft.com/office/drawing/2014/main" id="{66C65133-A627-FD9B-5726-5661DD9F0036}"/>
              </a:ext>
            </a:extLst>
          </p:cNvPr>
          <p:cNvSpPr>
            <a:spLocks noGrp="1"/>
          </p:cNvSpPr>
          <p:nvPr>
            <p:ph idx="1"/>
          </p:nvPr>
        </p:nvSpPr>
        <p:spPr/>
        <p:txBody>
          <a:bodyPr/>
          <a:lstStyle/>
          <a:p>
            <a:r>
              <a:rPr lang="en-US" dirty="0"/>
              <a:t>“For if God did not spare angels when they sinned, but cast them into hell and committed them to chains of gloomy darkness to be kept until the judgment” (2 Pet. 2:4).</a:t>
            </a:r>
          </a:p>
          <a:p>
            <a:r>
              <a:rPr lang="en-US" dirty="0"/>
              <a:t>“And the angels who did not stay within their own position of authority, but left their proper dwelling, he has kept in eternal chains under gloomy darkness until the judgment of the great day” (Jude 6).</a:t>
            </a:r>
          </a:p>
        </p:txBody>
      </p:sp>
    </p:spTree>
    <p:extLst>
      <p:ext uri="{BB962C8B-B14F-4D97-AF65-F5344CB8AC3E}">
        <p14:creationId xmlns:p14="http://schemas.microsoft.com/office/powerpoint/2010/main" val="162912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1676-58FC-B9CF-5BC5-2139E7FE53A6}"/>
              </a:ext>
            </a:extLst>
          </p:cNvPr>
          <p:cNvSpPr>
            <a:spLocks noGrp="1"/>
          </p:cNvSpPr>
          <p:nvPr>
            <p:ph type="title"/>
          </p:nvPr>
        </p:nvSpPr>
        <p:spPr/>
        <p:txBody>
          <a:bodyPr/>
          <a:lstStyle/>
          <a:p>
            <a:r>
              <a:rPr lang="en-US" dirty="0"/>
              <a:t>Men vs. Angels</a:t>
            </a:r>
          </a:p>
        </p:txBody>
      </p:sp>
      <p:sp>
        <p:nvSpPr>
          <p:cNvPr id="3" name="Content Placeholder 2">
            <a:extLst>
              <a:ext uri="{FF2B5EF4-FFF2-40B4-BE49-F238E27FC236}">
                <a16:creationId xmlns:a16="http://schemas.microsoft.com/office/drawing/2014/main" id="{09621EA1-03F7-E2F3-83BA-60BCF6064C74}"/>
              </a:ext>
            </a:extLst>
          </p:cNvPr>
          <p:cNvSpPr>
            <a:spLocks noGrp="1"/>
          </p:cNvSpPr>
          <p:nvPr>
            <p:ph idx="1"/>
          </p:nvPr>
        </p:nvSpPr>
        <p:spPr/>
        <p:txBody>
          <a:bodyPr/>
          <a:lstStyle/>
          <a:p>
            <a:r>
              <a:rPr lang="en-US" dirty="0"/>
              <a:t>We are moral creatures with special privileges and responsibilities.</a:t>
            </a:r>
          </a:p>
          <a:p>
            <a:r>
              <a:rPr lang="en-US" dirty="0"/>
              <a:t>We have a profound capacity to enter a relationship with God while on earth and an eternal relationship throughout all eternity.</a:t>
            </a:r>
          </a:p>
          <a:p>
            <a:r>
              <a:rPr lang="en-US" dirty="0"/>
              <a:t>We are capable of relationships with one another, ranging from mere acquaintances to husband–wife.</a:t>
            </a:r>
          </a:p>
          <a:p>
            <a:endParaRPr lang="en-US" dirty="0"/>
          </a:p>
        </p:txBody>
      </p:sp>
    </p:spTree>
    <p:extLst>
      <p:ext uri="{BB962C8B-B14F-4D97-AF65-F5344CB8AC3E}">
        <p14:creationId xmlns:p14="http://schemas.microsoft.com/office/powerpoint/2010/main" val="376699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Creation">
            <a:extLst>
              <a:ext uri="{FF2B5EF4-FFF2-40B4-BE49-F238E27FC236}">
                <a16:creationId xmlns:a16="http://schemas.microsoft.com/office/drawing/2014/main" id="{26E6C454-E977-118D-E8C4-49F9974D39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25"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448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30B3-728E-C2E5-BBAE-B4247EFC641C}"/>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2E625CDC-EBEE-EE14-39D7-04CC2963117C}"/>
              </a:ext>
            </a:extLst>
          </p:cNvPr>
          <p:cNvSpPr>
            <a:spLocks noGrp="1"/>
          </p:cNvSpPr>
          <p:nvPr>
            <p:ph type="body" idx="1"/>
          </p:nvPr>
        </p:nvSpPr>
        <p:spPr>
          <a:ln>
            <a:solidFill>
              <a:srgbClr val="314C55"/>
            </a:solidFill>
          </a:ln>
        </p:spPr>
        <p:txBody>
          <a:bodyPr>
            <a:normAutofit/>
          </a:bodyPr>
          <a:lstStyle/>
          <a:p>
            <a:pPr algn="ctr"/>
            <a:endParaRPr lang="en-US" sz="1800" dirty="0">
              <a:solidFill>
                <a:srgbClr val="16232B"/>
              </a:solidFill>
              <a:latin typeface="+mj-lt"/>
            </a:endParaRPr>
          </a:p>
          <a:p>
            <a:pPr algn="ctr"/>
            <a:r>
              <a:rPr lang="en-US" sz="5400" dirty="0">
                <a:solidFill>
                  <a:srgbClr val="16232B"/>
                </a:solidFill>
                <a:latin typeface="+mj-lt"/>
              </a:rPr>
              <a:t>What We Learn From Creation</a:t>
            </a:r>
          </a:p>
        </p:txBody>
      </p:sp>
    </p:spTree>
    <p:extLst>
      <p:ext uri="{BB962C8B-B14F-4D97-AF65-F5344CB8AC3E}">
        <p14:creationId xmlns:p14="http://schemas.microsoft.com/office/powerpoint/2010/main" val="20503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ADB2-E50E-5C46-975F-26488048E199}"/>
              </a:ext>
            </a:extLst>
          </p:cNvPr>
          <p:cNvSpPr>
            <a:spLocks noGrp="1"/>
          </p:cNvSpPr>
          <p:nvPr>
            <p:ph type="title"/>
          </p:nvPr>
        </p:nvSpPr>
        <p:spPr/>
        <p:txBody>
          <a:bodyPr>
            <a:normAutofit/>
          </a:bodyPr>
          <a:lstStyle/>
          <a:p>
            <a:r>
              <a:rPr lang="en-US" dirty="0"/>
              <a:t>Ecclesiastes 11:9‐12:1</a:t>
            </a:r>
          </a:p>
        </p:txBody>
      </p:sp>
      <p:sp>
        <p:nvSpPr>
          <p:cNvPr id="3" name="Content Placeholder 2">
            <a:extLst>
              <a:ext uri="{FF2B5EF4-FFF2-40B4-BE49-F238E27FC236}">
                <a16:creationId xmlns:a16="http://schemas.microsoft.com/office/drawing/2014/main" id="{4D4D8B93-2A23-D661-10F0-D8E65F489501}"/>
              </a:ext>
            </a:extLst>
          </p:cNvPr>
          <p:cNvSpPr>
            <a:spLocks noGrp="1"/>
          </p:cNvSpPr>
          <p:nvPr>
            <p:ph idx="1"/>
          </p:nvPr>
        </p:nvSpPr>
        <p:spPr/>
        <p:txBody>
          <a:bodyPr/>
          <a:lstStyle/>
          <a:p>
            <a:r>
              <a:rPr lang="en-US" dirty="0"/>
              <a:t>“Rejoice, O young man, in your youth, and let your heart cheer you in the days of your youth. Walk in the ways of your heart and the sight of your eyes. But know that for all these things God will bring you into judgment. Remove vexation from your heart, and put away pain from your body, for youth and the dawn of life are vanity. </a:t>
            </a:r>
            <a:r>
              <a:rPr lang="en-US" dirty="0">
                <a:solidFill>
                  <a:srgbClr val="16232B"/>
                </a:solidFill>
                <a:latin typeface="+mj-lt"/>
              </a:rPr>
              <a:t>Remember also your Creator in the days of your youth</a:t>
            </a:r>
            <a:r>
              <a:rPr lang="en-US" dirty="0"/>
              <a:t>, before the evil days come and the years draw near of which you will say, “I have no pleasure in them. . . .”</a:t>
            </a:r>
          </a:p>
          <a:p>
            <a:endParaRPr lang="en-US" dirty="0"/>
          </a:p>
        </p:txBody>
      </p:sp>
    </p:spTree>
    <p:extLst>
      <p:ext uri="{BB962C8B-B14F-4D97-AF65-F5344CB8AC3E}">
        <p14:creationId xmlns:p14="http://schemas.microsoft.com/office/powerpoint/2010/main" val="3243986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22497-8B80-9A16-CECD-BD433D4AE6DD}"/>
              </a:ext>
            </a:extLst>
          </p:cNvPr>
          <p:cNvSpPr>
            <a:spLocks noGrp="1"/>
          </p:cNvSpPr>
          <p:nvPr>
            <p:ph type="title"/>
          </p:nvPr>
        </p:nvSpPr>
        <p:spPr/>
        <p:txBody>
          <a:bodyPr/>
          <a:lstStyle/>
          <a:p>
            <a:r>
              <a:rPr lang="en-US" dirty="0"/>
              <a:t>Ecclesiastes 12:13-14</a:t>
            </a:r>
          </a:p>
        </p:txBody>
      </p:sp>
      <p:sp>
        <p:nvSpPr>
          <p:cNvPr id="3" name="Content Placeholder 2">
            <a:extLst>
              <a:ext uri="{FF2B5EF4-FFF2-40B4-BE49-F238E27FC236}">
                <a16:creationId xmlns:a16="http://schemas.microsoft.com/office/drawing/2014/main" id="{9FA7F79B-B1F4-6E42-2162-414985B3A0C8}"/>
              </a:ext>
            </a:extLst>
          </p:cNvPr>
          <p:cNvSpPr>
            <a:spLocks noGrp="1"/>
          </p:cNvSpPr>
          <p:nvPr>
            <p:ph idx="1"/>
          </p:nvPr>
        </p:nvSpPr>
        <p:spPr/>
        <p:txBody>
          <a:bodyPr/>
          <a:lstStyle/>
          <a:p>
            <a:r>
              <a:rPr lang="en-US" dirty="0"/>
              <a:t>“The end of the matter; all has been heard. Fear God and keep his commandments, for this is the whole duty of man. For God will bring every deed into judgment, with every secret thing, whether good or evil.”</a:t>
            </a:r>
          </a:p>
          <a:p>
            <a:endParaRPr lang="en-US" dirty="0"/>
          </a:p>
        </p:txBody>
      </p:sp>
    </p:spTree>
    <p:extLst>
      <p:ext uri="{BB962C8B-B14F-4D97-AF65-F5344CB8AC3E}">
        <p14:creationId xmlns:p14="http://schemas.microsoft.com/office/powerpoint/2010/main" val="254235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reation">
            <a:extLst>
              <a:ext uri="{FF2B5EF4-FFF2-40B4-BE49-F238E27FC236}">
                <a16:creationId xmlns:a16="http://schemas.microsoft.com/office/drawing/2014/main" id="{B72BEFAA-0531-0630-9123-A13785D36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1314"/>
            <a:ext cx="5949419" cy="3331675"/>
          </a:xfrm>
          <a:prstGeom prst="rect">
            <a:avLst/>
          </a:prstGeom>
          <a:noFill/>
          <a:ln>
            <a:solidFill>
              <a:srgbClr val="314C55"/>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26EC8F-B326-1738-A89C-A006535C7E32}"/>
              </a:ext>
            </a:extLst>
          </p:cNvPr>
          <p:cNvSpPr txBox="1"/>
          <p:nvPr/>
        </p:nvSpPr>
        <p:spPr>
          <a:xfrm>
            <a:off x="5949417" y="1349988"/>
            <a:ext cx="6147303" cy="1754326"/>
          </a:xfrm>
          <a:prstGeom prst="rect">
            <a:avLst/>
          </a:prstGeom>
          <a:noFill/>
        </p:spPr>
        <p:txBody>
          <a:bodyPr wrap="square" rtlCol="0">
            <a:spAutoFit/>
          </a:bodyPr>
          <a:lstStyle/>
          <a:p>
            <a:pPr algn="ctr"/>
            <a:r>
              <a:rPr lang="en-US" sz="5400" dirty="0">
                <a:solidFill>
                  <a:srgbClr val="314C55"/>
                </a:solidFill>
                <a:latin typeface="Arial Rounded MT Bold" panose="020F0704030504030204" pitchFamily="34" charset="0"/>
              </a:rPr>
              <a:t>What We Learn from Creation</a:t>
            </a:r>
          </a:p>
        </p:txBody>
      </p:sp>
      <p:sp>
        <p:nvSpPr>
          <p:cNvPr id="3" name="TextBox 2">
            <a:extLst>
              <a:ext uri="{FF2B5EF4-FFF2-40B4-BE49-F238E27FC236}">
                <a16:creationId xmlns:a16="http://schemas.microsoft.com/office/drawing/2014/main" id="{99144F4B-579B-EEE4-BB29-EA80F30BFCF7}"/>
              </a:ext>
            </a:extLst>
          </p:cNvPr>
          <p:cNvSpPr txBox="1"/>
          <p:nvPr/>
        </p:nvSpPr>
        <p:spPr>
          <a:xfrm>
            <a:off x="589766" y="4551414"/>
            <a:ext cx="10719303" cy="1107996"/>
          </a:xfrm>
          <a:prstGeom prst="rect">
            <a:avLst/>
          </a:prstGeom>
          <a:noFill/>
        </p:spPr>
        <p:txBody>
          <a:bodyPr wrap="square" rtlCol="0">
            <a:spAutoFit/>
          </a:bodyPr>
          <a:lstStyle/>
          <a:p>
            <a:pPr algn="ctr"/>
            <a:r>
              <a:rPr lang="en-US" sz="6600" dirty="0">
                <a:solidFill>
                  <a:srgbClr val="314C55"/>
                </a:solidFill>
                <a:latin typeface="Arial Rounded MT Bold" panose="020F0704030504030204" pitchFamily="34" charset="0"/>
              </a:rPr>
              <a:t>“In the beginning God. . .”</a:t>
            </a:r>
          </a:p>
        </p:txBody>
      </p:sp>
    </p:spTree>
    <p:extLst>
      <p:ext uri="{BB962C8B-B14F-4D97-AF65-F5344CB8AC3E}">
        <p14:creationId xmlns:p14="http://schemas.microsoft.com/office/powerpoint/2010/main" val="408668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A54D-4C64-A312-465B-0D56A171ECBC}"/>
              </a:ext>
            </a:extLst>
          </p:cNvPr>
          <p:cNvSpPr>
            <a:spLocks noGrp="1"/>
          </p:cNvSpPr>
          <p:nvPr>
            <p:ph type="title"/>
          </p:nvPr>
        </p:nvSpPr>
        <p:spPr/>
        <p:txBody>
          <a:bodyPr/>
          <a:lstStyle/>
          <a:p>
            <a:r>
              <a:rPr lang="en-US" dirty="0"/>
              <a:t>The Opening Page</a:t>
            </a:r>
          </a:p>
        </p:txBody>
      </p:sp>
      <p:sp>
        <p:nvSpPr>
          <p:cNvPr id="3" name="Content Placeholder 2">
            <a:extLst>
              <a:ext uri="{FF2B5EF4-FFF2-40B4-BE49-F238E27FC236}">
                <a16:creationId xmlns:a16="http://schemas.microsoft.com/office/drawing/2014/main" id="{4A5FEFE5-402C-0903-89FA-3F416258FDA9}"/>
              </a:ext>
            </a:extLst>
          </p:cNvPr>
          <p:cNvSpPr>
            <a:spLocks noGrp="1"/>
          </p:cNvSpPr>
          <p:nvPr>
            <p:ph idx="1"/>
          </p:nvPr>
        </p:nvSpPr>
        <p:spPr/>
        <p:txBody>
          <a:bodyPr/>
          <a:lstStyle/>
          <a:p>
            <a:r>
              <a:rPr lang="en-US" dirty="0"/>
              <a:t>Written in language that all can understand.</a:t>
            </a:r>
          </a:p>
          <a:p>
            <a:r>
              <a:rPr lang="en-US" dirty="0"/>
              <a:t>The creation is foundational knowledge. Without the acceptance of the creation account, all knowledge begins to collapse.</a:t>
            </a:r>
          </a:p>
        </p:txBody>
      </p:sp>
    </p:spTree>
    <p:extLst>
      <p:ext uri="{BB962C8B-B14F-4D97-AF65-F5344CB8AC3E}">
        <p14:creationId xmlns:p14="http://schemas.microsoft.com/office/powerpoint/2010/main" val="5282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46896-645D-3CE7-6C49-313E9BB0A3C6}"/>
              </a:ext>
            </a:extLst>
          </p:cNvPr>
          <p:cNvSpPr>
            <a:spLocks noGrp="1"/>
          </p:cNvSpPr>
          <p:nvPr>
            <p:ph type="title"/>
          </p:nvPr>
        </p:nvSpPr>
        <p:spPr/>
        <p:txBody>
          <a:bodyPr/>
          <a:lstStyle/>
          <a:p>
            <a:r>
              <a:rPr lang="en-US" dirty="0"/>
              <a:t>It All Begins with God</a:t>
            </a:r>
          </a:p>
        </p:txBody>
      </p:sp>
      <p:sp>
        <p:nvSpPr>
          <p:cNvPr id="3" name="Content Placeholder 2">
            <a:extLst>
              <a:ext uri="{FF2B5EF4-FFF2-40B4-BE49-F238E27FC236}">
                <a16:creationId xmlns:a16="http://schemas.microsoft.com/office/drawing/2014/main" id="{854D08BD-F47C-E7A6-AA8C-836185224F56}"/>
              </a:ext>
            </a:extLst>
          </p:cNvPr>
          <p:cNvSpPr>
            <a:spLocks noGrp="1"/>
          </p:cNvSpPr>
          <p:nvPr>
            <p:ph idx="1"/>
          </p:nvPr>
        </p:nvSpPr>
        <p:spPr/>
        <p:txBody>
          <a:bodyPr/>
          <a:lstStyle/>
          <a:p>
            <a:r>
              <a:rPr lang="en-US" dirty="0"/>
              <a:t>There is a God is contrary to atheism (also known as humanism, secularism) and agnosticism.</a:t>
            </a:r>
          </a:p>
          <a:p>
            <a:r>
              <a:rPr lang="en-US" dirty="0"/>
              <a:t>He existed before creation.</a:t>
            </a:r>
          </a:p>
          <a:p>
            <a:r>
              <a:rPr lang="en-US" dirty="0"/>
              <a:t>He is independent from creation. This denies pantheism.</a:t>
            </a:r>
          </a:p>
          <a:p>
            <a:r>
              <a:rPr lang="en-US" dirty="0"/>
              <a:t>All things were created by God denies materialism (the idea that matter has existed eternally).</a:t>
            </a:r>
          </a:p>
          <a:p>
            <a:r>
              <a:rPr lang="en-US" dirty="0"/>
              <a:t>Since time and space were created when God created the universe, God is therefore independent of time and space.</a:t>
            </a:r>
          </a:p>
        </p:txBody>
      </p:sp>
    </p:spTree>
    <p:extLst>
      <p:ext uri="{BB962C8B-B14F-4D97-AF65-F5344CB8AC3E}">
        <p14:creationId xmlns:p14="http://schemas.microsoft.com/office/powerpoint/2010/main" val="30340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B12E-C31E-EB43-8874-768251AF0D87}"/>
              </a:ext>
            </a:extLst>
          </p:cNvPr>
          <p:cNvSpPr>
            <a:spLocks noGrp="1"/>
          </p:cNvSpPr>
          <p:nvPr>
            <p:ph type="title"/>
          </p:nvPr>
        </p:nvSpPr>
        <p:spPr/>
        <p:txBody>
          <a:bodyPr/>
          <a:lstStyle/>
          <a:p>
            <a:r>
              <a:rPr lang="en-US" dirty="0"/>
              <a:t>Steve Bishop on Science &amp; Religion</a:t>
            </a:r>
          </a:p>
        </p:txBody>
      </p:sp>
      <p:sp>
        <p:nvSpPr>
          <p:cNvPr id="3" name="Content Placeholder 2">
            <a:extLst>
              <a:ext uri="{FF2B5EF4-FFF2-40B4-BE49-F238E27FC236}">
                <a16:creationId xmlns:a16="http://schemas.microsoft.com/office/drawing/2014/main" id="{61462D54-25AE-1D94-70C6-2CFE07610249}"/>
              </a:ext>
            </a:extLst>
          </p:cNvPr>
          <p:cNvSpPr>
            <a:spLocks noGrp="1"/>
          </p:cNvSpPr>
          <p:nvPr>
            <p:ph idx="1"/>
          </p:nvPr>
        </p:nvSpPr>
        <p:spPr/>
        <p:txBody>
          <a:bodyPr/>
          <a:lstStyle/>
          <a:p>
            <a:r>
              <a:rPr lang="en-US" dirty="0"/>
              <a:t>“The relationship between science and religion, and notably Christianity, is a perennial subject. </a:t>
            </a:r>
            <a:r>
              <a:rPr lang="en-US" dirty="0">
                <a:solidFill>
                  <a:srgbClr val="314C55"/>
                </a:solidFill>
                <a:latin typeface="+mj-lt"/>
              </a:rPr>
              <a:t>It has been likened by Ted Peters (cited in Barbour 1990 p. 4) to a fight between a boa constrictor and a warthog: the victor swallows the loser. Many have claimed that science has swallowed Christianity</a:t>
            </a:r>
            <a:r>
              <a:rPr lang="en-US" dirty="0"/>
              <a:t>:</a:t>
            </a:r>
          </a:p>
          <a:p>
            <a:pPr lvl="1"/>
            <a:r>
              <a:rPr lang="en-US" dirty="0"/>
              <a:t>“Between science and religion there has been a prolonged conflict, in which, until the last few years, science has invariably proved victorious (Russell 1935 p. 7)” (“Science and Faith: Boa Constrictors and Warthogs,” </a:t>
            </a:r>
            <a:r>
              <a:rPr lang="en-US" i="1" dirty="0" err="1"/>
              <a:t>Themelios</a:t>
            </a:r>
            <a:r>
              <a:rPr lang="en-US" i="1" dirty="0"/>
              <a:t>, </a:t>
            </a:r>
            <a:r>
              <a:rPr lang="en-US" dirty="0"/>
              <a:t>19:1 [October, 1993]).</a:t>
            </a:r>
          </a:p>
        </p:txBody>
      </p:sp>
    </p:spTree>
    <p:extLst>
      <p:ext uri="{BB962C8B-B14F-4D97-AF65-F5344CB8AC3E}">
        <p14:creationId xmlns:p14="http://schemas.microsoft.com/office/powerpoint/2010/main" val="41640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9F92-DAE3-1B39-6725-A3E89F920657}"/>
              </a:ext>
            </a:extLst>
          </p:cNvPr>
          <p:cNvSpPr>
            <a:spLocks noGrp="1"/>
          </p:cNvSpPr>
          <p:nvPr>
            <p:ph type="title"/>
          </p:nvPr>
        </p:nvSpPr>
        <p:spPr/>
        <p:txBody>
          <a:bodyPr/>
          <a:lstStyle/>
          <a:p>
            <a:r>
              <a:rPr lang="en-US" dirty="0"/>
              <a:t>Bishop: Science Depends on Faith</a:t>
            </a:r>
          </a:p>
        </p:txBody>
      </p:sp>
      <p:sp>
        <p:nvSpPr>
          <p:cNvPr id="3" name="Content Placeholder 2">
            <a:extLst>
              <a:ext uri="{FF2B5EF4-FFF2-40B4-BE49-F238E27FC236}">
                <a16:creationId xmlns:a16="http://schemas.microsoft.com/office/drawing/2014/main" id="{146CC586-1888-0969-89BE-7ED17F1E8C8B}"/>
              </a:ext>
            </a:extLst>
          </p:cNvPr>
          <p:cNvSpPr>
            <a:spLocks noGrp="1"/>
          </p:cNvSpPr>
          <p:nvPr>
            <p:ph idx="1"/>
          </p:nvPr>
        </p:nvSpPr>
        <p:spPr/>
        <p:txBody>
          <a:bodyPr/>
          <a:lstStyle/>
          <a:p>
            <a:r>
              <a:rPr lang="en-US" dirty="0"/>
              <a:t>Belief in a material world. </a:t>
            </a:r>
          </a:p>
          <a:p>
            <a:r>
              <a:rPr lang="en-US" dirty="0"/>
              <a:t>Belief that the world is orderly.</a:t>
            </a:r>
          </a:p>
          <a:p>
            <a:r>
              <a:rPr lang="en-US" dirty="0"/>
              <a:t>Belief that understanding the world is a valuable exercise.</a:t>
            </a:r>
          </a:p>
          <a:p>
            <a:r>
              <a:rPr lang="en-US" dirty="0"/>
              <a:t>Belief that the world and its order can be known.</a:t>
            </a:r>
          </a:p>
          <a:p>
            <a:r>
              <a:rPr lang="en-US" dirty="0"/>
              <a:t>Belief in the trustworthiness of other scientific work.</a:t>
            </a:r>
          </a:p>
        </p:txBody>
      </p:sp>
    </p:spTree>
    <p:extLst>
      <p:ext uri="{BB962C8B-B14F-4D97-AF65-F5344CB8AC3E}">
        <p14:creationId xmlns:p14="http://schemas.microsoft.com/office/powerpoint/2010/main" val="11255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D4AC-E1BD-813B-F019-18AAC9FDAE24}"/>
              </a:ext>
            </a:extLst>
          </p:cNvPr>
          <p:cNvSpPr>
            <a:spLocks noGrp="1"/>
          </p:cNvSpPr>
          <p:nvPr>
            <p:ph type="title"/>
          </p:nvPr>
        </p:nvSpPr>
        <p:spPr/>
        <p:txBody>
          <a:bodyPr/>
          <a:lstStyle/>
          <a:p>
            <a:r>
              <a:rPr lang="en-US" dirty="0"/>
              <a:t>Critical Beliefs</a:t>
            </a:r>
          </a:p>
        </p:txBody>
      </p:sp>
      <p:sp>
        <p:nvSpPr>
          <p:cNvPr id="3" name="Content Placeholder 2">
            <a:extLst>
              <a:ext uri="{FF2B5EF4-FFF2-40B4-BE49-F238E27FC236}">
                <a16:creationId xmlns:a16="http://schemas.microsoft.com/office/drawing/2014/main" id="{2E1BF3D6-1382-A39A-6E16-DECAB56B7491}"/>
              </a:ext>
            </a:extLst>
          </p:cNvPr>
          <p:cNvSpPr>
            <a:spLocks noGrp="1"/>
          </p:cNvSpPr>
          <p:nvPr>
            <p:ph idx="1"/>
          </p:nvPr>
        </p:nvSpPr>
        <p:spPr/>
        <p:txBody>
          <a:bodyPr>
            <a:normAutofit/>
          </a:bodyPr>
          <a:lstStyle/>
          <a:p>
            <a:r>
              <a:rPr lang="en-US" dirty="0"/>
              <a:t>God is uncreated.</a:t>
            </a:r>
          </a:p>
          <a:p>
            <a:r>
              <a:rPr lang="en-US" dirty="0"/>
              <a:t>God is the Creator of the world.</a:t>
            </a:r>
          </a:p>
          <a:p>
            <a:r>
              <a:rPr lang="en-US" dirty="0"/>
              <a:t>God is omnipotent.</a:t>
            </a:r>
          </a:p>
          <a:p>
            <a:r>
              <a:rPr lang="en-US" dirty="0"/>
              <a:t>God has a purpose in His creation that gives purpose and direction for what is occurring. </a:t>
            </a:r>
          </a:p>
          <a:p>
            <a:pPr lvl="1"/>
            <a:r>
              <a:rPr lang="en-US" dirty="0"/>
              <a:t>Human history is not a perpetual cycle with no beginning and no end.</a:t>
            </a:r>
          </a:p>
          <a:p>
            <a:pPr lvl="1"/>
            <a:r>
              <a:rPr lang="en-US" dirty="0"/>
              <a:t>This is the view of first century Greeks, Hinduism, and Buddhism, but not Christianity.</a:t>
            </a:r>
          </a:p>
          <a:p>
            <a:pPr lvl="1"/>
            <a:r>
              <a:rPr lang="en-US" dirty="0"/>
              <a:t>The world has an eschatological purpose—the destruction of the existing world at the second coming of Jesus, judgment, and heaven/hell.</a:t>
            </a:r>
          </a:p>
        </p:txBody>
      </p:sp>
    </p:spTree>
    <p:extLst>
      <p:ext uri="{BB962C8B-B14F-4D97-AF65-F5344CB8AC3E}">
        <p14:creationId xmlns:p14="http://schemas.microsoft.com/office/powerpoint/2010/main" val="352080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ircle(in)">
                                      <p:cBhvr>
                                        <p:cTn id="2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2 Sermon Template.potx" id="{B3D6A9BF-8F68-4A58-9C25-C7454ED9A6E3}" vid="{A8F7E920-647D-4164-9543-BEAFE35BBC3B}"/>
    </a:ext>
  </a:extLst>
</a:theme>
</file>

<file path=docProps/app.xml><?xml version="1.0" encoding="utf-8"?>
<Properties xmlns="http://schemas.openxmlformats.org/officeDocument/2006/extended-properties" xmlns:vt="http://schemas.openxmlformats.org/officeDocument/2006/docPropsVTypes">
  <Template/>
  <TotalTime>1784</TotalTime>
  <Words>2467</Words>
  <Application>Microsoft Office PowerPoint</Application>
  <PresentationFormat>Widescreen</PresentationFormat>
  <Paragraphs>112</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 Rounded MT Bold</vt:lpstr>
      <vt:lpstr>Source Sans Pro Black</vt:lpstr>
      <vt:lpstr>Source Sans Pro Semibold</vt:lpstr>
      <vt:lpstr>Office Theme</vt:lpstr>
      <vt:lpstr>PowerPoint Presentation</vt:lpstr>
      <vt:lpstr>Our Most Valuable Book: The Bible</vt:lpstr>
      <vt:lpstr>PowerPoint Presentation</vt:lpstr>
      <vt:lpstr>PowerPoint Presentation</vt:lpstr>
      <vt:lpstr>The Opening Page</vt:lpstr>
      <vt:lpstr>It All Begins with God</vt:lpstr>
      <vt:lpstr>Steve Bishop on Science &amp; Religion</vt:lpstr>
      <vt:lpstr>Bishop: Science Depends on Faith</vt:lpstr>
      <vt:lpstr>Critical Beliefs</vt:lpstr>
      <vt:lpstr>PowerPoint Presentation</vt:lpstr>
      <vt:lpstr>God Created All Things</vt:lpstr>
      <vt:lpstr>God Is Worthy of Praise for His Creation</vt:lpstr>
      <vt:lpstr>PowerPoint Presentation</vt:lpstr>
      <vt:lpstr>“It Was Good”</vt:lpstr>
      <vt:lpstr>Some View Creation as Bad</vt:lpstr>
      <vt:lpstr>Natural Disasters</vt:lpstr>
      <vt:lpstr>God’s Control Over His World</vt:lpstr>
      <vt:lpstr>We Need to Learn With Job</vt:lpstr>
      <vt:lpstr>PowerPoint Presentation</vt:lpstr>
      <vt:lpstr>Genesis 1:26-27</vt:lpstr>
      <vt:lpstr>God’s Image Is Passed Down</vt:lpstr>
      <vt:lpstr>1. Be Fruitful and Multiply</vt:lpstr>
      <vt:lpstr>Parenting</vt:lpstr>
      <vt:lpstr>An Awesome and Sobering Responsibility</vt:lpstr>
      <vt:lpstr>2. Exercise Dominion Over Creation</vt:lpstr>
      <vt:lpstr>Responsible Governance</vt:lpstr>
      <vt:lpstr>3. Humans Are Special</vt:lpstr>
      <vt:lpstr>No Redeemer for Fallen Angels</vt:lpstr>
      <vt:lpstr>Men vs. Angels</vt:lpstr>
      <vt:lpstr>Conclusion</vt:lpstr>
      <vt:lpstr>Ecclesiastes 11:9‐12:1</vt:lpstr>
      <vt:lpstr>Ecclesiastes 12:13-14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112</cp:revision>
  <dcterms:created xsi:type="dcterms:W3CDTF">2021-11-23T13:46:08Z</dcterms:created>
  <dcterms:modified xsi:type="dcterms:W3CDTF">2023-06-03T16:42:45Z</dcterms:modified>
</cp:coreProperties>
</file>