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504A"/>
    <a:srgbClr val="BD1DE3"/>
    <a:srgbClr val="D0A49B"/>
    <a:srgbClr val="D4DEEA"/>
    <a:srgbClr val="282E1F"/>
    <a:srgbClr val="303227"/>
    <a:srgbClr val="8A8865"/>
    <a:srgbClr val="3A2B20"/>
    <a:srgbClr val="2E25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B0351F-3B0E-43D8-9238-23926CCBBD4F}" v="22" dt="2023-06-17T12:06:38.3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6/17/2023</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6/17/2023</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6/17/2023</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solidFill>
                  <a:schemeClr val="accent1">
                    <a:lumMod val="50000"/>
                  </a:schemeClr>
                </a:solidFill>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6/17/2023</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6/17/2023</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dirty="0"/>
              <a:t>Click to edit Master title style</a:t>
            </a:r>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6/17/2023</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6/17/2023</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6/17/2023</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6/17/2023</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6/17/2023</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6/17/2023</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blipFill>
            <a:blip r:embed="rId13"/>
            <a:tile tx="0" ty="0" sx="100000" sy="100000" flip="none" algn="tl"/>
          </a:blipFill>
          <a:ln>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6/17/2023</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rgbClr val="5A504A"/>
          </a:solidFill>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37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84D10-401D-98E1-54EB-A57D37FDED42}"/>
              </a:ext>
            </a:extLst>
          </p:cNvPr>
          <p:cNvSpPr>
            <a:spLocks noGrp="1"/>
          </p:cNvSpPr>
          <p:nvPr>
            <p:ph type="title"/>
          </p:nvPr>
        </p:nvSpPr>
        <p:spPr/>
        <p:txBody>
          <a:bodyPr/>
          <a:lstStyle/>
          <a:p>
            <a:r>
              <a:rPr lang="en-US" dirty="0"/>
              <a:t>Abraham and Sarah</a:t>
            </a:r>
          </a:p>
        </p:txBody>
      </p:sp>
      <p:sp>
        <p:nvSpPr>
          <p:cNvPr id="3" name="Content Placeholder 2">
            <a:extLst>
              <a:ext uri="{FF2B5EF4-FFF2-40B4-BE49-F238E27FC236}">
                <a16:creationId xmlns:a16="http://schemas.microsoft.com/office/drawing/2014/main" id="{4F585B8C-9143-E32D-9894-A216AC208490}"/>
              </a:ext>
            </a:extLst>
          </p:cNvPr>
          <p:cNvSpPr>
            <a:spLocks noGrp="1"/>
          </p:cNvSpPr>
          <p:nvPr>
            <p:ph idx="1"/>
          </p:nvPr>
        </p:nvSpPr>
        <p:spPr/>
        <p:txBody>
          <a:bodyPr>
            <a:normAutofit fontScale="85000" lnSpcReduction="20000"/>
          </a:bodyPr>
          <a:lstStyle/>
          <a:p>
            <a:r>
              <a:rPr lang="en-US" dirty="0"/>
              <a:t>Sarah is a model: “as Sarah obeyed Abraham, calling him lord. And you are her children, if you do good and do not fear anything that is frightening” (1 Pet. 3:6).</a:t>
            </a:r>
          </a:p>
          <a:p>
            <a:r>
              <a:rPr lang="en-US" dirty="0"/>
              <a:t>Abraham heard what Sarah had to say: “So she said to Abraham, ‘Cast out this slave woman with her son, for the son of this slave woman shall not be heir with my son Isaac’” (Gen. 21:10).</a:t>
            </a:r>
          </a:p>
          <a:p>
            <a:r>
              <a:rPr lang="en-US" dirty="0"/>
              <a:t>Though Abraham was displeased at Sarah’s demand, God said, “But God said to Abraham, ‘Be not displeased because of the boy and because of your slave woman. Whatever Sarah says to you, do as she tells you, for through Isaac shall your offspring be named. And I will make a nation of the son of the slave woman also, because he is your offspring.’ So Abraham rose early in the morning and took bread and a skin of water and gave it to Hagar, putting it on her shoulder, along with the child, and sent her away. And she departed and wandered in the wilderness of Beersheba” (Gen. 21:12-14).</a:t>
            </a:r>
          </a:p>
          <a:p>
            <a:endParaRPr lang="en-US" dirty="0"/>
          </a:p>
        </p:txBody>
      </p:sp>
    </p:spTree>
    <p:extLst>
      <p:ext uri="{BB962C8B-B14F-4D97-AF65-F5344CB8AC3E}">
        <p14:creationId xmlns:p14="http://schemas.microsoft.com/office/powerpoint/2010/main" val="120025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FA36-CE9D-28CB-F3DD-D0B1B6BC4558}"/>
              </a:ext>
            </a:extLst>
          </p:cNvPr>
          <p:cNvSpPr>
            <a:spLocks noGrp="1"/>
          </p:cNvSpPr>
          <p:nvPr>
            <p:ph type="title"/>
          </p:nvPr>
        </p:nvSpPr>
        <p:spPr/>
        <p:txBody>
          <a:bodyPr/>
          <a:lstStyle/>
          <a:p>
            <a:r>
              <a:rPr lang="en-US" dirty="0"/>
              <a:t>Like the Church Submits to Christ</a:t>
            </a:r>
          </a:p>
        </p:txBody>
      </p:sp>
      <p:sp>
        <p:nvSpPr>
          <p:cNvPr id="3" name="Content Placeholder 2">
            <a:extLst>
              <a:ext uri="{FF2B5EF4-FFF2-40B4-BE49-F238E27FC236}">
                <a16:creationId xmlns:a16="http://schemas.microsoft.com/office/drawing/2014/main" id="{B8B98E44-2B0F-061F-2BFE-D36C67F79335}"/>
              </a:ext>
            </a:extLst>
          </p:cNvPr>
          <p:cNvSpPr>
            <a:spLocks noGrp="1"/>
          </p:cNvSpPr>
          <p:nvPr>
            <p:ph idx="1"/>
          </p:nvPr>
        </p:nvSpPr>
        <p:spPr/>
        <p:txBody>
          <a:bodyPr>
            <a:normAutofit lnSpcReduction="10000"/>
          </a:bodyPr>
          <a:lstStyle/>
          <a:p>
            <a:r>
              <a:rPr lang="en-US" dirty="0"/>
              <a:t>“Now as the church submits to Christ, so also wives should submit in everything to their husbands” (Eph. 5:24).</a:t>
            </a:r>
          </a:p>
          <a:p>
            <a:pPr lvl="1"/>
            <a:r>
              <a:rPr lang="en-US" dirty="0"/>
              <a:t>We would understand that this command should be modified to the same extent as submission to government authority is also modified. </a:t>
            </a:r>
          </a:p>
          <a:p>
            <a:pPr lvl="1"/>
            <a:r>
              <a:rPr lang="en-US" dirty="0"/>
              <a:t>When the government/husband asks you to do something contrary to the will of the Heavenly Father, “we must obey God rather than men” (Acts 5:29).</a:t>
            </a:r>
          </a:p>
          <a:p>
            <a:r>
              <a:rPr lang="en-US" dirty="0"/>
              <a:t>Peter wrote, “For this is how the holy women who hoped in God used to adorn themselves, by submitting to their own husbands, as Sarah obeyed Abraham, calling him lord. And you are her children, if you do good and do not fear anything that is frightening” (1 Pet. 3:5-6).</a:t>
            </a:r>
          </a:p>
        </p:txBody>
      </p:sp>
    </p:spTree>
    <p:extLst>
      <p:ext uri="{BB962C8B-B14F-4D97-AF65-F5344CB8AC3E}">
        <p14:creationId xmlns:p14="http://schemas.microsoft.com/office/powerpoint/2010/main" val="318247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4E94E-2391-804A-F9C7-869D4B000851}"/>
              </a:ext>
            </a:extLst>
          </p:cNvPr>
          <p:cNvSpPr>
            <a:spLocks noGrp="1"/>
          </p:cNvSpPr>
          <p:nvPr>
            <p:ph type="title"/>
          </p:nvPr>
        </p:nvSpPr>
        <p:spPr/>
        <p:txBody>
          <a:bodyPr/>
          <a:lstStyle/>
          <a:p>
            <a:r>
              <a:rPr lang="en-US" dirty="0"/>
              <a:t>The Virtuous Wife of Proverbs 31</a:t>
            </a:r>
          </a:p>
        </p:txBody>
      </p:sp>
      <p:sp>
        <p:nvSpPr>
          <p:cNvPr id="3" name="Content Placeholder 2">
            <a:extLst>
              <a:ext uri="{FF2B5EF4-FFF2-40B4-BE49-F238E27FC236}">
                <a16:creationId xmlns:a16="http://schemas.microsoft.com/office/drawing/2014/main" id="{5A10B85F-53EA-2C0E-4C4B-CFF4D761F59E}"/>
              </a:ext>
            </a:extLst>
          </p:cNvPr>
          <p:cNvSpPr>
            <a:spLocks noGrp="1"/>
          </p:cNvSpPr>
          <p:nvPr>
            <p:ph idx="1"/>
          </p:nvPr>
        </p:nvSpPr>
        <p:spPr/>
        <p:txBody>
          <a:bodyPr/>
          <a:lstStyle/>
          <a:p>
            <a:r>
              <a:rPr lang="en-US" dirty="0"/>
              <a:t>When my wife sees that I have given serious consideration to her input </a:t>
            </a:r>
            <a:r>
              <a:rPr lang="en-US" dirty="0">
                <a:solidFill>
                  <a:schemeClr val="accent1">
                    <a:lumMod val="50000"/>
                  </a:schemeClr>
                </a:solidFill>
                <a:latin typeface="+mj-lt"/>
              </a:rPr>
              <a:t>(“She opens her mouth with wisdom,” Prov. 31:26</a:t>
            </a:r>
            <a:r>
              <a:rPr lang="en-US" dirty="0">
                <a:solidFill>
                  <a:schemeClr val="accent1">
                    <a:lumMod val="50000"/>
                  </a:schemeClr>
                </a:solidFill>
              </a:rPr>
              <a:t>), </a:t>
            </a:r>
            <a:r>
              <a:rPr lang="en-US" dirty="0"/>
              <a:t>am not making a selfish decision, and have the family’s best welfare as paramount, she will support and not undermine my decisions.</a:t>
            </a:r>
          </a:p>
          <a:p>
            <a:r>
              <a:rPr lang="en-US" dirty="0"/>
              <a:t>Here is what Solomon wrote about the virtuous woman: </a:t>
            </a:r>
            <a:r>
              <a:rPr lang="en-US" dirty="0">
                <a:solidFill>
                  <a:schemeClr val="accent1">
                    <a:lumMod val="50000"/>
                  </a:schemeClr>
                </a:solidFill>
                <a:latin typeface="+mj-lt"/>
              </a:rPr>
              <a:t>“She does him good, and not harm, all the days of her life”</a:t>
            </a:r>
            <a:r>
              <a:rPr lang="en-US" dirty="0">
                <a:solidFill>
                  <a:srgbClr val="FF0000"/>
                </a:solidFill>
                <a:latin typeface="+mj-lt"/>
              </a:rPr>
              <a:t> </a:t>
            </a:r>
            <a:r>
              <a:rPr lang="en-US" dirty="0"/>
              <a:t>(Prov. 31:12).</a:t>
            </a:r>
          </a:p>
          <a:p>
            <a:endParaRPr lang="en-US" dirty="0"/>
          </a:p>
        </p:txBody>
      </p:sp>
    </p:spTree>
    <p:extLst>
      <p:ext uri="{BB962C8B-B14F-4D97-AF65-F5344CB8AC3E}">
        <p14:creationId xmlns:p14="http://schemas.microsoft.com/office/powerpoint/2010/main" val="136503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6 Guaranteed Ways to Make Your Husband Happy">
            <a:extLst>
              <a:ext uri="{FF2B5EF4-FFF2-40B4-BE49-F238E27FC236}">
                <a16:creationId xmlns:a16="http://schemas.microsoft.com/office/drawing/2014/main" id="{2BEC8365-34EA-9699-0B01-87EC0400C71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324" r="1862" b="1"/>
          <a:stretch/>
        </p:blipFill>
        <p:spPr bwMode="auto">
          <a:xfrm>
            <a:off x="3882570" y="10"/>
            <a:ext cx="8309429" cy="6857990"/>
          </a:xfrm>
          <a:custGeom>
            <a:avLst/>
            <a:gdLst/>
            <a:ahLst/>
            <a:cxnLst/>
            <a:rect l="l" t="t" r="r" b="b"/>
            <a:pathLst>
              <a:path w="12192000" h="6858000">
                <a:moveTo>
                  <a:pt x="0" y="0"/>
                </a:moveTo>
                <a:lnTo>
                  <a:pt x="12192000" y="0"/>
                </a:lnTo>
                <a:lnTo>
                  <a:pt x="12192000"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grpSp>
        <p:nvGrpSpPr>
          <p:cNvPr id="1031" name="Group 1030">
            <a:extLst>
              <a:ext uri="{FF2B5EF4-FFF2-40B4-BE49-F238E27FC236}">
                <a16:creationId xmlns:a16="http://schemas.microsoft.com/office/drawing/2014/main" id="{63737881-458F-40AD-B72B-B57D267DC4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sp>
          <p:nvSpPr>
            <p:cNvPr id="1032" name="Freeform: Shape 1031">
              <a:extLst>
                <a:ext uri="{FF2B5EF4-FFF2-40B4-BE49-F238E27FC236}">
                  <a16:creationId xmlns:a16="http://schemas.microsoft.com/office/drawing/2014/main" id="{C2967126-346F-41EA-982D-63D8EBB60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040" name="Group 1032">
              <a:extLst>
                <a:ext uri="{FF2B5EF4-FFF2-40B4-BE49-F238E27FC236}">
                  <a16:creationId xmlns:a16="http://schemas.microsoft.com/office/drawing/2014/main" id="{1BCD9601-1F44-4E40-998C-1B256DAE946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041" name="Group 1033">
                <a:extLst>
                  <a:ext uri="{FF2B5EF4-FFF2-40B4-BE49-F238E27FC236}">
                    <a16:creationId xmlns:a16="http://schemas.microsoft.com/office/drawing/2014/main" id="{1A1CA4E9-12FA-47EB-8471-25E8D55152C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038" name="Freeform: Shape 1037">
                  <a:extLst>
                    <a:ext uri="{FF2B5EF4-FFF2-40B4-BE49-F238E27FC236}">
                      <a16:creationId xmlns:a16="http://schemas.microsoft.com/office/drawing/2014/main" id="{E13A9BF0-334C-4457-A635-9CA4877E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9" name="Freeform: Shape 1038">
                  <a:extLst>
                    <a:ext uri="{FF2B5EF4-FFF2-40B4-BE49-F238E27FC236}">
                      <a16:creationId xmlns:a16="http://schemas.microsoft.com/office/drawing/2014/main" id="{FF05821A-8598-44E4-A18C-538D5331E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042" name="Group 1034">
                <a:extLst>
                  <a:ext uri="{FF2B5EF4-FFF2-40B4-BE49-F238E27FC236}">
                    <a16:creationId xmlns:a16="http://schemas.microsoft.com/office/drawing/2014/main" id="{8A4ECC81-E17F-4F87-9A0B-398363A864A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1036" name="Freeform: Shape 1035">
                  <a:extLst>
                    <a:ext uri="{FF2B5EF4-FFF2-40B4-BE49-F238E27FC236}">
                      <a16:creationId xmlns:a16="http://schemas.microsoft.com/office/drawing/2014/main" id="{1FBBD7D8-A895-40D0-A53D-DEDF495B2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7" name="Freeform: Shape 1036">
                  <a:extLst>
                    <a:ext uri="{FF2B5EF4-FFF2-40B4-BE49-F238E27FC236}">
                      <a16:creationId xmlns:a16="http://schemas.microsoft.com/office/drawing/2014/main" id="{BA602493-BC70-48CF-BDBA-88A866227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extBox 1">
            <a:extLst>
              <a:ext uri="{FF2B5EF4-FFF2-40B4-BE49-F238E27FC236}">
                <a16:creationId xmlns:a16="http://schemas.microsoft.com/office/drawing/2014/main" id="{E778C3E2-68EC-F8CD-8BC7-C3C35BF51648}"/>
              </a:ext>
            </a:extLst>
          </p:cNvPr>
          <p:cNvSpPr txBox="1"/>
          <p:nvPr/>
        </p:nvSpPr>
        <p:spPr>
          <a:xfrm>
            <a:off x="368805" y="1690062"/>
            <a:ext cx="3328478" cy="3477875"/>
          </a:xfrm>
          <a:prstGeom prst="rect">
            <a:avLst/>
          </a:prstGeom>
          <a:noFill/>
        </p:spPr>
        <p:txBody>
          <a:bodyPr wrap="square" rtlCol="0">
            <a:spAutoFit/>
          </a:bodyPr>
          <a:lstStyle/>
          <a:p>
            <a:pPr algn="r"/>
            <a:r>
              <a:rPr lang="en-US" sz="4400" dirty="0">
                <a:solidFill>
                  <a:srgbClr val="D0A49B"/>
                </a:solidFill>
                <a:latin typeface="Arial Rounded MT Bold" panose="020F0704030504030204" pitchFamily="34" charset="0"/>
              </a:rPr>
              <a:t>The Husband Should Love His Wife</a:t>
            </a:r>
          </a:p>
        </p:txBody>
      </p:sp>
    </p:spTree>
    <p:extLst>
      <p:ext uri="{BB962C8B-B14F-4D97-AF65-F5344CB8AC3E}">
        <p14:creationId xmlns:p14="http://schemas.microsoft.com/office/powerpoint/2010/main" val="2464964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8899D-3838-961D-BF82-2CAFC4CE7044}"/>
              </a:ext>
            </a:extLst>
          </p:cNvPr>
          <p:cNvSpPr>
            <a:spLocks noGrp="1"/>
          </p:cNvSpPr>
          <p:nvPr>
            <p:ph type="title"/>
          </p:nvPr>
        </p:nvSpPr>
        <p:spPr/>
        <p:txBody>
          <a:bodyPr/>
          <a:lstStyle/>
          <a:p>
            <a:r>
              <a:rPr lang="en-US" dirty="0"/>
              <a:t>Ephesians 5:25-30</a:t>
            </a:r>
          </a:p>
        </p:txBody>
      </p:sp>
      <p:sp>
        <p:nvSpPr>
          <p:cNvPr id="3" name="Content Placeholder 2">
            <a:extLst>
              <a:ext uri="{FF2B5EF4-FFF2-40B4-BE49-F238E27FC236}">
                <a16:creationId xmlns:a16="http://schemas.microsoft.com/office/drawing/2014/main" id="{3BA5CEEE-335A-3FCF-D3C9-6E6493BE3B71}"/>
              </a:ext>
            </a:extLst>
          </p:cNvPr>
          <p:cNvSpPr>
            <a:spLocks noGrp="1"/>
          </p:cNvSpPr>
          <p:nvPr>
            <p:ph idx="1"/>
          </p:nvPr>
        </p:nvSpPr>
        <p:spPr/>
        <p:txBody>
          <a:bodyPr/>
          <a:lstStyle/>
          <a:p>
            <a:r>
              <a:rPr lang="en-US" dirty="0"/>
              <a:t>“Husbands, love your wives, as Christ loved the church and gave himself up for her, that he might sanctify her, having cleansed her by the washing of water with the word, so that he might present the church to himself in splendor, without spot or wrinkle or any such thing, that she might be holy and without blemish. In the same way husbands should love their wives as their own bodies. He who loves his wife loves himself. For no one ever hated his own flesh, but nourishes and cherishes it, just as Christ does the church, because we are members of his body” (Eph. 5:25-30).</a:t>
            </a:r>
          </a:p>
        </p:txBody>
      </p:sp>
    </p:spTree>
    <p:extLst>
      <p:ext uri="{BB962C8B-B14F-4D97-AF65-F5344CB8AC3E}">
        <p14:creationId xmlns:p14="http://schemas.microsoft.com/office/powerpoint/2010/main" val="217127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1DA3A-4495-40BB-82EC-A796DB0EC4E8}"/>
              </a:ext>
            </a:extLst>
          </p:cNvPr>
          <p:cNvSpPr>
            <a:spLocks noGrp="1"/>
          </p:cNvSpPr>
          <p:nvPr>
            <p:ph type="title"/>
          </p:nvPr>
        </p:nvSpPr>
        <p:spPr/>
        <p:txBody>
          <a:bodyPr>
            <a:normAutofit/>
          </a:bodyPr>
          <a:lstStyle/>
          <a:p>
            <a:r>
              <a:rPr lang="en-US" sz="4000" dirty="0"/>
              <a:t>Don’t Abuse Your Superior Physical Strength</a:t>
            </a:r>
          </a:p>
        </p:txBody>
      </p:sp>
      <p:sp>
        <p:nvSpPr>
          <p:cNvPr id="3" name="Content Placeholder 2">
            <a:extLst>
              <a:ext uri="{FF2B5EF4-FFF2-40B4-BE49-F238E27FC236}">
                <a16:creationId xmlns:a16="http://schemas.microsoft.com/office/drawing/2014/main" id="{B3938D1C-6631-3D5E-8188-0FC537A2192D}"/>
              </a:ext>
            </a:extLst>
          </p:cNvPr>
          <p:cNvSpPr>
            <a:spLocks noGrp="1"/>
          </p:cNvSpPr>
          <p:nvPr>
            <p:ph idx="1"/>
          </p:nvPr>
        </p:nvSpPr>
        <p:spPr/>
        <p:txBody>
          <a:bodyPr/>
          <a:lstStyle/>
          <a:p>
            <a:r>
              <a:rPr lang="en-US" dirty="0"/>
              <a:t>Perhaps Paul’s instruction is given because of man’s superior physical strength which could create a situation in which the man abused his family.</a:t>
            </a:r>
          </a:p>
          <a:p>
            <a:r>
              <a:rPr lang="en-US" dirty="0"/>
              <a:t>Peter spoke of this danger when he said, “Likewise, husbands, live with your wives in an understanding way, showing honor to the woman </a:t>
            </a:r>
            <a:r>
              <a:rPr lang="en-US" dirty="0">
                <a:solidFill>
                  <a:schemeClr val="accent1">
                    <a:lumMod val="50000"/>
                  </a:schemeClr>
                </a:solidFill>
                <a:latin typeface="+mj-lt"/>
              </a:rPr>
              <a:t>as the weaker vessel</a:t>
            </a:r>
            <a:r>
              <a:rPr lang="en-US" dirty="0"/>
              <a:t>, since they are heirs with you of the grace of life, so that your prayers may not be hindered” (1 Pet. 3:7).</a:t>
            </a:r>
          </a:p>
          <a:p>
            <a:pPr lvl="1"/>
            <a:r>
              <a:rPr lang="en-US" dirty="0"/>
              <a:t>This means that the husband should not be abusive or threatening in his role as husband and father.</a:t>
            </a:r>
          </a:p>
          <a:p>
            <a:endParaRPr lang="en-US" dirty="0"/>
          </a:p>
        </p:txBody>
      </p:sp>
    </p:spTree>
    <p:extLst>
      <p:ext uri="{BB962C8B-B14F-4D97-AF65-F5344CB8AC3E}">
        <p14:creationId xmlns:p14="http://schemas.microsoft.com/office/powerpoint/2010/main" val="237831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FF3E3-6E7C-90C0-8F67-25453E4C3E00}"/>
              </a:ext>
            </a:extLst>
          </p:cNvPr>
          <p:cNvSpPr>
            <a:spLocks noGrp="1"/>
          </p:cNvSpPr>
          <p:nvPr>
            <p:ph type="title"/>
          </p:nvPr>
        </p:nvSpPr>
        <p:spPr/>
        <p:txBody>
          <a:bodyPr/>
          <a:lstStyle/>
          <a:p>
            <a:r>
              <a:rPr lang="en-US" dirty="0">
                <a:solidFill>
                  <a:srgbClr val="FF0000"/>
                </a:solidFill>
              </a:rPr>
              <a:t>Jesus As a Role Model for Husbands</a:t>
            </a:r>
          </a:p>
        </p:txBody>
      </p:sp>
      <p:sp>
        <p:nvSpPr>
          <p:cNvPr id="3" name="Content Placeholder 2">
            <a:extLst>
              <a:ext uri="{FF2B5EF4-FFF2-40B4-BE49-F238E27FC236}">
                <a16:creationId xmlns:a16="http://schemas.microsoft.com/office/drawing/2014/main" id="{DABBBD36-3190-4868-93F4-3838E28486A4}"/>
              </a:ext>
            </a:extLst>
          </p:cNvPr>
          <p:cNvSpPr>
            <a:spLocks noGrp="1"/>
          </p:cNvSpPr>
          <p:nvPr>
            <p:ph idx="1"/>
          </p:nvPr>
        </p:nvSpPr>
        <p:spPr/>
        <p:txBody>
          <a:bodyPr>
            <a:normAutofit fontScale="92500"/>
          </a:bodyPr>
          <a:lstStyle/>
          <a:p>
            <a:r>
              <a:rPr lang="en-US" dirty="0"/>
              <a:t>Jesus is the husband’s role model: “as Christ loved the church and gave Himself up for her.”</a:t>
            </a:r>
          </a:p>
          <a:p>
            <a:r>
              <a:rPr lang="en-US" dirty="0"/>
              <a:t>Jesus put the needs of the church above His own needs, sacrificing Himself for the church.</a:t>
            </a:r>
          </a:p>
          <a:p>
            <a:r>
              <a:rPr lang="en-US" dirty="0"/>
              <a:t>A husband is commanded to have that same kind of love for his wife. </a:t>
            </a:r>
          </a:p>
          <a:p>
            <a:pPr lvl="1"/>
            <a:r>
              <a:rPr lang="en-US" dirty="0"/>
              <a:t>This means that the husband should show by his words and deeds his self-sacrificing love towards his wife and children. </a:t>
            </a:r>
          </a:p>
          <a:p>
            <a:r>
              <a:rPr lang="en-US" dirty="0"/>
              <a:t>We can think of many examples of abusive husbands.</a:t>
            </a:r>
          </a:p>
          <a:p>
            <a:pPr lvl="1"/>
            <a:r>
              <a:rPr lang="en-US" dirty="0"/>
              <a:t>Verbal, physical, and sexual abuse of the wife and children.</a:t>
            </a:r>
          </a:p>
          <a:p>
            <a:pPr lvl="1"/>
            <a:r>
              <a:rPr lang="en-US" dirty="0"/>
              <a:t>Making selfish decisions without caring how that affects the wife and children.</a:t>
            </a:r>
          </a:p>
        </p:txBody>
      </p:sp>
    </p:spTree>
    <p:extLst>
      <p:ext uri="{BB962C8B-B14F-4D97-AF65-F5344CB8AC3E}">
        <p14:creationId xmlns:p14="http://schemas.microsoft.com/office/powerpoint/2010/main" val="384554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2BB12-EA51-9101-172B-AF43A70F2114}"/>
              </a:ext>
            </a:extLst>
          </p:cNvPr>
          <p:cNvSpPr>
            <a:spLocks noGrp="1"/>
          </p:cNvSpPr>
          <p:nvPr>
            <p:ph type="title"/>
          </p:nvPr>
        </p:nvSpPr>
        <p:spPr/>
        <p:txBody>
          <a:bodyPr/>
          <a:lstStyle/>
          <a:p>
            <a:r>
              <a:rPr lang="en-US" dirty="0"/>
              <a:t>Avoid Family Conflict</a:t>
            </a:r>
          </a:p>
        </p:txBody>
      </p:sp>
      <p:sp>
        <p:nvSpPr>
          <p:cNvPr id="3" name="Content Placeholder 2">
            <a:extLst>
              <a:ext uri="{FF2B5EF4-FFF2-40B4-BE49-F238E27FC236}">
                <a16:creationId xmlns:a16="http://schemas.microsoft.com/office/drawing/2014/main" id="{05A43E63-D103-1CE2-B290-7BB231B76490}"/>
              </a:ext>
            </a:extLst>
          </p:cNvPr>
          <p:cNvSpPr>
            <a:spLocks noGrp="1"/>
          </p:cNvSpPr>
          <p:nvPr>
            <p:ph idx="1"/>
          </p:nvPr>
        </p:nvSpPr>
        <p:spPr/>
        <p:txBody>
          <a:bodyPr/>
          <a:lstStyle/>
          <a:p>
            <a:r>
              <a:rPr lang="en-US" dirty="0"/>
              <a:t>A man who puts his own needs above those of his wife and children is not following Jesus’s example.</a:t>
            </a:r>
          </a:p>
          <a:p>
            <a:r>
              <a:rPr lang="en-US" dirty="0"/>
              <a:t>When a man begins to show his love for his wife and children above himself, soon both the wife and children will know that his decisions are made with their welfare and well-being elevated above his own. </a:t>
            </a:r>
          </a:p>
          <a:p>
            <a:r>
              <a:rPr lang="en-US" dirty="0"/>
              <a:t>Families resent a selfish dictator, who is more concerned with what he wants than what his family needs.</a:t>
            </a:r>
          </a:p>
          <a:p>
            <a:endParaRPr lang="en-US" dirty="0"/>
          </a:p>
        </p:txBody>
      </p:sp>
    </p:spTree>
    <p:extLst>
      <p:ext uri="{BB962C8B-B14F-4D97-AF65-F5344CB8AC3E}">
        <p14:creationId xmlns:p14="http://schemas.microsoft.com/office/powerpoint/2010/main" val="264109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344BA-2DF8-1B06-0E8A-C7EA9B89DE7E}"/>
              </a:ext>
            </a:extLst>
          </p:cNvPr>
          <p:cNvSpPr>
            <a:spLocks noGrp="1"/>
          </p:cNvSpPr>
          <p:nvPr>
            <p:ph type="title"/>
          </p:nvPr>
        </p:nvSpPr>
        <p:spPr/>
        <p:txBody>
          <a:bodyPr/>
          <a:lstStyle/>
          <a:p>
            <a:r>
              <a:rPr lang="en-US" dirty="0">
                <a:solidFill>
                  <a:srgbClr val="FF0000"/>
                </a:solidFill>
              </a:rPr>
              <a:t>Like You Love Your Own Body</a:t>
            </a:r>
          </a:p>
        </p:txBody>
      </p:sp>
      <p:sp>
        <p:nvSpPr>
          <p:cNvPr id="3" name="Content Placeholder 2">
            <a:extLst>
              <a:ext uri="{FF2B5EF4-FFF2-40B4-BE49-F238E27FC236}">
                <a16:creationId xmlns:a16="http://schemas.microsoft.com/office/drawing/2014/main" id="{B25F60E2-A364-7E2E-A897-18502BEE2042}"/>
              </a:ext>
            </a:extLst>
          </p:cNvPr>
          <p:cNvSpPr>
            <a:spLocks noGrp="1"/>
          </p:cNvSpPr>
          <p:nvPr>
            <p:ph idx="1"/>
          </p:nvPr>
        </p:nvSpPr>
        <p:spPr/>
        <p:txBody>
          <a:bodyPr>
            <a:normAutofit fontScale="92500" lnSpcReduction="20000"/>
          </a:bodyPr>
          <a:lstStyle/>
          <a:p>
            <a:r>
              <a:rPr lang="en-US" dirty="0"/>
              <a:t>The husband is to love his wife as he loves his own body: “In the same way husbands should love their wives as their own bodies. He who loves his wife loves himself” (Eph. 5:28).</a:t>
            </a:r>
          </a:p>
          <a:p>
            <a:r>
              <a:rPr lang="en-US" dirty="0"/>
              <a:t>This commandment requires the husband/leader to go through the mental process of thinking, “How would I feel were I treated the same way as I am presently treating my wife and children?”</a:t>
            </a:r>
          </a:p>
          <a:p>
            <a:pPr lvl="1"/>
            <a:r>
              <a:rPr lang="en-US" dirty="0"/>
              <a:t>I do not know any man who likes for his fellowman to curse him, yell at him, strike him, or otherwise belittle him! </a:t>
            </a:r>
          </a:p>
          <a:p>
            <a:pPr lvl="1"/>
            <a:r>
              <a:rPr lang="en-US" dirty="0"/>
              <a:t>I do not know any person who likes to be told what to do just so the boss can make the point that he is in charge!</a:t>
            </a:r>
          </a:p>
          <a:p>
            <a:r>
              <a:rPr lang="en-US" dirty="0"/>
              <a:t>A man never takes a hammer and willfully smashes his thumb! So why would a man think that he can treat those under his rule in a way that causes them unnecessary pain and suffering?</a:t>
            </a:r>
          </a:p>
          <a:p>
            <a:endParaRPr lang="en-US" dirty="0"/>
          </a:p>
        </p:txBody>
      </p:sp>
    </p:spTree>
    <p:extLst>
      <p:ext uri="{BB962C8B-B14F-4D97-AF65-F5344CB8AC3E}">
        <p14:creationId xmlns:p14="http://schemas.microsoft.com/office/powerpoint/2010/main" val="325914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FBC15-C79F-6170-FAF6-24F15818D512}"/>
              </a:ext>
            </a:extLst>
          </p:cNvPr>
          <p:cNvSpPr>
            <a:spLocks noGrp="1"/>
          </p:cNvSpPr>
          <p:nvPr>
            <p:ph type="title"/>
          </p:nvPr>
        </p:nvSpPr>
        <p:spPr/>
        <p:txBody>
          <a:bodyPr/>
          <a:lstStyle/>
          <a:p>
            <a:r>
              <a:rPr lang="en-US" dirty="0">
                <a:solidFill>
                  <a:srgbClr val="FF0000"/>
                </a:solidFill>
              </a:rPr>
              <a:t>Nourishing and Cherishing Your Wife</a:t>
            </a:r>
          </a:p>
        </p:txBody>
      </p:sp>
      <p:sp>
        <p:nvSpPr>
          <p:cNvPr id="3" name="Content Placeholder 2">
            <a:extLst>
              <a:ext uri="{FF2B5EF4-FFF2-40B4-BE49-F238E27FC236}">
                <a16:creationId xmlns:a16="http://schemas.microsoft.com/office/drawing/2014/main" id="{46679028-4706-D510-0A8E-12458E1F8B14}"/>
              </a:ext>
            </a:extLst>
          </p:cNvPr>
          <p:cNvSpPr>
            <a:spLocks noGrp="1"/>
          </p:cNvSpPr>
          <p:nvPr>
            <p:ph idx="1"/>
          </p:nvPr>
        </p:nvSpPr>
        <p:spPr/>
        <p:txBody>
          <a:bodyPr/>
          <a:lstStyle/>
          <a:p>
            <a:r>
              <a:rPr lang="en-US" dirty="0">
                <a:latin typeface="+mj-lt"/>
              </a:rPr>
              <a:t>“For no one ever hated his own flesh, but nourishes and cherishes it, just as Christ does the church” (Eph. 5:29).</a:t>
            </a:r>
          </a:p>
          <a:p>
            <a:pPr lvl="1"/>
            <a:r>
              <a:rPr lang="en-US" dirty="0">
                <a:latin typeface="+mj-lt"/>
              </a:rPr>
              <a:t>Nourish</a:t>
            </a:r>
            <a:r>
              <a:rPr lang="en-US" dirty="0"/>
              <a:t> (</a:t>
            </a:r>
            <a:r>
              <a:rPr lang="en-US" i="1" dirty="0" err="1"/>
              <a:t>ektrepō</a:t>
            </a:r>
            <a:r>
              <a:rPr lang="en-US" dirty="0"/>
              <a:t>): “to provide food, nourish” (BDAG, 311).</a:t>
            </a:r>
          </a:p>
          <a:p>
            <a:pPr lvl="1"/>
            <a:r>
              <a:rPr lang="en-US" dirty="0">
                <a:latin typeface="+mj-lt"/>
              </a:rPr>
              <a:t>Cherish</a:t>
            </a:r>
            <a:r>
              <a:rPr lang="en-US" dirty="0"/>
              <a:t> (</a:t>
            </a:r>
            <a:r>
              <a:rPr lang="en-US" i="1" dirty="0" err="1"/>
              <a:t>thalpō</a:t>
            </a:r>
            <a:r>
              <a:rPr lang="en-US" dirty="0"/>
              <a:t>): “cherish, comfort” like a woman cherishes her children (1 Thess. 2:7).</a:t>
            </a:r>
          </a:p>
          <a:p>
            <a:endParaRPr lang="en-US" dirty="0"/>
          </a:p>
        </p:txBody>
      </p:sp>
    </p:spTree>
    <p:extLst>
      <p:ext uri="{BB962C8B-B14F-4D97-AF65-F5344CB8AC3E}">
        <p14:creationId xmlns:p14="http://schemas.microsoft.com/office/powerpoint/2010/main" val="185022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6 Guaranteed Ways to Make Your Husband Happy">
            <a:extLst>
              <a:ext uri="{FF2B5EF4-FFF2-40B4-BE49-F238E27FC236}">
                <a16:creationId xmlns:a16="http://schemas.microsoft.com/office/drawing/2014/main" id="{2BEC8365-34EA-9699-0B01-87EC0400C71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324" r="1862" b="1"/>
          <a:stretch/>
        </p:blipFill>
        <p:spPr bwMode="auto">
          <a:xfrm>
            <a:off x="3882570" y="10"/>
            <a:ext cx="8309429" cy="6857990"/>
          </a:xfrm>
          <a:custGeom>
            <a:avLst/>
            <a:gdLst/>
            <a:ahLst/>
            <a:cxnLst/>
            <a:rect l="l" t="t" r="r" b="b"/>
            <a:pathLst>
              <a:path w="12192000" h="6858000">
                <a:moveTo>
                  <a:pt x="0" y="0"/>
                </a:moveTo>
                <a:lnTo>
                  <a:pt x="12192000" y="0"/>
                </a:lnTo>
                <a:lnTo>
                  <a:pt x="12192000"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grpSp>
        <p:nvGrpSpPr>
          <p:cNvPr id="1031" name="Group 1030">
            <a:extLst>
              <a:ext uri="{FF2B5EF4-FFF2-40B4-BE49-F238E27FC236}">
                <a16:creationId xmlns:a16="http://schemas.microsoft.com/office/drawing/2014/main" id="{63737881-458F-40AD-B72B-B57D267DC4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sp>
          <p:nvSpPr>
            <p:cNvPr id="1032" name="Freeform: Shape 1031">
              <a:extLst>
                <a:ext uri="{FF2B5EF4-FFF2-40B4-BE49-F238E27FC236}">
                  <a16:creationId xmlns:a16="http://schemas.microsoft.com/office/drawing/2014/main" id="{C2967126-346F-41EA-982D-63D8EBB60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040" name="Group 1032">
              <a:extLst>
                <a:ext uri="{FF2B5EF4-FFF2-40B4-BE49-F238E27FC236}">
                  <a16:creationId xmlns:a16="http://schemas.microsoft.com/office/drawing/2014/main" id="{1BCD9601-1F44-4E40-998C-1B256DAE946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041" name="Group 1033">
                <a:extLst>
                  <a:ext uri="{FF2B5EF4-FFF2-40B4-BE49-F238E27FC236}">
                    <a16:creationId xmlns:a16="http://schemas.microsoft.com/office/drawing/2014/main" id="{1A1CA4E9-12FA-47EB-8471-25E8D55152C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038" name="Freeform: Shape 1037">
                  <a:extLst>
                    <a:ext uri="{FF2B5EF4-FFF2-40B4-BE49-F238E27FC236}">
                      <a16:creationId xmlns:a16="http://schemas.microsoft.com/office/drawing/2014/main" id="{E13A9BF0-334C-4457-A635-9CA4877E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9" name="Freeform: Shape 1038">
                  <a:extLst>
                    <a:ext uri="{FF2B5EF4-FFF2-40B4-BE49-F238E27FC236}">
                      <a16:creationId xmlns:a16="http://schemas.microsoft.com/office/drawing/2014/main" id="{FF05821A-8598-44E4-A18C-538D5331E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042" name="Group 1034">
                <a:extLst>
                  <a:ext uri="{FF2B5EF4-FFF2-40B4-BE49-F238E27FC236}">
                    <a16:creationId xmlns:a16="http://schemas.microsoft.com/office/drawing/2014/main" id="{8A4ECC81-E17F-4F87-9A0B-398363A864A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1036" name="Freeform: Shape 1035">
                  <a:extLst>
                    <a:ext uri="{FF2B5EF4-FFF2-40B4-BE49-F238E27FC236}">
                      <a16:creationId xmlns:a16="http://schemas.microsoft.com/office/drawing/2014/main" id="{1FBBD7D8-A895-40D0-A53D-DEDF495B2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7" name="Freeform: Shape 1036">
                  <a:extLst>
                    <a:ext uri="{FF2B5EF4-FFF2-40B4-BE49-F238E27FC236}">
                      <a16:creationId xmlns:a16="http://schemas.microsoft.com/office/drawing/2014/main" id="{BA602493-BC70-48CF-BDBA-88A866227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extBox 1">
            <a:extLst>
              <a:ext uri="{FF2B5EF4-FFF2-40B4-BE49-F238E27FC236}">
                <a16:creationId xmlns:a16="http://schemas.microsoft.com/office/drawing/2014/main" id="{E778C3E2-68EC-F8CD-8BC7-C3C35BF51648}"/>
              </a:ext>
            </a:extLst>
          </p:cNvPr>
          <p:cNvSpPr txBox="1"/>
          <p:nvPr/>
        </p:nvSpPr>
        <p:spPr>
          <a:xfrm>
            <a:off x="316223" y="2367171"/>
            <a:ext cx="3435409" cy="2123658"/>
          </a:xfrm>
          <a:prstGeom prst="rect">
            <a:avLst/>
          </a:prstGeom>
          <a:noFill/>
        </p:spPr>
        <p:txBody>
          <a:bodyPr wrap="square" rtlCol="0">
            <a:spAutoFit/>
          </a:bodyPr>
          <a:lstStyle/>
          <a:p>
            <a:pPr algn="r"/>
            <a:r>
              <a:rPr lang="en-US" sz="4400" dirty="0">
                <a:solidFill>
                  <a:srgbClr val="D0A49B"/>
                </a:solidFill>
                <a:latin typeface="Arial Rounded MT Bold" panose="020F0704030504030204" pitchFamily="34" charset="0"/>
              </a:rPr>
              <a:t>Man’s Role as a Husband</a:t>
            </a:r>
          </a:p>
        </p:txBody>
      </p:sp>
    </p:spTree>
    <p:extLst>
      <p:ext uri="{BB962C8B-B14F-4D97-AF65-F5344CB8AC3E}">
        <p14:creationId xmlns:p14="http://schemas.microsoft.com/office/powerpoint/2010/main" val="455448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9D116-5EE3-7984-64BC-ED72B06EB579}"/>
              </a:ext>
            </a:extLst>
          </p:cNvPr>
          <p:cNvSpPr>
            <a:spLocks noGrp="1"/>
          </p:cNvSpPr>
          <p:nvPr>
            <p:ph type="title"/>
          </p:nvPr>
        </p:nvSpPr>
        <p:spPr/>
        <p:txBody>
          <a:bodyPr/>
          <a:lstStyle/>
          <a:p>
            <a:r>
              <a:rPr lang="en-US" dirty="0"/>
              <a:t>Colly Caldwell</a:t>
            </a:r>
          </a:p>
        </p:txBody>
      </p:sp>
      <p:sp>
        <p:nvSpPr>
          <p:cNvPr id="3" name="Content Placeholder 2">
            <a:extLst>
              <a:ext uri="{FF2B5EF4-FFF2-40B4-BE49-F238E27FC236}">
                <a16:creationId xmlns:a16="http://schemas.microsoft.com/office/drawing/2014/main" id="{A309B8B4-89BC-16CE-AA2A-2B97FE1B68EB}"/>
              </a:ext>
            </a:extLst>
          </p:cNvPr>
          <p:cNvSpPr>
            <a:spLocks noGrp="1"/>
          </p:cNvSpPr>
          <p:nvPr>
            <p:ph idx="1"/>
          </p:nvPr>
        </p:nvSpPr>
        <p:spPr>
          <a:xfrm>
            <a:off x="838200" y="1825625"/>
            <a:ext cx="10515600" cy="4472626"/>
          </a:xfrm>
        </p:spPr>
        <p:txBody>
          <a:bodyPr>
            <a:normAutofit fontScale="92500" lnSpcReduction="20000"/>
          </a:bodyPr>
          <a:lstStyle/>
          <a:p>
            <a:pPr marL="0" indent="0">
              <a:buNone/>
            </a:pPr>
            <a:r>
              <a:rPr lang="en-US" dirty="0"/>
              <a:t>“Are we more concerned about what he/she looks like (after the grey hairs have started or two babies have been carried) than about how he/she feels about himself/herself? Are we more concerned about how we feel or how we make the other feel? Do we not need to apply the Biblical principles of love, kindness, and longsuffering to our marriages? Is it possible that the magic ceased because we quit doing and saying and feeling the things we did before marriage which aroused those feelings? Are we sensitive to one another’s sense of human dignity? Do we break that down in one another by insult, hurt, or unfair treatment? Do we think about the other first? Do we still look at each other? Do we observe one another? Are we concerned about understanding each other? Do we listen to each other? Do we watch for what we can do to make the other feel appreciated and fulfilled. Do we write notes to each other? Do we watch out for each others’ sensitivities?” (</a:t>
            </a:r>
            <a:r>
              <a:rPr lang="en-US" i="1" dirty="0"/>
              <a:t>The Book of Ephesians</a:t>
            </a:r>
            <a:r>
              <a:rPr lang="en-US" dirty="0"/>
              <a:t>, Truth Commentary, 280).</a:t>
            </a:r>
          </a:p>
        </p:txBody>
      </p:sp>
    </p:spTree>
    <p:extLst>
      <p:ext uri="{BB962C8B-B14F-4D97-AF65-F5344CB8AC3E}">
        <p14:creationId xmlns:p14="http://schemas.microsoft.com/office/powerpoint/2010/main" val="2806633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DB882-7CF9-18F0-ECA4-1C9F0787D966}"/>
              </a:ext>
            </a:extLst>
          </p:cNvPr>
          <p:cNvSpPr>
            <a:spLocks noGrp="1"/>
          </p:cNvSpPr>
          <p:nvPr>
            <p:ph type="title"/>
          </p:nvPr>
        </p:nvSpPr>
        <p:spPr/>
        <p:txBody>
          <a:bodyPr/>
          <a:lstStyle/>
          <a:p>
            <a:r>
              <a:rPr lang="en-US" dirty="0">
                <a:solidFill>
                  <a:srgbClr val="FF0000"/>
                </a:solidFill>
              </a:rPr>
              <a:t>Establish a New Home</a:t>
            </a:r>
          </a:p>
        </p:txBody>
      </p:sp>
      <p:sp>
        <p:nvSpPr>
          <p:cNvPr id="3" name="Content Placeholder 2">
            <a:extLst>
              <a:ext uri="{FF2B5EF4-FFF2-40B4-BE49-F238E27FC236}">
                <a16:creationId xmlns:a16="http://schemas.microsoft.com/office/drawing/2014/main" id="{8AFADFE3-D5AA-96CF-8C5E-A89251988325}"/>
              </a:ext>
            </a:extLst>
          </p:cNvPr>
          <p:cNvSpPr>
            <a:spLocks noGrp="1"/>
          </p:cNvSpPr>
          <p:nvPr>
            <p:ph idx="1"/>
          </p:nvPr>
        </p:nvSpPr>
        <p:spPr/>
        <p:txBody>
          <a:bodyPr>
            <a:normAutofit lnSpcReduction="10000"/>
          </a:bodyPr>
          <a:lstStyle/>
          <a:p>
            <a:r>
              <a:rPr lang="en-US" dirty="0">
                <a:latin typeface="+mj-lt"/>
              </a:rPr>
              <a:t> “Therefore a man shall leave his father and mother and hold fast to his wife, and the two shall become one flesh” (Eph. 5:31).</a:t>
            </a:r>
          </a:p>
          <a:p>
            <a:pPr lvl="1"/>
            <a:r>
              <a:rPr lang="en-US" dirty="0"/>
              <a:t>Paul’s statement is a quotation of Genesis 2:24, where Moses reflects on the significance of Adam and Eve becoming husband and wife.</a:t>
            </a:r>
          </a:p>
          <a:p>
            <a:pPr lvl="1"/>
            <a:r>
              <a:rPr lang="en-US" dirty="0"/>
              <a:t>Though neither Adam and Eve left a father and mother, they did bond together in a permanent relationship to each other in marriage.</a:t>
            </a:r>
          </a:p>
          <a:p>
            <a:r>
              <a:rPr lang="en-US" dirty="0"/>
              <a:t>Marriage involves these things:</a:t>
            </a:r>
          </a:p>
          <a:p>
            <a:pPr lvl="1"/>
            <a:r>
              <a:rPr lang="en-US" dirty="0"/>
              <a:t>Leaving father and mother.</a:t>
            </a:r>
          </a:p>
          <a:p>
            <a:pPr lvl="1"/>
            <a:r>
              <a:rPr lang="en-US" dirty="0"/>
              <a:t>Holding fast (cleaving) to one’s mate.</a:t>
            </a:r>
          </a:p>
          <a:p>
            <a:pPr lvl="1"/>
            <a:r>
              <a:rPr lang="en-US" dirty="0"/>
              <a:t>Becoming one flesh.</a:t>
            </a:r>
          </a:p>
        </p:txBody>
      </p:sp>
    </p:spTree>
    <p:extLst>
      <p:ext uri="{BB962C8B-B14F-4D97-AF65-F5344CB8AC3E}">
        <p14:creationId xmlns:p14="http://schemas.microsoft.com/office/powerpoint/2010/main" val="247610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AFC0-1F57-9F17-746E-ACC913590784}"/>
              </a:ext>
            </a:extLst>
          </p:cNvPr>
          <p:cNvSpPr>
            <a:spLocks noGrp="1"/>
          </p:cNvSpPr>
          <p:nvPr>
            <p:ph type="title"/>
          </p:nvPr>
        </p:nvSpPr>
        <p:spPr/>
        <p:txBody>
          <a:bodyPr/>
          <a:lstStyle/>
          <a:p>
            <a:r>
              <a:rPr lang="en-US" dirty="0"/>
              <a:t>One Flesh</a:t>
            </a:r>
          </a:p>
        </p:txBody>
      </p:sp>
      <p:sp>
        <p:nvSpPr>
          <p:cNvPr id="3" name="Content Placeholder 2">
            <a:extLst>
              <a:ext uri="{FF2B5EF4-FFF2-40B4-BE49-F238E27FC236}">
                <a16:creationId xmlns:a16="http://schemas.microsoft.com/office/drawing/2014/main" id="{42D597C5-3D27-759D-2AED-444BCD56003A}"/>
              </a:ext>
            </a:extLst>
          </p:cNvPr>
          <p:cNvSpPr>
            <a:spLocks noGrp="1"/>
          </p:cNvSpPr>
          <p:nvPr>
            <p:ph idx="1"/>
          </p:nvPr>
        </p:nvSpPr>
        <p:spPr/>
        <p:txBody>
          <a:bodyPr/>
          <a:lstStyle/>
          <a:p>
            <a:r>
              <a:rPr lang="en-US" dirty="0"/>
              <a:t>“While apparently referring specifically to the union of bodies in conjugal relationship, </a:t>
            </a:r>
            <a:r>
              <a:rPr lang="en-US" dirty="0">
                <a:solidFill>
                  <a:schemeClr val="accent1">
                    <a:lumMod val="50000"/>
                  </a:schemeClr>
                </a:solidFill>
              </a:rPr>
              <a:t>Paul is evidently expressing a greater oneness of mind, purpose, and lifestyle which God expects of marriage partners</a:t>
            </a:r>
            <a:r>
              <a:rPr lang="en-US" dirty="0"/>
              <a:t>. The conjugal act is an intimate act of love, which symbolizes to husband and wife the commitment of self-sacrifice and the blending of lives together. Marriage is not simply an agreement to go steady in bed. </a:t>
            </a:r>
            <a:r>
              <a:rPr lang="en-US" dirty="0">
                <a:solidFill>
                  <a:schemeClr val="accent1">
                    <a:lumMod val="50000"/>
                  </a:schemeClr>
                </a:solidFill>
              </a:rPr>
              <a:t>The love of the wife causes the man to live chastely. The blending of two lives makes adultery both unnecessary and unthinkable. The two are at peace with one another and satisfied completely in the total surrender of each others’ bodies and lives to the other</a:t>
            </a:r>
            <a:r>
              <a:rPr lang="en-US" dirty="0"/>
              <a:t>” (Caldwell, 282).</a:t>
            </a:r>
          </a:p>
        </p:txBody>
      </p:sp>
    </p:spTree>
    <p:extLst>
      <p:ext uri="{BB962C8B-B14F-4D97-AF65-F5344CB8AC3E}">
        <p14:creationId xmlns:p14="http://schemas.microsoft.com/office/powerpoint/2010/main" val="151413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D6F12-2F42-782A-5E53-D4D922BCF576}"/>
              </a:ext>
            </a:extLst>
          </p:cNvPr>
          <p:cNvSpPr>
            <a:spLocks noGrp="1"/>
          </p:cNvSpPr>
          <p:nvPr>
            <p:ph type="title"/>
          </p:nvPr>
        </p:nvSpPr>
        <p:spPr>
          <a:ln>
            <a:solidFill>
              <a:schemeClr val="accent1">
                <a:lumMod val="50000"/>
              </a:schemeClr>
            </a:solidFill>
          </a:ln>
        </p:spPr>
        <p:txBody>
          <a:bodyPr/>
          <a:lstStyle/>
          <a:p>
            <a:r>
              <a:rPr lang="en-US" dirty="0">
                <a:solidFill>
                  <a:schemeClr val="accent1">
                    <a:lumMod val="50000"/>
                  </a:schemeClr>
                </a:solidFill>
              </a:rPr>
              <a:t>Conclusion</a:t>
            </a:r>
          </a:p>
        </p:txBody>
      </p:sp>
      <p:sp>
        <p:nvSpPr>
          <p:cNvPr id="3" name="Text Placeholder 2">
            <a:extLst>
              <a:ext uri="{FF2B5EF4-FFF2-40B4-BE49-F238E27FC236}">
                <a16:creationId xmlns:a16="http://schemas.microsoft.com/office/drawing/2014/main" id="{DC15892E-978F-D44E-0AD8-230C54F7C399}"/>
              </a:ext>
            </a:extLst>
          </p:cNvPr>
          <p:cNvSpPr>
            <a:spLocks noGrp="1"/>
          </p:cNvSpPr>
          <p:nvPr>
            <p:ph type="body" idx="1"/>
          </p:nvPr>
        </p:nvSpPr>
        <p:spPr>
          <a:solidFill>
            <a:schemeClr val="accent1">
              <a:lumMod val="50000"/>
            </a:schemeClr>
          </a:solidFill>
          <a:ln>
            <a:solidFill>
              <a:schemeClr val="accent1">
                <a:lumMod val="50000"/>
              </a:schemeClr>
            </a:solidFill>
          </a:ln>
        </p:spPr>
        <p:txBody>
          <a:bodyPr/>
          <a:lstStyle/>
          <a:p>
            <a:endParaRPr lang="en-US" dirty="0"/>
          </a:p>
        </p:txBody>
      </p:sp>
    </p:spTree>
    <p:extLst>
      <p:ext uri="{BB962C8B-B14F-4D97-AF65-F5344CB8AC3E}">
        <p14:creationId xmlns:p14="http://schemas.microsoft.com/office/powerpoint/2010/main" val="2428857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BEFC-3F4D-DE50-26F6-ED4AD9F1C213}"/>
              </a:ext>
            </a:extLst>
          </p:cNvPr>
          <p:cNvSpPr>
            <a:spLocks noGrp="1"/>
          </p:cNvSpPr>
          <p:nvPr>
            <p:ph type="title"/>
          </p:nvPr>
        </p:nvSpPr>
        <p:spPr/>
        <p:txBody>
          <a:bodyPr/>
          <a:lstStyle/>
          <a:p>
            <a:r>
              <a:rPr lang="en-US" dirty="0"/>
              <a:t>Be A Man!</a:t>
            </a:r>
          </a:p>
        </p:txBody>
      </p:sp>
      <p:sp>
        <p:nvSpPr>
          <p:cNvPr id="3" name="Content Placeholder 2">
            <a:extLst>
              <a:ext uri="{FF2B5EF4-FFF2-40B4-BE49-F238E27FC236}">
                <a16:creationId xmlns:a16="http://schemas.microsoft.com/office/drawing/2014/main" id="{6D3C430D-6AB8-EA28-BBAF-0FAD7D2E71E2}"/>
              </a:ext>
            </a:extLst>
          </p:cNvPr>
          <p:cNvSpPr>
            <a:spLocks noGrp="1"/>
          </p:cNvSpPr>
          <p:nvPr>
            <p:ph idx="1"/>
          </p:nvPr>
        </p:nvSpPr>
        <p:spPr/>
        <p:txBody>
          <a:bodyPr>
            <a:normAutofit fontScale="85000" lnSpcReduction="20000"/>
          </a:bodyPr>
          <a:lstStyle/>
          <a:p>
            <a:r>
              <a:rPr lang="en-US" dirty="0"/>
              <a:t>The KJV of 1 Corinthians 16:13 reads, “Watch ye, stand fast in the faith, </a:t>
            </a:r>
            <a:r>
              <a:rPr lang="en-US" dirty="0">
                <a:solidFill>
                  <a:schemeClr val="accent1">
                    <a:lumMod val="50000"/>
                  </a:schemeClr>
                </a:solidFill>
                <a:latin typeface="+mj-lt"/>
              </a:rPr>
              <a:t>quit you like men</a:t>
            </a:r>
            <a:r>
              <a:rPr lang="en-US" dirty="0"/>
              <a:t>, be strong.” The English word “quit” has changed in meaning significantly since it was translated in 1611. It meant “behave in a specified way” back then. The Greek word is </a:t>
            </a:r>
            <a:r>
              <a:rPr lang="en-US" i="1" dirty="0" err="1"/>
              <a:t>andrizomai</a:t>
            </a:r>
            <a:r>
              <a:rPr lang="en-US" dirty="0"/>
              <a:t> which means “conduct oneself in a courageous way. . . act like a man!” (BDAG, 76).</a:t>
            </a:r>
          </a:p>
          <a:p>
            <a:r>
              <a:rPr lang="en-US" dirty="0"/>
              <a:t>God needs strong and brave men. In the sixth century BC, the prophet Ezekiel wrote, “The people of the land have practiced extortion and committed robbery. They have oppressed the poor and needy, and have extorted from the sojourner without justice. </a:t>
            </a:r>
            <a:r>
              <a:rPr lang="en-US" dirty="0">
                <a:solidFill>
                  <a:schemeClr val="accent1">
                    <a:lumMod val="50000"/>
                  </a:schemeClr>
                </a:solidFill>
                <a:latin typeface="+mj-lt"/>
              </a:rPr>
              <a:t>And I sought for a man among them who should build up the wall and stand in the breach before me for the land, that I should not destroy it, but I found none.</a:t>
            </a:r>
            <a:r>
              <a:rPr lang="en-US" dirty="0">
                <a:solidFill>
                  <a:srgbClr val="FF0000"/>
                </a:solidFill>
                <a:latin typeface="+mj-lt"/>
              </a:rPr>
              <a:t> </a:t>
            </a:r>
            <a:r>
              <a:rPr lang="en-US" dirty="0"/>
              <a:t>Therefore I have poured out my indignation upon them. I have consumed them with the fire of my wrath. I have returned their way upon their heads, declares the Lord GOD” (22:29-31).</a:t>
            </a:r>
          </a:p>
          <a:p>
            <a:r>
              <a:rPr lang="en-US" dirty="0"/>
              <a:t>America </a:t>
            </a:r>
            <a:r>
              <a:rPr lang="en-US"/>
              <a:t>needs men </a:t>
            </a:r>
            <a:r>
              <a:rPr lang="en-US" dirty="0"/>
              <a:t>who will stand in the gap (breach) in our day, the same as they did in Ezekiel’s day. </a:t>
            </a:r>
            <a:r>
              <a:rPr lang="en-US" dirty="0">
                <a:solidFill>
                  <a:schemeClr val="accent1">
                    <a:lumMod val="50000"/>
                  </a:schemeClr>
                </a:solidFill>
                <a:latin typeface="+mj-lt"/>
              </a:rPr>
              <a:t>Be a man!</a:t>
            </a:r>
          </a:p>
          <a:p>
            <a:endParaRPr lang="en-US" dirty="0"/>
          </a:p>
        </p:txBody>
      </p:sp>
    </p:spTree>
    <p:extLst>
      <p:ext uri="{BB962C8B-B14F-4D97-AF65-F5344CB8AC3E}">
        <p14:creationId xmlns:p14="http://schemas.microsoft.com/office/powerpoint/2010/main" val="80220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0ECA-2C0D-2D82-A698-10C9BD8321F7}"/>
              </a:ext>
            </a:extLst>
          </p:cNvPr>
          <p:cNvSpPr>
            <a:spLocks noGrp="1"/>
          </p:cNvSpPr>
          <p:nvPr>
            <p:ph type="title"/>
          </p:nvPr>
        </p:nvSpPr>
        <p:spPr/>
        <p:txBody>
          <a:bodyPr/>
          <a:lstStyle/>
          <a:p>
            <a:r>
              <a:rPr lang="en-US" dirty="0"/>
              <a:t>How Do You React?</a:t>
            </a:r>
          </a:p>
        </p:txBody>
      </p:sp>
      <p:sp>
        <p:nvSpPr>
          <p:cNvPr id="3" name="Content Placeholder 2">
            <a:extLst>
              <a:ext uri="{FF2B5EF4-FFF2-40B4-BE49-F238E27FC236}">
                <a16:creationId xmlns:a16="http://schemas.microsoft.com/office/drawing/2014/main" id="{29BFF546-511E-457D-E4C5-0CB530D56B31}"/>
              </a:ext>
            </a:extLst>
          </p:cNvPr>
          <p:cNvSpPr>
            <a:spLocks noGrp="1"/>
          </p:cNvSpPr>
          <p:nvPr>
            <p:ph idx="1"/>
          </p:nvPr>
        </p:nvSpPr>
        <p:spPr/>
        <p:txBody>
          <a:bodyPr>
            <a:normAutofit/>
          </a:bodyPr>
          <a:lstStyle/>
          <a:p>
            <a:r>
              <a:rPr lang="en-US" dirty="0"/>
              <a:t>How do you react to the fact that two bachelors have provided the best material about the family—Jesus and Paul. Jesus provided the model and Paul recorded it for us.</a:t>
            </a:r>
          </a:p>
          <a:p>
            <a:r>
              <a:rPr lang="en-US" dirty="0"/>
              <a:t>There is order in God’s divine arrangement that a man should marry and then have children. “Let marriage be held in honor among all, and let the marriage bed be undefiled, for God will judge the sexually immoral and adulterous” (Heb. 13:4).</a:t>
            </a:r>
          </a:p>
          <a:p>
            <a:r>
              <a:rPr lang="en-US" dirty="0"/>
              <a:t>In this lesson, we will look at the role of man in the home, concentrating on his relationship to his wife.</a:t>
            </a:r>
          </a:p>
          <a:p>
            <a:endParaRPr lang="en-US" dirty="0"/>
          </a:p>
        </p:txBody>
      </p:sp>
    </p:spTree>
    <p:extLst>
      <p:ext uri="{BB962C8B-B14F-4D97-AF65-F5344CB8AC3E}">
        <p14:creationId xmlns:p14="http://schemas.microsoft.com/office/powerpoint/2010/main" val="42330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6 Guaranteed Ways to Make Your Husband Happy">
            <a:extLst>
              <a:ext uri="{FF2B5EF4-FFF2-40B4-BE49-F238E27FC236}">
                <a16:creationId xmlns:a16="http://schemas.microsoft.com/office/drawing/2014/main" id="{2BEC8365-34EA-9699-0B01-87EC0400C71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324" r="1862" b="1"/>
          <a:stretch/>
        </p:blipFill>
        <p:spPr bwMode="auto">
          <a:xfrm>
            <a:off x="3882570" y="10"/>
            <a:ext cx="8309429" cy="6857990"/>
          </a:xfrm>
          <a:custGeom>
            <a:avLst/>
            <a:gdLst/>
            <a:ahLst/>
            <a:cxnLst/>
            <a:rect l="l" t="t" r="r" b="b"/>
            <a:pathLst>
              <a:path w="12192000" h="6858000">
                <a:moveTo>
                  <a:pt x="0" y="0"/>
                </a:moveTo>
                <a:lnTo>
                  <a:pt x="12192000" y="0"/>
                </a:lnTo>
                <a:lnTo>
                  <a:pt x="12192000"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grpSp>
        <p:nvGrpSpPr>
          <p:cNvPr id="1031" name="Group 1030">
            <a:extLst>
              <a:ext uri="{FF2B5EF4-FFF2-40B4-BE49-F238E27FC236}">
                <a16:creationId xmlns:a16="http://schemas.microsoft.com/office/drawing/2014/main" id="{63737881-458F-40AD-B72B-B57D267DC4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sp>
          <p:nvSpPr>
            <p:cNvPr id="1032" name="Freeform: Shape 1031">
              <a:extLst>
                <a:ext uri="{FF2B5EF4-FFF2-40B4-BE49-F238E27FC236}">
                  <a16:creationId xmlns:a16="http://schemas.microsoft.com/office/drawing/2014/main" id="{C2967126-346F-41EA-982D-63D8EBB60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040" name="Group 1032">
              <a:extLst>
                <a:ext uri="{FF2B5EF4-FFF2-40B4-BE49-F238E27FC236}">
                  <a16:creationId xmlns:a16="http://schemas.microsoft.com/office/drawing/2014/main" id="{1BCD9601-1F44-4E40-998C-1B256DAE946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041" name="Group 1033">
                <a:extLst>
                  <a:ext uri="{FF2B5EF4-FFF2-40B4-BE49-F238E27FC236}">
                    <a16:creationId xmlns:a16="http://schemas.microsoft.com/office/drawing/2014/main" id="{1A1CA4E9-12FA-47EB-8471-25E8D55152C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038" name="Freeform: Shape 1037">
                  <a:extLst>
                    <a:ext uri="{FF2B5EF4-FFF2-40B4-BE49-F238E27FC236}">
                      <a16:creationId xmlns:a16="http://schemas.microsoft.com/office/drawing/2014/main" id="{E13A9BF0-334C-4457-A635-9CA4877E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9" name="Freeform: Shape 1038">
                  <a:extLst>
                    <a:ext uri="{FF2B5EF4-FFF2-40B4-BE49-F238E27FC236}">
                      <a16:creationId xmlns:a16="http://schemas.microsoft.com/office/drawing/2014/main" id="{FF05821A-8598-44E4-A18C-538D5331E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042" name="Group 1034">
                <a:extLst>
                  <a:ext uri="{FF2B5EF4-FFF2-40B4-BE49-F238E27FC236}">
                    <a16:creationId xmlns:a16="http://schemas.microsoft.com/office/drawing/2014/main" id="{8A4ECC81-E17F-4F87-9A0B-398363A864A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1036" name="Freeform: Shape 1035">
                  <a:extLst>
                    <a:ext uri="{FF2B5EF4-FFF2-40B4-BE49-F238E27FC236}">
                      <a16:creationId xmlns:a16="http://schemas.microsoft.com/office/drawing/2014/main" id="{1FBBD7D8-A895-40D0-A53D-DEDF495B2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7" name="Freeform: Shape 1036">
                  <a:extLst>
                    <a:ext uri="{FF2B5EF4-FFF2-40B4-BE49-F238E27FC236}">
                      <a16:creationId xmlns:a16="http://schemas.microsoft.com/office/drawing/2014/main" id="{BA602493-BC70-48CF-BDBA-88A866227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extBox 1">
            <a:extLst>
              <a:ext uri="{FF2B5EF4-FFF2-40B4-BE49-F238E27FC236}">
                <a16:creationId xmlns:a16="http://schemas.microsoft.com/office/drawing/2014/main" id="{E778C3E2-68EC-F8CD-8BC7-C3C35BF51648}"/>
              </a:ext>
            </a:extLst>
          </p:cNvPr>
          <p:cNvSpPr txBox="1"/>
          <p:nvPr/>
        </p:nvSpPr>
        <p:spPr>
          <a:xfrm>
            <a:off x="359281" y="1690062"/>
            <a:ext cx="3328478" cy="3477875"/>
          </a:xfrm>
          <a:prstGeom prst="rect">
            <a:avLst/>
          </a:prstGeom>
          <a:noFill/>
        </p:spPr>
        <p:txBody>
          <a:bodyPr wrap="square" rtlCol="0">
            <a:spAutoFit/>
          </a:bodyPr>
          <a:lstStyle/>
          <a:p>
            <a:pPr algn="r"/>
            <a:r>
              <a:rPr lang="en-US" sz="4400" dirty="0">
                <a:solidFill>
                  <a:srgbClr val="D0A49B"/>
                </a:solidFill>
                <a:latin typeface="Arial Rounded MT Bold" panose="020F0704030504030204" pitchFamily="34" charset="0"/>
              </a:rPr>
              <a:t>The Husband Should Be the Head of the Wife</a:t>
            </a:r>
          </a:p>
        </p:txBody>
      </p:sp>
    </p:spTree>
    <p:extLst>
      <p:ext uri="{BB962C8B-B14F-4D97-AF65-F5344CB8AC3E}">
        <p14:creationId xmlns:p14="http://schemas.microsoft.com/office/powerpoint/2010/main" val="1293394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86EA0-329D-F831-E0B3-19C04CD51CED}"/>
              </a:ext>
            </a:extLst>
          </p:cNvPr>
          <p:cNvSpPr>
            <a:spLocks noGrp="1"/>
          </p:cNvSpPr>
          <p:nvPr>
            <p:ph type="title"/>
          </p:nvPr>
        </p:nvSpPr>
        <p:spPr/>
        <p:txBody>
          <a:bodyPr/>
          <a:lstStyle/>
          <a:p>
            <a:r>
              <a:rPr lang="en-US" dirty="0"/>
              <a:t>Authority Pyramid</a:t>
            </a:r>
          </a:p>
        </p:txBody>
      </p:sp>
      <p:sp>
        <p:nvSpPr>
          <p:cNvPr id="3" name="Content Placeholder 2">
            <a:extLst>
              <a:ext uri="{FF2B5EF4-FFF2-40B4-BE49-F238E27FC236}">
                <a16:creationId xmlns:a16="http://schemas.microsoft.com/office/drawing/2014/main" id="{E5712DCE-ADE4-658A-3EFF-493C55B83EBB}"/>
              </a:ext>
            </a:extLst>
          </p:cNvPr>
          <p:cNvSpPr>
            <a:spLocks noGrp="1"/>
          </p:cNvSpPr>
          <p:nvPr>
            <p:ph idx="1"/>
          </p:nvPr>
        </p:nvSpPr>
        <p:spPr>
          <a:xfrm>
            <a:off x="838200" y="1825625"/>
            <a:ext cx="7686964" cy="4351338"/>
          </a:xfrm>
        </p:spPr>
        <p:txBody>
          <a:bodyPr/>
          <a:lstStyle/>
          <a:p>
            <a:r>
              <a:rPr lang="en-US" dirty="0"/>
              <a:t>To maintain any organization, there must be an understood authority pyramid. The home is no exception.</a:t>
            </a:r>
          </a:p>
          <a:p>
            <a:r>
              <a:rPr lang="en-US" dirty="0"/>
              <a:t>“Wives, </a:t>
            </a:r>
            <a:r>
              <a:rPr lang="en-US" dirty="0">
                <a:solidFill>
                  <a:schemeClr val="accent1">
                    <a:lumMod val="50000"/>
                  </a:schemeClr>
                </a:solidFill>
                <a:latin typeface="+mj-lt"/>
              </a:rPr>
              <a:t>submit to your own husbands</a:t>
            </a:r>
            <a:r>
              <a:rPr lang="en-US" dirty="0"/>
              <a:t>, as to the Lord. For the husband is </a:t>
            </a:r>
            <a:r>
              <a:rPr lang="en-US" dirty="0">
                <a:solidFill>
                  <a:schemeClr val="accent1">
                    <a:lumMod val="50000"/>
                  </a:schemeClr>
                </a:solidFill>
                <a:latin typeface="+mj-lt"/>
              </a:rPr>
              <a:t>the head of the wife</a:t>
            </a:r>
            <a:r>
              <a:rPr lang="en-US" dirty="0"/>
              <a:t> even as Christ is the head of the church, his body, and is himself its Savior. Now as the church submits to Christ, </a:t>
            </a:r>
            <a:r>
              <a:rPr lang="en-US" dirty="0">
                <a:solidFill>
                  <a:schemeClr val="accent1">
                    <a:lumMod val="50000"/>
                  </a:schemeClr>
                </a:solidFill>
                <a:latin typeface="+mj-lt"/>
              </a:rPr>
              <a:t>so also wives should submit in everything to their husbands</a:t>
            </a:r>
            <a:r>
              <a:rPr lang="en-US" dirty="0"/>
              <a:t>” (Eph. 5:22-24).</a:t>
            </a:r>
          </a:p>
        </p:txBody>
      </p:sp>
      <p:pic>
        <p:nvPicPr>
          <p:cNvPr id="3074" name="Picture 2" descr="Pyramid of Chain of Command Levels in Organization Stock Illustration -  Illustration of advancement, authority: 19487381">
            <a:extLst>
              <a:ext uri="{FF2B5EF4-FFF2-40B4-BE49-F238E27FC236}">
                <a16:creationId xmlns:a16="http://schemas.microsoft.com/office/drawing/2014/main" id="{79DA4947-201A-C418-65FA-2D78BBA598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5218" y="2299855"/>
            <a:ext cx="2738582" cy="2738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8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8466F-09D0-369E-D7B5-8203C21D4DDA}"/>
              </a:ext>
            </a:extLst>
          </p:cNvPr>
          <p:cNvSpPr>
            <a:spLocks noGrp="1"/>
          </p:cNvSpPr>
          <p:nvPr>
            <p:ph type="title"/>
          </p:nvPr>
        </p:nvSpPr>
        <p:spPr/>
        <p:txBody>
          <a:bodyPr/>
          <a:lstStyle/>
          <a:p>
            <a:r>
              <a:rPr lang="en-US" dirty="0"/>
              <a:t>Not an Isolated Text</a:t>
            </a:r>
          </a:p>
        </p:txBody>
      </p:sp>
      <p:sp>
        <p:nvSpPr>
          <p:cNvPr id="3" name="Content Placeholder 2">
            <a:extLst>
              <a:ext uri="{FF2B5EF4-FFF2-40B4-BE49-F238E27FC236}">
                <a16:creationId xmlns:a16="http://schemas.microsoft.com/office/drawing/2014/main" id="{55B24AEB-D75B-D20D-6611-D7DD3251C0F3}"/>
              </a:ext>
            </a:extLst>
          </p:cNvPr>
          <p:cNvSpPr>
            <a:spLocks noGrp="1"/>
          </p:cNvSpPr>
          <p:nvPr>
            <p:ph idx="1"/>
          </p:nvPr>
        </p:nvSpPr>
        <p:spPr/>
        <p:txBody>
          <a:bodyPr/>
          <a:lstStyle/>
          <a:p>
            <a:r>
              <a:rPr lang="en-US" dirty="0"/>
              <a:t>“Wives, </a:t>
            </a:r>
            <a:r>
              <a:rPr lang="en-US" dirty="0">
                <a:solidFill>
                  <a:schemeClr val="accent1">
                    <a:lumMod val="50000"/>
                  </a:schemeClr>
                </a:solidFill>
                <a:latin typeface="+mj-lt"/>
              </a:rPr>
              <a:t>submit to your husbands</a:t>
            </a:r>
            <a:r>
              <a:rPr lang="en-US" dirty="0"/>
              <a:t>, as is fitting in the Lord” (Col. 3:18).</a:t>
            </a:r>
          </a:p>
          <a:p>
            <a:r>
              <a:rPr lang="en-US" dirty="0"/>
              <a:t>In giving instructions for older women, Paul wrote, “. . . and so train the young women to love their husbands and children, to be self-controlled, pure, working at home, kind, and </a:t>
            </a:r>
            <a:r>
              <a:rPr lang="en-US" dirty="0">
                <a:solidFill>
                  <a:schemeClr val="accent1">
                    <a:lumMod val="50000"/>
                  </a:schemeClr>
                </a:solidFill>
                <a:latin typeface="+mj-lt"/>
              </a:rPr>
              <a:t>submissive to their own husbands</a:t>
            </a:r>
            <a:r>
              <a:rPr lang="en-US" dirty="0"/>
              <a:t>, that the word of God may not be reviled” (Tit. 2:4-5).</a:t>
            </a:r>
          </a:p>
          <a:p>
            <a:r>
              <a:rPr lang="en-US" dirty="0"/>
              <a:t>“Likewise, wives, </a:t>
            </a:r>
            <a:r>
              <a:rPr lang="en-US" dirty="0">
                <a:solidFill>
                  <a:schemeClr val="accent1">
                    <a:lumMod val="50000"/>
                  </a:schemeClr>
                </a:solidFill>
                <a:latin typeface="+mj-lt"/>
              </a:rPr>
              <a:t>be subject to your own husbands</a:t>
            </a:r>
            <a:r>
              <a:rPr lang="en-US" dirty="0"/>
              <a:t>, so that even if some do not obey the word, they may be won without a word by the conduct of their wives” (1 Pet. 3:1).</a:t>
            </a:r>
          </a:p>
        </p:txBody>
      </p:sp>
    </p:spTree>
    <p:extLst>
      <p:ext uri="{BB962C8B-B14F-4D97-AF65-F5344CB8AC3E}">
        <p14:creationId xmlns:p14="http://schemas.microsoft.com/office/powerpoint/2010/main" val="426804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77CB9-96BB-8F3A-61C0-F7B1AE065DF2}"/>
              </a:ext>
            </a:extLst>
          </p:cNvPr>
          <p:cNvSpPr>
            <a:spLocks noGrp="1"/>
          </p:cNvSpPr>
          <p:nvPr>
            <p:ph type="title"/>
          </p:nvPr>
        </p:nvSpPr>
        <p:spPr/>
        <p:txBody>
          <a:bodyPr/>
          <a:lstStyle/>
          <a:p>
            <a:r>
              <a:rPr lang="en-US" dirty="0"/>
              <a:t>All the Way Back to Eden</a:t>
            </a:r>
          </a:p>
        </p:txBody>
      </p:sp>
      <p:sp>
        <p:nvSpPr>
          <p:cNvPr id="3" name="Content Placeholder 2">
            <a:extLst>
              <a:ext uri="{FF2B5EF4-FFF2-40B4-BE49-F238E27FC236}">
                <a16:creationId xmlns:a16="http://schemas.microsoft.com/office/drawing/2014/main" id="{58606EF0-6B72-2A9E-4EF2-C1002A17A3B1}"/>
              </a:ext>
            </a:extLst>
          </p:cNvPr>
          <p:cNvSpPr>
            <a:spLocks noGrp="1"/>
          </p:cNvSpPr>
          <p:nvPr>
            <p:ph idx="1"/>
          </p:nvPr>
        </p:nvSpPr>
        <p:spPr/>
        <p:txBody>
          <a:bodyPr>
            <a:normAutofit/>
          </a:bodyPr>
          <a:lstStyle/>
          <a:p>
            <a:r>
              <a:rPr lang="en-US" dirty="0"/>
              <a:t>This role was established before sin entered the world, when God first created Adam and then created Eve.</a:t>
            </a:r>
          </a:p>
          <a:p>
            <a:pPr lvl="1"/>
            <a:r>
              <a:rPr lang="en-US" dirty="0"/>
              <a:t>“I do not permit a woman to teach or to exercise authority over a man; rather, she is to remain quiet. </a:t>
            </a:r>
            <a:r>
              <a:rPr lang="en-US" dirty="0">
                <a:solidFill>
                  <a:schemeClr val="accent1">
                    <a:lumMod val="50000"/>
                  </a:schemeClr>
                </a:solidFill>
                <a:latin typeface="+mj-lt"/>
              </a:rPr>
              <a:t>For Adam was formed first, then Eve</a:t>
            </a:r>
            <a:r>
              <a:rPr lang="en-US" dirty="0"/>
              <a:t>; and Adam was not deceived, but the woman was deceived and became a transgressor” (1 Tim. 2:12-13).</a:t>
            </a:r>
          </a:p>
          <a:p>
            <a:r>
              <a:rPr lang="en-US" dirty="0"/>
              <a:t>Woman was created to be man’s helper (</a:t>
            </a:r>
            <a:r>
              <a:rPr lang="en-US" i="1" dirty="0"/>
              <a:t>‘</a:t>
            </a:r>
            <a:r>
              <a:rPr lang="en-US" i="1" dirty="0" err="1"/>
              <a:t>ëzer</a:t>
            </a:r>
            <a:r>
              <a:rPr lang="en-US" dirty="0"/>
              <a:t>).</a:t>
            </a:r>
          </a:p>
          <a:p>
            <a:pPr lvl="1"/>
            <a:r>
              <a:rPr lang="en-US" dirty="0"/>
              <a:t>“Then the LORD God said, ‘It is not good that the man should be alone; I will make him a helper fit for him’” (Gen. 2:18).</a:t>
            </a:r>
          </a:p>
          <a:p>
            <a:pPr lvl="1"/>
            <a:r>
              <a:rPr lang="en-US" dirty="0"/>
              <a:t>“For man was not made from woman, but woman from man. Neither was man created for woman, but woman for man” (1 Cor. 11:8).</a:t>
            </a:r>
          </a:p>
        </p:txBody>
      </p:sp>
    </p:spTree>
    <p:extLst>
      <p:ext uri="{BB962C8B-B14F-4D97-AF65-F5344CB8AC3E}">
        <p14:creationId xmlns:p14="http://schemas.microsoft.com/office/powerpoint/2010/main" val="80790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7FDE1-C3A3-E7E8-5AD5-14146F1CF9B3}"/>
              </a:ext>
            </a:extLst>
          </p:cNvPr>
          <p:cNvSpPr>
            <a:spLocks noGrp="1"/>
          </p:cNvSpPr>
          <p:nvPr>
            <p:ph type="title"/>
          </p:nvPr>
        </p:nvSpPr>
        <p:spPr/>
        <p:txBody>
          <a:bodyPr/>
          <a:lstStyle/>
          <a:p>
            <a:r>
              <a:rPr lang="en-US" dirty="0"/>
              <a:t>Marriage Vows</a:t>
            </a:r>
          </a:p>
        </p:txBody>
      </p:sp>
      <p:sp>
        <p:nvSpPr>
          <p:cNvPr id="3" name="Content Placeholder 2">
            <a:extLst>
              <a:ext uri="{FF2B5EF4-FFF2-40B4-BE49-F238E27FC236}">
                <a16:creationId xmlns:a16="http://schemas.microsoft.com/office/drawing/2014/main" id="{B0695FBE-9837-27BF-64D7-7444B4FE3618}"/>
              </a:ext>
            </a:extLst>
          </p:cNvPr>
          <p:cNvSpPr>
            <a:spLocks noGrp="1"/>
          </p:cNvSpPr>
          <p:nvPr>
            <p:ph idx="1"/>
          </p:nvPr>
        </p:nvSpPr>
        <p:spPr/>
        <p:txBody>
          <a:bodyPr/>
          <a:lstStyle/>
          <a:p>
            <a:r>
              <a:rPr lang="en-US" dirty="0"/>
              <a:t>Do you promise to love him, to respect him, </a:t>
            </a:r>
            <a:r>
              <a:rPr lang="en-US" dirty="0">
                <a:solidFill>
                  <a:schemeClr val="accent1">
                    <a:lumMod val="50000"/>
                  </a:schemeClr>
                </a:solidFill>
                <a:latin typeface="+mj-lt"/>
              </a:rPr>
              <a:t>to obey him as God commanded the wife to obey the husband</a:t>
            </a:r>
            <a:r>
              <a:rPr lang="en-US" dirty="0"/>
              <a:t>, to be a companion to him all the days of your lives together, and to be his helpmeet throughout life? And do you promise to do these things in sickness and in health, in poverty and in wealth in circumstances favorable as well as unfavorable until God separates the two of you by death?</a:t>
            </a:r>
          </a:p>
          <a:p>
            <a:endParaRPr lang="en-US" dirty="0"/>
          </a:p>
        </p:txBody>
      </p:sp>
    </p:spTree>
    <p:extLst>
      <p:ext uri="{BB962C8B-B14F-4D97-AF65-F5344CB8AC3E}">
        <p14:creationId xmlns:p14="http://schemas.microsoft.com/office/powerpoint/2010/main" val="1107903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67961-0590-AE34-FF34-C1D938293D35}"/>
              </a:ext>
            </a:extLst>
          </p:cNvPr>
          <p:cNvSpPr>
            <a:spLocks noGrp="1"/>
          </p:cNvSpPr>
          <p:nvPr>
            <p:ph type="title"/>
          </p:nvPr>
        </p:nvSpPr>
        <p:spPr/>
        <p:txBody>
          <a:bodyPr/>
          <a:lstStyle/>
          <a:p>
            <a:r>
              <a:rPr lang="en-US" dirty="0"/>
              <a:t>Counter Cultural</a:t>
            </a:r>
          </a:p>
        </p:txBody>
      </p:sp>
      <p:sp>
        <p:nvSpPr>
          <p:cNvPr id="3" name="Content Placeholder 2">
            <a:extLst>
              <a:ext uri="{FF2B5EF4-FFF2-40B4-BE49-F238E27FC236}">
                <a16:creationId xmlns:a16="http://schemas.microsoft.com/office/drawing/2014/main" id="{5563C738-BE46-D431-5D2F-D911072E9616}"/>
              </a:ext>
            </a:extLst>
          </p:cNvPr>
          <p:cNvSpPr>
            <a:spLocks noGrp="1"/>
          </p:cNvSpPr>
          <p:nvPr>
            <p:ph idx="1"/>
          </p:nvPr>
        </p:nvSpPr>
        <p:spPr/>
        <p:txBody>
          <a:bodyPr>
            <a:normAutofit fontScale="92500" lnSpcReduction="10000"/>
          </a:bodyPr>
          <a:lstStyle/>
          <a:p>
            <a:r>
              <a:rPr lang="en-US" dirty="0"/>
              <a:t>Feminists rail against the idea of the wife being subject to her husband. Modern television programs have denigrated the role of the husband.</a:t>
            </a:r>
          </a:p>
          <a:p>
            <a:pPr lvl="1"/>
            <a:r>
              <a:rPr lang="en-US" dirty="0"/>
              <a:t>In the 1950s, the programs featured </a:t>
            </a:r>
            <a:r>
              <a:rPr lang="en-US" dirty="0">
                <a:solidFill>
                  <a:schemeClr val="accent1">
                    <a:lumMod val="50000"/>
                  </a:schemeClr>
                </a:solidFill>
                <a:latin typeface="+mj-lt"/>
              </a:rPr>
              <a:t>“Father Knows Best.”</a:t>
            </a:r>
          </a:p>
          <a:p>
            <a:pPr lvl="1"/>
            <a:r>
              <a:rPr lang="en-US" dirty="0"/>
              <a:t>Soon fathers began to be portrayed as if they did not have sense enough to lead their families in such programs as </a:t>
            </a:r>
            <a:r>
              <a:rPr lang="en-US" dirty="0">
                <a:solidFill>
                  <a:schemeClr val="accent1">
                    <a:lumMod val="50000"/>
                  </a:schemeClr>
                </a:solidFill>
                <a:latin typeface="+mj-lt"/>
              </a:rPr>
              <a:t>“The Bill Cosby Show” </a:t>
            </a:r>
            <a:r>
              <a:rPr lang="en-US" dirty="0"/>
              <a:t>whose wife Vanessa was always the one with superior judgment and leadership.</a:t>
            </a:r>
          </a:p>
          <a:p>
            <a:pPr lvl="1"/>
            <a:r>
              <a:rPr lang="en-US" dirty="0">
                <a:solidFill>
                  <a:schemeClr val="accent1">
                    <a:lumMod val="50000"/>
                  </a:schemeClr>
                </a:solidFill>
                <a:latin typeface="+mj-lt"/>
              </a:rPr>
              <a:t>“All in the Family” </a:t>
            </a:r>
            <a:r>
              <a:rPr lang="en-US" dirty="0"/>
              <a:t>portrayed the patriarch Archie Bunker, “a blue-collar worker whose ignorant stubbornness tended to cause his arguments to self-destruct.”</a:t>
            </a:r>
          </a:p>
          <a:p>
            <a:r>
              <a:rPr lang="en-US" dirty="0"/>
              <a:t>Just as our modern culture is trying to reshape such moral issues as sex outside the bonds of marriage, living together outside of wedlock, and transgender, for sixty years American culture has diminished the role of the husband in the home and depreciated masculinity.</a:t>
            </a:r>
          </a:p>
          <a:p>
            <a:endParaRPr lang="en-US" dirty="0"/>
          </a:p>
        </p:txBody>
      </p:sp>
    </p:spTree>
    <p:extLst>
      <p:ext uri="{BB962C8B-B14F-4D97-AF65-F5344CB8AC3E}">
        <p14:creationId xmlns:p14="http://schemas.microsoft.com/office/powerpoint/2010/main" val="238639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R21073 -- Man's Role as a Husband.potx" id="{A25364BB-91C9-4DA0-B063-EC6266A836D7}" vid="{BDB83BCC-0478-4C2B-A43B-23ACAD2A1514}"/>
    </a:ext>
  </a:extLst>
</a:theme>
</file>

<file path=docProps/app.xml><?xml version="1.0" encoding="utf-8"?>
<Properties xmlns="http://schemas.openxmlformats.org/officeDocument/2006/extended-properties" xmlns:vt="http://schemas.openxmlformats.org/officeDocument/2006/docPropsVTypes">
  <Template/>
  <TotalTime>1773</TotalTime>
  <Words>2567</Words>
  <Application>Microsoft Office PowerPoint</Application>
  <PresentationFormat>Widescreen</PresentationFormat>
  <Paragraphs>85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Rounded MT Bold</vt:lpstr>
      <vt:lpstr>Source Sans Pro Black</vt:lpstr>
      <vt:lpstr>Source Sans Pro Semibold</vt:lpstr>
      <vt:lpstr>Office Theme</vt:lpstr>
      <vt:lpstr>PowerPoint Presentation</vt:lpstr>
      <vt:lpstr>PowerPoint Presentation</vt:lpstr>
      <vt:lpstr>How Do You React?</vt:lpstr>
      <vt:lpstr>PowerPoint Presentation</vt:lpstr>
      <vt:lpstr>Authority Pyramid</vt:lpstr>
      <vt:lpstr>Not an Isolated Text</vt:lpstr>
      <vt:lpstr>All the Way Back to Eden</vt:lpstr>
      <vt:lpstr>Marriage Vows</vt:lpstr>
      <vt:lpstr>Counter Cultural</vt:lpstr>
      <vt:lpstr>Abraham and Sarah</vt:lpstr>
      <vt:lpstr>Like the Church Submits to Christ</vt:lpstr>
      <vt:lpstr>The Virtuous Wife of Proverbs 31</vt:lpstr>
      <vt:lpstr>PowerPoint Presentation</vt:lpstr>
      <vt:lpstr>Ephesians 5:25-30</vt:lpstr>
      <vt:lpstr>Don’t Abuse Your Superior Physical Strength</vt:lpstr>
      <vt:lpstr>Jesus As a Role Model for Husbands</vt:lpstr>
      <vt:lpstr>Avoid Family Conflict</vt:lpstr>
      <vt:lpstr>Like You Love Your Own Body</vt:lpstr>
      <vt:lpstr>Nourishing and Cherishing Your Wife</vt:lpstr>
      <vt:lpstr>Colly Caldwell</vt:lpstr>
      <vt:lpstr>Establish a New Home</vt:lpstr>
      <vt:lpstr>One Flesh</vt:lpstr>
      <vt:lpstr>Conclusion</vt:lpstr>
      <vt:lpstr>Be A Man!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92</cp:revision>
  <dcterms:created xsi:type="dcterms:W3CDTF">2021-11-23T13:46:08Z</dcterms:created>
  <dcterms:modified xsi:type="dcterms:W3CDTF">2023-06-17T12:07:19Z</dcterms:modified>
</cp:coreProperties>
</file>