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263" r:id="rId5"/>
    <p:sldId id="264" r:id="rId6"/>
    <p:sldId id="265" r:id="rId7"/>
    <p:sldId id="266" r:id="rId8"/>
    <p:sldId id="267" r:id="rId9"/>
    <p:sldId id="271" r:id="rId10"/>
    <p:sldId id="268" r:id="rId11"/>
    <p:sldId id="272" r:id="rId12"/>
    <p:sldId id="270" r:id="rId13"/>
    <p:sldId id="269" r:id="rId14"/>
    <p:sldId id="273" r:id="rId15"/>
    <p:sldId id="274" r:id="rId16"/>
    <p:sldId id="286" r:id="rId17"/>
    <p:sldId id="276" r:id="rId18"/>
    <p:sldId id="281" r:id="rId19"/>
    <p:sldId id="277" r:id="rId20"/>
    <p:sldId id="278" r:id="rId21"/>
    <p:sldId id="280" r:id="rId22"/>
    <p:sldId id="279" r:id="rId23"/>
    <p:sldId id="282" r:id="rId24"/>
    <p:sldId id="283" r:id="rId25"/>
    <p:sldId id="284" r:id="rId26"/>
    <p:sldId id="285" r:id="rId27"/>
    <p:sldId id="287" r:id="rId28"/>
    <p:sldId id="288" r:id="rId29"/>
    <p:sldId id="289" r:id="rId30"/>
    <p:sldId id="290" r:id="rId31"/>
    <p:sldId id="291" r:id="rId32"/>
    <p:sldId id="292" r:id="rId33"/>
    <p:sldId id="293" r:id="rId34"/>
    <p:sldId id="294" r:id="rId35"/>
    <p:sldId id="296" r:id="rId36"/>
    <p:sldId id="295"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10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7/12/2023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7/12/2023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7/12/2023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7/12/2023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7/12/2023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7/12/2023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7/12/2023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7/12/2023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7/12/2023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7/12/2023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7/12/2023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7/12/2023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6EF7-5864-902B-E55A-AF0D465DEF77}"/>
              </a:ext>
            </a:extLst>
          </p:cNvPr>
          <p:cNvSpPr>
            <a:spLocks noGrp="1"/>
          </p:cNvSpPr>
          <p:nvPr>
            <p:ph type="title"/>
          </p:nvPr>
        </p:nvSpPr>
        <p:spPr/>
        <p:txBody>
          <a:bodyPr/>
          <a:lstStyle/>
          <a:p>
            <a:r>
              <a:rPr lang="en-US" dirty="0"/>
              <a:t>Deuteronomy 24:1-4</a:t>
            </a:r>
          </a:p>
        </p:txBody>
      </p:sp>
      <p:sp>
        <p:nvSpPr>
          <p:cNvPr id="3" name="Content Placeholder 2">
            <a:extLst>
              <a:ext uri="{FF2B5EF4-FFF2-40B4-BE49-F238E27FC236}">
                <a16:creationId xmlns:a16="http://schemas.microsoft.com/office/drawing/2014/main" id="{4726999B-2D4C-7C2B-B3BC-958AF59E1F68}"/>
              </a:ext>
            </a:extLst>
          </p:cNvPr>
          <p:cNvSpPr>
            <a:spLocks noGrp="1"/>
          </p:cNvSpPr>
          <p:nvPr>
            <p:ph idx="1"/>
          </p:nvPr>
        </p:nvSpPr>
        <p:spPr/>
        <p:txBody>
          <a:bodyPr>
            <a:normAutofit lnSpcReduction="10000"/>
          </a:bodyPr>
          <a:lstStyle/>
          <a:p>
            <a:r>
              <a:rPr lang="en-US" dirty="0"/>
              <a:t>“When a man takes a wife and marries her, </a:t>
            </a:r>
            <a:r>
              <a:rPr lang="en-US" dirty="0">
                <a:solidFill>
                  <a:srgbClr val="FF0000"/>
                </a:solidFill>
                <a:latin typeface="Source Sans Pro Black" panose="020B0803030403020204" pitchFamily="34" charset="0"/>
              </a:rPr>
              <a:t>if </a:t>
            </a:r>
            <a:r>
              <a:rPr lang="en-US" dirty="0"/>
              <a:t>then she finds no favor in his eyes because he has found some indecency in her, and he writes her a certificate of divorce and puts it in her hand and sends her out of his house, and she departs out of his house, </a:t>
            </a:r>
            <a:r>
              <a:rPr lang="en-US" dirty="0">
                <a:solidFill>
                  <a:srgbClr val="FF0000"/>
                </a:solidFill>
                <a:latin typeface="Source Sans Pro Black" panose="020B0803030403020204" pitchFamily="34" charset="0"/>
              </a:rPr>
              <a:t>and</a:t>
            </a:r>
            <a:r>
              <a:rPr lang="en-US" dirty="0"/>
              <a:t> </a:t>
            </a:r>
            <a:r>
              <a:rPr lang="en-US" dirty="0">
                <a:solidFill>
                  <a:srgbClr val="FF0000"/>
                </a:solidFill>
                <a:latin typeface="Source Sans Pro Black" panose="020B0803030403020204" pitchFamily="34" charset="0"/>
              </a:rPr>
              <a:t>if</a:t>
            </a:r>
            <a:r>
              <a:rPr lang="en-US" dirty="0"/>
              <a:t> she goes and becomes another man’s wife, and the latter man hates her and writes her a certificate of divorce and puts it in her hand and sends her out of his house, </a:t>
            </a:r>
            <a:r>
              <a:rPr lang="en-US" dirty="0">
                <a:solidFill>
                  <a:srgbClr val="FF0000"/>
                </a:solidFill>
                <a:latin typeface="Source Sans Pro Black" panose="020B0803030403020204" pitchFamily="34" charset="0"/>
              </a:rPr>
              <a:t>or</a:t>
            </a:r>
            <a:r>
              <a:rPr lang="en-US" dirty="0"/>
              <a:t> </a:t>
            </a:r>
            <a:r>
              <a:rPr lang="en-US" dirty="0">
                <a:solidFill>
                  <a:srgbClr val="FF0000"/>
                </a:solidFill>
                <a:latin typeface="Source Sans Pro Black" panose="020B0803030403020204" pitchFamily="34" charset="0"/>
              </a:rPr>
              <a:t>if</a:t>
            </a:r>
            <a:r>
              <a:rPr lang="en-US" dirty="0"/>
              <a:t> the latter man dies, who took her to be his wife, </a:t>
            </a:r>
            <a:r>
              <a:rPr lang="en-US" dirty="0">
                <a:solidFill>
                  <a:srgbClr val="FF0000"/>
                </a:solidFill>
                <a:latin typeface="Source Sans Pro Black" panose="020B0803030403020204" pitchFamily="34" charset="0"/>
              </a:rPr>
              <a:t>then</a:t>
            </a:r>
            <a:r>
              <a:rPr lang="en-US" dirty="0"/>
              <a:t> her former husband, who sent her away, may not take her again to be his wife, after she has been defiled, for that is an abomination before the Lord. And you shall not bring sin upon the land that the Lord your God is giving you for an inheritance.”</a:t>
            </a:r>
          </a:p>
        </p:txBody>
      </p:sp>
    </p:spTree>
    <p:extLst>
      <p:ext uri="{BB962C8B-B14F-4D97-AF65-F5344CB8AC3E}">
        <p14:creationId xmlns:p14="http://schemas.microsoft.com/office/powerpoint/2010/main" val="4121992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09AE-DC94-6803-5FCC-500DDA03972E}"/>
              </a:ext>
            </a:extLst>
          </p:cNvPr>
          <p:cNvSpPr>
            <a:spLocks noGrp="1"/>
          </p:cNvSpPr>
          <p:nvPr>
            <p:ph type="title"/>
          </p:nvPr>
        </p:nvSpPr>
        <p:spPr/>
        <p:txBody>
          <a:bodyPr/>
          <a:lstStyle/>
          <a:p>
            <a:r>
              <a:rPr lang="en-US" dirty="0"/>
              <a:t>Two Views</a:t>
            </a:r>
            <a:br>
              <a:rPr lang="en-US" sz="2400" dirty="0"/>
            </a:br>
            <a:r>
              <a:rPr lang="en-US" sz="2400" dirty="0"/>
              <a:t>Mishnah: </a:t>
            </a:r>
            <a:r>
              <a:rPr lang="en-US" sz="2400" i="1" dirty="0"/>
              <a:t>Gittin</a:t>
            </a:r>
            <a:r>
              <a:rPr lang="en-US" sz="2400" dirty="0"/>
              <a:t> 9:10</a:t>
            </a:r>
            <a:endParaRPr lang="en-US" dirty="0"/>
          </a:p>
        </p:txBody>
      </p:sp>
      <p:sp>
        <p:nvSpPr>
          <p:cNvPr id="3" name="Content Placeholder 2">
            <a:extLst>
              <a:ext uri="{FF2B5EF4-FFF2-40B4-BE49-F238E27FC236}">
                <a16:creationId xmlns:a16="http://schemas.microsoft.com/office/drawing/2014/main" id="{DD06B2C3-4EAC-B1DA-A50C-118730E100E2}"/>
              </a:ext>
            </a:extLst>
          </p:cNvPr>
          <p:cNvSpPr>
            <a:spLocks noGrp="1"/>
          </p:cNvSpPr>
          <p:nvPr>
            <p:ph idx="1"/>
          </p:nvPr>
        </p:nvSpPr>
        <p:spPr>
          <a:xfrm>
            <a:off x="838200" y="1825625"/>
            <a:ext cx="10515600" cy="4788820"/>
          </a:xfrm>
        </p:spPr>
        <p:txBody>
          <a:bodyPr>
            <a:normAutofit fontScale="92500"/>
          </a:bodyPr>
          <a:lstStyle/>
          <a:p>
            <a:r>
              <a:rPr lang="en-US" dirty="0">
                <a:solidFill>
                  <a:srgbClr val="FF0000"/>
                </a:solidFill>
                <a:latin typeface="Source Sans Pro Black" panose="020B0803030403020204" pitchFamily="34" charset="0"/>
              </a:rPr>
              <a:t>Beit Shammai </a:t>
            </a:r>
            <a:r>
              <a:rPr lang="en-US" dirty="0"/>
              <a:t>say: A man may not divorce his wife unless he finds out about her </a:t>
            </a:r>
            <a:r>
              <a:rPr lang="en-US" i="1" dirty="0"/>
              <a:t>having engaged in a matter of forbidden sexual intercourse </a:t>
            </a:r>
            <a:r>
              <a:rPr lang="en-US" dirty="0"/>
              <a:t>[</a:t>
            </a:r>
            <a:r>
              <a:rPr lang="en-US" i="1" dirty="0" err="1"/>
              <a:t>devar</a:t>
            </a:r>
            <a:r>
              <a:rPr lang="en-US" i="1" dirty="0"/>
              <a:t> </a:t>
            </a:r>
            <a:r>
              <a:rPr lang="en-US" i="1" dirty="0" err="1"/>
              <a:t>erva</a:t>
            </a:r>
            <a:r>
              <a:rPr lang="en-US" dirty="0"/>
              <a:t>], i.e., she committed adultery or is suspected of doing so, as it is stated: “Because he has found some unseemly matter [</a:t>
            </a:r>
            <a:r>
              <a:rPr lang="en-US" i="1" dirty="0" err="1"/>
              <a:t>ervat</a:t>
            </a:r>
            <a:r>
              <a:rPr lang="en-US" i="1" dirty="0"/>
              <a:t> </a:t>
            </a:r>
            <a:r>
              <a:rPr lang="en-US" i="1" dirty="0" err="1"/>
              <a:t>davar</a:t>
            </a:r>
            <a:r>
              <a:rPr lang="en-US" dirty="0"/>
              <a:t>] in her, and he writes her a scroll of severance” (Deut. 24:1). </a:t>
            </a:r>
          </a:p>
          <a:p>
            <a:r>
              <a:rPr lang="en-US" dirty="0">
                <a:solidFill>
                  <a:srgbClr val="FF0000"/>
                </a:solidFill>
                <a:latin typeface="Source Sans Pro Black" panose="020B0803030403020204" pitchFamily="34" charset="0"/>
              </a:rPr>
              <a:t>Beit Hillel say: </a:t>
            </a:r>
            <a:r>
              <a:rPr lang="en-US" dirty="0"/>
              <a:t>He may divorce her even due to a minor issue, e.g., because she burned or over-salted his dish, as it is stated: “</a:t>
            </a:r>
            <a:r>
              <a:rPr lang="en-US" dirty="0">
                <a:solidFill>
                  <a:srgbClr val="FF0000"/>
                </a:solidFill>
              </a:rPr>
              <a:t>Because he has found some unseemly matter in her</a:t>
            </a:r>
            <a:r>
              <a:rPr lang="en-US" dirty="0"/>
              <a:t>,” meaning that he found any type of shortcoming in her. </a:t>
            </a:r>
            <a:r>
              <a:rPr lang="en-US" b="1" dirty="0">
                <a:solidFill>
                  <a:srgbClr val="FF0000"/>
                </a:solidFill>
                <a:latin typeface="Source Sans Pro Black" panose="020B0803030403020204" pitchFamily="34" charset="0"/>
              </a:rPr>
              <a:t>Rabbi Akiva says:</a:t>
            </a:r>
            <a:r>
              <a:rPr lang="en-US" dirty="0">
                <a:solidFill>
                  <a:srgbClr val="FF0000"/>
                </a:solidFill>
                <a:latin typeface="Source Sans Pro Black" panose="020B0803030403020204" pitchFamily="34" charset="0"/>
              </a:rPr>
              <a:t> </a:t>
            </a:r>
            <a:r>
              <a:rPr lang="en-US" dirty="0"/>
              <a:t>He may divorce her </a:t>
            </a:r>
            <a:r>
              <a:rPr lang="en-US" b="1" dirty="0">
                <a:solidFill>
                  <a:srgbClr val="FF0000"/>
                </a:solidFill>
              </a:rPr>
              <a:t>even</a:t>
            </a:r>
            <a:r>
              <a:rPr lang="en-US" dirty="0">
                <a:solidFill>
                  <a:srgbClr val="FF0000"/>
                </a:solidFill>
              </a:rPr>
              <a:t> if </a:t>
            </a:r>
            <a:r>
              <a:rPr lang="en-US" b="1" dirty="0">
                <a:solidFill>
                  <a:srgbClr val="FF0000"/>
                </a:solidFill>
              </a:rPr>
              <a:t>he found another woman</a:t>
            </a:r>
            <a:r>
              <a:rPr lang="en-US" dirty="0">
                <a:solidFill>
                  <a:srgbClr val="FF0000"/>
                </a:solidFill>
              </a:rPr>
              <a:t> who is </a:t>
            </a:r>
            <a:r>
              <a:rPr lang="en-US" b="1" dirty="0">
                <a:solidFill>
                  <a:srgbClr val="FF0000"/>
                </a:solidFill>
              </a:rPr>
              <a:t>better looking than her</a:t>
            </a:r>
            <a:r>
              <a:rPr lang="en-US" dirty="0">
                <a:solidFill>
                  <a:srgbClr val="FF0000"/>
                </a:solidFill>
              </a:rPr>
              <a:t> and wishes to marry her</a:t>
            </a:r>
            <a:r>
              <a:rPr lang="en-US" dirty="0"/>
              <a:t>, </a:t>
            </a:r>
            <a:r>
              <a:rPr lang="en-US" b="1" dirty="0"/>
              <a:t>as it is stated</a:t>
            </a:r>
            <a:r>
              <a:rPr lang="en-US" dirty="0"/>
              <a:t> in that verse: </a:t>
            </a:r>
            <a:r>
              <a:rPr lang="en-US" b="1" dirty="0"/>
              <a:t>“And it comes to pass, if she finds no favor in his eyes”</a:t>
            </a:r>
            <a:r>
              <a:rPr lang="en-US" dirty="0"/>
              <a:t> (Deut. 24:1).</a:t>
            </a:r>
          </a:p>
        </p:txBody>
      </p:sp>
    </p:spTree>
    <p:extLst>
      <p:ext uri="{BB962C8B-B14F-4D97-AF65-F5344CB8AC3E}">
        <p14:creationId xmlns:p14="http://schemas.microsoft.com/office/powerpoint/2010/main" val="3607569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6EF7-5864-902B-E55A-AF0D465DEF77}"/>
              </a:ext>
            </a:extLst>
          </p:cNvPr>
          <p:cNvSpPr>
            <a:spLocks noGrp="1"/>
          </p:cNvSpPr>
          <p:nvPr>
            <p:ph type="title"/>
          </p:nvPr>
        </p:nvSpPr>
        <p:spPr/>
        <p:txBody>
          <a:bodyPr/>
          <a:lstStyle/>
          <a:p>
            <a:r>
              <a:rPr lang="en-US" dirty="0"/>
              <a:t>The Shammai School</a:t>
            </a:r>
          </a:p>
        </p:txBody>
      </p:sp>
      <p:sp>
        <p:nvSpPr>
          <p:cNvPr id="3" name="Content Placeholder 2">
            <a:extLst>
              <a:ext uri="{FF2B5EF4-FFF2-40B4-BE49-F238E27FC236}">
                <a16:creationId xmlns:a16="http://schemas.microsoft.com/office/drawing/2014/main" id="{4726999B-2D4C-7C2B-B3BC-958AF59E1F68}"/>
              </a:ext>
            </a:extLst>
          </p:cNvPr>
          <p:cNvSpPr>
            <a:spLocks noGrp="1"/>
          </p:cNvSpPr>
          <p:nvPr>
            <p:ph idx="1"/>
          </p:nvPr>
        </p:nvSpPr>
        <p:spPr/>
        <p:txBody>
          <a:bodyPr>
            <a:normAutofit lnSpcReduction="10000"/>
          </a:bodyPr>
          <a:lstStyle/>
          <a:p>
            <a:r>
              <a:rPr lang="en-US" dirty="0"/>
              <a:t>“When a man takes a wife and marries her, if then she finds no favor in his eyes </a:t>
            </a:r>
            <a:r>
              <a:rPr lang="en-US" dirty="0">
                <a:solidFill>
                  <a:srgbClr val="FF0000"/>
                </a:solidFill>
                <a:latin typeface="Source Sans Pro Black" panose="020B0803030403020204" pitchFamily="34" charset="0"/>
              </a:rPr>
              <a:t>because he has found some indecency in her</a:t>
            </a:r>
            <a:r>
              <a:rPr lang="en-US" dirty="0"/>
              <a:t>, and he writes her a certificate of divorce and puts it in her hand and sends her out of his house, and she departs out of his house, and if she goes and becomes another man’s wife, and the latter man hates her and writes her a certificate of divorce and puts it in her hand and sends her out of his house, or if the latter man dies, who took her to be his wife, then her former husband, who sent her away, may not take her again to be his wife, after she has been defiled, for that is an abomination before the Lord. And you shall not bring sin upon the land that the Lord your God is giving you for an inheritance” (Deut. 24:1-4)</a:t>
            </a:r>
          </a:p>
        </p:txBody>
      </p:sp>
    </p:spTree>
    <p:extLst>
      <p:ext uri="{BB962C8B-B14F-4D97-AF65-F5344CB8AC3E}">
        <p14:creationId xmlns:p14="http://schemas.microsoft.com/office/powerpoint/2010/main" val="1724471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6EF7-5864-902B-E55A-AF0D465DEF77}"/>
              </a:ext>
            </a:extLst>
          </p:cNvPr>
          <p:cNvSpPr>
            <a:spLocks noGrp="1"/>
          </p:cNvSpPr>
          <p:nvPr>
            <p:ph type="title"/>
          </p:nvPr>
        </p:nvSpPr>
        <p:spPr/>
        <p:txBody>
          <a:bodyPr/>
          <a:lstStyle/>
          <a:p>
            <a:r>
              <a:rPr lang="en-US" dirty="0"/>
              <a:t>The Hillel School</a:t>
            </a:r>
          </a:p>
        </p:txBody>
      </p:sp>
      <p:sp>
        <p:nvSpPr>
          <p:cNvPr id="3" name="Content Placeholder 2">
            <a:extLst>
              <a:ext uri="{FF2B5EF4-FFF2-40B4-BE49-F238E27FC236}">
                <a16:creationId xmlns:a16="http://schemas.microsoft.com/office/drawing/2014/main" id="{4726999B-2D4C-7C2B-B3BC-958AF59E1F68}"/>
              </a:ext>
            </a:extLst>
          </p:cNvPr>
          <p:cNvSpPr>
            <a:spLocks noGrp="1"/>
          </p:cNvSpPr>
          <p:nvPr>
            <p:ph idx="1"/>
          </p:nvPr>
        </p:nvSpPr>
        <p:spPr/>
        <p:txBody>
          <a:bodyPr>
            <a:normAutofit lnSpcReduction="10000"/>
          </a:bodyPr>
          <a:lstStyle/>
          <a:p>
            <a:r>
              <a:rPr lang="en-US" dirty="0"/>
              <a:t>“When a man takes a wife and marries her, </a:t>
            </a:r>
            <a:r>
              <a:rPr lang="en-US" dirty="0">
                <a:solidFill>
                  <a:srgbClr val="FF0000"/>
                </a:solidFill>
                <a:latin typeface="Source Sans Pro Black" panose="020B0803030403020204" pitchFamily="34" charset="0"/>
              </a:rPr>
              <a:t>if then she finds no favor in his eyes</a:t>
            </a:r>
            <a:r>
              <a:rPr lang="en-US" dirty="0"/>
              <a:t> because he has found some indecency in her, and he writes her a certificate of divorce and puts it in her hand and sends her out of his house, and she departs out of his house, and if she goes and becomes another man’s wife, and the latter man hates her and writes her a certificate of divorce and puts it in her hand and sends her out of his house, or if the latter man dies, who took her to be his wife, then her former husband, who sent her away, may not take her again to be his wife, after she has been defiled, for that is an abomination before the Lord. And you shall not bring sin upon the land that the Lord your God is giving you for an inheritance” (Deut. 24:1-4).</a:t>
            </a:r>
          </a:p>
        </p:txBody>
      </p:sp>
    </p:spTree>
    <p:extLst>
      <p:ext uri="{BB962C8B-B14F-4D97-AF65-F5344CB8AC3E}">
        <p14:creationId xmlns:p14="http://schemas.microsoft.com/office/powerpoint/2010/main" val="359089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3F9A5-A472-E6B6-FAB5-D9367FB025CC}"/>
              </a:ext>
            </a:extLst>
          </p:cNvPr>
          <p:cNvSpPr>
            <a:spLocks noGrp="1"/>
          </p:cNvSpPr>
          <p:nvPr>
            <p:ph type="title"/>
          </p:nvPr>
        </p:nvSpPr>
        <p:spPr/>
        <p:txBody>
          <a:bodyPr/>
          <a:lstStyle/>
          <a:p>
            <a:r>
              <a:rPr lang="en-US" dirty="0"/>
              <a:t>Josephus</a:t>
            </a:r>
          </a:p>
        </p:txBody>
      </p:sp>
      <p:sp>
        <p:nvSpPr>
          <p:cNvPr id="3" name="Content Placeholder 2">
            <a:extLst>
              <a:ext uri="{FF2B5EF4-FFF2-40B4-BE49-F238E27FC236}">
                <a16:creationId xmlns:a16="http://schemas.microsoft.com/office/drawing/2014/main" id="{3A9E6F18-1CA1-60E2-0935-09BC4C81A1A2}"/>
              </a:ext>
            </a:extLst>
          </p:cNvPr>
          <p:cNvSpPr>
            <a:spLocks noGrp="1"/>
          </p:cNvSpPr>
          <p:nvPr>
            <p:ph idx="1"/>
          </p:nvPr>
        </p:nvSpPr>
        <p:spPr/>
        <p:txBody>
          <a:bodyPr>
            <a:normAutofit fontScale="92500" lnSpcReduction="10000"/>
          </a:bodyPr>
          <a:lstStyle/>
          <a:p>
            <a:r>
              <a:rPr lang="en-US" dirty="0"/>
              <a:t>“He that desires to be divorced from his wife </a:t>
            </a:r>
            <a:r>
              <a:rPr lang="en-US" dirty="0">
                <a:solidFill>
                  <a:srgbClr val="FF0000"/>
                </a:solidFill>
              </a:rPr>
              <a:t>for any cause whatsoever </a:t>
            </a:r>
            <a:r>
              <a:rPr lang="en-US" dirty="0"/>
              <a:t>(and many such causes happen among men), let him in writing give assurance that he will never use her as his wife any more; for by this means she may be at liberty to marry another husband, although before this bill of divorce be given, she is not to be permitted so to do; but if she be misused by him also, or if, when he is dead, her first husband would marry her again, it shall not be lawful for her to return to him” (</a:t>
            </a:r>
            <a:r>
              <a:rPr lang="en-US" i="1" dirty="0"/>
              <a:t>Antiquities</a:t>
            </a:r>
            <a:r>
              <a:rPr lang="en-US" dirty="0"/>
              <a:t> iv.253).</a:t>
            </a:r>
          </a:p>
          <a:p>
            <a:r>
              <a:rPr lang="en-US" dirty="0"/>
              <a:t> “. . . about which time</a:t>
            </a:r>
            <a:r>
              <a:rPr lang="en-US" dirty="0">
                <a:solidFill>
                  <a:srgbClr val="FF0000"/>
                </a:solidFill>
              </a:rPr>
              <a:t> I divorced my wife also, as not pleased with her behavior</a:t>
            </a:r>
            <a:r>
              <a:rPr lang="en-US" dirty="0"/>
              <a:t>, though not till she had been the mother of three children; two of whom are dead, and one, whom I named Hyrcanus, is alive” (</a:t>
            </a:r>
            <a:r>
              <a:rPr lang="en-US" i="1" dirty="0"/>
              <a:t>Vita</a:t>
            </a:r>
            <a:r>
              <a:rPr lang="en-US" dirty="0"/>
              <a:t> 426).</a:t>
            </a:r>
          </a:p>
        </p:txBody>
      </p:sp>
    </p:spTree>
    <p:extLst>
      <p:ext uri="{BB962C8B-B14F-4D97-AF65-F5344CB8AC3E}">
        <p14:creationId xmlns:p14="http://schemas.microsoft.com/office/powerpoint/2010/main" val="386961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756C-D369-DB15-D08F-FB834A5DC891}"/>
              </a:ext>
            </a:extLst>
          </p:cNvPr>
          <p:cNvSpPr>
            <a:spLocks noGrp="1"/>
          </p:cNvSpPr>
          <p:nvPr>
            <p:ph type="title"/>
          </p:nvPr>
        </p:nvSpPr>
        <p:spPr/>
        <p:txBody>
          <a:bodyPr/>
          <a:lstStyle/>
          <a:p>
            <a:r>
              <a:rPr lang="en-US" dirty="0"/>
              <a:t>Matthew 19:3</a:t>
            </a:r>
          </a:p>
        </p:txBody>
      </p:sp>
      <p:sp>
        <p:nvSpPr>
          <p:cNvPr id="3" name="Content Placeholder 2">
            <a:extLst>
              <a:ext uri="{FF2B5EF4-FFF2-40B4-BE49-F238E27FC236}">
                <a16:creationId xmlns:a16="http://schemas.microsoft.com/office/drawing/2014/main" id="{EB9323C5-0D2D-B04A-3D9F-C63B15BCFB57}"/>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Pharisees came up to him and tested him by asking, ‘Is it lawful to divorce one’s wife for any cause?’”</a:t>
            </a:r>
          </a:p>
          <a:p>
            <a:pPr lvl="1"/>
            <a:r>
              <a:rPr lang="en-US" dirty="0"/>
              <a:t>In this social context, the Pharisees approached Jesus to ask what He taught on divorce. The Pharisees bound their traditions upon all Jews, but were generally respected and known for their piety.</a:t>
            </a:r>
          </a:p>
          <a:p>
            <a:pPr lvl="1"/>
            <a:r>
              <a:rPr lang="en-US" dirty="0">
                <a:latin typeface="Source Sans Pro Black" panose="020B0803030403020204" pitchFamily="34" charset="0"/>
              </a:rPr>
              <a:t>Tested</a:t>
            </a:r>
            <a:r>
              <a:rPr lang="en-US" dirty="0"/>
              <a:t> (</a:t>
            </a:r>
            <a:r>
              <a:rPr lang="en-US" i="1" dirty="0" err="1"/>
              <a:t>peirazō</a:t>
            </a:r>
            <a:r>
              <a:rPr lang="en-US" dirty="0"/>
              <a:t>): “to attempt to entrap through a process of inquiry, </a:t>
            </a:r>
            <a:r>
              <a:rPr lang="en-US" i="1" dirty="0"/>
              <a:t>test</a:t>
            </a:r>
            <a:r>
              <a:rPr lang="en-US" dirty="0"/>
              <a:t>” (BDAG, 793). This describes their evil intent (cf. Matt. 16:1).</a:t>
            </a:r>
          </a:p>
          <a:p>
            <a:pPr lvl="1"/>
            <a:r>
              <a:rPr lang="en-US" dirty="0">
                <a:latin typeface="Source Sans Pro Black" panose="020B0803030403020204" pitchFamily="34" charset="0"/>
              </a:rPr>
              <a:t>For any cause: </a:t>
            </a:r>
            <a:r>
              <a:rPr lang="en-US" dirty="0"/>
              <a:t>“</a:t>
            </a:r>
            <a:r>
              <a:rPr lang="el-GR" kern="0" dirty="0">
                <a:effectLst/>
                <a:latin typeface="Calibri" panose="020F0502020204030204" pitchFamily="34" charset="0"/>
                <a:ea typeface="Calibri" panose="020F0502020204030204" pitchFamily="34" charset="0"/>
              </a:rPr>
              <a:t>κατὰ πᾶσαν αἰτίαν </a:t>
            </a:r>
            <a:r>
              <a:rPr lang="en-US" i="1" kern="0" dirty="0">
                <a:effectLst/>
                <a:ea typeface="Calibri" panose="020F0502020204030204" pitchFamily="34" charset="0"/>
              </a:rPr>
              <a:t>for any reason at all</a:t>
            </a:r>
            <a:r>
              <a:rPr lang="en-US" i="1" kern="0" dirty="0">
                <a:ea typeface="Calibri" panose="020F0502020204030204" pitchFamily="34" charset="0"/>
              </a:rPr>
              <a:t>” </a:t>
            </a:r>
            <a:r>
              <a:rPr lang="en-US" kern="0" dirty="0">
                <a:ea typeface="Calibri" panose="020F0502020204030204" pitchFamily="34" charset="0"/>
              </a:rPr>
              <a:t>(BDAG, 783).</a:t>
            </a:r>
          </a:p>
          <a:p>
            <a:pPr lvl="2"/>
            <a:r>
              <a:rPr lang="en-US" kern="0" dirty="0"/>
              <a:t>The English phrase can be read: “Is there any ground on which it is lawful to divorce one’s wife?” but the Greek phrase means “Is it lawful to divorce one’s wife for any and every cause?”</a:t>
            </a:r>
            <a:endParaRPr lang="en-US" dirty="0"/>
          </a:p>
          <a:p>
            <a:pPr lvl="1"/>
            <a:r>
              <a:rPr lang="en-US" dirty="0"/>
              <a:t>Which group (</a:t>
            </a:r>
            <a:r>
              <a:rPr lang="en-US" dirty="0" err="1"/>
              <a:t>Hillelites</a:t>
            </a:r>
            <a:r>
              <a:rPr lang="en-US" dirty="0"/>
              <a:t>/</a:t>
            </a:r>
            <a:r>
              <a:rPr lang="en-US" dirty="0" err="1"/>
              <a:t>Shammites</a:t>
            </a:r>
            <a:r>
              <a:rPr lang="en-US" dirty="0"/>
              <a:t>) is represented by the question?</a:t>
            </a:r>
          </a:p>
          <a:p>
            <a:pPr lvl="1"/>
            <a:r>
              <a:rPr lang="en-US" dirty="0"/>
              <a:t>This was an lightning-rod question: What happened to John the Baptist when he preached on divorce?</a:t>
            </a:r>
          </a:p>
        </p:txBody>
      </p:sp>
    </p:spTree>
    <p:extLst>
      <p:ext uri="{BB962C8B-B14F-4D97-AF65-F5344CB8AC3E}">
        <p14:creationId xmlns:p14="http://schemas.microsoft.com/office/powerpoint/2010/main" val="94447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ED450-A751-C126-B468-F7964814C1D6}"/>
              </a:ext>
            </a:extLst>
          </p:cNvPr>
          <p:cNvSpPr>
            <a:spLocks noGrp="1"/>
          </p:cNvSpPr>
          <p:nvPr>
            <p:ph type="title"/>
          </p:nvPr>
        </p:nvSpPr>
        <p:spPr/>
        <p:txBody>
          <a:bodyPr/>
          <a:lstStyle/>
          <a:p>
            <a:r>
              <a:rPr lang="en-US" dirty="0"/>
              <a:t>Another Possibility</a:t>
            </a:r>
          </a:p>
        </p:txBody>
      </p:sp>
      <p:sp>
        <p:nvSpPr>
          <p:cNvPr id="3" name="Content Placeholder 2">
            <a:extLst>
              <a:ext uri="{FF2B5EF4-FFF2-40B4-BE49-F238E27FC236}">
                <a16:creationId xmlns:a16="http://schemas.microsoft.com/office/drawing/2014/main" id="{64879CEB-55C8-BFF9-9FB9-6EFD3F1DEC00}"/>
              </a:ext>
            </a:extLst>
          </p:cNvPr>
          <p:cNvSpPr>
            <a:spLocks noGrp="1"/>
          </p:cNvSpPr>
          <p:nvPr>
            <p:ph idx="1"/>
          </p:nvPr>
        </p:nvSpPr>
        <p:spPr/>
        <p:txBody>
          <a:bodyPr>
            <a:normAutofit lnSpcReduction="10000"/>
          </a:bodyPr>
          <a:lstStyle/>
          <a:p>
            <a:r>
              <a:rPr lang="en-US" dirty="0"/>
              <a:t>Why was John the Baptist put to death?</a:t>
            </a:r>
          </a:p>
          <a:p>
            <a:r>
              <a:rPr lang="en-US" dirty="0"/>
              <a:t>It is possible that the Pharisees saw an opportunity to get Jesus in the same trouble that John the Baptist was in, trying to get Him to condemn (specifically or by implication) the marriage of Herod Antipas to Herodias.</a:t>
            </a:r>
          </a:p>
          <a:p>
            <a:r>
              <a:rPr lang="en-US" dirty="0"/>
              <a:t>Luke 13:31 records that some Pharisees advised Jesus, “Get away from here, for Herod wants to kill you.”</a:t>
            </a:r>
          </a:p>
          <a:p>
            <a:pPr lvl="1"/>
            <a:r>
              <a:rPr lang="en-US" dirty="0"/>
              <a:t>What would motivate Herod to want to kill Jesus?</a:t>
            </a:r>
          </a:p>
          <a:p>
            <a:pPr lvl="1"/>
            <a:r>
              <a:rPr lang="en-US" dirty="0"/>
              <a:t>Perhaps, the Pharisees misread Herod. We must remember that at Jesus’s trial Herod Antipas sent Jesus back to Pilate, saying he was innocent of anything.</a:t>
            </a:r>
          </a:p>
          <a:p>
            <a:endParaRPr lang="en-US" dirty="0"/>
          </a:p>
        </p:txBody>
      </p:sp>
    </p:spTree>
    <p:extLst>
      <p:ext uri="{BB962C8B-B14F-4D97-AF65-F5344CB8AC3E}">
        <p14:creationId xmlns:p14="http://schemas.microsoft.com/office/powerpoint/2010/main" val="334034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2EB31-AA48-EB1E-794E-C3475EE76AD0}"/>
              </a:ext>
            </a:extLst>
          </p:cNvPr>
          <p:cNvSpPr>
            <a:spLocks noGrp="1"/>
          </p:cNvSpPr>
          <p:nvPr>
            <p:ph type="title"/>
          </p:nvPr>
        </p:nvSpPr>
        <p:spPr/>
        <p:txBody>
          <a:bodyPr/>
          <a:lstStyle/>
          <a:p>
            <a:r>
              <a:rPr lang="en-US" dirty="0"/>
              <a:t>Matthew 19:4-5</a:t>
            </a:r>
          </a:p>
        </p:txBody>
      </p:sp>
      <p:sp>
        <p:nvSpPr>
          <p:cNvPr id="3" name="Content Placeholder 2">
            <a:extLst>
              <a:ext uri="{FF2B5EF4-FFF2-40B4-BE49-F238E27FC236}">
                <a16:creationId xmlns:a16="http://schemas.microsoft.com/office/drawing/2014/main" id="{EDDA6442-355F-8A45-1B7C-BFB6796C1D4D}"/>
              </a:ext>
            </a:extLst>
          </p:cNvPr>
          <p:cNvSpPr>
            <a:spLocks noGrp="1"/>
          </p:cNvSpPr>
          <p:nvPr>
            <p:ph idx="1"/>
          </p:nvPr>
        </p:nvSpPr>
        <p:spPr>
          <a:xfrm>
            <a:off x="838200" y="1825625"/>
            <a:ext cx="10515600" cy="4667250"/>
          </a:xfrm>
        </p:spPr>
        <p:txBody>
          <a:bodyPr>
            <a:normAutofit fontScale="92500" lnSpcReduction="10000"/>
          </a:bodyPr>
          <a:lstStyle/>
          <a:p>
            <a:pPr algn="l" rtl="0"/>
            <a:r>
              <a:rPr lang="en-US" dirty="0">
                <a:latin typeface="Source Sans Pro Black" panose="020B0803030403020204" pitchFamily="34" charset="0"/>
              </a:rPr>
              <a:t>“He answered, ‘Have you not read that he who created them from the beginning made them male and female, and said, “Therefore a man shall leave his father and his mother and hold fast to his wife, and the two shall become one flesh”?’”</a:t>
            </a:r>
          </a:p>
          <a:p>
            <a:pPr lvl="1"/>
            <a:r>
              <a:rPr lang="en-US" dirty="0"/>
              <a:t>What view did Jesus hold about the historical accurateness of Genesis 1-2?</a:t>
            </a:r>
          </a:p>
          <a:p>
            <a:pPr lvl="1"/>
            <a:r>
              <a:rPr lang="en-US" dirty="0"/>
              <a:t>What is the significance of “from the beginning” for the theory of evolution?</a:t>
            </a:r>
          </a:p>
          <a:p>
            <a:pPr lvl="1"/>
            <a:r>
              <a:rPr lang="en-US" dirty="0"/>
              <a:t>To what two Scriptures does Jesus point those who were tempting Him?</a:t>
            </a:r>
          </a:p>
          <a:p>
            <a:pPr lvl="1"/>
            <a:r>
              <a:rPr lang="en-US" dirty="0"/>
              <a:t>What two actions are ascribed to God in this verse?</a:t>
            </a:r>
          </a:p>
          <a:p>
            <a:pPr lvl="1"/>
            <a:r>
              <a:rPr lang="en-US" dirty="0"/>
              <a:t>How many genders did God make?</a:t>
            </a:r>
          </a:p>
          <a:p>
            <a:pPr lvl="1"/>
            <a:r>
              <a:rPr lang="en-US" dirty="0"/>
              <a:t>What are the implications of who said the quotation?</a:t>
            </a:r>
          </a:p>
          <a:p>
            <a:pPr lvl="1"/>
            <a:r>
              <a:rPr lang="en-US" dirty="0"/>
              <a:t>Why is it necessary for one getting married to leave father and mother?</a:t>
            </a:r>
          </a:p>
          <a:p>
            <a:pPr lvl="1"/>
            <a:r>
              <a:rPr lang="en-US" dirty="0"/>
              <a:t>What is it necessary for man to cleave to his wife?</a:t>
            </a:r>
          </a:p>
          <a:p>
            <a:pPr lvl="1"/>
            <a:r>
              <a:rPr lang="en-US" dirty="0"/>
              <a:t>In what way do the two become “one flesh”?</a:t>
            </a:r>
          </a:p>
          <a:p>
            <a:endParaRPr lang="en-US" dirty="0"/>
          </a:p>
        </p:txBody>
      </p:sp>
    </p:spTree>
    <p:extLst>
      <p:ext uri="{BB962C8B-B14F-4D97-AF65-F5344CB8AC3E}">
        <p14:creationId xmlns:p14="http://schemas.microsoft.com/office/powerpoint/2010/main" val="90779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ircle(in)">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circle(in)">
                                      <p:cBhvr>
                                        <p:cTn id="4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DE6C-1D05-FAB9-2A70-F8521D374352}"/>
              </a:ext>
            </a:extLst>
          </p:cNvPr>
          <p:cNvSpPr>
            <a:spLocks noGrp="1"/>
          </p:cNvSpPr>
          <p:nvPr>
            <p:ph type="title"/>
          </p:nvPr>
        </p:nvSpPr>
        <p:spPr/>
        <p:txBody>
          <a:bodyPr/>
          <a:lstStyle/>
          <a:p>
            <a:r>
              <a:rPr lang="en-US" dirty="0"/>
              <a:t>One Flesh</a:t>
            </a:r>
          </a:p>
        </p:txBody>
      </p:sp>
      <p:sp>
        <p:nvSpPr>
          <p:cNvPr id="3" name="Content Placeholder 2">
            <a:extLst>
              <a:ext uri="{FF2B5EF4-FFF2-40B4-BE49-F238E27FC236}">
                <a16:creationId xmlns:a16="http://schemas.microsoft.com/office/drawing/2014/main" id="{3CDB493B-A9EA-1E3B-EE5C-1E1F99429F6D}"/>
              </a:ext>
            </a:extLst>
          </p:cNvPr>
          <p:cNvSpPr>
            <a:spLocks noGrp="1"/>
          </p:cNvSpPr>
          <p:nvPr>
            <p:ph idx="1"/>
          </p:nvPr>
        </p:nvSpPr>
        <p:spPr/>
        <p:txBody>
          <a:bodyPr>
            <a:normAutofit/>
          </a:bodyPr>
          <a:lstStyle/>
          <a:p>
            <a:r>
              <a:rPr lang="en-US" dirty="0">
                <a:latin typeface="Source Sans Pro Black" panose="020B0803030403020204" pitchFamily="34" charset="0"/>
              </a:rPr>
              <a:t>R. T. France: </a:t>
            </a:r>
            <a:r>
              <a:rPr lang="en-US" dirty="0"/>
              <a:t>“‘One flesh vividly expresses a view of marriage as something much deeper than either human convenience or social convention, and this is drawn out by Jesus’ ringing pronouncement (rightly and magnificently emphasized in the marriage service), What God has joined together, let not man put asunder. </a:t>
            </a:r>
            <a:r>
              <a:rPr lang="en-US" dirty="0">
                <a:latin typeface="Source Sans Pro Black" panose="020B0803030403020204" pitchFamily="34" charset="0"/>
              </a:rPr>
              <a:t>To see divorce as man undoing the work of God puts the whole issue in a radically new perspective</a:t>
            </a:r>
            <a:r>
              <a:rPr lang="en-US" dirty="0"/>
              <a:t>” (</a:t>
            </a:r>
            <a:r>
              <a:rPr lang="en-US" i="1" dirty="0"/>
              <a:t>Matthew: An Introduction and Commentary</a:t>
            </a:r>
            <a:r>
              <a:rPr lang="en-US" dirty="0"/>
              <a:t>, 284) .</a:t>
            </a:r>
          </a:p>
        </p:txBody>
      </p:sp>
    </p:spTree>
    <p:extLst>
      <p:ext uri="{BB962C8B-B14F-4D97-AF65-F5344CB8AC3E}">
        <p14:creationId xmlns:p14="http://schemas.microsoft.com/office/powerpoint/2010/main" val="1485682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0816-0A29-1063-BCE0-47240A79F35C}"/>
              </a:ext>
            </a:extLst>
          </p:cNvPr>
          <p:cNvSpPr>
            <a:spLocks noGrp="1"/>
          </p:cNvSpPr>
          <p:nvPr>
            <p:ph type="title"/>
          </p:nvPr>
        </p:nvSpPr>
        <p:spPr/>
        <p:txBody>
          <a:bodyPr/>
          <a:lstStyle/>
          <a:p>
            <a:r>
              <a:rPr lang="en-US" dirty="0"/>
              <a:t>Matthew 19:6</a:t>
            </a:r>
          </a:p>
        </p:txBody>
      </p:sp>
      <p:sp>
        <p:nvSpPr>
          <p:cNvPr id="3" name="Content Placeholder 2">
            <a:extLst>
              <a:ext uri="{FF2B5EF4-FFF2-40B4-BE49-F238E27FC236}">
                <a16:creationId xmlns:a16="http://schemas.microsoft.com/office/drawing/2014/main" id="{88D2EB8D-CED2-C3AB-4914-16BA899670EC}"/>
              </a:ext>
            </a:extLst>
          </p:cNvPr>
          <p:cNvSpPr>
            <a:spLocks noGrp="1"/>
          </p:cNvSpPr>
          <p:nvPr>
            <p:ph idx="1"/>
          </p:nvPr>
        </p:nvSpPr>
        <p:spPr/>
        <p:txBody>
          <a:bodyPr>
            <a:normAutofit lnSpcReduction="10000"/>
          </a:bodyPr>
          <a:lstStyle/>
          <a:p>
            <a:r>
              <a:rPr lang="en-US" dirty="0">
                <a:latin typeface="Source Sans Pro Black" panose="020B0803030403020204" pitchFamily="34" charset="0"/>
              </a:rPr>
              <a:t>“So they are no longer two but one flesh. What therefore God has joined together, let not man separate.”</a:t>
            </a:r>
          </a:p>
          <a:p>
            <a:pPr lvl="1"/>
            <a:r>
              <a:rPr lang="en-US" dirty="0">
                <a:latin typeface="Source Sans Pro Black" panose="020B0803030403020204" pitchFamily="34" charset="0"/>
              </a:rPr>
              <a:t>So</a:t>
            </a:r>
            <a:r>
              <a:rPr lang="en-US" dirty="0"/>
              <a:t> (</a:t>
            </a:r>
            <a:r>
              <a:rPr lang="en-US" i="1" dirty="0" err="1"/>
              <a:t>hōste</a:t>
            </a:r>
            <a:r>
              <a:rPr lang="en-US" dirty="0"/>
              <a:t>): conjunction “introducing independent clauses </a:t>
            </a:r>
            <a:r>
              <a:rPr lang="en-US" i="1" dirty="0"/>
              <a:t>for this reason, therefore, so</a:t>
            </a:r>
            <a:r>
              <a:rPr lang="en-US" dirty="0"/>
              <a:t>” (BDAG, 1107).</a:t>
            </a:r>
            <a:endParaRPr lang="en-US" i="1" dirty="0"/>
          </a:p>
          <a:p>
            <a:pPr lvl="1"/>
            <a:r>
              <a:rPr lang="en-US" dirty="0"/>
              <a:t>What inferences did Jesus draw from Gen. 1:1, 27; 2:24?</a:t>
            </a:r>
          </a:p>
          <a:p>
            <a:pPr lvl="2"/>
            <a:r>
              <a:rPr lang="en-US" dirty="0"/>
              <a:t>They are no longer two but one flesh.</a:t>
            </a:r>
          </a:p>
          <a:p>
            <a:pPr lvl="2"/>
            <a:r>
              <a:rPr lang="en-US" dirty="0"/>
              <a:t>God is the one who joined (</a:t>
            </a:r>
            <a:r>
              <a:rPr lang="en-US" i="1" dirty="0" err="1"/>
              <a:t>suzeugnumi</a:t>
            </a:r>
            <a:r>
              <a:rPr lang="en-US" dirty="0"/>
              <a:t>: “literally ‘yoke together,’ then generally to make a pair, </a:t>
            </a:r>
            <a:r>
              <a:rPr lang="en-US" i="1" dirty="0"/>
              <a:t>join together, pair,</a:t>
            </a:r>
            <a:r>
              <a:rPr lang="en-US" dirty="0"/>
              <a:t>” BDAG, 954)them together.</a:t>
            </a:r>
          </a:p>
          <a:p>
            <a:pPr lvl="1"/>
            <a:r>
              <a:rPr lang="en-US" dirty="0"/>
              <a:t>What command did He make based on these inferences?</a:t>
            </a:r>
          </a:p>
          <a:p>
            <a:pPr lvl="2"/>
            <a:r>
              <a:rPr lang="en-US" dirty="0">
                <a:latin typeface="Source Sans Pro Black" panose="020B0803030403020204" pitchFamily="34" charset="0"/>
              </a:rPr>
              <a:t>Separate</a:t>
            </a:r>
            <a:r>
              <a:rPr lang="en-US" dirty="0"/>
              <a:t> (</a:t>
            </a:r>
            <a:r>
              <a:rPr lang="en-US" i="1" dirty="0"/>
              <a:t>chorizo</a:t>
            </a:r>
            <a:r>
              <a:rPr lang="en-US" dirty="0"/>
              <a:t>): “to cause separation through use of space between, </a:t>
            </a:r>
            <a:r>
              <a:rPr lang="en-US" i="1" dirty="0"/>
              <a:t>divide, separate</a:t>
            </a:r>
            <a:r>
              <a:rPr lang="en-US" dirty="0"/>
              <a:t> . . . </a:t>
            </a:r>
            <a:r>
              <a:rPr lang="en-US" i="1" dirty="0"/>
              <a:t>be separated of divorce. . . </a:t>
            </a:r>
            <a:r>
              <a:rPr lang="en-US" dirty="0"/>
              <a:t>Often in marriage contracts in the papyrus</a:t>
            </a:r>
            <a:r>
              <a:rPr lang="en-US" i="1" dirty="0"/>
              <a:t>” </a:t>
            </a:r>
            <a:r>
              <a:rPr lang="en-US" dirty="0"/>
              <a:t>(BDAG, 1095).</a:t>
            </a:r>
          </a:p>
          <a:p>
            <a:endParaRPr lang="en-US" dirty="0"/>
          </a:p>
        </p:txBody>
      </p:sp>
    </p:spTree>
    <p:extLst>
      <p:ext uri="{BB962C8B-B14F-4D97-AF65-F5344CB8AC3E}">
        <p14:creationId xmlns:p14="http://schemas.microsoft.com/office/powerpoint/2010/main" val="139085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19</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1916-82E3-25BB-0315-987EAD78E61B}"/>
              </a:ext>
            </a:extLst>
          </p:cNvPr>
          <p:cNvSpPr>
            <a:spLocks noGrp="1"/>
          </p:cNvSpPr>
          <p:nvPr>
            <p:ph type="title"/>
          </p:nvPr>
        </p:nvSpPr>
        <p:spPr/>
        <p:txBody>
          <a:bodyPr>
            <a:normAutofit/>
          </a:bodyPr>
          <a:lstStyle/>
          <a:p>
            <a:r>
              <a:rPr lang="en-US" sz="4000" dirty="0"/>
              <a:t>Who Joins/Separates People in Marriage?</a:t>
            </a:r>
          </a:p>
        </p:txBody>
      </p:sp>
      <p:sp>
        <p:nvSpPr>
          <p:cNvPr id="3" name="Content Placeholder 2">
            <a:extLst>
              <a:ext uri="{FF2B5EF4-FFF2-40B4-BE49-F238E27FC236}">
                <a16:creationId xmlns:a16="http://schemas.microsoft.com/office/drawing/2014/main" id="{1BA48673-2713-91B4-E3F6-BF974B7F42C3}"/>
              </a:ext>
            </a:extLst>
          </p:cNvPr>
          <p:cNvSpPr>
            <a:spLocks noGrp="1"/>
          </p:cNvSpPr>
          <p:nvPr>
            <p:ph idx="1"/>
          </p:nvPr>
        </p:nvSpPr>
        <p:spPr/>
        <p:txBody>
          <a:bodyPr>
            <a:normAutofit fontScale="92500" lnSpcReduction="10000"/>
          </a:bodyPr>
          <a:lstStyle/>
          <a:p>
            <a:r>
              <a:rPr lang="en-US" dirty="0"/>
              <a:t>Catholics: the church</a:t>
            </a:r>
          </a:p>
          <a:p>
            <a:pPr lvl="1"/>
            <a:r>
              <a:rPr lang="en-US" dirty="0"/>
              <a:t>Unless one is married in the church by an appointed priest, he is not married.</a:t>
            </a:r>
          </a:p>
          <a:p>
            <a:r>
              <a:rPr lang="en-US" dirty="0"/>
              <a:t>Civil government: the legal documents</a:t>
            </a:r>
          </a:p>
          <a:p>
            <a:pPr lvl="1"/>
            <a:r>
              <a:rPr lang="en-US" dirty="0"/>
              <a:t>Brethren have understood that not all marriages recognized by the government are accepted by God.</a:t>
            </a:r>
          </a:p>
          <a:p>
            <a:pPr lvl="2"/>
            <a:r>
              <a:rPr lang="en-US" dirty="0"/>
              <a:t>Remember what got John the Baptist killed: “It is not lawful for you to have her” (Matt. 14:12). </a:t>
            </a:r>
          </a:p>
          <a:p>
            <a:pPr lvl="2"/>
            <a:r>
              <a:rPr lang="en-US" dirty="0"/>
              <a:t>We have understood that government does not determine what is a legitimate marriage as shown by our use of such terms as an “adulterous marriage.”</a:t>
            </a:r>
          </a:p>
          <a:p>
            <a:pPr lvl="2"/>
            <a:r>
              <a:rPr lang="en-US" dirty="0"/>
              <a:t>We now have recognized the same fact with reference to homosexual marriages.</a:t>
            </a:r>
          </a:p>
          <a:p>
            <a:r>
              <a:rPr lang="en-US" dirty="0"/>
              <a:t>God is the only one who can bind and loose a couple in a marriage.</a:t>
            </a:r>
          </a:p>
          <a:p>
            <a:pPr lvl="1"/>
            <a:r>
              <a:rPr lang="en-US" dirty="0"/>
              <a:t>Divorce is man’s effort to undo the work of God.</a:t>
            </a:r>
          </a:p>
        </p:txBody>
      </p:sp>
    </p:spTree>
    <p:extLst>
      <p:ext uri="{BB962C8B-B14F-4D97-AF65-F5344CB8AC3E}">
        <p14:creationId xmlns:p14="http://schemas.microsoft.com/office/powerpoint/2010/main" val="351833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ircle(in)">
                                      <p:cBhvr>
                                        <p:cTn id="21" dur="20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circle(in)">
                                      <p:cBhvr>
                                        <p:cTn id="26" dur="2000"/>
                                        <p:tgtEl>
                                          <p:spTgt spid="3">
                                            <p:txEl>
                                              <p:pRg st="7" end="7"/>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circle(in)">
                                      <p:cBhvr>
                                        <p:cTn id="2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A83C-D0C3-51DA-93E1-83B9EA5ED510}"/>
              </a:ext>
            </a:extLst>
          </p:cNvPr>
          <p:cNvSpPr>
            <a:spLocks noGrp="1"/>
          </p:cNvSpPr>
          <p:nvPr>
            <p:ph type="title"/>
          </p:nvPr>
        </p:nvSpPr>
        <p:spPr/>
        <p:txBody>
          <a:bodyPr/>
          <a:lstStyle/>
          <a:p>
            <a:r>
              <a:rPr lang="en-US" dirty="0"/>
              <a:t>John </a:t>
            </a:r>
            <a:r>
              <a:rPr lang="en-US" dirty="0" err="1"/>
              <a:t>Nolland</a:t>
            </a:r>
            <a:endParaRPr lang="en-US" dirty="0"/>
          </a:p>
        </p:txBody>
      </p:sp>
      <p:sp>
        <p:nvSpPr>
          <p:cNvPr id="3" name="Content Placeholder 2">
            <a:extLst>
              <a:ext uri="{FF2B5EF4-FFF2-40B4-BE49-F238E27FC236}">
                <a16:creationId xmlns:a16="http://schemas.microsoft.com/office/drawing/2014/main" id="{C6B3A62E-B842-B03A-0F35-89A3EF5D149C}"/>
              </a:ext>
            </a:extLst>
          </p:cNvPr>
          <p:cNvSpPr>
            <a:spLocks noGrp="1"/>
          </p:cNvSpPr>
          <p:nvPr>
            <p:ph idx="1"/>
          </p:nvPr>
        </p:nvSpPr>
        <p:spPr/>
        <p:txBody>
          <a:bodyPr>
            <a:normAutofit/>
          </a:bodyPr>
          <a:lstStyle/>
          <a:p>
            <a:r>
              <a:rPr lang="en-US" dirty="0"/>
              <a:t>“In marriage God makes of a man and woman a linked pair, partnered for the needs, responsibilities, and eventualities of life. Presumably God is the one who yokes because the union between man and woman described in Gn. 2:24 is seen to be based on the way God created men and women; it is a union which has the naturalness of a divinely appointed order of things” (</a:t>
            </a:r>
            <a:r>
              <a:rPr lang="en-US" i="1" dirty="0"/>
              <a:t>The Gospel of Matthew: A Commentary on the Greek Text</a:t>
            </a:r>
            <a:r>
              <a:rPr lang="en-US" dirty="0"/>
              <a:t>, 773).</a:t>
            </a:r>
          </a:p>
        </p:txBody>
      </p:sp>
    </p:spTree>
    <p:extLst>
      <p:ext uri="{BB962C8B-B14F-4D97-AF65-F5344CB8AC3E}">
        <p14:creationId xmlns:p14="http://schemas.microsoft.com/office/powerpoint/2010/main" val="2110217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CFE8-03B5-4BCA-F892-C115FE065080}"/>
              </a:ext>
            </a:extLst>
          </p:cNvPr>
          <p:cNvSpPr>
            <a:spLocks noGrp="1"/>
          </p:cNvSpPr>
          <p:nvPr>
            <p:ph type="title"/>
          </p:nvPr>
        </p:nvSpPr>
        <p:spPr/>
        <p:txBody>
          <a:bodyPr/>
          <a:lstStyle/>
          <a:p>
            <a:r>
              <a:rPr lang="en-US" dirty="0"/>
              <a:t>The Permanence of Marriage</a:t>
            </a:r>
          </a:p>
        </p:txBody>
      </p:sp>
      <p:sp>
        <p:nvSpPr>
          <p:cNvPr id="3" name="Content Placeholder 2">
            <a:extLst>
              <a:ext uri="{FF2B5EF4-FFF2-40B4-BE49-F238E27FC236}">
                <a16:creationId xmlns:a16="http://schemas.microsoft.com/office/drawing/2014/main" id="{CC09EED1-7766-10CB-EEF5-07E6C6170130}"/>
              </a:ext>
            </a:extLst>
          </p:cNvPr>
          <p:cNvSpPr>
            <a:spLocks noGrp="1"/>
          </p:cNvSpPr>
          <p:nvPr>
            <p:ph idx="1"/>
          </p:nvPr>
        </p:nvSpPr>
        <p:spPr>
          <a:xfrm>
            <a:off x="838200" y="1825625"/>
            <a:ext cx="10515600" cy="4667250"/>
          </a:xfrm>
        </p:spPr>
        <p:txBody>
          <a:bodyPr>
            <a:normAutofit fontScale="92500" lnSpcReduction="10000"/>
          </a:bodyPr>
          <a:lstStyle/>
          <a:p>
            <a:r>
              <a:rPr lang="en-US" dirty="0"/>
              <a:t>“Or do you not know, brothers—for I am speaking to those who know the law—that the law is binding on a person only as long as he lives? </a:t>
            </a:r>
            <a:r>
              <a:rPr lang="en-US" dirty="0">
                <a:latin typeface="Source Sans Pro Black" panose="020B0803030403020204" pitchFamily="34" charset="0"/>
              </a:rPr>
              <a:t>For a married woman is bound by law to her husband while he lives</a:t>
            </a:r>
            <a:r>
              <a:rPr lang="en-US" dirty="0"/>
              <a:t>, but if her husband dies she is released from the law of marriage. Accordingly, she will be called an adulteress if she lives with another man while her husband is alive. But if her husband dies, she is free from that law, and if she marries another man she is not an adulteress” (Rom. 7:1-3).</a:t>
            </a:r>
          </a:p>
          <a:p>
            <a:r>
              <a:rPr lang="en-US" dirty="0"/>
              <a:t>“</a:t>
            </a:r>
            <a:r>
              <a:rPr lang="en-US" dirty="0">
                <a:latin typeface="Source Sans Pro Black" panose="020B0803030403020204" pitchFamily="34" charset="0"/>
              </a:rPr>
              <a:t>A wife is bound to her husband as long as he lives</a:t>
            </a:r>
            <a:r>
              <a:rPr lang="en-US" dirty="0"/>
              <a:t>. But if her husband dies, she is free to be married to whom she wishes, only in the Lord” (1 Cor. 7:39).</a:t>
            </a:r>
          </a:p>
          <a:p>
            <a:r>
              <a:rPr lang="en-US" dirty="0"/>
              <a:t>The American attitude toward marriage reduces it to a casual union, dissolvable at the whim of either mate.</a:t>
            </a:r>
          </a:p>
          <a:p>
            <a:endParaRPr lang="en-US" dirty="0"/>
          </a:p>
          <a:p>
            <a:endParaRPr lang="en-US" dirty="0"/>
          </a:p>
        </p:txBody>
      </p:sp>
    </p:spTree>
    <p:extLst>
      <p:ext uri="{BB962C8B-B14F-4D97-AF65-F5344CB8AC3E}">
        <p14:creationId xmlns:p14="http://schemas.microsoft.com/office/powerpoint/2010/main" val="249797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0EA20-C250-824E-8F23-57DFA850B309}"/>
              </a:ext>
            </a:extLst>
          </p:cNvPr>
          <p:cNvSpPr>
            <a:spLocks noGrp="1"/>
          </p:cNvSpPr>
          <p:nvPr>
            <p:ph type="title"/>
          </p:nvPr>
        </p:nvSpPr>
        <p:spPr/>
        <p:txBody>
          <a:bodyPr/>
          <a:lstStyle/>
          <a:p>
            <a:r>
              <a:rPr lang="en-US" dirty="0"/>
              <a:t>Matthew 19:7</a:t>
            </a:r>
          </a:p>
        </p:txBody>
      </p:sp>
      <p:sp>
        <p:nvSpPr>
          <p:cNvPr id="3" name="Content Placeholder 2">
            <a:extLst>
              <a:ext uri="{FF2B5EF4-FFF2-40B4-BE49-F238E27FC236}">
                <a16:creationId xmlns:a16="http://schemas.microsoft.com/office/drawing/2014/main" id="{32FF8AE8-5C6E-E18A-A3FC-9EA5E3DAE976}"/>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“They said to him, ‘Why then did Moses command one to give a certificate of divorce and to send her away?’”</a:t>
            </a:r>
          </a:p>
          <a:p>
            <a:pPr lvl="1"/>
            <a:r>
              <a:rPr lang="en-US" dirty="0"/>
              <a:t>This is an allusion to Deuteronomy 24:1-4. The Pharisees think that Jesus has fallen into their trap by repudiating what Moses commanded. </a:t>
            </a:r>
          </a:p>
          <a:p>
            <a:pPr lvl="1"/>
            <a:r>
              <a:rPr lang="en-US" dirty="0"/>
              <a:t>The Mishnah focuses on following the correct procedures by which divorce documents must be served. </a:t>
            </a:r>
          </a:p>
          <a:p>
            <a:pPr lvl="2"/>
            <a:r>
              <a:rPr lang="en-US" dirty="0"/>
              <a:t>The Tractate </a:t>
            </a:r>
            <a:r>
              <a:rPr lang="en-US" i="1" dirty="0"/>
              <a:t>Gittin</a:t>
            </a:r>
            <a:r>
              <a:rPr lang="en-US" dirty="0"/>
              <a:t> reads like a legal code instructing a person in the correct procedures for divorcing one’s wife (pp. 395-446). </a:t>
            </a:r>
          </a:p>
          <a:p>
            <a:pPr lvl="2"/>
            <a:r>
              <a:rPr lang="en-US" dirty="0"/>
              <a:t>It must be written with the correct statements (especially including “Lo, you are free to marry any man”), be properly witnessed, and properly delivered to the woman.</a:t>
            </a:r>
          </a:p>
          <a:p>
            <a:pPr lvl="1"/>
            <a:r>
              <a:rPr lang="en-US" dirty="0">
                <a:latin typeface="Source Sans Pro Black" panose="020B0803030403020204" pitchFamily="34" charset="0"/>
              </a:rPr>
              <a:t>Send her away </a:t>
            </a:r>
            <a:r>
              <a:rPr lang="en-US" dirty="0"/>
              <a:t>(</a:t>
            </a:r>
            <a:r>
              <a:rPr lang="en-US" i="1" dirty="0" err="1"/>
              <a:t>apoluō</a:t>
            </a:r>
            <a:r>
              <a:rPr lang="en-US" dirty="0"/>
              <a:t>): “to dissolve a marriage relationship, </a:t>
            </a:r>
            <a:r>
              <a:rPr lang="en-US" i="1" dirty="0"/>
              <a:t>to divorce</a:t>
            </a:r>
            <a:r>
              <a:rPr lang="en-US" dirty="0"/>
              <a:t>” (BDAG, 118).</a:t>
            </a:r>
          </a:p>
        </p:txBody>
      </p:sp>
    </p:spTree>
    <p:extLst>
      <p:ext uri="{BB962C8B-B14F-4D97-AF65-F5344CB8AC3E}">
        <p14:creationId xmlns:p14="http://schemas.microsoft.com/office/powerpoint/2010/main" val="269337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F59EB-8178-1DCB-21EF-22A3A3BE01AA}"/>
              </a:ext>
            </a:extLst>
          </p:cNvPr>
          <p:cNvSpPr>
            <a:spLocks noGrp="1"/>
          </p:cNvSpPr>
          <p:nvPr>
            <p:ph type="title"/>
          </p:nvPr>
        </p:nvSpPr>
        <p:spPr/>
        <p:txBody>
          <a:bodyPr/>
          <a:lstStyle/>
          <a:p>
            <a:r>
              <a:rPr lang="en-US" dirty="0"/>
              <a:t>Matthew 19:8</a:t>
            </a:r>
          </a:p>
        </p:txBody>
      </p:sp>
      <p:sp>
        <p:nvSpPr>
          <p:cNvPr id="3" name="Content Placeholder 2">
            <a:extLst>
              <a:ext uri="{FF2B5EF4-FFF2-40B4-BE49-F238E27FC236}">
                <a16:creationId xmlns:a16="http://schemas.microsoft.com/office/drawing/2014/main" id="{4F4AC82E-40EA-68ED-901E-2A00F87A7281}"/>
              </a:ext>
            </a:extLst>
          </p:cNvPr>
          <p:cNvSpPr>
            <a:spLocks noGrp="1"/>
          </p:cNvSpPr>
          <p:nvPr>
            <p:ph idx="1"/>
          </p:nvPr>
        </p:nvSpPr>
        <p:spPr/>
        <p:txBody>
          <a:bodyPr>
            <a:normAutofit fontScale="92500"/>
          </a:bodyPr>
          <a:lstStyle/>
          <a:p>
            <a:r>
              <a:rPr lang="en-US" dirty="0">
                <a:latin typeface="Source Sans Pro Black" panose="020B0803030403020204" pitchFamily="34" charset="0"/>
              </a:rPr>
              <a:t>“He said to them, ‘Because of your hardness of heart Moses allowed you to divorce your wives, but from the beginning it was not so.’”</a:t>
            </a:r>
          </a:p>
          <a:p>
            <a:pPr lvl="1"/>
            <a:r>
              <a:rPr lang="en-US" dirty="0"/>
              <a:t>Jesus emphasizes the context of Deuteronomy 24:1-4. It was not commanding men to divorce their wives but correcting the hardheartedness of what they were doing: divorcing their wives and leaving them without the right of remarriage. </a:t>
            </a:r>
          </a:p>
          <a:p>
            <a:pPr lvl="2"/>
            <a:r>
              <a:rPr lang="en-US" dirty="0"/>
              <a:t>It demanded that one could not divorce his wife without giving her the documents to show that she was free from the marriage and could enter another.</a:t>
            </a:r>
          </a:p>
          <a:p>
            <a:pPr lvl="2"/>
            <a:r>
              <a:rPr lang="en-US" dirty="0"/>
              <a:t>It showed the finality of the divorce: If you divorce her and she marries another, you cannot take her as your wife should her second husband die or divorce her.</a:t>
            </a:r>
          </a:p>
          <a:p>
            <a:pPr lvl="1"/>
            <a:r>
              <a:rPr lang="en-US" dirty="0">
                <a:latin typeface="Source Sans Pro Black" panose="020B0803030403020204" pitchFamily="34" charset="0"/>
              </a:rPr>
              <a:t>Hardness of heart </a:t>
            </a:r>
            <a:r>
              <a:rPr lang="en-US" dirty="0"/>
              <a:t>(</a:t>
            </a:r>
            <a:r>
              <a:rPr lang="en-US" i="1" dirty="0" err="1"/>
              <a:t>sklērokardia</a:t>
            </a:r>
            <a:r>
              <a:rPr lang="en-US" dirty="0"/>
              <a:t>): “an unyielding frame of mind, </a:t>
            </a:r>
            <a:r>
              <a:rPr lang="en-US" i="1" dirty="0"/>
              <a:t>hardness of heart, coldness, obstinacy, stubbornness</a:t>
            </a:r>
            <a:r>
              <a:rPr lang="en-US" dirty="0"/>
              <a:t>” (BDAG, 930).</a:t>
            </a:r>
          </a:p>
          <a:p>
            <a:pPr lvl="2"/>
            <a:r>
              <a:rPr lang="en-US" dirty="0"/>
              <a:t>How might this attribute affect the marriage relationship, leading to divorce?</a:t>
            </a:r>
          </a:p>
          <a:p>
            <a:endParaRPr lang="en-US" dirty="0"/>
          </a:p>
        </p:txBody>
      </p:sp>
    </p:spTree>
    <p:extLst>
      <p:ext uri="{BB962C8B-B14F-4D97-AF65-F5344CB8AC3E}">
        <p14:creationId xmlns:p14="http://schemas.microsoft.com/office/powerpoint/2010/main" val="82447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3DED-8C39-DF54-EAD0-309CA71A47A3}"/>
              </a:ext>
            </a:extLst>
          </p:cNvPr>
          <p:cNvSpPr>
            <a:spLocks noGrp="1"/>
          </p:cNvSpPr>
          <p:nvPr>
            <p:ph type="title"/>
          </p:nvPr>
        </p:nvSpPr>
        <p:spPr/>
        <p:txBody>
          <a:bodyPr/>
          <a:lstStyle/>
          <a:p>
            <a:r>
              <a:rPr lang="en-US" dirty="0"/>
              <a:t>But From the Beginning</a:t>
            </a:r>
          </a:p>
        </p:txBody>
      </p:sp>
      <p:sp>
        <p:nvSpPr>
          <p:cNvPr id="3" name="Content Placeholder 2">
            <a:extLst>
              <a:ext uri="{FF2B5EF4-FFF2-40B4-BE49-F238E27FC236}">
                <a16:creationId xmlns:a16="http://schemas.microsoft.com/office/drawing/2014/main" id="{90B7DF25-3828-9706-0276-D974D80B333A}"/>
              </a:ext>
            </a:extLst>
          </p:cNvPr>
          <p:cNvSpPr>
            <a:spLocks noGrp="1"/>
          </p:cNvSpPr>
          <p:nvPr>
            <p:ph idx="1"/>
          </p:nvPr>
        </p:nvSpPr>
        <p:spPr>
          <a:xfrm>
            <a:off x="838200" y="1825625"/>
            <a:ext cx="10515600" cy="4777398"/>
          </a:xfrm>
        </p:spPr>
        <p:txBody>
          <a:bodyPr>
            <a:normAutofit/>
          </a:bodyPr>
          <a:lstStyle/>
          <a:p>
            <a:r>
              <a:rPr lang="en-US" dirty="0"/>
              <a:t>To know the will of God, Jesus calls attention to what God willed for marriage from the beginning. </a:t>
            </a:r>
          </a:p>
          <a:p>
            <a:pPr lvl="1"/>
            <a:r>
              <a:rPr lang="en-US" dirty="0"/>
              <a:t>Male and female.</a:t>
            </a:r>
          </a:p>
          <a:p>
            <a:pPr lvl="1"/>
            <a:r>
              <a:rPr lang="en-US" dirty="0"/>
              <a:t>Monogamous.</a:t>
            </a:r>
          </a:p>
          <a:p>
            <a:pPr lvl="1"/>
            <a:r>
              <a:rPr lang="en-US" dirty="0"/>
              <a:t>For a lifetime.</a:t>
            </a:r>
          </a:p>
          <a:p>
            <a:pPr lvl="2"/>
            <a:r>
              <a:rPr lang="en-US" dirty="0"/>
              <a:t>What does this require for the man and woman?</a:t>
            </a:r>
          </a:p>
          <a:p>
            <a:pPr lvl="2"/>
            <a:r>
              <a:rPr lang="en-US" dirty="0"/>
              <a:t>Do you think Adam and Eve ever quarreled, had differences that they had to work through, blamed each other for something he/she did that the other did not like, had their feelings hurt, were ever sinned against?</a:t>
            </a:r>
          </a:p>
          <a:p>
            <a:pPr lvl="3"/>
            <a:r>
              <a:rPr lang="en-US" dirty="0"/>
              <a:t>What alternatives did Adam and Eve have?</a:t>
            </a:r>
          </a:p>
          <a:p>
            <a:pPr lvl="2"/>
            <a:r>
              <a:rPr lang="en-US" dirty="0"/>
              <a:t>What happens when someone enters marriage with the understanding that divorce is always an option?</a:t>
            </a:r>
          </a:p>
        </p:txBody>
      </p:sp>
    </p:spTree>
    <p:extLst>
      <p:ext uri="{BB962C8B-B14F-4D97-AF65-F5344CB8AC3E}">
        <p14:creationId xmlns:p14="http://schemas.microsoft.com/office/powerpoint/2010/main" val="7811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ircle(in)">
                                      <p:cBhvr>
                                        <p:cTn id="17" dur="20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0BB5-E7BA-A4D3-C962-444173ADBED4}"/>
              </a:ext>
            </a:extLst>
          </p:cNvPr>
          <p:cNvSpPr>
            <a:spLocks noGrp="1"/>
          </p:cNvSpPr>
          <p:nvPr>
            <p:ph type="title"/>
          </p:nvPr>
        </p:nvSpPr>
        <p:spPr/>
        <p:txBody>
          <a:bodyPr/>
          <a:lstStyle/>
          <a:p>
            <a:r>
              <a:rPr lang="en-US" dirty="0"/>
              <a:t>Matthew 19:9</a:t>
            </a:r>
          </a:p>
        </p:txBody>
      </p:sp>
      <p:sp>
        <p:nvSpPr>
          <p:cNvPr id="3" name="Content Placeholder 2">
            <a:extLst>
              <a:ext uri="{FF2B5EF4-FFF2-40B4-BE49-F238E27FC236}">
                <a16:creationId xmlns:a16="http://schemas.microsoft.com/office/drawing/2014/main" id="{5B747C2E-4481-0262-8729-8F9D72E517DB}"/>
              </a:ext>
            </a:extLst>
          </p:cNvPr>
          <p:cNvSpPr>
            <a:spLocks noGrp="1"/>
          </p:cNvSpPr>
          <p:nvPr>
            <p:ph idx="1"/>
          </p:nvPr>
        </p:nvSpPr>
        <p:spPr/>
        <p:txBody>
          <a:bodyPr/>
          <a:lstStyle/>
          <a:p>
            <a:r>
              <a:rPr lang="en-US" dirty="0">
                <a:latin typeface="Source Sans Pro Black" panose="020B0803030403020204" pitchFamily="34" charset="0"/>
              </a:rPr>
              <a:t>“And I say to you: whoever divorces his wife, except for sexual immorality, and marries another, commits adultery.”</a:t>
            </a:r>
          </a:p>
          <a:p>
            <a:pPr lvl="1"/>
            <a:r>
              <a:rPr lang="en-US" dirty="0"/>
              <a:t>What is the significance of </a:t>
            </a:r>
            <a:r>
              <a:rPr lang="en-US" dirty="0">
                <a:latin typeface="Source Sans Pro Black" panose="020B0803030403020204" pitchFamily="34" charset="0"/>
              </a:rPr>
              <a:t>and I say to you</a:t>
            </a:r>
            <a:r>
              <a:rPr lang="en-US" dirty="0"/>
              <a:t>?</a:t>
            </a:r>
          </a:p>
          <a:p>
            <a:pPr lvl="2"/>
            <a:r>
              <a:rPr lang="en-US" dirty="0"/>
              <a:t>To whom does this contrast?</a:t>
            </a:r>
          </a:p>
          <a:p>
            <a:pPr lvl="1"/>
            <a:r>
              <a:rPr lang="en-US" dirty="0"/>
              <a:t>What does </a:t>
            </a:r>
            <a:r>
              <a:rPr lang="en-US" dirty="0">
                <a:latin typeface="Source Sans Pro Black" panose="020B0803030403020204" pitchFamily="34" charset="0"/>
              </a:rPr>
              <a:t>whoever divorces his wife and marries another, commits adultery</a:t>
            </a:r>
            <a:r>
              <a:rPr lang="en-US" dirty="0"/>
              <a:t> mean?</a:t>
            </a:r>
          </a:p>
          <a:p>
            <a:pPr lvl="1"/>
            <a:r>
              <a:rPr lang="en-US" dirty="0"/>
              <a:t>How does </a:t>
            </a:r>
            <a:r>
              <a:rPr lang="en-US" dirty="0">
                <a:latin typeface="Source Sans Pro Black" panose="020B0803030403020204" pitchFamily="34" charset="0"/>
              </a:rPr>
              <a:t>except for sexual immorality </a:t>
            </a:r>
            <a:r>
              <a:rPr lang="en-US" dirty="0"/>
              <a:t>modify the sentence?</a:t>
            </a:r>
          </a:p>
          <a:p>
            <a:pPr lvl="1"/>
            <a:r>
              <a:rPr lang="en-US" dirty="0">
                <a:latin typeface="Source Sans Pro Black" panose="020B0803030403020204" pitchFamily="34" charset="0"/>
              </a:rPr>
              <a:t>Immorality</a:t>
            </a:r>
            <a:r>
              <a:rPr lang="en-US" dirty="0"/>
              <a:t> (</a:t>
            </a:r>
            <a:r>
              <a:rPr lang="en-US" i="1" dirty="0" err="1"/>
              <a:t>porneia</a:t>
            </a:r>
            <a:r>
              <a:rPr lang="en-US" dirty="0"/>
              <a:t>): “unlawful sexual intercourse, </a:t>
            </a:r>
            <a:r>
              <a:rPr lang="en-US" i="1" dirty="0"/>
              <a:t>prostitution, fornication</a:t>
            </a:r>
            <a:r>
              <a:rPr lang="en-US" dirty="0"/>
              <a:t>” (BDAG, 854). </a:t>
            </a:r>
          </a:p>
          <a:p>
            <a:endParaRPr lang="en-US" dirty="0"/>
          </a:p>
        </p:txBody>
      </p:sp>
    </p:spTree>
    <p:extLst>
      <p:ext uri="{BB962C8B-B14F-4D97-AF65-F5344CB8AC3E}">
        <p14:creationId xmlns:p14="http://schemas.microsoft.com/office/powerpoint/2010/main" val="291744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D082-29B2-761C-FF55-593D932CC2C0}"/>
              </a:ext>
            </a:extLst>
          </p:cNvPr>
          <p:cNvSpPr>
            <a:spLocks noGrp="1"/>
          </p:cNvSpPr>
          <p:nvPr>
            <p:ph type="title"/>
          </p:nvPr>
        </p:nvSpPr>
        <p:spPr/>
        <p:txBody>
          <a:bodyPr/>
          <a:lstStyle/>
          <a:p>
            <a:r>
              <a:rPr lang="en-US" dirty="0"/>
              <a:t>Matthew 19:10</a:t>
            </a:r>
          </a:p>
        </p:txBody>
      </p:sp>
      <p:sp>
        <p:nvSpPr>
          <p:cNvPr id="3" name="Content Placeholder 2">
            <a:extLst>
              <a:ext uri="{FF2B5EF4-FFF2-40B4-BE49-F238E27FC236}">
                <a16:creationId xmlns:a16="http://schemas.microsoft.com/office/drawing/2014/main" id="{0DB1308E-6C4C-7D0D-CE15-D435A7A0F18C}"/>
              </a:ext>
            </a:extLst>
          </p:cNvPr>
          <p:cNvSpPr>
            <a:spLocks noGrp="1"/>
          </p:cNvSpPr>
          <p:nvPr>
            <p:ph idx="1"/>
          </p:nvPr>
        </p:nvSpPr>
        <p:spPr/>
        <p:txBody>
          <a:bodyPr/>
          <a:lstStyle/>
          <a:p>
            <a:r>
              <a:rPr lang="en-US" dirty="0">
                <a:latin typeface="Source Sans Pro Black" panose="020B0803030403020204" pitchFamily="34" charset="0"/>
              </a:rPr>
              <a:t>The disciples said to him, “If such is the case of a man with his wife, it is better not to marry.”</a:t>
            </a:r>
          </a:p>
          <a:p>
            <a:pPr lvl="1"/>
            <a:r>
              <a:rPr lang="en-US" dirty="0"/>
              <a:t>Verses 10-12 appear only in Matthew’s gospel. They were spoken in the house with Jesus’s disciples (Mark 10:10).</a:t>
            </a:r>
          </a:p>
          <a:p>
            <a:pPr lvl="1"/>
            <a:r>
              <a:rPr lang="en-US" dirty="0"/>
              <a:t>The answer given by the disciples is no more defensible here than in their rebuking of those who brought their children to Jesus in 19:13-15. </a:t>
            </a:r>
          </a:p>
          <a:p>
            <a:pPr lvl="1"/>
            <a:r>
              <a:rPr lang="en-US" dirty="0"/>
              <a:t>However, the Twelve correctly recognize that Jesus was teaching the permanence of marriage and what those demands might entail.</a:t>
            </a:r>
          </a:p>
          <a:p>
            <a:pPr lvl="2"/>
            <a:r>
              <a:rPr lang="en-US" dirty="0"/>
              <a:t>This lays on those who wish to marry the burden of being careful about choosing a companion</a:t>
            </a:r>
            <a:r>
              <a:rPr lang="en-US" dirty="0">
                <a:latin typeface="Adobe Gothic Std B" panose="020B0800000000000000" pitchFamily="34" charset="-128"/>
              </a:rPr>
              <a:t>‐</a:t>
            </a:r>
            <a:r>
              <a:rPr lang="en-US" dirty="0">
                <a:latin typeface="Source Sans Pro Black" panose="020B0803030403020204" pitchFamily="34" charset="0"/>
              </a:rPr>
              <a:t>choose wisely!</a:t>
            </a:r>
          </a:p>
          <a:p>
            <a:endParaRPr lang="en-US" dirty="0"/>
          </a:p>
        </p:txBody>
      </p:sp>
    </p:spTree>
    <p:extLst>
      <p:ext uri="{BB962C8B-B14F-4D97-AF65-F5344CB8AC3E}">
        <p14:creationId xmlns:p14="http://schemas.microsoft.com/office/powerpoint/2010/main" val="105523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51AB-DD41-C1C1-346C-4F718CC25862}"/>
              </a:ext>
            </a:extLst>
          </p:cNvPr>
          <p:cNvSpPr>
            <a:spLocks noGrp="1"/>
          </p:cNvSpPr>
          <p:nvPr>
            <p:ph type="title"/>
          </p:nvPr>
        </p:nvSpPr>
        <p:spPr/>
        <p:txBody>
          <a:bodyPr/>
          <a:lstStyle/>
          <a:p>
            <a:r>
              <a:rPr lang="en-US" dirty="0"/>
              <a:t>Matthew 19:11</a:t>
            </a:r>
          </a:p>
        </p:txBody>
      </p:sp>
      <p:sp>
        <p:nvSpPr>
          <p:cNvPr id="3" name="Content Placeholder 2">
            <a:extLst>
              <a:ext uri="{FF2B5EF4-FFF2-40B4-BE49-F238E27FC236}">
                <a16:creationId xmlns:a16="http://schemas.microsoft.com/office/drawing/2014/main" id="{B1F12D97-0EAD-DE57-E267-9388727F1FD9}"/>
              </a:ext>
            </a:extLst>
          </p:cNvPr>
          <p:cNvSpPr>
            <a:spLocks noGrp="1"/>
          </p:cNvSpPr>
          <p:nvPr>
            <p:ph idx="1"/>
          </p:nvPr>
        </p:nvSpPr>
        <p:spPr/>
        <p:txBody>
          <a:bodyPr>
            <a:normAutofit/>
          </a:bodyPr>
          <a:lstStyle/>
          <a:p>
            <a:r>
              <a:rPr lang="en-US" dirty="0">
                <a:latin typeface="Source Sans Pro Black" panose="020B0803030403020204" pitchFamily="34" charset="0"/>
              </a:rPr>
              <a:t>“But he said to them, ‘Not everyone can receive this saying, but only those to whom it is given.’”</a:t>
            </a:r>
          </a:p>
          <a:p>
            <a:pPr lvl="1"/>
            <a:r>
              <a:rPr lang="en-US" dirty="0"/>
              <a:t>There is some difficulty in determining to what “this saying” refers:</a:t>
            </a:r>
          </a:p>
          <a:p>
            <a:pPr lvl="2"/>
            <a:r>
              <a:rPr lang="en-US" dirty="0"/>
              <a:t>The teaching Jesus has given in 19:3-9.</a:t>
            </a:r>
          </a:p>
          <a:p>
            <a:pPr lvl="2"/>
            <a:r>
              <a:rPr lang="en-US" dirty="0"/>
              <a:t>The statement the Twelve have just made in v. 10.</a:t>
            </a:r>
          </a:p>
          <a:p>
            <a:pPr lvl="1"/>
            <a:r>
              <a:rPr lang="en-US" dirty="0"/>
              <a:t>I take the second opinion: “If such is the case of a man with his wife, it is better not to marry.” </a:t>
            </a:r>
          </a:p>
          <a:p>
            <a:pPr lvl="2"/>
            <a:r>
              <a:rPr lang="en-US" dirty="0"/>
              <a:t>But not everyone can live faithful to God in an unmarried state.</a:t>
            </a:r>
          </a:p>
          <a:p>
            <a:endParaRPr lang="en-US" dirty="0"/>
          </a:p>
        </p:txBody>
      </p:sp>
    </p:spTree>
    <p:extLst>
      <p:ext uri="{BB962C8B-B14F-4D97-AF65-F5344CB8AC3E}">
        <p14:creationId xmlns:p14="http://schemas.microsoft.com/office/powerpoint/2010/main" val="99671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ircle(in)">
                                      <p:cBhvr>
                                        <p:cTn id="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A94DC-E876-ECDF-5FBE-E3162A209ACA}"/>
              </a:ext>
            </a:extLst>
          </p:cNvPr>
          <p:cNvSpPr>
            <a:spLocks noGrp="1"/>
          </p:cNvSpPr>
          <p:nvPr>
            <p:ph type="title"/>
          </p:nvPr>
        </p:nvSpPr>
        <p:spPr/>
        <p:txBody>
          <a:bodyPr/>
          <a:lstStyle/>
          <a:p>
            <a:r>
              <a:rPr lang="en-US" dirty="0"/>
              <a:t>Matthew 19:12</a:t>
            </a:r>
          </a:p>
        </p:txBody>
      </p:sp>
      <p:sp>
        <p:nvSpPr>
          <p:cNvPr id="3" name="Content Placeholder 2">
            <a:extLst>
              <a:ext uri="{FF2B5EF4-FFF2-40B4-BE49-F238E27FC236}">
                <a16:creationId xmlns:a16="http://schemas.microsoft.com/office/drawing/2014/main" id="{21F470F2-5339-E74E-255A-3EA3B7511DDA}"/>
              </a:ext>
            </a:extLst>
          </p:cNvPr>
          <p:cNvSpPr>
            <a:spLocks noGrp="1"/>
          </p:cNvSpPr>
          <p:nvPr>
            <p:ph idx="1"/>
          </p:nvPr>
        </p:nvSpPr>
        <p:spPr>
          <a:xfrm>
            <a:off x="838200" y="1825624"/>
            <a:ext cx="10515600" cy="4751021"/>
          </a:xfrm>
        </p:spPr>
        <p:txBody>
          <a:bodyPr>
            <a:normAutofit lnSpcReduction="10000"/>
          </a:bodyPr>
          <a:lstStyle/>
          <a:p>
            <a:r>
              <a:rPr lang="en-US" dirty="0">
                <a:latin typeface="Source Sans Pro Black" panose="020B0803030403020204" pitchFamily="34" charset="0"/>
              </a:rPr>
              <a:t>For there are eunuchs who have been so from birth, and there are eunuchs who have been made eunuchs by men, and there are eunuchs who have made themselves eunuchs for the sake of the kingdom of heaven. Let the one who is able to receive this receive it.”</a:t>
            </a:r>
          </a:p>
          <a:p>
            <a:pPr lvl="1"/>
            <a:r>
              <a:rPr lang="en-US" dirty="0"/>
              <a:t>Jesus responds to the disciples’ comment by emphasizing the difficulty of the celibate life.</a:t>
            </a:r>
          </a:p>
          <a:p>
            <a:pPr lvl="1"/>
            <a:r>
              <a:rPr lang="en-US" dirty="0"/>
              <a:t>He mentions three kinds of eunuchs:</a:t>
            </a:r>
          </a:p>
          <a:p>
            <a:pPr lvl="2"/>
            <a:r>
              <a:rPr lang="en-US" dirty="0"/>
              <a:t>Those who are eunuchs at birth, supposedly because of some birth abnormality.</a:t>
            </a:r>
          </a:p>
          <a:p>
            <a:pPr lvl="2"/>
            <a:r>
              <a:rPr lang="en-US" dirty="0"/>
              <a:t>Those who were made eunuchs by men. Many kings castrated men to serve in protecting their harem, and sometimes in other important services because they were less aggressive and a threat to their reign.</a:t>
            </a:r>
          </a:p>
          <a:p>
            <a:pPr lvl="2"/>
            <a:r>
              <a:rPr lang="en-US" dirty="0"/>
              <a:t>Those who chose to live like eunuchs for the kingdom’s sake.</a:t>
            </a:r>
          </a:p>
        </p:txBody>
      </p:sp>
    </p:spTree>
    <p:extLst>
      <p:ext uri="{BB962C8B-B14F-4D97-AF65-F5344CB8AC3E}">
        <p14:creationId xmlns:p14="http://schemas.microsoft.com/office/powerpoint/2010/main" val="183838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6A83-E7FE-CFC9-72D4-5ECEB0421493}"/>
              </a:ext>
            </a:extLst>
          </p:cNvPr>
          <p:cNvSpPr>
            <a:spLocks noGrp="1"/>
          </p:cNvSpPr>
          <p:nvPr>
            <p:ph type="title"/>
          </p:nvPr>
        </p:nvSpPr>
        <p:spPr/>
        <p:txBody>
          <a:bodyPr/>
          <a:lstStyle/>
          <a:p>
            <a:r>
              <a:rPr lang="en-US" dirty="0"/>
              <a:t>Jesus’s Journey to Jerusalem</a:t>
            </a:r>
            <a:br>
              <a:rPr lang="en-US" sz="2400" dirty="0"/>
            </a:br>
            <a:r>
              <a:rPr lang="en-US" sz="2400" dirty="0"/>
              <a:t>Matthew 19:1–20:34</a:t>
            </a:r>
            <a:endParaRPr lang="en-US" dirty="0"/>
          </a:p>
        </p:txBody>
      </p:sp>
      <p:sp>
        <p:nvSpPr>
          <p:cNvPr id="3" name="Content Placeholder 2">
            <a:extLst>
              <a:ext uri="{FF2B5EF4-FFF2-40B4-BE49-F238E27FC236}">
                <a16:creationId xmlns:a16="http://schemas.microsoft.com/office/drawing/2014/main" id="{0114FC37-00FB-00C0-540C-65B33A104F8E}"/>
              </a:ext>
            </a:extLst>
          </p:cNvPr>
          <p:cNvSpPr>
            <a:spLocks noGrp="1"/>
          </p:cNvSpPr>
          <p:nvPr>
            <p:ph idx="1"/>
          </p:nvPr>
        </p:nvSpPr>
        <p:spPr/>
        <p:txBody>
          <a:bodyPr>
            <a:normAutofit fontScale="92500" lnSpcReduction="10000"/>
          </a:bodyPr>
          <a:lstStyle/>
          <a:p>
            <a:r>
              <a:rPr lang="en-US" dirty="0"/>
              <a:t>This new section is focused on the events included in Jesus’s final journey to Jerusalem.</a:t>
            </a:r>
          </a:p>
          <a:p>
            <a:pPr lvl="1"/>
            <a:r>
              <a:rPr lang="en-US" dirty="0"/>
              <a:t>Teaching about divorce (19:1-12)</a:t>
            </a:r>
          </a:p>
          <a:p>
            <a:pPr lvl="1"/>
            <a:r>
              <a:rPr lang="en-US" dirty="0"/>
              <a:t>Let the children come to Me (19:13-15)</a:t>
            </a:r>
          </a:p>
          <a:p>
            <a:pPr lvl="1"/>
            <a:r>
              <a:rPr lang="en-US" dirty="0"/>
              <a:t>The rich young ruler (19:16-22)</a:t>
            </a:r>
          </a:p>
          <a:p>
            <a:pPr lvl="1"/>
            <a:r>
              <a:rPr lang="en-US" dirty="0"/>
              <a:t>Conversation with disciples about wealth (19:23-30)</a:t>
            </a:r>
          </a:p>
          <a:p>
            <a:pPr lvl="1"/>
            <a:r>
              <a:rPr lang="en-US" dirty="0"/>
              <a:t>Laborers in the Vineyard (20:1-16)</a:t>
            </a:r>
          </a:p>
          <a:p>
            <a:pPr lvl="1"/>
            <a:r>
              <a:rPr lang="en-US" dirty="0"/>
              <a:t>Jesus foretells His death for a third time (20:17-19)</a:t>
            </a:r>
          </a:p>
          <a:p>
            <a:pPr lvl="1"/>
            <a:r>
              <a:rPr lang="en-US" dirty="0"/>
              <a:t>Mother’s request for her two sons (20:20-28)</a:t>
            </a:r>
          </a:p>
          <a:p>
            <a:pPr lvl="1"/>
            <a:r>
              <a:rPr lang="en-US" dirty="0"/>
              <a:t>Healing two blind men at Jericho (20:29-34)</a:t>
            </a:r>
          </a:p>
          <a:p>
            <a:r>
              <a:rPr lang="en-US" dirty="0"/>
              <a:t>Luke’s account of this same journey is much longer, covering ten chapters in his gospel (9:51–19:44)</a:t>
            </a:r>
          </a:p>
        </p:txBody>
      </p:sp>
    </p:spTree>
    <p:extLst>
      <p:ext uri="{BB962C8B-B14F-4D97-AF65-F5344CB8AC3E}">
        <p14:creationId xmlns:p14="http://schemas.microsoft.com/office/powerpoint/2010/main" val="174482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circle(in)">
                                      <p:cBhvr>
                                        <p:cTn id="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1AB8-12E0-715A-DABE-6BDB2201F792}"/>
              </a:ext>
            </a:extLst>
          </p:cNvPr>
          <p:cNvSpPr>
            <a:spLocks noGrp="1"/>
          </p:cNvSpPr>
          <p:nvPr>
            <p:ph type="title"/>
          </p:nvPr>
        </p:nvSpPr>
        <p:spPr/>
        <p:txBody>
          <a:bodyPr/>
          <a:lstStyle/>
          <a:p>
            <a:r>
              <a:rPr lang="en-US" dirty="0"/>
              <a:t>Eunuchs for the Kingdom</a:t>
            </a:r>
          </a:p>
        </p:txBody>
      </p:sp>
      <p:sp>
        <p:nvSpPr>
          <p:cNvPr id="3" name="Content Placeholder 2">
            <a:extLst>
              <a:ext uri="{FF2B5EF4-FFF2-40B4-BE49-F238E27FC236}">
                <a16:creationId xmlns:a16="http://schemas.microsoft.com/office/drawing/2014/main" id="{931FEB49-0D0E-E374-468A-19E44884A65C}"/>
              </a:ext>
            </a:extLst>
          </p:cNvPr>
          <p:cNvSpPr>
            <a:spLocks noGrp="1"/>
          </p:cNvSpPr>
          <p:nvPr>
            <p:ph idx="1"/>
          </p:nvPr>
        </p:nvSpPr>
        <p:spPr/>
        <p:txBody>
          <a:bodyPr>
            <a:normAutofit fontScale="92500" lnSpcReduction="10000"/>
          </a:bodyPr>
          <a:lstStyle/>
          <a:p>
            <a:r>
              <a:rPr lang="en-US" dirty="0"/>
              <a:t>In this sense, eunuch is not intended to refer to physical castration, but describes the lifestyle of living alone.</a:t>
            </a:r>
          </a:p>
          <a:p>
            <a:r>
              <a:rPr lang="en-US" dirty="0"/>
              <a:t>Here are some who did this:</a:t>
            </a:r>
          </a:p>
          <a:p>
            <a:pPr lvl="1"/>
            <a:r>
              <a:rPr lang="en-US" dirty="0"/>
              <a:t>John the Baptist</a:t>
            </a:r>
          </a:p>
          <a:p>
            <a:pPr lvl="1"/>
            <a:r>
              <a:rPr lang="en-US" dirty="0"/>
              <a:t>Jesus</a:t>
            </a:r>
          </a:p>
          <a:p>
            <a:pPr lvl="1"/>
            <a:r>
              <a:rPr lang="en-US" dirty="0"/>
              <a:t>Paul</a:t>
            </a:r>
          </a:p>
          <a:p>
            <a:r>
              <a:rPr lang="en-US" dirty="0"/>
              <a:t>Relating this saying to the conversation on marriage, some have had marital situations that compelled them to live celibate lives.</a:t>
            </a:r>
          </a:p>
          <a:p>
            <a:pPr lvl="1"/>
            <a:r>
              <a:rPr lang="en-US" dirty="0"/>
              <a:t>They might have left an unscriptural marriage.</a:t>
            </a:r>
          </a:p>
          <a:p>
            <a:pPr lvl="1"/>
            <a:r>
              <a:rPr lang="en-US" dirty="0"/>
              <a:t>They might have been a guilty party in a divorce for fornication.</a:t>
            </a:r>
          </a:p>
          <a:p>
            <a:pPr lvl="1"/>
            <a:r>
              <a:rPr lang="en-US" dirty="0"/>
              <a:t>They might have put away a mate for an unscriptural reason and did not have the right to remarriage (perhaps this fits 1 Cor. 7:10-11).</a:t>
            </a:r>
          </a:p>
        </p:txBody>
      </p:sp>
    </p:spTree>
    <p:extLst>
      <p:ext uri="{BB962C8B-B14F-4D97-AF65-F5344CB8AC3E}">
        <p14:creationId xmlns:p14="http://schemas.microsoft.com/office/powerpoint/2010/main" val="333794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circle(in)">
                                      <p:cBhvr>
                                        <p:cTn id="29" dur="20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circle(in)">
                                      <p:cBhvr>
                                        <p:cTn id="3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FB486-AD98-CB68-18A9-3C8BF85A9311}"/>
              </a:ext>
            </a:extLst>
          </p:cNvPr>
          <p:cNvSpPr>
            <a:spLocks noGrp="1"/>
          </p:cNvSpPr>
          <p:nvPr>
            <p:ph type="title"/>
          </p:nvPr>
        </p:nvSpPr>
        <p:spPr/>
        <p:txBody>
          <a:bodyPr/>
          <a:lstStyle/>
          <a:p>
            <a:r>
              <a:rPr lang="en-US" dirty="0"/>
              <a:t>Christian Singles</a:t>
            </a:r>
          </a:p>
        </p:txBody>
      </p:sp>
      <p:sp>
        <p:nvSpPr>
          <p:cNvPr id="3" name="Content Placeholder 2">
            <a:extLst>
              <a:ext uri="{FF2B5EF4-FFF2-40B4-BE49-F238E27FC236}">
                <a16:creationId xmlns:a16="http://schemas.microsoft.com/office/drawing/2014/main" id="{DB527867-C017-7E5F-54A5-64A24C6594AA}"/>
              </a:ext>
            </a:extLst>
          </p:cNvPr>
          <p:cNvSpPr>
            <a:spLocks noGrp="1"/>
          </p:cNvSpPr>
          <p:nvPr>
            <p:ph idx="1"/>
          </p:nvPr>
        </p:nvSpPr>
        <p:spPr/>
        <p:txBody>
          <a:bodyPr>
            <a:normAutofit/>
          </a:bodyPr>
          <a:lstStyle/>
          <a:p>
            <a:r>
              <a:rPr lang="en-US" dirty="0"/>
              <a:t>Catholics have made celibacy a requirement for being a priest.</a:t>
            </a:r>
          </a:p>
          <a:p>
            <a:r>
              <a:rPr lang="en-US" dirty="0">
                <a:latin typeface="Source Sans Pro Black" panose="020B0803030403020204" pitchFamily="34" charset="0"/>
              </a:rPr>
              <a:t>Craig L. Blomberg: </a:t>
            </a:r>
            <a:r>
              <a:rPr lang="en-US" dirty="0"/>
              <a:t>“Christian singles need much more support from their married friends and their churches, who must value them as equally significant members of the body of Christ. In a society that constantly pressures people into hasty marriages, the church desperately needs to encourage all who sense God leading them to remain single, for however long or short a period of time, to remain faithful to his guidance” (</a:t>
            </a:r>
            <a:r>
              <a:rPr lang="en-US" i="1" dirty="0"/>
              <a:t>Matthew</a:t>
            </a:r>
            <a:r>
              <a:rPr lang="en-US" dirty="0"/>
              <a:t>, The New American Commentary, 294).</a:t>
            </a:r>
          </a:p>
        </p:txBody>
      </p:sp>
    </p:spTree>
    <p:extLst>
      <p:ext uri="{BB962C8B-B14F-4D97-AF65-F5344CB8AC3E}">
        <p14:creationId xmlns:p14="http://schemas.microsoft.com/office/powerpoint/2010/main" val="110330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67BB5-0382-2D9C-BBC6-D0D6DC0040A2}"/>
              </a:ext>
            </a:extLst>
          </p:cNvPr>
          <p:cNvSpPr>
            <a:spLocks noGrp="1"/>
          </p:cNvSpPr>
          <p:nvPr>
            <p:ph type="title"/>
          </p:nvPr>
        </p:nvSpPr>
        <p:spPr/>
        <p:txBody>
          <a:bodyPr/>
          <a:lstStyle/>
          <a:p>
            <a:r>
              <a:rPr lang="en-US" dirty="0"/>
              <a:t>Let the Children Come to Me </a:t>
            </a:r>
            <a:br>
              <a:rPr lang="en-US" dirty="0"/>
            </a:br>
            <a:r>
              <a:rPr lang="en-US" sz="2400" dirty="0"/>
              <a:t>Matthew 19:13-15</a:t>
            </a:r>
          </a:p>
        </p:txBody>
      </p:sp>
      <p:pic>
        <p:nvPicPr>
          <p:cNvPr id="1026" name="Picture 2" descr="Come to Me, . . . and I Will Refresh You” | Watchtower Study">
            <a:extLst>
              <a:ext uri="{FF2B5EF4-FFF2-40B4-BE49-F238E27FC236}">
                <a16:creationId xmlns:a16="http://schemas.microsoft.com/office/drawing/2014/main" id="{7726C3CE-9AC1-021F-5ED2-3F3917C20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801690"/>
            <a:ext cx="8572500"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601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B02DD-E5EC-BFEE-0638-24BB2B4C624E}"/>
              </a:ext>
            </a:extLst>
          </p:cNvPr>
          <p:cNvSpPr>
            <a:spLocks noGrp="1"/>
          </p:cNvSpPr>
          <p:nvPr>
            <p:ph type="title"/>
          </p:nvPr>
        </p:nvSpPr>
        <p:spPr/>
        <p:txBody>
          <a:bodyPr/>
          <a:lstStyle/>
          <a:p>
            <a:r>
              <a:rPr lang="en-US" dirty="0"/>
              <a:t>Matthew 19:13-15</a:t>
            </a:r>
          </a:p>
        </p:txBody>
      </p:sp>
      <p:sp>
        <p:nvSpPr>
          <p:cNvPr id="3" name="Content Placeholder 2">
            <a:extLst>
              <a:ext uri="{FF2B5EF4-FFF2-40B4-BE49-F238E27FC236}">
                <a16:creationId xmlns:a16="http://schemas.microsoft.com/office/drawing/2014/main" id="{8C09403E-BA96-7DCB-1110-8523C553EA91}"/>
              </a:ext>
            </a:extLst>
          </p:cNvPr>
          <p:cNvSpPr>
            <a:spLocks noGrp="1"/>
          </p:cNvSpPr>
          <p:nvPr>
            <p:ph idx="1"/>
          </p:nvPr>
        </p:nvSpPr>
        <p:spPr/>
        <p:txBody>
          <a:bodyPr/>
          <a:lstStyle/>
          <a:p>
            <a:r>
              <a:rPr lang="en-US" dirty="0"/>
              <a:t>“Then children were brought to him that he might lay his hands on them and pray. The disciples rebuked the people, but Jesus said, ‘Let the little children come to me and do not hinder them, for to such belongs the kingdom of heaven.’ And he laid his hands on them and went away.”</a:t>
            </a:r>
          </a:p>
          <a:p>
            <a:endParaRPr lang="en-US" dirty="0"/>
          </a:p>
        </p:txBody>
      </p:sp>
    </p:spTree>
    <p:extLst>
      <p:ext uri="{BB962C8B-B14F-4D97-AF65-F5344CB8AC3E}">
        <p14:creationId xmlns:p14="http://schemas.microsoft.com/office/powerpoint/2010/main" val="62474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B1B9-9D89-FCBB-4A9F-4868DB929874}"/>
              </a:ext>
            </a:extLst>
          </p:cNvPr>
          <p:cNvSpPr>
            <a:spLocks noGrp="1"/>
          </p:cNvSpPr>
          <p:nvPr>
            <p:ph type="title"/>
          </p:nvPr>
        </p:nvSpPr>
        <p:spPr/>
        <p:txBody>
          <a:bodyPr/>
          <a:lstStyle/>
          <a:p>
            <a:r>
              <a:rPr lang="en-US" dirty="0"/>
              <a:t>Mishnah, </a:t>
            </a:r>
            <a:r>
              <a:rPr lang="en-US" i="1" dirty="0"/>
              <a:t>Sopherim</a:t>
            </a:r>
            <a:r>
              <a:rPr lang="en-US" dirty="0"/>
              <a:t> 18:5</a:t>
            </a:r>
          </a:p>
        </p:txBody>
      </p:sp>
      <p:sp>
        <p:nvSpPr>
          <p:cNvPr id="3" name="Content Placeholder 2">
            <a:extLst>
              <a:ext uri="{FF2B5EF4-FFF2-40B4-BE49-F238E27FC236}">
                <a16:creationId xmlns:a16="http://schemas.microsoft.com/office/drawing/2014/main" id="{D7A00585-B53B-366A-AA12-AE342E96BE56}"/>
              </a:ext>
            </a:extLst>
          </p:cNvPr>
          <p:cNvSpPr>
            <a:spLocks noGrp="1"/>
          </p:cNvSpPr>
          <p:nvPr>
            <p:ph idx="1"/>
          </p:nvPr>
        </p:nvSpPr>
        <p:spPr>
          <a:xfrm>
            <a:off x="838200" y="1825625"/>
            <a:ext cx="10515600" cy="4667250"/>
          </a:xfrm>
        </p:spPr>
        <p:txBody>
          <a:bodyPr>
            <a:normAutofit fontScale="92500" lnSpcReduction="10000"/>
          </a:bodyPr>
          <a:lstStyle/>
          <a:p>
            <a:r>
              <a:rPr lang="en-US" dirty="0"/>
              <a:t>There was likewise a beautiful custom in Jerusalem to train their young sons and daughters to afflict (to fast, mw) themselves on a fast day: at the age of eleven to the middle of the day, at the age of twelve the full day, and at the age of thirteen [the boy] was taken round and presented to every elder to bless him and pray for him that he may be worthy to study the Torah and engage in good deeds. In like manner, everyone who had a man superior to him in the town would rise from his place and go and bow down to him [requesting] that he pray on his behalf. This is meant to teach us that they were splendid men and their deeds were splendid, and that their hearts [were directed] towards Heaven. Furthermore, they did not leave their young children behind but took them to the Synagogue to encourage them in the performance of the precepts.</a:t>
            </a:r>
          </a:p>
        </p:txBody>
      </p:sp>
    </p:spTree>
    <p:extLst>
      <p:ext uri="{BB962C8B-B14F-4D97-AF65-F5344CB8AC3E}">
        <p14:creationId xmlns:p14="http://schemas.microsoft.com/office/powerpoint/2010/main" val="3840255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C75D-A907-5519-F3F7-AF03C6C76F73}"/>
              </a:ext>
            </a:extLst>
          </p:cNvPr>
          <p:cNvSpPr>
            <a:spLocks noGrp="1"/>
          </p:cNvSpPr>
          <p:nvPr>
            <p:ph type="title"/>
          </p:nvPr>
        </p:nvSpPr>
        <p:spPr/>
        <p:txBody>
          <a:bodyPr/>
          <a:lstStyle/>
          <a:p>
            <a:r>
              <a:rPr lang="en-US" dirty="0"/>
              <a:t>Jesus and Children</a:t>
            </a:r>
          </a:p>
        </p:txBody>
      </p:sp>
      <p:sp>
        <p:nvSpPr>
          <p:cNvPr id="3" name="Content Placeholder 2">
            <a:extLst>
              <a:ext uri="{FF2B5EF4-FFF2-40B4-BE49-F238E27FC236}">
                <a16:creationId xmlns:a16="http://schemas.microsoft.com/office/drawing/2014/main" id="{81BEBF42-FE6C-5B04-25E0-1F3C1FC45435}"/>
              </a:ext>
            </a:extLst>
          </p:cNvPr>
          <p:cNvSpPr>
            <a:spLocks noGrp="1"/>
          </p:cNvSpPr>
          <p:nvPr>
            <p:ph idx="1"/>
          </p:nvPr>
        </p:nvSpPr>
        <p:spPr/>
        <p:txBody>
          <a:bodyPr/>
          <a:lstStyle/>
          <a:p>
            <a:r>
              <a:rPr lang="en-US" dirty="0"/>
              <a:t>Jesus had already shown His attitude toward children when . . .</a:t>
            </a:r>
          </a:p>
          <a:p>
            <a:pPr lvl="1"/>
            <a:r>
              <a:rPr lang="en-US" dirty="0"/>
              <a:t>He raised Jairus’s daughter (9:18-26).</a:t>
            </a:r>
          </a:p>
          <a:p>
            <a:pPr lvl="1"/>
            <a:r>
              <a:rPr lang="en-US" dirty="0"/>
              <a:t>He healed the daughter of the Canaanite woman (15:21-28).</a:t>
            </a:r>
          </a:p>
          <a:p>
            <a:pPr lvl="1"/>
            <a:r>
              <a:rPr lang="en-US" dirty="0"/>
              <a:t>He healed the lad when He came down from the Mount of Transfiguration (17:14-20).</a:t>
            </a:r>
          </a:p>
          <a:p>
            <a:r>
              <a:rPr lang="en-US" dirty="0"/>
              <a:t>His teaching in Matthew 18:1-6 emphasized that one must become humble like a child and disciples should receive those who were childlike.</a:t>
            </a:r>
          </a:p>
          <a:p>
            <a:endParaRPr lang="en-US" dirty="0"/>
          </a:p>
        </p:txBody>
      </p:sp>
    </p:spTree>
    <p:extLst>
      <p:ext uri="{BB962C8B-B14F-4D97-AF65-F5344CB8AC3E}">
        <p14:creationId xmlns:p14="http://schemas.microsoft.com/office/powerpoint/2010/main" val="133630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3F29-FF9F-A709-739D-57D028D36870}"/>
              </a:ext>
            </a:extLst>
          </p:cNvPr>
          <p:cNvSpPr>
            <a:spLocks noGrp="1"/>
          </p:cNvSpPr>
          <p:nvPr>
            <p:ph type="title"/>
          </p:nvPr>
        </p:nvSpPr>
        <p:spPr/>
        <p:txBody>
          <a:bodyPr/>
          <a:lstStyle/>
          <a:p>
            <a:r>
              <a:rPr lang="en-US" dirty="0"/>
              <a:t>Matthew 19:13</a:t>
            </a:r>
          </a:p>
        </p:txBody>
      </p:sp>
      <p:sp>
        <p:nvSpPr>
          <p:cNvPr id="3" name="Content Placeholder 2">
            <a:extLst>
              <a:ext uri="{FF2B5EF4-FFF2-40B4-BE49-F238E27FC236}">
                <a16:creationId xmlns:a16="http://schemas.microsoft.com/office/drawing/2014/main" id="{D5A1A72F-D113-F88A-CA3B-5FDEFFDFD77C}"/>
              </a:ext>
            </a:extLst>
          </p:cNvPr>
          <p:cNvSpPr>
            <a:spLocks noGrp="1"/>
          </p:cNvSpPr>
          <p:nvPr>
            <p:ph idx="1"/>
          </p:nvPr>
        </p:nvSpPr>
        <p:spPr>
          <a:xfrm>
            <a:off x="838200" y="1825624"/>
            <a:ext cx="10515600" cy="5032375"/>
          </a:xfrm>
        </p:spPr>
        <p:txBody>
          <a:bodyPr>
            <a:normAutofit/>
          </a:bodyPr>
          <a:lstStyle/>
          <a:p>
            <a:r>
              <a:rPr lang="en-US" dirty="0">
                <a:latin typeface="Source Sans Pro Black" panose="020B0803030403020204" pitchFamily="34" charset="0"/>
              </a:rPr>
              <a:t>“Then children were brought to him that he might lay his hands on them and pray. The disciples rebuked the people.”</a:t>
            </a:r>
          </a:p>
          <a:p>
            <a:pPr lvl="1"/>
            <a:r>
              <a:rPr lang="en-US" dirty="0"/>
              <a:t>Since the Jewish custom mentions young boys 11-12 years old, Luke’s reference to the children as </a:t>
            </a:r>
            <a:r>
              <a:rPr lang="en-US" i="1" dirty="0" err="1"/>
              <a:t>brephē</a:t>
            </a:r>
            <a:r>
              <a:rPr lang="en-US" i="1" dirty="0"/>
              <a:t> </a:t>
            </a:r>
            <a:r>
              <a:rPr lang="en-US" dirty="0"/>
              <a:t>(“a very small child, </a:t>
            </a:r>
            <a:r>
              <a:rPr lang="en-US" i="1" dirty="0"/>
              <a:t>baby, infant</a:t>
            </a:r>
            <a:r>
              <a:rPr lang="en-US" dirty="0"/>
              <a:t>,” BDAG, 183) may explain why the disciples objected.</a:t>
            </a:r>
          </a:p>
          <a:p>
            <a:pPr lvl="2"/>
            <a:r>
              <a:rPr lang="en-US" dirty="0"/>
              <a:t>Matthew used the word </a:t>
            </a:r>
            <a:r>
              <a:rPr lang="en-US" i="1" dirty="0" err="1"/>
              <a:t>paidion</a:t>
            </a:r>
            <a:r>
              <a:rPr lang="en-US" dirty="0"/>
              <a:t>, “a child, normally below the age of puberty, </a:t>
            </a:r>
            <a:r>
              <a:rPr lang="en-US" i="1" dirty="0"/>
              <a:t>child</a:t>
            </a:r>
            <a:r>
              <a:rPr lang="en-US" dirty="0"/>
              <a:t>” (BDAG, 749).</a:t>
            </a:r>
          </a:p>
          <a:p>
            <a:pPr lvl="1"/>
            <a:r>
              <a:rPr lang="en-US" dirty="0">
                <a:latin typeface="Source Sans Pro Black" panose="020B0803030403020204" pitchFamily="34" charset="0"/>
              </a:rPr>
              <a:t>Then</a:t>
            </a:r>
            <a:r>
              <a:rPr lang="en-US" dirty="0"/>
              <a:t> links this incident chronologically to the discussion on divorce and remarriage.</a:t>
            </a:r>
          </a:p>
          <a:p>
            <a:pPr lvl="1"/>
            <a:r>
              <a:rPr lang="en-US" dirty="0"/>
              <a:t>What was Jesus’s purpose in laying hands on the children and praying?</a:t>
            </a:r>
          </a:p>
          <a:p>
            <a:pPr lvl="1"/>
            <a:r>
              <a:rPr lang="en-US" dirty="0"/>
              <a:t>What should we learn from this example of bringing one’s children to Jesus?</a:t>
            </a:r>
          </a:p>
        </p:txBody>
      </p:sp>
    </p:spTree>
    <p:extLst>
      <p:ext uri="{BB962C8B-B14F-4D97-AF65-F5344CB8AC3E}">
        <p14:creationId xmlns:p14="http://schemas.microsoft.com/office/powerpoint/2010/main" val="44462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79017-7E60-EC2B-98F4-21E2D324DBC9}"/>
              </a:ext>
            </a:extLst>
          </p:cNvPr>
          <p:cNvSpPr>
            <a:spLocks noGrp="1"/>
          </p:cNvSpPr>
          <p:nvPr>
            <p:ph type="title"/>
          </p:nvPr>
        </p:nvSpPr>
        <p:spPr/>
        <p:txBody>
          <a:bodyPr/>
          <a:lstStyle/>
          <a:p>
            <a:r>
              <a:rPr lang="en-US" dirty="0"/>
              <a:t>The Disciples’ Reaction</a:t>
            </a:r>
          </a:p>
        </p:txBody>
      </p:sp>
      <p:sp>
        <p:nvSpPr>
          <p:cNvPr id="3" name="Content Placeholder 2">
            <a:extLst>
              <a:ext uri="{FF2B5EF4-FFF2-40B4-BE49-F238E27FC236}">
                <a16:creationId xmlns:a16="http://schemas.microsoft.com/office/drawing/2014/main" id="{96EE7E6B-FCF9-974C-9F7A-8A2688443D55}"/>
              </a:ext>
            </a:extLst>
          </p:cNvPr>
          <p:cNvSpPr>
            <a:spLocks noGrp="1"/>
          </p:cNvSpPr>
          <p:nvPr>
            <p:ph idx="1"/>
          </p:nvPr>
        </p:nvSpPr>
        <p:spPr/>
        <p:txBody>
          <a:bodyPr/>
          <a:lstStyle/>
          <a:p>
            <a:r>
              <a:rPr lang="en-US" dirty="0"/>
              <a:t>Why did the disciples rebuke those who were bringing their children for Jesus to bless?</a:t>
            </a:r>
          </a:p>
          <a:p>
            <a:r>
              <a:rPr lang="en-US" dirty="0"/>
              <a:t>Parents, let us examine our own efforts to bring our children to Jesus?</a:t>
            </a:r>
          </a:p>
          <a:p>
            <a:pPr lvl="1"/>
            <a:r>
              <a:rPr lang="en-US" dirty="0"/>
              <a:t>Do we care enough about our children to bring them to Bible class?</a:t>
            </a:r>
          </a:p>
          <a:p>
            <a:pPr lvl="1"/>
            <a:r>
              <a:rPr lang="en-US" dirty="0"/>
              <a:t>Do we read the Bible to our children and try to instruct them at home?</a:t>
            </a:r>
          </a:p>
          <a:p>
            <a:pPr lvl="1"/>
            <a:r>
              <a:rPr lang="en-US" dirty="0"/>
              <a:t>How is our conduct related to how many of our children walk away from the Lord when they graduate high school?</a:t>
            </a:r>
          </a:p>
        </p:txBody>
      </p:sp>
    </p:spTree>
    <p:extLst>
      <p:ext uri="{BB962C8B-B14F-4D97-AF65-F5344CB8AC3E}">
        <p14:creationId xmlns:p14="http://schemas.microsoft.com/office/powerpoint/2010/main" val="149259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E8D5-A4E6-6B1C-F315-BE438B73A7BE}"/>
              </a:ext>
            </a:extLst>
          </p:cNvPr>
          <p:cNvSpPr>
            <a:spLocks noGrp="1"/>
          </p:cNvSpPr>
          <p:nvPr>
            <p:ph type="title"/>
          </p:nvPr>
        </p:nvSpPr>
        <p:spPr/>
        <p:txBody>
          <a:bodyPr/>
          <a:lstStyle/>
          <a:p>
            <a:r>
              <a:rPr lang="en-US" dirty="0"/>
              <a:t>Matthew 19:14</a:t>
            </a:r>
          </a:p>
        </p:txBody>
      </p:sp>
      <p:sp>
        <p:nvSpPr>
          <p:cNvPr id="3" name="Content Placeholder 2">
            <a:extLst>
              <a:ext uri="{FF2B5EF4-FFF2-40B4-BE49-F238E27FC236}">
                <a16:creationId xmlns:a16="http://schemas.microsoft.com/office/drawing/2014/main" id="{ECB505C4-2193-0269-DECF-C4CDDF170830}"/>
              </a:ext>
            </a:extLst>
          </p:cNvPr>
          <p:cNvSpPr>
            <a:spLocks noGrp="1"/>
          </p:cNvSpPr>
          <p:nvPr>
            <p:ph idx="1"/>
          </p:nvPr>
        </p:nvSpPr>
        <p:spPr/>
        <p:txBody>
          <a:bodyPr>
            <a:normAutofit lnSpcReduction="10000"/>
          </a:bodyPr>
          <a:lstStyle/>
          <a:p>
            <a:r>
              <a:rPr lang="en-US" dirty="0">
                <a:latin typeface="Source Sans Pro Black" panose="020B0803030403020204" pitchFamily="34" charset="0"/>
              </a:rPr>
              <a:t>“. . .but Jesus said, ‘Let the little children come to me and do not hinder them, for to such belongs the kingdom of heaven.’”</a:t>
            </a:r>
          </a:p>
          <a:p>
            <a:pPr lvl="1"/>
            <a:r>
              <a:rPr lang="en-US" dirty="0"/>
              <a:t>What is the significance of the word </a:t>
            </a:r>
            <a:r>
              <a:rPr lang="en-US" dirty="0">
                <a:latin typeface="Source Sans Pro Black" panose="020B0803030403020204" pitchFamily="34" charset="0"/>
              </a:rPr>
              <a:t>but</a:t>
            </a:r>
            <a:r>
              <a:rPr lang="en-US" dirty="0"/>
              <a:t>?</a:t>
            </a:r>
          </a:p>
          <a:p>
            <a:pPr lvl="1"/>
            <a:r>
              <a:rPr lang="en-US" dirty="0"/>
              <a:t>Some parents </a:t>
            </a:r>
            <a:r>
              <a:rPr lang="en-US" dirty="0">
                <a:latin typeface="Source Sans Pro Black" panose="020B0803030403020204" pitchFamily="34" charset="0"/>
              </a:rPr>
              <a:t>hinder</a:t>
            </a:r>
            <a:r>
              <a:rPr lang="en-US" dirty="0"/>
              <a:t> their children from coming to Jesus.</a:t>
            </a:r>
          </a:p>
          <a:p>
            <a:pPr lvl="2"/>
            <a:r>
              <a:rPr lang="en-US" dirty="0"/>
              <a:t>I have seen children excited about children’s Bible classes, but parents unwilling to make the effort to be sure that they could come!</a:t>
            </a:r>
          </a:p>
          <a:p>
            <a:pPr lvl="2"/>
            <a:r>
              <a:rPr lang="en-US" dirty="0"/>
              <a:t>I have seen parents make sure that their children are at every ball practice and game, but are irregular in bringing their children to Bible classes where they learn of Jesus.</a:t>
            </a:r>
          </a:p>
          <a:p>
            <a:pPr lvl="2"/>
            <a:r>
              <a:rPr lang="en-US" dirty="0"/>
              <a:t>These parents make sure that their children get their homework for secular education but never go over the lesson plan for their children’s Bible classes? </a:t>
            </a:r>
          </a:p>
          <a:p>
            <a:pPr lvl="2"/>
            <a:r>
              <a:rPr lang="en-US" dirty="0"/>
              <a:t>Some parents may be more like the Twelve than they are like Jesus!</a:t>
            </a:r>
          </a:p>
          <a:p>
            <a:endParaRPr lang="en-US" dirty="0"/>
          </a:p>
        </p:txBody>
      </p:sp>
    </p:spTree>
    <p:extLst>
      <p:ext uri="{BB962C8B-B14F-4D97-AF65-F5344CB8AC3E}">
        <p14:creationId xmlns:p14="http://schemas.microsoft.com/office/powerpoint/2010/main" val="261097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8D3-0218-6B32-FC27-F5A4F4E37175}"/>
              </a:ext>
            </a:extLst>
          </p:cNvPr>
          <p:cNvSpPr>
            <a:spLocks noGrp="1"/>
          </p:cNvSpPr>
          <p:nvPr>
            <p:ph type="title"/>
          </p:nvPr>
        </p:nvSpPr>
        <p:spPr/>
        <p:txBody>
          <a:bodyPr/>
          <a:lstStyle/>
          <a:p>
            <a:r>
              <a:rPr lang="en-US" dirty="0"/>
              <a:t>Mark 10:13-16</a:t>
            </a:r>
          </a:p>
        </p:txBody>
      </p:sp>
      <p:sp>
        <p:nvSpPr>
          <p:cNvPr id="3" name="Content Placeholder 2">
            <a:extLst>
              <a:ext uri="{FF2B5EF4-FFF2-40B4-BE49-F238E27FC236}">
                <a16:creationId xmlns:a16="http://schemas.microsoft.com/office/drawing/2014/main" id="{E3DC6B2C-1D74-8E2C-4932-F342156C32BB}"/>
              </a:ext>
            </a:extLst>
          </p:cNvPr>
          <p:cNvSpPr>
            <a:spLocks noGrp="1"/>
          </p:cNvSpPr>
          <p:nvPr>
            <p:ph idx="1"/>
          </p:nvPr>
        </p:nvSpPr>
        <p:spPr/>
        <p:txBody>
          <a:bodyPr>
            <a:normAutofit lnSpcReduction="10000"/>
          </a:bodyPr>
          <a:lstStyle/>
          <a:p>
            <a:r>
              <a:rPr lang="en-US" dirty="0"/>
              <a:t>“And they were bringing children to him that he might touch them, and the disciples rebuked them. But when Jesus saw it, he was </a:t>
            </a:r>
            <a:r>
              <a:rPr lang="en-US" dirty="0">
                <a:solidFill>
                  <a:srgbClr val="FF0000"/>
                </a:solidFill>
                <a:latin typeface="Source Sans Pro Black" panose="020B0803030403020204" pitchFamily="34" charset="0"/>
              </a:rPr>
              <a:t>indignant</a:t>
            </a:r>
            <a:r>
              <a:rPr lang="en-US" dirty="0"/>
              <a:t> and said to them, ‘Let the children come to me; do not hinder them, for to such belongs the kingdom of God. Truly, I say to you, whoever does not receive the kingdom of God like a child shall not enter it.’ And he took them in his arms and blessed them, laying his hands on them.”</a:t>
            </a:r>
          </a:p>
          <a:p>
            <a:pPr lvl="1"/>
            <a:r>
              <a:rPr lang="en-US" dirty="0">
                <a:latin typeface="Source Sans Pro Black" panose="020B0803030403020204" pitchFamily="34" charset="0"/>
              </a:rPr>
              <a:t>Indignant</a:t>
            </a:r>
            <a:r>
              <a:rPr lang="en-US" dirty="0"/>
              <a:t> (</a:t>
            </a:r>
            <a:r>
              <a:rPr lang="en-US" i="1" dirty="0" err="1"/>
              <a:t>aganakteō</a:t>
            </a:r>
            <a:r>
              <a:rPr lang="en-US" dirty="0"/>
              <a:t>): “be indignant against what is assumed to be wrong, </a:t>
            </a:r>
            <a:r>
              <a:rPr lang="en-US" i="1" dirty="0"/>
              <a:t>be aroused, indignant, angry</a:t>
            </a:r>
            <a:r>
              <a:rPr lang="en-US" dirty="0"/>
              <a:t>” (BDAG, 5).</a:t>
            </a:r>
          </a:p>
          <a:p>
            <a:r>
              <a:rPr lang="en-US" dirty="0"/>
              <a:t>What reaction would Jesus have when He witnesses parents who do not bring their children to Bible class?</a:t>
            </a:r>
          </a:p>
        </p:txBody>
      </p:sp>
    </p:spTree>
    <p:extLst>
      <p:ext uri="{BB962C8B-B14F-4D97-AF65-F5344CB8AC3E}">
        <p14:creationId xmlns:p14="http://schemas.microsoft.com/office/powerpoint/2010/main" val="404932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743A2-CC08-C682-F3F3-1EEB8A3B4829}"/>
              </a:ext>
            </a:extLst>
          </p:cNvPr>
          <p:cNvSpPr>
            <a:spLocks noGrp="1"/>
          </p:cNvSpPr>
          <p:nvPr>
            <p:ph type="title"/>
          </p:nvPr>
        </p:nvSpPr>
        <p:spPr>
          <a:xfrm>
            <a:off x="435835" y="365126"/>
            <a:ext cx="11331723" cy="737282"/>
          </a:xfrm>
        </p:spPr>
        <p:txBody>
          <a:bodyPr/>
          <a:lstStyle/>
          <a:p>
            <a:r>
              <a:rPr lang="en-US" dirty="0"/>
              <a:t>Matthew 19:1-12</a:t>
            </a:r>
          </a:p>
        </p:txBody>
      </p:sp>
      <p:sp>
        <p:nvSpPr>
          <p:cNvPr id="3" name="Content Placeholder 2">
            <a:extLst>
              <a:ext uri="{FF2B5EF4-FFF2-40B4-BE49-F238E27FC236}">
                <a16:creationId xmlns:a16="http://schemas.microsoft.com/office/drawing/2014/main" id="{D88F3E64-57C1-BC60-E780-74FBDCCC503C}"/>
              </a:ext>
            </a:extLst>
          </p:cNvPr>
          <p:cNvSpPr>
            <a:spLocks noGrp="1"/>
          </p:cNvSpPr>
          <p:nvPr>
            <p:ph idx="1"/>
          </p:nvPr>
        </p:nvSpPr>
        <p:spPr>
          <a:xfrm>
            <a:off x="435835" y="1213503"/>
            <a:ext cx="11331723" cy="5392396"/>
          </a:xfrm>
        </p:spPr>
        <p:txBody>
          <a:bodyPr>
            <a:normAutofit fontScale="92500" lnSpcReduction="20000"/>
          </a:bodyPr>
          <a:lstStyle/>
          <a:p>
            <a:pPr marL="0" indent="0">
              <a:buNone/>
            </a:pPr>
            <a:r>
              <a:rPr lang="en-US" dirty="0"/>
              <a:t>Now when Jesus had finished these sayings, he went away from Galilee and entered the region of Judea beyond the Jordan. And large crowds followed him, and he healed them there. And Pharisees came up to him and tested him by asking, “Is it lawful to divorce one’s wife for any cause?” He answered, “Have you not read that he who created them from the beginning made them male and female, and said, ‘Therefore a man shall leave his father and his mother and hold fast to his wife, and the two shall become one flesh’? So they are no longer two but one flesh. What therefore God has joined together, let not man separate.” They said to him, “Why then did Moses command one to give a certificate of divorce and to send her away?” He said to them, “Because of your hardness of heart Moses allowed you to divorce your wives, but from the beginning it was not so. And I say to you: whoever divorces his wife, except for sexual immorality, and marries another, commits adultery.” The disciples said to him, “If such is the case of a man with his wife, it is better not to marry.” But he said to them, “Not everyone can receive this saying, but only those to whom it is given. For there are eunuchs who have been so from birth, and there are eunuchs who have been made eunuchs by men, and there are eunuchs who have made themselves eunuchs for the sake of the kingdom of heaven. Let the one who is able to receive this receive it.”</a:t>
            </a:r>
          </a:p>
          <a:p>
            <a:endParaRPr lang="en-US" dirty="0"/>
          </a:p>
        </p:txBody>
      </p:sp>
    </p:spTree>
    <p:extLst>
      <p:ext uri="{BB962C8B-B14F-4D97-AF65-F5344CB8AC3E}">
        <p14:creationId xmlns:p14="http://schemas.microsoft.com/office/powerpoint/2010/main" val="1291484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F427F-1C0C-69DE-5481-F67FF092214C}"/>
              </a:ext>
            </a:extLst>
          </p:cNvPr>
          <p:cNvSpPr>
            <a:spLocks noGrp="1"/>
          </p:cNvSpPr>
          <p:nvPr>
            <p:ph type="title"/>
          </p:nvPr>
        </p:nvSpPr>
        <p:spPr/>
        <p:txBody>
          <a:bodyPr/>
          <a:lstStyle/>
          <a:p>
            <a:r>
              <a:rPr lang="en-US" dirty="0"/>
              <a:t>Matthew 19:15</a:t>
            </a:r>
          </a:p>
        </p:txBody>
      </p:sp>
      <p:sp>
        <p:nvSpPr>
          <p:cNvPr id="3" name="Content Placeholder 2">
            <a:extLst>
              <a:ext uri="{FF2B5EF4-FFF2-40B4-BE49-F238E27FC236}">
                <a16:creationId xmlns:a16="http://schemas.microsoft.com/office/drawing/2014/main" id="{4B55D0D6-9409-8314-C61D-4A69C3D3D363}"/>
              </a:ext>
            </a:extLst>
          </p:cNvPr>
          <p:cNvSpPr>
            <a:spLocks noGrp="1"/>
          </p:cNvSpPr>
          <p:nvPr>
            <p:ph idx="1"/>
          </p:nvPr>
        </p:nvSpPr>
        <p:spPr/>
        <p:txBody>
          <a:bodyPr/>
          <a:lstStyle/>
          <a:p>
            <a:r>
              <a:rPr lang="en-US" dirty="0">
                <a:latin typeface="Source Sans Pro Black" panose="020B0803030403020204" pitchFamily="34" charset="0"/>
              </a:rPr>
              <a:t>“And he laid his hands on them and went away.”</a:t>
            </a:r>
          </a:p>
          <a:p>
            <a:pPr lvl="1"/>
            <a:r>
              <a:rPr lang="en-US" dirty="0"/>
              <a:t>Mark wrote, “And he </a:t>
            </a:r>
            <a:r>
              <a:rPr lang="en-US" dirty="0">
                <a:latin typeface="Source Sans Pro Black" panose="020B0803030403020204" pitchFamily="34" charset="0"/>
              </a:rPr>
              <a:t>took them in his arms </a:t>
            </a:r>
            <a:r>
              <a:rPr lang="en-US" dirty="0"/>
              <a:t>and blessed them, laying his hands on them” (Mark 10:16).</a:t>
            </a:r>
          </a:p>
          <a:p>
            <a:pPr lvl="2"/>
            <a:r>
              <a:rPr lang="en-US" dirty="0"/>
              <a:t>The Greek verb </a:t>
            </a:r>
            <a:r>
              <a:rPr lang="en-US" i="1" dirty="0" err="1"/>
              <a:t>enagkalizomai</a:t>
            </a:r>
            <a:r>
              <a:rPr lang="en-US" dirty="0"/>
              <a:t> means “take in one’s arms, hug” (BDAG, 330).</a:t>
            </a:r>
          </a:p>
          <a:p>
            <a:pPr lvl="1"/>
            <a:r>
              <a:rPr lang="en-US" dirty="0"/>
              <a:t>Jesus laid His hands on the children and prayed.</a:t>
            </a:r>
          </a:p>
          <a:p>
            <a:pPr lvl="1"/>
            <a:r>
              <a:rPr lang="en-US" dirty="0"/>
              <a:t>Then, He departed.</a:t>
            </a:r>
          </a:p>
          <a:p>
            <a:pPr lvl="1"/>
            <a:endParaRPr lang="en-US" dirty="0"/>
          </a:p>
          <a:p>
            <a:endParaRPr lang="en-US" dirty="0"/>
          </a:p>
        </p:txBody>
      </p:sp>
    </p:spTree>
    <p:extLst>
      <p:ext uri="{BB962C8B-B14F-4D97-AF65-F5344CB8AC3E}">
        <p14:creationId xmlns:p14="http://schemas.microsoft.com/office/powerpoint/2010/main" val="254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97204-E81D-1D6E-AFA9-72BF4E1A4AAD}"/>
              </a:ext>
            </a:extLst>
          </p:cNvPr>
          <p:cNvSpPr>
            <a:spLocks noGrp="1"/>
          </p:cNvSpPr>
          <p:nvPr>
            <p:ph type="title"/>
          </p:nvPr>
        </p:nvSpPr>
        <p:spPr/>
        <p:txBody>
          <a:bodyPr/>
          <a:lstStyle/>
          <a:p>
            <a:r>
              <a:rPr lang="en-US" dirty="0"/>
              <a:t>The Rich Young Ruler </a:t>
            </a:r>
            <a:br>
              <a:rPr lang="en-US" dirty="0"/>
            </a:br>
            <a:r>
              <a:rPr lang="en-US" sz="2400" dirty="0"/>
              <a:t>Matthew 19:16-22</a:t>
            </a:r>
          </a:p>
        </p:txBody>
      </p:sp>
      <p:sp>
        <p:nvSpPr>
          <p:cNvPr id="3" name="Content Placeholder 2">
            <a:extLst>
              <a:ext uri="{FF2B5EF4-FFF2-40B4-BE49-F238E27FC236}">
                <a16:creationId xmlns:a16="http://schemas.microsoft.com/office/drawing/2014/main" id="{BD2D9B91-A674-E3F1-92A8-76A228DE82DE}"/>
              </a:ext>
            </a:extLst>
          </p:cNvPr>
          <p:cNvSpPr>
            <a:spLocks noGrp="1"/>
          </p:cNvSpPr>
          <p:nvPr>
            <p:ph idx="1"/>
          </p:nvPr>
        </p:nvSpPr>
        <p:spPr/>
        <p:txBody>
          <a:bodyPr>
            <a:normAutofit fontScale="92500" lnSpcReduction="10000"/>
          </a:bodyPr>
          <a:lstStyle/>
          <a:p>
            <a:r>
              <a:rPr lang="en-US" dirty="0"/>
              <a:t>And behold, a man came up to him, saying, “Teacher, what good deed must I do to have eternal life?” And he said to him, “Why do you ask me about what is good? There is only one who is good. If you would enter life, keep the commandments.” He said to him, “Which ones?” And Jesus said, “You shall not murder, You shall not commit adultery, You shall not steal, You shall not bear false witness, Honor your father and mother, and, You shall love your neighbor as yourself.” The young man said to him, “All these I have kept. What do I still lack?” Jesus said to him, “If you would be perfect, go, sell what you possess and give to the poor, and you will have treasure in heaven; and come, follow me.” When the young man heard this he went away sorrowful, for he had great possessions.</a:t>
            </a:r>
          </a:p>
        </p:txBody>
      </p:sp>
    </p:spTree>
    <p:extLst>
      <p:ext uri="{BB962C8B-B14F-4D97-AF65-F5344CB8AC3E}">
        <p14:creationId xmlns:p14="http://schemas.microsoft.com/office/powerpoint/2010/main" val="3578468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5CC9-CDFC-6C00-A7B4-9E0CEA197CAA}"/>
              </a:ext>
            </a:extLst>
          </p:cNvPr>
          <p:cNvSpPr>
            <a:spLocks noGrp="1"/>
          </p:cNvSpPr>
          <p:nvPr>
            <p:ph type="title"/>
          </p:nvPr>
        </p:nvSpPr>
        <p:spPr/>
        <p:txBody>
          <a:bodyPr/>
          <a:lstStyle/>
          <a:p>
            <a:r>
              <a:rPr lang="en-US" dirty="0"/>
              <a:t>Matthew 19:16</a:t>
            </a:r>
          </a:p>
        </p:txBody>
      </p:sp>
      <p:sp>
        <p:nvSpPr>
          <p:cNvPr id="3" name="Content Placeholder 2">
            <a:extLst>
              <a:ext uri="{FF2B5EF4-FFF2-40B4-BE49-F238E27FC236}">
                <a16:creationId xmlns:a16="http://schemas.microsoft.com/office/drawing/2014/main" id="{55D081F0-E953-E1B5-26B9-8262889DE1A6}"/>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behold, a man came up to him, saying, “Teacher, what good deed must I do to have eternal life?”</a:t>
            </a:r>
          </a:p>
          <a:p>
            <a:pPr lvl="1"/>
            <a:r>
              <a:rPr lang="en-US" dirty="0"/>
              <a:t>Mark’s account is fuller: “And as he was setting out on his journey, a man ran up and knelt before him and asked him, ‘</a:t>
            </a:r>
            <a:r>
              <a:rPr lang="en-US" dirty="0">
                <a:latin typeface="Source Sans Pro Black" panose="020B0803030403020204" pitchFamily="34" charset="0"/>
              </a:rPr>
              <a:t>Good Teacher</a:t>
            </a:r>
            <a:r>
              <a:rPr lang="en-US" dirty="0"/>
              <a:t>, what must I do to inherit eternal life?’”</a:t>
            </a:r>
          </a:p>
          <a:p>
            <a:pPr lvl="2"/>
            <a:r>
              <a:rPr lang="en-US" dirty="0"/>
              <a:t>Luke adds that this man was a “ruler” (Luke 18:18).</a:t>
            </a:r>
          </a:p>
          <a:p>
            <a:pPr lvl="2"/>
            <a:r>
              <a:rPr lang="en-US" dirty="0"/>
              <a:t>Matthew tells us he was young (19:20, 22).</a:t>
            </a:r>
          </a:p>
          <a:p>
            <a:pPr lvl="1"/>
            <a:r>
              <a:rPr lang="en-US" dirty="0"/>
              <a:t>What is the significance of </a:t>
            </a:r>
            <a:r>
              <a:rPr lang="en-US" dirty="0">
                <a:latin typeface="Source Sans Pro Black" panose="020B0803030403020204" pitchFamily="34" charset="0"/>
              </a:rPr>
              <a:t>and behold</a:t>
            </a:r>
            <a:r>
              <a:rPr lang="en-US" dirty="0"/>
              <a:t>?</a:t>
            </a:r>
          </a:p>
          <a:p>
            <a:pPr lvl="1"/>
            <a:r>
              <a:rPr lang="en-US" dirty="0"/>
              <a:t>What is inadequate with how the man addressed Jesus, </a:t>
            </a:r>
            <a:r>
              <a:rPr lang="en-US" dirty="0">
                <a:latin typeface="Source Sans Pro Black" panose="020B0803030403020204" pitchFamily="34" charset="0"/>
              </a:rPr>
              <a:t>Teacher</a:t>
            </a:r>
            <a:r>
              <a:rPr lang="en-US" dirty="0"/>
              <a:t>? </a:t>
            </a:r>
          </a:p>
          <a:p>
            <a:pPr lvl="2"/>
            <a:r>
              <a:rPr lang="en-US" dirty="0"/>
              <a:t>He is not likely diminishing Jesus (note that Mark has “</a:t>
            </a:r>
            <a:r>
              <a:rPr lang="en-US" dirty="0">
                <a:latin typeface="Source Sans Pro Black" panose="020B0803030403020204" pitchFamily="34" charset="0"/>
              </a:rPr>
              <a:t>Good</a:t>
            </a:r>
            <a:r>
              <a:rPr lang="en-US" dirty="0"/>
              <a:t> teacher”), though he might not understand fully who Jesus is.</a:t>
            </a:r>
          </a:p>
          <a:p>
            <a:pPr lvl="1"/>
            <a:r>
              <a:rPr lang="en-US" dirty="0"/>
              <a:t>What is wrong with his question?</a:t>
            </a:r>
          </a:p>
          <a:p>
            <a:endParaRPr lang="en-US" dirty="0"/>
          </a:p>
        </p:txBody>
      </p:sp>
    </p:spTree>
    <p:extLst>
      <p:ext uri="{BB962C8B-B14F-4D97-AF65-F5344CB8AC3E}">
        <p14:creationId xmlns:p14="http://schemas.microsoft.com/office/powerpoint/2010/main" val="203816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3E666-2B19-D1BC-35DA-EDD1C2BB7F34}"/>
              </a:ext>
            </a:extLst>
          </p:cNvPr>
          <p:cNvSpPr>
            <a:spLocks noGrp="1"/>
          </p:cNvSpPr>
          <p:nvPr>
            <p:ph type="title"/>
          </p:nvPr>
        </p:nvSpPr>
        <p:spPr/>
        <p:txBody>
          <a:bodyPr/>
          <a:lstStyle/>
          <a:p>
            <a:r>
              <a:rPr lang="en-US" dirty="0"/>
              <a:t>Eternal Life</a:t>
            </a:r>
          </a:p>
        </p:txBody>
      </p:sp>
      <p:sp>
        <p:nvSpPr>
          <p:cNvPr id="3" name="Content Placeholder 2">
            <a:extLst>
              <a:ext uri="{FF2B5EF4-FFF2-40B4-BE49-F238E27FC236}">
                <a16:creationId xmlns:a16="http://schemas.microsoft.com/office/drawing/2014/main" id="{DF0F5639-6164-90ED-0F8D-337CDD649FE2}"/>
              </a:ext>
            </a:extLst>
          </p:cNvPr>
          <p:cNvSpPr>
            <a:spLocks noGrp="1"/>
          </p:cNvSpPr>
          <p:nvPr>
            <p:ph idx="1"/>
          </p:nvPr>
        </p:nvSpPr>
        <p:spPr/>
        <p:txBody>
          <a:bodyPr/>
          <a:lstStyle/>
          <a:p>
            <a:r>
              <a:rPr lang="en-US" dirty="0"/>
              <a:t>Jesus has previously used “life” to mean “eternal life.”</a:t>
            </a:r>
          </a:p>
          <a:p>
            <a:pPr lvl="1"/>
            <a:r>
              <a:rPr lang="en-US" dirty="0"/>
              <a:t>“For the gate is narrow and the way is hard that leads to </a:t>
            </a:r>
            <a:r>
              <a:rPr lang="en-US" dirty="0">
                <a:latin typeface="Source Sans Pro Black" panose="020B0803030403020204" pitchFamily="34" charset="0"/>
              </a:rPr>
              <a:t>life</a:t>
            </a:r>
            <a:r>
              <a:rPr lang="en-US" dirty="0"/>
              <a:t>, and those who find it are few” (Matt. 7:14).</a:t>
            </a:r>
          </a:p>
          <a:p>
            <a:pPr lvl="1"/>
            <a:r>
              <a:rPr lang="en-US" dirty="0"/>
              <a:t>“And if your hand or your foot causes you to sin, cut it off and throw it away. It is better for you to enter </a:t>
            </a:r>
            <a:r>
              <a:rPr lang="en-US" dirty="0">
                <a:latin typeface="Source Sans Pro Black" panose="020B0803030403020204" pitchFamily="34" charset="0"/>
              </a:rPr>
              <a:t>life</a:t>
            </a:r>
            <a:r>
              <a:rPr lang="en-US" dirty="0"/>
              <a:t> crippled or lame than with two hands or two feet to be thrown into the eternal fire. And if your eye causes you to sin, tear it out and throw it away. It is better for you to enter </a:t>
            </a:r>
            <a:r>
              <a:rPr lang="en-US" dirty="0">
                <a:latin typeface="Source Sans Pro Black" panose="020B0803030403020204" pitchFamily="34" charset="0"/>
              </a:rPr>
              <a:t>life</a:t>
            </a:r>
            <a:r>
              <a:rPr lang="en-US" dirty="0"/>
              <a:t> with one eye than with two eyes to be thrown into the hell of fire” (Matt. 18:8-9).</a:t>
            </a:r>
          </a:p>
          <a:p>
            <a:pPr lvl="1"/>
            <a:endParaRPr lang="en-US" dirty="0"/>
          </a:p>
          <a:p>
            <a:pPr lvl="1"/>
            <a:endParaRPr lang="en-US" dirty="0"/>
          </a:p>
        </p:txBody>
      </p:sp>
    </p:spTree>
    <p:extLst>
      <p:ext uri="{BB962C8B-B14F-4D97-AF65-F5344CB8AC3E}">
        <p14:creationId xmlns:p14="http://schemas.microsoft.com/office/powerpoint/2010/main" val="34582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7760-95E5-2722-3494-CF29A49C4D79}"/>
              </a:ext>
            </a:extLst>
          </p:cNvPr>
          <p:cNvSpPr>
            <a:spLocks noGrp="1"/>
          </p:cNvSpPr>
          <p:nvPr>
            <p:ph type="title"/>
          </p:nvPr>
        </p:nvSpPr>
        <p:spPr/>
        <p:txBody>
          <a:bodyPr/>
          <a:lstStyle/>
          <a:p>
            <a:r>
              <a:rPr lang="en-US" dirty="0"/>
              <a:t>Matthew 19:17</a:t>
            </a:r>
          </a:p>
        </p:txBody>
      </p:sp>
      <p:sp>
        <p:nvSpPr>
          <p:cNvPr id="3" name="Content Placeholder 2">
            <a:extLst>
              <a:ext uri="{FF2B5EF4-FFF2-40B4-BE49-F238E27FC236}">
                <a16:creationId xmlns:a16="http://schemas.microsoft.com/office/drawing/2014/main" id="{626F39F2-3AB7-1E24-F3B9-0ECEAF8822F0}"/>
              </a:ext>
            </a:extLst>
          </p:cNvPr>
          <p:cNvSpPr>
            <a:spLocks noGrp="1"/>
          </p:cNvSpPr>
          <p:nvPr>
            <p:ph idx="1"/>
          </p:nvPr>
        </p:nvSpPr>
        <p:spPr/>
        <p:txBody>
          <a:bodyPr/>
          <a:lstStyle/>
          <a:p>
            <a:r>
              <a:rPr lang="en-US" dirty="0">
                <a:latin typeface="Source Sans Pro Black" panose="020B0803030403020204" pitchFamily="34" charset="0"/>
              </a:rPr>
              <a:t>“And he said to him, ‘Why do you ask me about what is good? There is only one who is good. If you would enter life, keep the commandments.’”</a:t>
            </a:r>
          </a:p>
          <a:p>
            <a:pPr lvl="1"/>
            <a:r>
              <a:rPr lang="en-US" dirty="0"/>
              <a:t>Mark’s version: “And Jesus said to him, ‘Why do you call me good? No one is good except God alone’” (10:18).</a:t>
            </a:r>
          </a:p>
          <a:p>
            <a:pPr lvl="1"/>
            <a:r>
              <a:rPr lang="en-US" dirty="0"/>
              <a:t>Jesus is not distinguishing Himself from the Father by saying “only one who is good.” </a:t>
            </a:r>
          </a:p>
          <a:p>
            <a:pPr lvl="2"/>
            <a:r>
              <a:rPr lang="en-US" dirty="0">
                <a:latin typeface="Source Sans Pro Black" panose="020B0803030403020204" pitchFamily="34" charset="0"/>
              </a:rPr>
              <a:t>Kyle Pope: </a:t>
            </a:r>
            <a:r>
              <a:rPr lang="en-US" dirty="0"/>
              <a:t>“We should note, Jesus does not tell the young man he is not God, or that he is not good. He calls the man to recognize that God is the one who is truly worthy of being identified as good” (</a:t>
            </a:r>
            <a:r>
              <a:rPr lang="en-US" i="1" dirty="0"/>
              <a:t>The Book of Matthew,</a:t>
            </a:r>
            <a:r>
              <a:rPr lang="en-US" dirty="0"/>
              <a:t> 634).</a:t>
            </a:r>
          </a:p>
          <a:p>
            <a:pPr lvl="2"/>
            <a:r>
              <a:rPr lang="en-US" dirty="0"/>
              <a:t>And God is the only one who can define “what is good.”</a:t>
            </a:r>
          </a:p>
          <a:p>
            <a:pPr lvl="1"/>
            <a:endParaRPr lang="en-US" dirty="0"/>
          </a:p>
          <a:p>
            <a:endParaRPr lang="en-US" dirty="0"/>
          </a:p>
        </p:txBody>
      </p:sp>
    </p:spTree>
    <p:extLst>
      <p:ext uri="{BB962C8B-B14F-4D97-AF65-F5344CB8AC3E}">
        <p14:creationId xmlns:p14="http://schemas.microsoft.com/office/powerpoint/2010/main" val="129722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96A0-4381-F25F-A20A-D71E8FB7F0F6}"/>
              </a:ext>
            </a:extLst>
          </p:cNvPr>
          <p:cNvSpPr>
            <a:spLocks noGrp="1"/>
          </p:cNvSpPr>
          <p:nvPr>
            <p:ph type="title"/>
          </p:nvPr>
        </p:nvSpPr>
        <p:spPr/>
        <p:txBody>
          <a:bodyPr/>
          <a:lstStyle/>
          <a:p>
            <a:r>
              <a:rPr lang="en-US" dirty="0"/>
              <a:t>Keep the Commandments</a:t>
            </a:r>
          </a:p>
        </p:txBody>
      </p:sp>
      <p:sp>
        <p:nvSpPr>
          <p:cNvPr id="3" name="Content Placeholder 2">
            <a:extLst>
              <a:ext uri="{FF2B5EF4-FFF2-40B4-BE49-F238E27FC236}">
                <a16:creationId xmlns:a16="http://schemas.microsoft.com/office/drawing/2014/main" id="{EB069355-ED51-815F-03B2-1D955A16C40B}"/>
              </a:ext>
            </a:extLst>
          </p:cNvPr>
          <p:cNvSpPr>
            <a:spLocks noGrp="1"/>
          </p:cNvSpPr>
          <p:nvPr>
            <p:ph idx="1"/>
          </p:nvPr>
        </p:nvSpPr>
        <p:spPr/>
        <p:txBody>
          <a:bodyPr>
            <a:normAutofit fontScale="92500" lnSpcReduction="20000"/>
          </a:bodyPr>
          <a:lstStyle/>
          <a:p>
            <a:r>
              <a:rPr lang="en-US" dirty="0"/>
              <a:t>Protestants sometimes pit Jesus’s response with salvation by grace alone, which emphasizes that man cannot earn his salvation.</a:t>
            </a:r>
          </a:p>
          <a:p>
            <a:r>
              <a:rPr lang="en-US" dirty="0"/>
              <a:t>Earlier, Jesus had said, “Do not think that I have come to abolish the Law or the Prophets; I have not come to abolish them but to fulfill them. For truly, I say to you, until heaven and earth pass away, not an iota, not a dot, will pass from the Law until all is accomplished. Therefore whoever relaxes one of the least of these commandments and teaches others to do the same will be called least in the kingdom of heaven, but whoever does them and teaches them will be called great in the kingdom of heaven” (Matt. 5:17-18).</a:t>
            </a:r>
          </a:p>
          <a:p>
            <a:r>
              <a:rPr lang="en-US" dirty="0"/>
              <a:t>Both God and Jesus emphasized human responsibility to keep the divinely given commandments. But, this does not imply that anyone other than Jesus is able to merit salvation by his perfect obedience. All of us have sinned against God and is dependent upon God’s grace.</a:t>
            </a:r>
          </a:p>
          <a:p>
            <a:endParaRPr lang="en-US" dirty="0"/>
          </a:p>
        </p:txBody>
      </p:sp>
    </p:spTree>
    <p:extLst>
      <p:ext uri="{BB962C8B-B14F-4D97-AF65-F5344CB8AC3E}">
        <p14:creationId xmlns:p14="http://schemas.microsoft.com/office/powerpoint/2010/main" val="248212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F8CA-FECF-0D4F-ACDB-3AC81DBA803E}"/>
              </a:ext>
            </a:extLst>
          </p:cNvPr>
          <p:cNvSpPr>
            <a:spLocks noGrp="1"/>
          </p:cNvSpPr>
          <p:nvPr>
            <p:ph type="title"/>
          </p:nvPr>
        </p:nvSpPr>
        <p:spPr/>
        <p:txBody>
          <a:bodyPr/>
          <a:lstStyle/>
          <a:p>
            <a:r>
              <a:rPr lang="en-US" dirty="0"/>
              <a:t>Matthew 19:18-19</a:t>
            </a:r>
          </a:p>
        </p:txBody>
      </p:sp>
      <p:sp>
        <p:nvSpPr>
          <p:cNvPr id="3" name="Content Placeholder 2">
            <a:extLst>
              <a:ext uri="{FF2B5EF4-FFF2-40B4-BE49-F238E27FC236}">
                <a16:creationId xmlns:a16="http://schemas.microsoft.com/office/drawing/2014/main" id="{9F2297B0-57BA-3361-A3F3-381EE4E8D794}"/>
              </a:ext>
            </a:extLst>
          </p:cNvPr>
          <p:cNvSpPr>
            <a:spLocks noGrp="1"/>
          </p:cNvSpPr>
          <p:nvPr>
            <p:ph idx="1"/>
          </p:nvPr>
        </p:nvSpPr>
        <p:spPr/>
        <p:txBody>
          <a:bodyPr/>
          <a:lstStyle/>
          <a:p>
            <a:r>
              <a:rPr lang="en-US" dirty="0">
                <a:latin typeface="Source Sans Pro Black" panose="020B0803030403020204" pitchFamily="34" charset="0"/>
              </a:rPr>
              <a:t>“He said to him, ‘Which ones?’ And Jesus said, ‘You shall not murder, You shall not commit adultery, You shall not steal, You shall not bear false witness, Honor your father and mother, and, You shall love your neighbor as yourself.’”</a:t>
            </a:r>
          </a:p>
          <a:p>
            <a:pPr lvl="1"/>
            <a:r>
              <a:rPr lang="en-US" dirty="0"/>
              <a:t>Neither Mark and Luke mention the young man’s question; instead they have “You know the commandments” (Mark 10:19; Luke 18:20).</a:t>
            </a:r>
          </a:p>
          <a:p>
            <a:pPr lvl="1"/>
            <a:r>
              <a:rPr lang="en-US" dirty="0"/>
              <a:t>Matthew relates that the young ruler asked “which commandments?” Perhaps he was thinking that doing some great work would give him the inner assurance of his own salvation.</a:t>
            </a:r>
          </a:p>
          <a:p>
            <a:pPr lvl="2"/>
            <a:r>
              <a:rPr lang="en-US" dirty="0"/>
              <a:t>His wealth causes some commentators to suggest a great act of generosity.</a:t>
            </a:r>
          </a:p>
          <a:p>
            <a:pPr marL="0" indent="0">
              <a:buNone/>
            </a:pPr>
            <a:endParaRPr lang="en-US" dirty="0"/>
          </a:p>
        </p:txBody>
      </p:sp>
    </p:spTree>
    <p:extLst>
      <p:ext uri="{BB962C8B-B14F-4D97-AF65-F5344CB8AC3E}">
        <p14:creationId xmlns:p14="http://schemas.microsoft.com/office/powerpoint/2010/main" val="129918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9426FF8-DA0E-E4E5-1547-50A78EAD00D7}"/>
              </a:ext>
            </a:extLst>
          </p:cNvPr>
          <p:cNvGraphicFramePr>
            <a:graphicFrameLocks noGrp="1"/>
          </p:cNvGraphicFramePr>
          <p:nvPr>
            <p:extLst>
              <p:ext uri="{D42A27DB-BD31-4B8C-83A1-F6EECF244321}">
                <p14:modId xmlns:p14="http://schemas.microsoft.com/office/powerpoint/2010/main" val="2737870048"/>
              </p:ext>
            </p:extLst>
          </p:nvPr>
        </p:nvGraphicFramePr>
        <p:xfrm>
          <a:off x="350378" y="719666"/>
          <a:ext cx="11459910" cy="5303520"/>
        </p:xfrm>
        <a:graphic>
          <a:graphicData uri="http://schemas.openxmlformats.org/drawingml/2006/table">
            <a:tbl>
              <a:tblPr firstRow="1" bandRow="1">
                <a:tableStyleId>{00A15C55-8517-42AA-B614-E9B94910E393}</a:tableStyleId>
              </a:tblPr>
              <a:tblGrid>
                <a:gridCol w="3819970">
                  <a:extLst>
                    <a:ext uri="{9D8B030D-6E8A-4147-A177-3AD203B41FA5}">
                      <a16:colId xmlns:a16="http://schemas.microsoft.com/office/drawing/2014/main" val="2215795107"/>
                    </a:ext>
                  </a:extLst>
                </a:gridCol>
                <a:gridCol w="3819970">
                  <a:extLst>
                    <a:ext uri="{9D8B030D-6E8A-4147-A177-3AD203B41FA5}">
                      <a16:colId xmlns:a16="http://schemas.microsoft.com/office/drawing/2014/main" val="4182313386"/>
                    </a:ext>
                  </a:extLst>
                </a:gridCol>
                <a:gridCol w="3819970">
                  <a:extLst>
                    <a:ext uri="{9D8B030D-6E8A-4147-A177-3AD203B41FA5}">
                      <a16:colId xmlns:a16="http://schemas.microsoft.com/office/drawing/2014/main" val="4192202651"/>
                    </a:ext>
                  </a:extLst>
                </a:gridCol>
              </a:tblGrid>
              <a:tr h="370840">
                <a:tc gridSpan="3">
                  <a:txBody>
                    <a:bodyPr/>
                    <a:lstStyle/>
                    <a:p>
                      <a:pPr algn="ctr"/>
                      <a:r>
                        <a:rPr lang="en-US" sz="3200" dirty="0">
                          <a:solidFill>
                            <a:schemeClr val="tx1"/>
                          </a:solidFill>
                          <a:latin typeface="Source Sans Pro Black" panose="020B0803030403020204" pitchFamily="34" charset="0"/>
                        </a:rPr>
                        <a:t>Jesus’s List of Commandments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795145139"/>
                  </a:ext>
                </a:extLst>
              </a:tr>
              <a:tr h="370840">
                <a:tc>
                  <a:txBody>
                    <a:bodyPr/>
                    <a:lstStyle/>
                    <a:p>
                      <a:pPr algn="ctr"/>
                      <a:r>
                        <a:rPr lang="en-US" sz="2800" dirty="0">
                          <a:latin typeface="Source Sans Pro Black" panose="020B0803030403020204" pitchFamily="34" charset="0"/>
                        </a:rPr>
                        <a:t>Matthew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Black" panose="020B0803030403020204" pitchFamily="34" charset="0"/>
                        </a:rPr>
                        <a:t>Mark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Black" panose="020B0803030403020204" pitchFamily="34" charset="0"/>
                        </a:rPr>
                        <a:t>Luke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06273"/>
                  </a:ext>
                </a:extLst>
              </a:tr>
              <a:tr h="370840">
                <a:tc>
                  <a:txBody>
                    <a:bodyPr/>
                    <a:lstStyle/>
                    <a:p>
                      <a:r>
                        <a:rPr lang="en-US" sz="2400" dirty="0">
                          <a:latin typeface="Source Sans Pro Semibold" panose="020B0603030403020204" pitchFamily="34" charset="0"/>
                        </a:rPr>
                        <a:t>You shall not murder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murder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commit adultery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8049772"/>
                  </a:ext>
                </a:extLst>
              </a:tr>
              <a:tr h="370840">
                <a:tc>
                  <a:txBody>
                    <a:bodyPr/>
                    <a:lstStyle/>
                    <a:p>
                      <a:r>
                        <a:rPr lang="en-US" sz="2400" dirty="0">
                          <a:latin typeface="Source Sans Pro Semibold" panose="020B0603030403020204" pitchFamily="34" charset="0"/>
                        </a:rPr>
                        <a:t>You shall not commit adultery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commit adultery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murder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241290"/>
                  </a:ext>
                </a:extLst>
              </a:tr>
              <a:tr h="370840">
                <a:tc>
                  <a:txBody>
                    <a:bodyPr/>
                    <a:lstStyle/>
                    <a:p>
                      <a:r>
                        <a:rPr lang="en-US" sz="2400" dirty="0">
                          <a:latin typeface="Source Sans Pro Semibold" panose="020B0603030403020204" pitchFamily="34" charset="0"/>
                        </a:rPr>
                        <a:t>You shall not steal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steal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steal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4110983"/>
                  </a:ext>
                </a:extLst>
              </a:tr>
              <a:tr h="370840">
                <a:tc>
                  <a:txBody>
                    <a:bodyPr/>
                    <a:lstStyle/>
                    <a:p>
                      <a:r>
                        <a:rPr lang="en-US" sz="2400" dirty="0">
                          <a:latin typeface="Source Sans Pro Semibold" panose="020B0603030403020204" pitchFamily="34" charset="0"/>
                        </a:rPr>
                        <a:t>You shall not bear false witness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bear false witness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bear false witness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3764253"/>
                  </a:ext>
                </a:extLst>
              </a:tr>
              <a:tr h="370840">
                <a:tc>
                  <a:txBody>
                    <a:bodyPr/>
                    <a:lstStyle/>
                    <a:p>
                      <a:r>
                        <a:rPr lang="en-US" sz="2400" dirty="0">
                          <a:latin typeface="Source Sans Pro Semibold" panose="020B0603030403020204" pitchFamily="34" charset="0"/>
                        </a:rPr>
                        <a:t>Honor your father and mother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defraud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Honor your father and mother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821249"/>
                  </a:ext>
                </a:extLst>
              </a:tr>
              <a:tr h="370840">
                <a:tc>
                  <a:txBody>
                    <a:bodyPr/>
                    <a:lstStyle/>
                    <a:p>
                      <a:r>
                        <a:rPr lang="en-US" sz="2400" dirty="0">
                          <a:latin typeface="Source Sans Pro Semibold" panose="020B0603030403020204" pitchFamily="34" charset="0"/>
                        </a:rPr>
                        <a:t>You shall love your neighbor as yourself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Source Sans Pro Semibold" panose="020B0603030403020204" pitchFamily="34" charset="0"/>
                        </a:rPr>
                        <a:t>Honor your father and mother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159295"/>
                  </a:ext>
                </a:extLst>
              </a:tr>
            </a:tbl>
          </a:graphicData>
        </a:graphic>
      </p:graphicFrame>
    </p:spTree>
    <p:extLst>
      <p:ext uri="{BB962C8B-B14F-4D97-AF65-F5344CB8AC3E}">
        <p14:creationId xmlns:p14="http://schemas.microsoft.com/office/powerpoint/2010/main" val="339292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B596B-C2AF-9D31-F6A8-8090D3CC7980}"/>
              </a:ext>
            </a:extLst>
          </p:cNvPr>
          <p:cNvSpPr>
            <a:spLocks noGrp="1"/>
          </p:cNvSpPr>
          <p:nvPr>
            <p:ph type="title"/>
          </p:nvPr>
        </p:nvSpPr>
        <p:spPr/>
        <p:txBody>
          <a:bodyPr/>
          <a:lstStyle/>
          <a:p>
            <a:r>
              <a:rPr lang="en-US" dirty="0"/>
              <a:t>Observations about the List</a:t>
            </a:r>
          </a:p>
        </p:txBody>
      </p:sp>
      <p:sp>
        <p:nvSpPr>
          <p:cNvPr id="3" name="Content Placeholder 2">
            <a:extLst>
              <a:ext uri="{FF2B5EF4-FFF2-40B4-BE49-F238E27FC236}">
                <a16:creationId xmlns:a16="http://schemas.microsoft.com/office/drawing/2014/main" id="{424D6DBE-D0D5-9486-61EC-0E552FC5D1C4}"/>
              </a:ext>
            </a:extLst>
          </p:cNvPr>
          <p:cNvSpPr>
            <a:spLocks noGrp="1"/>
          </p:cNvSpPr>
          <p:nvPr>
            <p:ph idx="1"/>
          </p:nvPr>
        </p:nvSpPr>
        <p:spPr>
          <a:xfrm>
            <a:off x="838200" y="1825625"/>
            <a:ext cx="10515600" cy="4667250"/>
          </a:xfrm>
        </p:spPr>
        <p:txBody>
          <a:bodyPr>
            <a:normAutofit fontScale="92500" lnSpcReduction="20000"/>
          </a:bodyPr>
          <a:lstStyle/>
          <a:p>
            <a:r>
              <a:rPr lang="en-US" dirty="0"/>
              <a:t>The list is mostly the fifth through the ninth of the Ten Commandments, concerned with how we treat people.</a:t>
            </a:r>
          </a:p>
          <a:p>
            <a:r>
              <a:rPr lang="en-US" dirty="0"/>
              <a:t>These can be summarized by Leviticus 19:18—“You shall love your neighbor as yourself.”</a:t>
            </a:r>
          </a:p>
          <a:p>
            <a:r>
              <a:rPr lang="en-US" dirty="0"/>
              <a:t>Mark adds “Do not defraud.”</a:t>
            </a:r>
          </a:p>
          <a:p>
            <a:pPr lvl="1"/>
            <a:r>
              <a:rPr lang="en-US" dirty="0">
                <a:latin typeface="Source Sans Pro Black" panose="020B0803030403020204" pitchFamily="34" charset="0"/>
              </a:rPr>
              <a:t>James A. Brooks: </a:t>
            </a:r>
            <a:r>
              <a:rPr lang="en-US" dirty="0"/>
              <a:t>“The command ‘do not defraud’ between the references to the Ninth and Fifth Commandments is substituted for the Tenth Commandment, ‘You shall not covet.’ Fraud is a concrete example of covetousness and a special temptation of the rich” (</a:t>
            </a:r>
            <a:r>
              <a:rPr lang="en-US" i="1" dirty="0"/>
              <a:t>Mark</a:t>
            </a:r>
            <a:r>
              <a:rPr lang="en-US" dirty="0"/>
              <a:t>, The New American Commentary, 162).</a:t>
            </a:r>
          </a:p>
          <a:p>
            <a:pPr lvl="1"/>
            <a:r>
              <a:rPr lang="en-US" dirty="0"/>
              <a:t>This raises the question, “Was it added because of its relevance to the rich young ruler?”</a:t>
            </a:r>
          </a:p>
          <a:p>
            <a:r>
              <a:rPr lang="en-US" dirty="0"/>
              <a:t>Obedience to all of these commandments is observable.</a:t>
            </a:r>
          </a:p>
          <a:p>
            <a:r>
              <a:rPr lang="en-US" dirty="0"/>
              <a:t>These are not all of God’s commandments but a sampling to illustrate man’s duty to obey all of what God has commanded.</a:t>
            </a:r>
          </a:p>
        </p:txBody>
      </p:sp>
    </p:spTree>
    <p:extLst>
      <p:ext uri="{BB962C8B-B14F-4D97-AF65-F5344CB8AC3E}">
        <p14:creationId xmlns:p14="http://schemas.microsoft.com/office/powerpoint/2010/main" val="73383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D3673-7A3D-7C19-8330-6CF5F7752D56}"/>
              </a:ext>
            </a:extLst>
          </p:cNvPr>
          <p:cNvSpPr>
            <a:spLocks noGrp="1"/>
          </p:cNvSpPr>
          <p:nvPr>
            <p:ph type="title"/>
          </p:nvPr>
        </p:nvSpPr>
        <p:spPr/>
        <p:txBody>
          <a:bodyPr/>
          <a:lstStyle/>
          <a:p>
            <a:r>
              <a:rPr lang="en-US" dirty="0"/>
              <a:t>Matthew 19:20</a:t>
            </a:r>
          </a:p>
        </p:txBody>
      </p:sp>
      <p:sp>
        <p:nvSpPr>
          <p:cNvPr id="3" name="Content Placeholder 2">
            <a:extLst>
              <a:ext uri="{FF2B5EF4-FFF2-40B4-BE49-F238E27FC236}">
                <a16:creationId xmlns:a16="http://schemas.microsoft.com/office/drawing/2014/main" id="{FB29CEA1-B7C1-E152-0B59-F3F464583799}"/>
              </a:ext>
            </a:extLst>
          </p:cNvPr>
          <p:cNvSpPr>
            <a:spLocks noGrp="1"/>
          </p:cNvSpPr>
          <p:nvPr>
            <p:ph idx="1"/>
          </p:nvPr>
        </p:nvSpPr>
        <p:spPr>
          <a:xfrm>
            <a:off x="838200" y="1825624"/>
            <a:ext cx="10515600" cy="4728999"/>
          </a:xfrm>
        </p:spPr>
        <p:txBody>
          <a:bodyPr>
            <a:normAutofit lnSpcReduction="10000"/>
          </a:bodyPr>
          <a:lstStyle/>
          <a:p>
            <a:r>
              <a:rPr lang="en-US" dirty="0">
                <a:latin typeface="Source Sans Pro Black" panose="020B0803030403020204" pitchFamily="34" charset="0"/>
              </a:rPr>
              <a:t>“The young man said to him, ‘All these I have kept. What do I still lack?’”</a:t>
            </a:r>
          </a:p>
          <a:p>
            <a:pPr lvl="1"/>
            <a:r>
              <a:rPr lang="en-US" dirty="0"/>
              <a:t>Matthew calls him a </a:t>
            </a:r>
            <a:r>
              <a:rPr lang="en-US" i="1" dirty="0" err="1"/>
              <a:t>neaniskos</a:t>
            </a:r>
            <a:r>
              <a:rPr lang="en-US" dirty="0"/>
              <a:t>, “a young man beyond the age of puberty, but normally before marriage” (Louw-Nida, 9.32); “a young man until about the age of forty years” (</a:t>
            </a:r>
            <a:r>
              <a:rPr lang="en-US" i="1" dirty="0"/>
              <a:t>Expository Dictionary of the New Testament</a:t>
            </a:r>
            <a:r>
              <a:rPr lang="en-US" dirty="0"/>
              <a:t>, 459).</a:t>
            </a:r>
          </a:p>
          <a:p>
            <a:pPr lvl="1"/>
            <a:r>
              <a:rPr lang="en-US" dirty="0"/>
              <a:t>The young man’s response reveals something of his character:</a:t>
            </a:r>
          </a:p>
          <a:p>
            <a:pPr lvl="2"/>
            <a:r>
              <a:rPr lang="en-US" dirty="0"/>
              <a:t>“All these I have kept.” How many of America’s young men (and young women) could say the same?</a:t>
            </a:r>
          </a:p>
          <a:p>
            <a:pPr lvl="2"/>
            <a:r>
              <a:rPr lang="en-US" dirty="0"/>
              <a:t>“What lack I yet?” shows an awareness that something is not complete in his spiritual condition.</a:t>
            </a:r>
          </a:p>
          <a:p>
            <a:pPr lvl="3"/>
            <a:r>
              <a:rPr lang="en-US" dirty="0">
                <a:latin typeface="Source Sans Pro Black" panose="020B0803030403020204" pitchFamily="34" charset="0"/>
              </a:rPr>
              <a:t>Leon Morris: </a:t>
            </a:r>
            <a:r>
              <a:rPr lang="en-US" dirty="0"/>
              <a:t>“Without being able to put it all into words, he knew that his spiritual makeup was defective, and he was looking to Jesus to show him how to put it right” (</a:t>
            </a:r>
            <a:r>
              <a:rPr lang="en-US" i="1" dirty="0"/>
              <a:t>The Gospel according to Matthew</a:t>
            </a:r>
            <a:r>
              <a:rPr lang="en-US" dirty="0"/>
              <a:t>, 491).</a:t>
            </a:r>
          </a:p>
          <a:p>
            <a:endParaRPr lang="en-US" dirty="0"/>
          </a:p>
        </p:txBody>
      </p:sp>
    </p:spTree>
    <p:extLst>
      <p:ext uri="{BB962C8B-B14F-4D97-AF65-F5344CB8AC3E}">
        <p14:creationId xmlns:p14="http://schemas.microsoft.com/office/powerpoint/2010/main" val="55374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2BA36-36FD-BD9B-AE13-7BFFFAEDEAD4}"/>
              </a:ext>
            </a:extLst>
          </p:cNvPr>
          <p:cNvSpPr>
            <a:spLocks noGrp="1"/>
          </p:cNvSpPr>
          <p:nvPr>
            <p:ph type="title"/>
          </p:nvPr>
        </p:nvSpPr>
        <p:spPr/>
        <p:txBody>
          <a:bodyPr/>
          <a:lstStyle/>
          <a:p>
            <a:r>
              <a:rPr lang="en-US" dirty="0"/>
              <a:t>Matthew 19:1</a:t>
            </a:r>
          </a:p>
        </p:txBody>
      </p:sp>
      <p:sp>
        <p:nvSpPr>
          <p:cNvPr id="3" name="Content Placeholder 2">
            <a:extLst>
              <a:ext uri="{FF2B5EF4-FFF2-40B4-BE49-F238E27FC236}">
                <a16:creationId xmlns:a16="http://schemas.microsoft.com/office/drawing/2014/main" id="{3DF15FB3-A44F-4936-2E1C-D5203E6CBD8A}"/>
              </a:ext>
            </a:extLst>
          </p:cNvPr>
          <p:cNvSpPr>
            <a:spLocks noGrp="1"/>
          </p:cNvSpPr>
          <p:nvPr>
            <p:ph idx="1"/>
          </p:nvPr>
        </p:nvSpPr>
        <p:spPr>
          <a:xfrm>
            <a:off x="838200" y="1825625"/>
            <a:ext cx="10515600" cy="4771728"/>
          </a:xfrm>
        </p:spPr>
        <p:txBody>
          <a:bodyPr>
            <a:normAutofit lnSpcReduction="10000"/>
          </a:bodyPr>
          <a:lstStyle/>
          <a:p>
            <a:r>
              <a:rPr lang="en-US" dirty="0">
                <a:latin typeface="Source Sans Pro Black" panose="020B0803030403020204" pitchFamily="34" charset="0"/>
              </a:rPr>
              <a:t>“Now when Jesus had finished these sayings, he went away from Galilee and entered the region of Judea beyond the Jordan.”</a:t>
            </a:r>
          </a:p>
          <a:p>
            <a:pPr lvl="1"/>
            <a:r>
              <a:rPr lang="en-US" dirty="0"/>
              <a:t>“Now when Jesus had finished” is a transitional statement common to Matthew (cf. 7:28–8:1; 11:1; 13:53; 19:1; 26:1).</a:t>
            </a:r>
          </a:p>
          <a:p>
            <a:pPr lvl="1"/>
            <a:r>
              <a:rPr lang="en-US" dirty="0"/>
              <a:t>This is the third time Matthew has mentioned that Jesus is headed for Jerusalem (16:21; 17:22; 19:1).</a:t>
            </a:r>
          </a:p>
          <a:p>
            <a:pPr lvl="1"/>
            <a:r>
              <a:rPr lang="en-US" dirty="0"/>
              <a:t>This marks the end of Jesus’s Galilean work, although He will appear to His disciples again in Galilee after His resurrection.</a:t>
            </a:r>
          </a:p>
          <a:p>
            <a:pPr lvl="1"/>
            <a:r>
              <a:rPr lang="en-US" dirty="0"/>
              <a:t>Were it not for the Gospel of John, one would conclude that Jesus was returning to Jerusalem for the first time since He was 12 years old. However, John’s gospel portrays Jesus as going there regularly in conjunction with annual observances of Jewish feasts (2:13-25; 5:1-47; 7:1–10:39).</a:t>
            </a:r>
          </a:p>
          <a:p>
            <a:endParaRPr lang="en-US" dirty="0"/>
          </a:p>
        </p:txBody>
      </p:sp>
    </p:spTree>
    <p:extLst>
      <p:ext uri="{BB962C8B-B14F-4D97-AF65-F5344CB8AC3E}">
        <p14:creationId xmlns:p14="http://schemas.microsoft.com/office/powerpoint/2010/main" val="120444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0CDE6-E8BD-E609-FAF2-2BD53D1F3D11}"/>
              </a:ext>
            </a:extLst>
          </p:cNvPr>
          <p:cNvSpPr>
            <a:spLocks noGrp="1"/>
          </p:cNvSpPr>
          <p:nvPr>
            <p:ph type="title"/>
          </p:nvPr>
        </p:nvSpPr>
        <p:spPr/>
        <p:txBody>
          <a:bodyPr/>
          <a:lstStyle/>
          <a:p>
            <a:r>
              <a:rPr lang="en-US" dirty="0"/>
              <a:t>Matthew 19:21</a:t>
            </a:r>
          </a:p>
        </p:txBody>
      </p:sp>
      <p:sp>
        <p:nvSpPr>
          <p:cNvPr id="3" name="Content Placeholder 2">
            <a:extLst>
              <a:ext uri="{FF2B5EF4-FFF2-40B4-BE49-F238E27FC236}">
                <a16:creationId xmlns:a16="http://schemas.microsoft.com/office/drawing/2014/main" id="{541198E2-5C9D-5575-3535-3128743ECE01}"/>
              </a:ext>
            </a:extLst>
          </p:cNvPr>
          <p:cNvSpPr>
            <a:spLocks noGrp="1"/>
          </p:cNvSpPr>
          <p:nvPr>
            <p:ph idx="1"/>
          </p:nvPr>
        </p:nvSpPr>
        <p:spPr/>
        <p:txBody>
          <a:bodyPr>
            <a:normAutofit lnSpcReduction="10000"/>
          </a:bodyPr>
          <a:lstStyle/>
          <a:p>
            <a:r>
              <a:rPr lang="en-US" dirty="0">
                <a:latin typeface="Source Sans Pro Black" panose="020B0803030403020204" pitchFamily="34" charset="0"/>
              </a:rPr>
              <a:t>“Jesus said to him, ‘If you would be perfect, go, sell what you possess and give to the poor, and you will have treasure in heaven; and come, follow me.’”</a:t>
            </a:r>
          </a:p>
          <a:p>
            <a:pPr lvl="1"/>
            <a:r>
              <a:rPr lang="en-US" dirty="0"/>
              <a:t>Note that Jesus’s answer is in response to the young man’s question, not a universal demand for all Christians. </a:t>
            </a:r>
          </a:p>
          <a:p>
            <a:pPr lvl="1"/>
            <a:r>
              <a:rPr lang="en-US" dirty="0"/>
              <a:t>It is designed to make the young man aware of what he lacked.</a:t>
            </a:r>
          </a:p>
          <a:p>
            <a:pPr lvl="1"/>
            <a:r>
              <a:rPr lang="en-US" dirty="0">
                <a:latin typeface="Source Sans Pro Black" panose="020B0803030403020204" pitchFamily="34" charset="0"/>
              </a:rPr>
              <a:t>Perfect</a:t>
            </a:r>
            <a:r>
              <a:rPr lang="en-US" dirty="0"/>
              <a:t> (</a:t>
            </a:r>
            <a:r>
              <a:rPr lang="en-US" i="1" dirty="0" err="1"/>
              <a:t>teleios</a:t>
            </a:r>
            <a:r>
              <a:rPr lang="en-US" dirty="0"/>
              <a:t>): “pertaining to being fully developed in a moral sense” (BDAG, 996). It does not mean “sinless.”</a:t>
            </a:r>
          </a:p>
          <a:p>
            <a:pPr lvl="1"/>
            <a:r>
              <a:rPr lang="en-US" dirty="0"/>
              <a:t>What Jesus required of this man:</a:t>
            </a:r>
          </a:p>
          <a:p>
            <a:pPr lvl="2"/>
            <a:r>
              <a:rPr lang="en-US" dirty="0"/>
              <a:t>Sell what you possess.</a:t>
            </a:r>
          </a:p>
          <a:p>
            <a:pPr lvl="2"/>
            <a:r>
              <a:rPr lang="en-US" dirty="0"/>
              <a:t>Give to the poor.</a:t>
            </a:r>
          </a:p>
          <a:p>
            <a:pPr lvl="2"/>
            <a:r>
              <a:rPr lang="en-US" dirty="0"/>
              <a:t>Come, follow Me.</a:t>
            </a:r>
          </a:p>
          <a:p>
            <a:endParaRPr lang="en-US" dirty="0"/>
          </a:p>
        </p:txBody>
      </p:sp>
    </p:spTree>
    <p:extLst>
      <p:ext uri="{BB962C8B-B14F-4D97-AF65-F5344CB8AC3E}">
        <p14:creationId xmlns:p14="http://schemas.microsoft.com/office/powerpoint/2010/main" val="154566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circle(in)">
                                      <p:cBhvr>
                                        <p:cTn id="26" dur="2000"/>
                                        <p:tgtEl>
                                          <p:spTgt spid="3">
                                            <p:txEl>
                                              <p:pRg st="6" end="6"/>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circle(in)">
                                      <p:cBhvr>
                                        <p:cTn id="2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9D49-0A3E-0140-9F46-F9C2485A525C}"/>
              </a:ext>
            </a:extLst>
          </p:cNvPr>
          <p:cNvSpPr>
            <a:spLocks noGrp="1"/>
          </p:cNvSpPr>
          <p:nvPr>
            <p:ph type="title"/>
          </p:nvPr>
        </p:nvSpPr>
        <p:spPr/>
        <p:txBody>
          <a:bodyPr/>
          <a:lstStyle/>
          <a:p>
            <a:r>
              <a:rPr lang="en-US" dirty="0"/>
              <a:t>Wealth Was His God</a:t>
            </a:r>
          </a:p>
        </p:txBody>
      </p:sp>
      <p:sp>
        <p:nvSpPr>
          <p:cNvPr id="3" name="Content Placeholder 2">
            <a:extLst>
              <a:ext uri="{FF2B5EF4-FFF2-40B4-BE49-F238E27FC236}">
                <a16:creationId xmlns:a16="http://schemas.microsoft.com/office/drawing/2014/main" id="{D67B3522-952A-BE48-99F9-DC6C4955AD28}"/>
              </a:ext>
            </a:extLst>
          </p:cNvPr>
          <p:cNvSpPr>
            <a:spLocks noGrp="1"/>
          </p:cNvSpPr>
          <p:nvPr>
            <p:ph idx="1"/>
          </p:nvPr>
        </p:nvSpPr>
        <p:spPr>
          <a:xfrm>
            <a:off x="838200" y="1825625"/>
            <a:ext cx="10515600" cy="4667250"/>
          </a:xfrm>
        </p:spPr>
        <p:txBody>
          <a:bodyPr>
            <a:normAutofit fontScale="92500" lnSpcReduction="10000"/>
          </a:bodyPr>
          <a:lstStyle/>
          <a:p>
            <a:r>
              <a:rPr lang="en-US" dirty="0">
                <a:latin typeface="Source Sans Pro Black" panose="020B0803030403020204" pitchFamily="34" charset="0"/>
              </a:rPr>
              <a:t>Leon Morris: </a:t>
            </a:r>
            <a:r>
              <a:rPr lang="en-US" dirty="0"/>
              <a:t>“It means rather that the young man of this story was quite unaware of his failure to keep the commandment to have no other God but the one true God. He had made a god of his wealth, and when faced with the challenge he could not forsake that god. If his attitude to the true God had been such that he could have dispensed with his riches, then he would have had treasure in heaven, whether he gave them all away or not. But the challenge to get rid of them all showed that he did not have the right attitude to God. God demands undivided loyalty from those who would be his” </a:t>
            </a:r>
            <a:r>
              <a:rPr lang="en-US" i="1" dirty="0"/>
              <a:t>(The Gospel According to Matthew,</a:t>
            </a:r>
            <a:r>
              <a:rPr lang="en-US" dirty="0"/>
              <a:t> 492).</a:t>
            </a:r>
          </a:p>
          <a:p>
            <a:r>
              <a:rPr lang="en-US" dirty="0">
                <a:latin typeface="Source Sans Pro Black" panose="020B0803030403020204" pitchFamily="34" charset="0"/>
              </a:rPr>
              <a:t>R. T. France: </a:t>
            </a:r>
            <a:r>
              <a:rPr lang="en-US" dirty="0"/>
              <a:t>“‘That Jesus did not command all his followers to sell all their possessions gives comfort only to the kind of people to whom he would issue that command’ (Gundry, p. 388)” (</a:t>
            </a:r>
            <a:r>
              <a:rPr lang="en-US" i="1" dirty="0"/>
              <a:t>Matthew: An Introduction and Commentary</a:t>
            </a:r>
            <a:r>
              <a:rPr lang="en-US" dirty="0"/>
              <a:t>, 290).</a:t>
            </a:r>
          </a:p>
        </p:txBody>
      </p:sp>
    </p:spTree>
    <p:extLst>
      <p:ext uri="{BB962C8B-B14F-4D97-AF65-F5344CB8AC3E}">
        <p14:creationId xmlns:p14="http://schemas.microsoft.com/office/powerpoint/2010/main" val="230528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90F74-DCE9-C475-666E-36C69DB726CA}"/>
              </a:ext>
            </a:extLst>
          </p:cNvPr>
          <p:cNvSpPr>
            <a:spLocks noGrp="1"/>
          </p:cNvSpPr>
          <p:nvPr>
            <p:ph type="title"/>
          </p:nvPr>
        </p:nvSpPr>
        <p:spPr/>
        <p:txBody>
          <a:bodyPr/>
          <a:lstStyle/>
          <a:p>
            <a:r>
              <a:rPr lang="en-US" dirty="0"/>
              <a:t>Treasure in Heaven</a:t>
            </a:r>
          </a:p>
        </p:txBody>
      </p:sp>
      <p:sp>
        <p:nvSpPr>
          <p:cNvPr id="3" name="Content Placeholder 2">
            <a:extLst>
              <a:ext uri="{FF2B5EF4-FFF2-40B4-BE49-F238E27FC236}">
                <a16:creationId xmlns:a16="http://schemas.microsoft.com/office/drawing/2014/main" id="{4495B494-8F87-AAEF-F4EB-A79849820B80}"/>
              </a:ext>
            </a:extLst>
          </p:cNvPr>
          <p:cNvSpPr>
            <a:spLocks noGrp="1"/>
          </p:cNvSpPr>
          <p:nvPr>
            <p:ph idx="1"/>
          </p:nvPr>
        </p:nvSpPr>
        <p:spPr/>
        <p:txBody>
          <a:bodyPr/>
          <a:lstStyle/>
          <a:p>
            <a:r>
              <a:rPr lang="en-US" dirty="0"/>
              <a:t>This phrase recalls the Sermon on the Mount:</a:t>
            </a:r>
          </a:p>
          <a:p>
            <a:pPr lvl="1"/>
            <a:r>
              <a:rPr lang="en-US" dirty="0"/>
              <a:t>“Do not lay up for yourselves treasures on earth, where moth and rust destroy and where thieves break in and steal, but lay up for yourselves </a:t>
            </a:r>
            <a:r>
              <a:rPr lang="en-US" dirty="0">
                <a:latin typeface="Source Sans Pro Black" panose="020B0803030403020204" pitchFamily="34" charset="0"/>
              </a:rPr>
              <a:t>treasures in heaven</a:t>
            </a:r>
            <a:r>
              <a:rPr lang="en-US" dirty="0"/>
              <a:t>, where neither moth nor rust destroys and where thieves do not break in and steal. For where your treasure is, there your heart will be also. The eye is the lamp of the body. So, if your eye is healthy, your whole body will be full of light, but if your eye is bad, your whole body will be full of darkness. If then the light in you is darkness, how great is the darkness! No one can serve two masters, for either he will hate the one and love the other, or he will be devoted to the one and despise the other. </a:t>
            </a:r>
            <a:r>
              <a:rPr lang="en-US" dirty="0">
                <a:latin typeface="Source Sans Pro Black" panose="020B0803030403020204" pitchFamily="34" charset="0"/>
              </a:rPr>
              <a:t>You cannot serve God and money</a:t>
            </a:r>
            <a:r>
              <a:rPr lang="en-US" dirty="0"/>
              <a:t>.”</a:t>
            </a:r>
          </a:p>
          <a:p>
            <a:pPr lvl="1"/>
            <a:endParaRPr lang="en-US" dirty="0"/>
          </a:p>
        </p:txBody>
      </p:sp>
    </p:spTree>
    <p:extLst>
      <p:ext uri="{BB962C8B-B14F-4D97-AF65-F5344CB8AC3E}">
        <p14:creationId xmlns:p14="http://schemas.microsoft.com/office/powerpoint/2010/main" val="2966841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9AFA9-FFE3-E6F7-01B9-FCB72864AC4C}"/>
              </a:ext>
            </a:extLst>
          </p:cNvPr>
          <p:cNvSpPr>
            <a:spLocks noGrp="1"/>
          </p:cNvSpPr>
          <p:nvPr>
            <p:ph type="title"/>
          </p:nvPr>
        </p:nvSpPr>
        <p:spPr/>
        <p:txBody>
          <a:bodyPr/>
          <a:lstStyle/>
          <a:p>
            <a:r>
              <a:rPr lang="en-US" dirty="0"/>
              <a:t>Matthew 19:22</a:t>
            </a:r>
          </a:p>
        </p:txBody>
      </p:sp>
      <p:sp>
        <p:nvSpPr>
          <p:cNvPr id="3" name="Content Placeholder 2">
            <a:extLst>
              <a:ext uri="{FF2B5EF4-FFF2-40B4-BE49-F238E27FC236}">
                <a16:creationId xmlns:a16="http://schemas.microsoft.com/office/drawing/2014/main" id="{113B6E30-4EC4-4C28-A3B8-BA97F5D4C125}"/>
              </a:ext>
            </a:extLst>
          </p:cNvPr>
          <p:cNvSpPr>
            <a:spLocks noGrp="1"/>
          </p:cNvSpPr>
          <p:nvPr>
            <p:ph idx="1"/>
          </p:nvPr>
        </p:nvSpPr>
        <p:spPr/>
        <p:txBody>
          <a:bodyPr/>
          <a:lstStyle/>
          <a:p>
            <a:r>
              <a:rPr lang="en-US" dirty="0">
                <a:latin typeface="Source Sans Pro Black" panose="020B0803030403020204" pitchFamily="34" charset="0"/>
              </a:rPr>
              <a:t>“When the young man heard this he went away sorrowful, for he had great possessions.”</a:t>
            </a:r>
          </a:p>
          <a:p>
            <a:pPr lvl="1"/>
            <a:r>
              <a:rPr lang="en-US" dirty="0"/>
              <a:t>The issue was not dispensing of physical property, so much as what it takes to follow Jesus, to become His disciple.</a:t>
            </a:r>
          </a:p>
          <a:p>
            <a:pPr lvl="2"/>
            <a:r>
              <a:rPr lang="en-US" dirty="0"/>
              <a:t>Charity alone does not make one perfect!</a:t>
            </a:r>
          </a:p>
          <a:p>
            <a:pPr lvl="1"/>
            <a:r>
              <a:rPr lang="en-US" dirty="0">
                <a:latin typeface="Source Sans Pro Black" panose="020B0803030403020204" pitchFamily="34" charset="0"/>
              </a:rPr>
              <a:t>Sorrowful</a:t>
            </a:r>
            <a:r>
              <a:rPr lang="en-US" dirty="0"/>
              <a:t> (</a:t>
            </a:r>
            <a:r>
              <a:rPr lang="en-US" i="1" dirty="0" err="1"/>
              <a:t>lupeō</a:t>
            </a:r>
            <a:r>
              <a:rPr lang="en-US" dirty="0"/>
              <a:t>): “to experience sadness or distress” (BDAG, 604).</a:t>
            </a:r>
          </a:p>
          <a:p>
            <a:pPr lvl="1"/>
            <a:r>
              <a:rPr lang="en-US" dirty="0">
                <a:latin typeface="Source Sans Pro Black" panose="020B0803030403020204" pitchFamily="34" charset="0"/>
              </a:rPr>
              <a:t>Possessions</a:t>
            </a:r>
            <a:r>
              <a:rPr lang="en-US" dirty="0"/>
              <a:t> (</a:t>
            </a:r>
            <a:r>
              <a:rPr lang="en-US" i="1" dirty="0" err="1"/>
              <a:t>ktēma</a:t>
            </a:r>
            <a:r>
              <a:rPr lang="en-US" dirty="0"/>
              <a:t>): “that which is acquired or possessed. . . Beside fields and houses of movable property, furniture” (BDAG, 572).</a:t>
            </a:r>
          </a:p>
          <a:p>
            <a:pPr lvl="1"/>
            <a:r>
              <a:rPr lang="en-US" dirty="0"/>
              <a:t>The young man is an example of a case of non-conversion. </a:t>
            </a:r>
          </a:p>
          <a:p>
            <a:pPr lvl="2"/>
            <a:r>
              <a:rPr lang="en-US" dirty="0"/>
              <a:t>What is your reaction to this narrative?</a:t>
            </a:r>
          </a:p>
          <a:p>
            <a:endParaRPr lang="en-US" dirty="0"/>
          </a:p>
        </p:txBody>
      </p:sp>
    </p:spTree>
    <p:extLst>
      <p:ext uri="{BB962C8B-B14F-4D97-AF65-F5344CB8AC3E}">
        <p14:creationId xmlns:p14="http://schemas.microsoft.com/office/powerpoint/2010/main" val="213542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5EBBD-0924-99FD-66E2-D1204110A590}"/>
              </a:ext>
            </a:extLst>
          </p:cNvPr>
          <p:cNvSpPr>
            <a:spLocks noGrp="1"/>
          </p:cNvSpPr>
          <p:nvPr>
            <p:ph type="title"/>
          </p:nvPr>
        </p:nvSpPr>
        <p:spPr/>
        <p:txBody>
          <a:bodyPr>
            <a:normAutofit/>
          </a:bodyPr>
          <a:lstStyle/>
          <a:p>
            <a:r>
              <a:rPr lang="en-US" sz="4000" dirty="0"/>
              <a:t>Conversation with Disciples about Wealth </a:t>
            </a:r>
            <a:r>
              <a:rPr lang="en-US" sz="2400" dirty="0"/>
              <a:t>Matthew 19:23-30</a:t>
            </a:r>
          </a:p>
        </p:txBody>
      </p:sp>
      <p:sp>
        <p:nvSpPr>
          <p:cNvPr id="3" name="Content Placeholder 2">
            <a:extLst>
              <a:ext uri="{FF2B5EF4-FFF2-40B4-BE49-F238E27FC236}">
                <a16:creationId xmlns:a16="http://schemas.microsoft.com/office/drawing/2014/main" id="{BAD8AB0C-FC53-844D-FC47-20954AA3F17B}"/>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dirty="0"/>
              <a:t>And Jesus said to his disciples, “Truly, I say to you, only with difficulty will a rich person enter the kingdom of heaven. Again I tell you, it is easier for a camel to go through the eye of a needle than for a rich person to enter the kingdom of God.” When the disciples heard this, they were greatly astonished, saying, “Who then can be saved?” But Jesus looked at them and said, “With man this is impossible, but with God all things are possible.” Then Peter said in reply, “See, we have left everything and followed you. What then will we have?” Jesus said to them, “Truly, I say to you, in the new world, when the Son of Man will sit on his glorious throne, you who have followed me will also sit on twelve thrones, judging the twelve tribes of Israel. And everyone who has left houses or brothers or sisters or father or mother or children or lands, for my name’s sake, will receive a hundredfold and will inherit eternal life. But many who are first will be last, and the last first.”</a:t>
            </a:r>
          </a:p>
          <a:p>
            <a:endParaRPr lang="en-US" dirty="0"/>
          </a:p>
        </p:txBody>
      </p:sp>
    </p:spTree>
    <p:extLst>
      <p:ext uri="{BB962C8B-B14F-4D97-AF65-F5344CB8AC3E}">
        <p14:creationId xmlns:p14="http://schemas.microsoft.com/office/powerpoint/2010/main" val="37692527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5316-E44E-F3DB-5505-CC09D10784BA}"/>
              </a:ext>
            </a:extLst>
          </p:cNvPr>
          <p:cNvSpPr>
            <a:spLocks noGrp="1"/>
          </p:cNvSpPr>
          <p:nvPr>
            <p:ph type="title"/>
          </p:nvPr>
        </p:nvSpPr>
        <p:spPr/>
        <p:txBody>
          <a:bodyPr/>
          <a:lstStyle/>
          <a:p>
            <a:r>
              <a:rPr lang="en-US" dirty="0"/>
              <a:t>Background Information</a:t>
            </a:r>
          </a:p>
        </p:txBody>
      </p:sp>
      <p:sp>
        <p:nvSpPr>
          <p:cNvPr id="3" name="Content Placeholder 2">
            <a:extLst>
              <a:ext uri="{FF2B5EF4-FFF2-40B4-BE49-F238E27FC236}">
                <a16:creationId xmlns:a16="http://schemas.microsoft.com/office/drawing/2014/main" id="{3C43BDBD-C919-518A-AEBD-239045110371}"/>
              </a:ext>
            </a:extLst>
          </p:cNvPr>
          <p:cNvSpPr>
            <a:spLocks noGrp="1"/>
          </p:cNvSpPr>
          <p:nvPr>
            <p:ph idx="1"/>
          </p:nvPr>
        </p:nvSpPr>
        <p:spPr/>
        <p:txBody>
          <a:bodyPr>
            <a:normAutofit lnSpcReduction="10000"/>
          </a:bodyPr>
          <a:lstStyle/>
          <a:p>
            <a:r>
              <a:rPr lang="en-US" dirty="0">
                <a:latin typeface="Source Sans Pro Black" panose="020B0803030403020204" pitchFamily="34" charset="0"/>
              </a:rPr>
              <a:t>R. T. France: </a:t>
            </a:r>
            <a:r>
              <a:rPr lang="en-US" dirty="0"/>
              <a:t>“In a culture where wealth was regarded as a sign of God’s blessing and where a religious teacher was therefore expected to be at least moderately wealthy, the lifestyle of Jesus and his disciples was conspicuously different. The relation of wealth to discipleship was therefore an important issue, not least to the disciples themselves” (</a:t>
            </a:r>
            <a:r>
              <a:rPr lang="en-US" i="1" dirty="0"/>
              <a:t>Matthew: An Introduction and Commentary</a:t>
            </a:r>
            <a:r>
              <a:rPr lang="en-US" dirty="0"/>
              <a:t>, 287).</a:t>
            </a:r>
          </a:p>
          <a:p>
            <a:r>
              <a:rPr lang="en-US" dirty="0"/>
              <a:t>Wealth can become a hindrance to one’s entrance into the kingdom of God.</a:t>
            </a:r>
          </a:p>
          <a:p>
            <a:r>
              <a:rPr lang="en-US" dirty="0"/>
              <a:t>The purpose of verses 22-30 is to reflect on the rich young’s man turning away from Jesus.</a:t>
            </a:r>
          </a:p>
        </p:txBody>
      </p:sp>
    </p:spTree>
    <p:extLst>
      <p:ext uri="{BB962C8B-B14F-4D97-AF65-F5344CB8AC3E}">
        <p14:creationId xmlns:p14="http://schemas.microsoft.com/office/powerpoint/2010/main" val="97367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CBD3-6338-E7AB-66BA-80FD8DC28BD3}"/>
              </a:ext>
            </a:extLst>
          </p:cNvPr>
          <p:cNvSpPr>
            <a:spLocks noGrp="1"/>
          </p:cNvSpPr>
          <p:nvPr>
            <p:ph type="title"/>
          </p:nvPr>
        </p:nvSpPr>
        <p:spPr/>
        <p:txBody>
          <a:bodyPr/>
          <a:lstStyle/>
          <a:p>
            <a:r>
              <a:rPr lang="en-US" dirty="0"/>
              <a:t>Matthew 19:23</a:t>
            </a:r>
          </a:p>
        </p:txBody>
      </p:sp>
      <p:sp>
        <p:nvSpPr>
          <p:cNvPr id="3" name="Content Placeholder 2">
            <a:extLst>
              <a:ext uri="{FF2B5EF4-FFF2-40B4-BE49-F238E27FC236}">
                <a16:creationId xmlns:a16="http://schemas.microsoft.com/office/drawing/2014/main" id="{309C17C0-23B5-51FA-BB50-1C5210BF49FE}"/>
              </a:ext>
            </a:extLst>
          </p:cNvPr>
          <p:cNvSpPr>
            <a:spLocks noGrp="1"/>
          </p:cNvSpPr>
          <p:nvPr>
            <p:ph idx="1"/>
          </p:nvPr>
        </p:nvSpPr>
        <p:spPr/>
        <p:txBody>
          <a:bodyPr>
            <a:normAutofit fontScale="92500"/>
          </a:bodyPr>
          <a:lstStyle/>
          <a:p>
            <a:r>
              <a:rPr lang="en-US" dirty="0">
                <a:latin typeface="Source Sans Pro Black" panose="020B0803030403020204" pitchFamily="34" charset="0"/>
              </a:rPr>
              <a:t>“And Jesus said to his disciples, ‘Truly, I say to you, only with difficulty will a rich person enter the kingdom of heaven.’”</a:t>
            </a:r>
          </a:p>
          <a:p>
            <a:pPr lvl="1"/>
            <a:r>
              <a:rPr lang="en-US" dirty="0"/>
              <a:t>What is the significance of </a:t>
            </a:r>
            <a:r>
              <a:rPr lang="en-US" dirty="0">
                <a:latin typeface="Source Sans Pro Black" panose="020B0803030403020204" pitchFamily="34" charset="0"/>
              </a:rPr>
              <a:t>Truly, I say to you</a:t>
            </a:r>
            <a:r>
              <a:rPr lang="en-US" dirty="0"/>
              <a:t>?</a:t>
            </a:r>
          </a:p>
          <a:p>
            <a:pPr lvl="1"/>
            <a:r>
              <a:rPr lang="en-US" dirty="0"/>
              <a:t>Why is it so difficult for the rich person to enter the kingdom?</a:t>
            </a:r>
          </a:p>
          <a:p>
            <a:pPr lvl="2"/>
            <a:r>
              <a:rPr lang="en-US" dirty="0"/>
              <a:t>Easy to become wrapped up in what we own and difficult to think of how our life would be without it.</a:t>
            </a:r>
          </a:p>
          <a:p>
            <a:pPr lvl="2"/>
            <a:r>
              <a:rPr lang="en-US" dirty="0"/>
              <a:t>Relying on one’s wealth is easy to admit. It is difficult to see that could apply to me.</a:t>
            </a:r>
          </a:p>
          <a:p>
            <a:pPr lvl="2"/>
            <a:r>
              <a:rPr lang="en-US" dirty="0"/>
              <a:t>Wealth leads to feelings of self-sufficiency.</a:t>
            </a:r>
          </a:p>
          <a:p>
            <a:pPr lvl="1"/>
            <a:r>
              <a:rPr lang="en-US" dirty="0"/>
              <a:t>Why is a wealthy man’s entering the kingdom </a:t>
            </a:r>
            <a:r>
              <a:rPr lang="en-US" dirty="0">
                <a:latin typeface="Source Sans Pro Black" panose="020B0803030403020204" pitchFamily="34" charset="0"/>
              </a:rPr>
              <a:t>with difficulty</a:t>
            </a:r>
            <a:r>
              <a:rPr lang="en-US" dirty="0"/>
              <a:t>?</a:t>
            </a:r>
          </a:p>
          <a:p>
            <a:pPr lvl="1"/>
            <a:r>
              <a:rPr lang="en-US" dirty="0"/>
              <a:t>Note that “enter the kingdom of heaven” means the same as “have eternal life” (v. 16) and “enter life” (v. 17).</a:t>
            </a:r>
          </a:p>
          <a:p>
            <a:pPr lvl="1"/>
            <a:r>
              <a:rPr lang="en-US" dirty="0"/>
              <a:t>How did the disciples react to what Jesus said (see Mark 10:24)?</a:t>
            </a:r>
          </a:p>
          <a:p>
            <a:endParaRPr lang="en-US" dirty="0"/>
          </a:p>
        </p:txBody>
      </p:sp>
    </p:spTree>
    <p:extLst>
      <p:ext uri="{BB962C8B-B14F-4D97-AF65-F5344CB8AC3E}">
        <p14:creationId xmlns:p14="http://schemas.microsoft.com/office/powerpoint/2010/main" val="158618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ircle(in)">
                                      <p:cBhvr>
                                        <p:cTn id="3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41AA-4D7B-B8EC-02D8-035A39927F2D}"/>
              </a:ext>
            </a:extLst>
          </p:cNvPr>
          <p:cNvSpPr>
            <a:spLocks noGrp="1"/>
          </p:cNvSpPr>
          <p:nvPr>
            <p:ph type="title"/>
          </p:nvPr>
        </p:nvSpPr>
        <p:spPr/>
        <p:txBody>
          <a:bodyPr/>
          <a:lstStyle/>
          <a:p>
            <a:r>
              <a:rPr lang="en-US" dirty="0"/>
              <a:t>Matthew 19:24</a:t>
            </a:r>
          </a:p>
        </p:txBody>
      </p:sp>
      <p:sp>
        <p:nvSpPr>
          <p:cNvPr id="3" name="Content Placeholder 2">
            <a:extLst>
              <a:ext uri="{FF2B5EF4-FFF2-40B4-BE49-F238E27FC236}">
                <a16:creationId xmlns:a16="http://schemas.microsoft.com/office/drawing/2014/main" id="{A838BE81-ED11-D55B-FCF5-5EB3D8F01A9A}"/>
              </a:ext>
            </a:extLst>
          </p:cNvPr>
          <p:cNvSpPr>
            <a:spLocks noGrp="1"/>
          </p:cNvSpPr>
          <p:nvPr>
            <p:ph idx="1"/>
          </p:nvPr>
        </p:nvSpPr>
        <p:spPr/>
        <p:txBody>
          <a:bodyPr>
            <a:normAutofit lnSpcReduction="10000"/>
          </a:bodyPr>
          <a:lstStyle/>
          <a:p>
            <a:r>
              <a:rPr lang="en-US" dirty="0">
                <a:latin typeface="Source Sans Pro Black" panose="020B0803030403020204" pitchFamily="34" charset="0"/>
              </a:rPr>
              <a:t>“Again I tell you, it is easier for a camel to go through the eye of a needle than for a rich person to enter the kingdom of God.”</a:t>
            </a:r>
          </a:p>
          <a:p>
            <a:pPr lvl="1"/>
            <a:r>
              <a:rPr lang="en-US" dirty="0"/>
              <a:t>Jesus emphasizes His point with hyperbole, exaggeration.</a:t>
            </a:r>
          </a:p>
          <a:p>
            <a:pPr lvl="1"/>
            <a:r>
              <a:rPr lang="en-US" dirty="0"/>
              <a:t>The </a:t>
            </a:r>
            <a:r>
              <a:rPr lang="en-US" dirty="0">
                <a:latin typeface="Source Sans Pro Black" panose="020B0803030403020204" pitchFamily="34" charset="0"/>
              </a:rPr>
              <a:t>camel</a:t>
            </a:r>
            <a:r>
              <a:rPr lang="en-US" dirty="0"/>
              <a:t> was the largest mammal in Canaan, though much smaller than an elephant. The </a:t>
            </a:r>
            <a:r>
              <a:rPr lang="en-US" dirty="0">
                <a:latin typeface="Source Sans Pro Black" panose="020B0803030403020204" pitchFamily="34" charset="0"/>
              </a:rPr>
              <a:t>needle</a:t>
            </a:r>
            <a:r>
              <a:rPr lang="en-US" dirty="0"/>
              <a:t> is the normal sewing needle and the </a:t>
            </a:r>
            <a:r>
              <a:rPr lang="en-US" dirty="0">
                <a:latin typeface="Source Sans Pro Black" panose="020B0803030403020204" pitchFamily="34" charset="0"/>
              </a:rPr>
              <a:t>eye of the needle </a:t>
            </a:r>
            <a:r>
              <a:rPr lang="en-US" dirty="0"/>
              <a:t>is the opening in which the thread is inserted.</a:t>
            </a:r>
          </a:p>
          <a:p>
            <a:pPr lvl="1"/>
            <a:r>
              <a:rPr lang="en-US" dirty="0"/>
              <a:t>The saying is used “of something impossible, with the contrast emphasized greatly, perhaps also with a humorous twist because of the hump involved (for a proverb comparing something very small with something very large)” (BDAG, 506).</a:t>
            </a:r>
          </a:p>
          <a:p>
            <a:pPr lvl="2"/>
            <a:r>
              <a:rPr lang="en-US" dirty="0"/>
              <a:t>Compare this to Matthew 7:3-5.</a:t>
            </a:r>
          </a:p>
          <a:p>
            <a:pPr lvl="1"/>
            <a:r>
              <a:rPr lang="en-US" dirty="0"/>
              <a:t>The point is that it is humanly impossible.</a:t>
            </a:r>
          </a:p>
        </p:txBody>
      </p:sp>
    </p:spTree>
    <p:extLst>
      <p:ext uri="{BB962C8B-B14F-4D97-AF65-F5344CB8AC3E}">
        <p14:creationId xmlns:p14="http://schemas.microsoft.com/office/powerpoint/2010/main" val="41043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71E5-08FC-B00B-9449-1935ACA16D89}"/>
              </a:ext>
            </a:extLst>
          </p:cNvPr>
          <p:cNvSpPr>
            <a:spLocks noGrp="1"/>
          </p:cNvSpPr>
          <p:nvPr>
            <p:ph type="title"/>
          </p:nvPr>
        </p:nvSpPr>
        <p:spPr/>
        <p:txBody>
          <a:bodyPr/>
          <a:lstStyle/>
          <a:p>
            <a:r>
              <a:rPr lang="en-US" dirty="0"/>
              <a:t>Matthew 19:25</a:t>
            </a:r>
          </a:p>
        </p:txBody>
      </p:sp>
      <p:sp>
        <p:nvSpPr>
          <p:cNvPr id="3" name="Content Placeholder 2">
            <a:extLst>
              <a:ext uri="{FF2B5EF4-FFF2-40B4-BE49-F238E27FC236}">
                <a16:creationId xmlns:a16="http://schemas.microsoft.com/office/drawing/2014/main" id="{ACDB97F3-2C23-F937-5742-27118EE7FA76}"/>
              </a:ext>
            </a:extLst>
          </p:cNvPr>
          <p:cNvSpPr>
            <a:spLocks noGrp="1"/>
          </p:cNvSpPr>
          <p:nvPr>
            <p:ph idx="1"/>
          </p:nvPr>
        </p:nvSpPr>
        <p:spPr>
          <a:xfrm>
            <a:off x="838200" y="1825624"/>
            <a:ext cx="10515600" cy="4803775"/>
          </a:xfrm>
        </p:spPr>
        <p:txBody>
          <a:bodyPr>
            <a:normAutofit/>
          </a:bodyPr>
          <a:lstStyle/>
          <a:p>
            <a:r>
              <a:rPr lang="en-US" dirty="0">
                <a:latin typeface="Source Sans Pro Black" panose="020B0803030403020204" pitchFamily="34" charset="0"/>
              </a:rPr>
              <a:t>“When the disciples heard this, they were greatly astonished, saying, ‘Who then can be saved?’”</a:t>
            </a:r>
          </a:p>
          <a:p>
            <a:pPr lvl="1"/>
            <a:r>
              <a:rPr lang="en-US" dirty="0">
                <a:latin typeface="Source Sans Pro Black" panose="020B0803030403020204" pitchFamily="34" charset="0"/>
              </a:rPr>
              <a:t>Astonished</a:t>
            </a:r>
            <a:r>
              <a:rPr lang="en-US" dirty="0"/>
              <a:t> (</a:t>
            </a:r>
            <a:r>
              <a:rPr lang="en-US" i="1" dirty="0" err="1"/>
              <a:t>ekplēssō</a:t>
            </a:r>
            <a:r>
              <a:rPr lang="en-US" dirty="0"/>
              <a:t>): “to cause to be filled with amazement to the point of being overwhelmed, </a:t>
            </a:r>
            <a:r>
              <a:rPr lang="en-US" i="1" dirty="0"/>
              <a:t>amaze, astound, overwhelm</a:t>
            </a:r>
            <a:r>
              <a:rPr lang="en-US" dirty="0"/>
              <a:t>” (BDAG, 308). The adverb </a:t>
            </a:r>
            <a:r>
              <a:rPr lang="en-US" dirty="0">
                <a:latin typeface="Source Sans Pro Black" panose="020B0803030403020204" pitchFamily="34" charset="0"/>
              </a:rPr>
              <a:t>greatly</a:t>
            </a:r>
            <a:r>
              <a:rPr lang="en-US" dirty="0"/>
              <a:t> stresses how astonished they were. </a:t>
            </a:r>
          </a:p>
          <a:p>
            <a:pPr lvl="2"/>
            <a:r>
              <a:rPr lang="en-US" dirty="0"/>
              <a:t>What Jesus said to the rich young ruler was astonishing to them!</a:t>
            </a:r>
          </a:p>
          <a:p>
            <a:pPr lvl="2"/>
            <a:r>
              <a:rPr lang="en-US" dirty="0"/>
              <a:t>Riches were viewed as God’s blessing on the one following divine wisdom.</a:t>
            </a:r>
          </a:p>
          <a:p>
            <a:pPr lvl="1"/>
            <a:r>
              <a:rPr lang="en-US" dirty="0">
                <a:latin typeface="Source Sans Pro Black" panose="020B0803030403020204" pitchFamily="34" charset="0"/>
              </a:rPr>
              <a:t>Be saved </a:t>
            </a:r>
            <a:r>
              <a:rPr lang="en-US" dirty="0"/>
              <a:t>(</a:t>
            </a:r>
            <a:r>
              <a:rPr lang="en-US" i="1" dirty="0" err="1"/>
              <a:t>sōzō</a:t>
            </a:r>
            <a:r>
              <a:rPr lang="en-US" dirty="0"/>
              <a:t>): the word is used in parallel with “to enter the kingdom of God,” meaning that it is not used in the sense of rescue from danger or illness, but in the theological sense of being saved from sin.</a:t>
            </a:r>
          </a:p>
          <a:p>
            <a:pPr lvl="1"/>
            <a:r>
              <a:rPr lang="en-US" dirty="0"/>
              <a:t>What is the meaning of their question, “Who then can be saved?”</a:t>
            </a:r>
          </a:p>
          <a:p>
            <a:pPr lvl="2"/>
            <a:r>
              <a:rPr lang="en-US" dirty="0"/>
              <a:t>This is the second time in this chapter when the disciples have reacted that the teaching of Jesus is too harsh (cf. 19:10).</a:t>
            </a:r>
          </a:p>
          <a:p>
            <a:endParaRPr lang="en-US" dirty="0"/>
          </a:p>
        </p:txBody>
      </p:sp>
    </p:spTree>
    <p:extLst>
      <p:ext uri="{BB962C8B-B14F-4D97-AF65-F5344CB8AC3E}">
        <p14:creationId xmlns:p14="http://schemas.microsoft.com/office/powerpoint/2010/main" val="150905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8EB9-20D6-052B-4E4F-8B51C4A0FC5F}"/>
              </a:ext>
            </a:extLst>
          </p:cNvPr>
          <p:cNvSpPr>
            <a:spLocks noGrp="1"/>
          </p:cNvSpPr>
          <p:nvPr>
            <p:ph type="title"/>
          </p:nvPr>
        </p:nvSpPr>
        <p:spPr/>
        <p:txBody>
          <a:bodyPr/>
          <a:lstStyle/>
          <a:p>
            <a:r>
              <a:rPr lang="en-US" dirty="0"/>
              <a:t>Matthew 19:26</a:t>
            </a:r>
          </a:p>
        </p:txBody>
      </p:sp>
      <p:sp>
        <p:nvSpPr>
          <p:cNvPr id="3" name="Content Placeholder 2">
            <a:extLst>
              <a:ext uri="{FF2B5EF4-FFF2-40B4-BE49-F238E27FC236}">
                <a16:creationId xmlns:a16="http://schemas.microsoft.com/office/drawing/2014/main" id="{C10F5C18-C687-F658-ACA7-729BEA176A3B}"/>
              </a:ext>
            </a:extLst>
          </p:cNvPr>
          <p:cNvSpPr>
            <a:spLocks noGrp="1"/>
          </p:cNvSpPr>
          <p:nvPr>
            <p:ph idx="1"/>
          </p:nvPr>
        </p:nvSpPr>
        <p:spPr/>
        <p:txBody>
          <a:bodyPr>
            <a:normAutofit fontScale="92500"/>
          </a:bodyPr>
          <a:lstStyle/>
          <a:p>
            <a:r>
              <a:rPr lang="en-US" dirty="0">
                <a:latin typeface="Source Sans Pro Black" panose="020B0803030403020204" pitchFamily="34" charset="0"/>
              </a:rPr>
              <a:t>“But Jesus looked at them and said, ‘With man this is impossible, but with God all things are possible.’”</a:t>
            </a:r>
          </a:p>
          <a:p>
            <a:pPr lvl="1"/>
            <a:r>
              <a:rPr lang="en-US" dirty="0">
                <a:latin typeface="Source Sans Pro Black" panose="020B0803030403020204" pitchFamily="34" charset="0"/>
              </a:rPr>
              <a:t>Looked</a:t>
            </a:r>
            <a:r>
              <a:rPr lang="en-US" dirty="0"/>
              <a:t> (</a:t>
            </a:r>
            <a:r>
              <a:rPr lang="en-US" i="1" dirty="0" err="1"/>
              <a:t>emblepō</a:t>
            </a:r>
            <a:r>
              <a:rPr lang="en-US" dirty="0"/>
              <a:t>): “to look at something directly and therefore intently, </a:t>
            </a:r>
            <a:r>
              <a:rPr lang="en-US" i="1" dirty="0"/>
              <a:t>look at, gaze on</a:t>
            </a:r>
            <a:r>
              <a:rPr lang="en-US" dirty="0"/>
              <a:t>” (BDAG, 321).</a:t>
            </a:r>
          </a:p>
          <a:p>
            <a:pPr lvl="1"/>
            <a:r>
              <a:rPr lang="en-US" dirty="0"/>
              <a:t>The text echoes God’s words to the 90-year-old, barren wife of Abraham when he announced the birth of Isaac: “Is anything too hard for the Lord” (Gen. 18:14).</a:t>
            </a:r>
          </a:p>
          <a:p>
            <a:pPr lvl="2"/>
            <a:r>
              <a:rPr lang="en-US" dirty="0"/>
              <a:t>The angel who foretold to Mary the virgin birth of Jesus said, “For nothing will be impossible for God” (Luke 1:37).</a:t>
            </a:r>
          </a:p>
          <a:p>
            <a:pPr lvl="2"/>
            <a:r>
              <a:rPr lang="en-US" dirty="0"/>
              <a:t>Jesus told the man whose son had epilepsy, “All things are possible for one who believes” (Mark 9:23).</a:t>
            </a:r>
          </a:p>
          <a:p>
            <a:pPr lvl="1"/>
            <a:r>
              <a:rPr lang="en-US" dirty="0">
                <a:latin typeface="Source Sans Pro Black" panose="020B0803030403020204" pitchFamily="34" charset="0"/>
              </a:rPr>
              <a:t>With man this is impossible</a:t>
            </a:r>
            <a:r>
              <a:rPr lang="en-US" dirty="0"/>
              <a:t>: Salvation from sin is impossible if everything depends upon man. No man can save himself, whether he is rich or poor!</a:t>
            </a:r>
          </a:p>
          <a:p>
            <a:endParaRPr lang="en-US" dirty="0"/>
          </a:p>
        </p:txBody>
      </p:sp>
    </p:spTree>
    <p:extLst>
      <p:ext uri="{BB962C8B-B14F-4D97-AF65-F5344CB8AC3E}">
        <p14:creationId xmlns:p14="http://schemas.microsoft.com/office/powerpoint/2010/main" val="97836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1FD39EA8-08FB-7B18-21FF-E78161072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153" y="0"/>
            <a:ext cx="5182834" cy="6858000"/>
          </a:xfrm>
          <a:prstGeom prst="rect">
            <a:avLst/>
          </a:prstGeom>
        </p:spPr>
      </p:pic>
      <p:sp>
        <p:nvSpPr>
          <p:cNvPr id="5" name="TextBox 4">
            <a:extLst>
              <a:ext uri="{FF2B5EF4-FFF2-40B4-BE49-F238E27FC236}">
                <a16:creationId xmlns:a16="http://schemas.microsoft.com/office/drawing/2014/main" id="{B0BFC2AA-CB3F-919C-54D7-DE10A96A1904}"/>
              </a:ext>
            </a:extLst>
          </p:cNvPr>
          <p:cNvSpPr txBox="1"/>
          <p:nvPr/>
        </p:nvSpPr>
        <p:spPr>
          <a:xfrm>
            <a:off x="341832" y="333286"/>
            <a:ext cx="5754168" cy="6032421"/>
          </a:xfrm>
          <a:prstGeom prst="rect">
            <a:avLst/>
          </a:prstGeom>
          <a:noFill/>
        </p:spPr>
        <p:txBody>
          <a:bodyPr wrap="square" rtlCol="0">
            <a:spAutoFit/>
          </a:bodyPr>
          <a:lstStyle/>
          <a:p>
            <a:r>
              <a:rPr lang="en-US" sz="2400" dirty="0">
                <a:latin typeface="Source Sans Pro Black" panose="020B0803030403020204" pitchFamily="34" charset="0"/>
              </a:rPr>
              <a:t>“. . . and entered the region of Judea beyond the Jordan.”</a:t>
            </a:r>
          </a:p>
          <a:p>
            <a:endParaRPr lang="en-US" dirty="0">
              <a:latin typeface="Source Sans Pro Black" panose="020B0803030403020204" pitchFamily="34" charset="0"/>
            </a:endParaRPr>
          </a:p>
          <a:p>
            <a:r>
              <a:rPr lang="en-US" sz="2000" dirty="0">
                <a:latin typeface="Source Sans Pro Black" panose="020B0803030403020204" pitchFamily="34" charset="0"/>
              </a:rPr>
              <a:t>Judea: </a:t>
            </a:r>
            <a:r>
              <a:rPr lang="en-US" sz="2000" dirty="0">
                <a:latin typeface="Source Sans Pro Semibold" panose="020B0603030403020204" pitchFamily="34" charset="0"/>
              </a:rPr>
              <a:t>“1. the southern part of Palestine in contrast to Samaria, Galilee, </a:t>
            </a:r>
            <a:r>
              <a:rPr lang="en-US" sz="2000" dirty="0" err="1">
                <a:latin typeface="Source Sans Pro Semibold" panose="020B0603030403020204" pitchFamily="34" charset="0"/>
              </a:rPr>
              <a:t>Perea</a:t>
            </a:r>
            <a:r>
              <a:rPr lang="en-US" sz="2000" dirty="0">
                <a:latin typeface="Source Sans Pro Semibold" panose="020B0603030403020204" pitchFamily="34" charset="0"/>
              </a:rPr>
              <a:t> and </a:t>
            </a:r>
            <a:r>
              <a:rPr lang="en-US" sz="2000" dirty="0" err="1">
                <a:latin typeface="Source Sans Pro Semibold" panose="020B0603030403020204" pitchFamily="34" charset="0"/>
              </a:rPr>
              <a:t>Idumaea</a:t>
            </a:r>
            <a:r>
              <a:rPr lang="en-US" sz="2000" dirty="0">
                <a:latin typeface="Source Sans Pro Semibold" panose="020B0603030403020204" pitchFamily="34" charset="0"/>
              </a:rPr>
              <a:t>, </a:t>
            </a:r>
            <a:r>
              <a:rPr lang="en-US" sz="2000" i="1" dirty="0">
                <a:latin typeface="Source Sans Pro Semibold" panose="020B0603030403020204" pitchFamily="34" charset="0"/>
              </a:rPr>
              <a:t>Judea</a:t>
            </a:r>
            <a:r>
              <a:rPr lang="en-US" sz="2000" dirty="0">
                <a:latin typeface="Source Sans Pro Semibold" panose="020B0603030403020204" pitchFamily="34" charset="0"/>
              </a:rPr>
              <a:t>; 2. Judea broadly understood as the region occupied by the people of Israel. . . ‘the region of Judea beyond the Jordan’ </a:t>
            </a:r>
            <a:r>
              <a:rPr lang="en-US" sz="2000" i="1" dirty="0">
                <a:latin typeface="Source Sans Pro Semibold" panose="020B0603030403020204" pitchFamily="34" charset="0"/>
              </a:rPr>
              <a:t>into the Judean (Jewish) territory beyond the Jordan, Mt. 19:1</a:t>
            </a:r>
            <a:r>
              <a:rPr lang="en-US" sz="2000" dirty="0">
                <a:latin typeface="Source Sans Pro Semibold" panose="020B0603030403020204" pitchFamily="34" charset="0"/>
              </a:rPr>
              <a:t>” (BDAG, 478).</a:t>
            </a:r>
          </a:p>
          <a:p>
            <a:endParaRPr lang="en-US" sz="2000" dirty="0">
              <a:latin typeface="Source Sans Pro Semibold" panose="020B0603030403020204" pitchFamily="34" charset="0"/>
            </a:endParaRPr>
          </a:p>
          <a:p>
            <a:r>
              <a:rPr lang="en-US" sz="2000" dirty="0">
                <a:latin typeface="Source Sans Pro Black" panose="020B0803030403020204" pitchFamily="34" charset="0"/>
              </a:rPr>
              <a:t>R. T. France: </a:t>
            </a:r>
            <a:r>
              <a:rPr lang="en-US" sz="2000" dirty="0">
                <a:latin typeface="Source Sans Pro Semibold" panose="020B0603030403020204" pitchFamily="34" charset="0"/>
              </a:rPr>
              <a:t>“The region of Judea beyond the Jordan seems to point to </a:t>
            </a:r>
            <a:r>
              <a:rPr lang="en-US" sz="2000" dirty="0" err="1">
                <a:latin typeface="Source Sans Pro Semibold" panose="020B0603030403020204" pitchFamily="34" charset="0"/>
              </a:rPr>
              <a:t>Peraea</a:t>
            </a:r>
            <a:r>
              <a:rPr lang="en-US" sz="2000" dirty="0">
                <a:latin typeface="Source Sans Pro Semibold" panose="020B0603030403020204" pitchFamily="34" charset="0"/>
              </a:rPr>
              <a:t>, the part of Transjordan east of Judea, but as this was not properly a part of Judea the expression perhaps serves as a general indication of a movement southwards which will bring Jesus eventually into Jerusalem (20:17; 21:1) from the east via Jericho (20:29)” (</a:t>
            </a:r>
            <a:r>
              <a:rPr lang="en-US" sz="2000" i="1" dirty="0">
                <a:latin typeface="Source Sans Pro Semibold" panose="020B0603030403020204" pitchFamily="34" charset="0"/>
              </a:rPr>
              <a:t>Matthew: An Introduction and Commentary</a:t>
            </a:r>
            <a:r>
              <a:rPr lang="en-US" sz="2000" dirty="0">
                <a:latin typeface="Source Sans Pro Semibold" panose="020B0603030403020204" pitchFamily="34" charset="0"/>
              </a:rPr>
              <a:t>, 283).</a:t>
            </a:r>
          </a:p>
        </p:txBody>
      </p:sp>
    </p:spTree>
    <p:extLst>
      <p:ext uri="{BB962C8B-B14F-4D97-AF65-F5344CB8AC3E}">
        <p14:creationId xmlns:p14="http://schemas.microsoft.com/office/powerpoint/2010/main" val="288399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circle(in)">
                                      <p:cBhvr>
                                        <p:cTn id="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00FB-72A4-2752-9D0A-77DBB07A6D66}"/>
              </a:ext>
            </a:extLst>
          </p:cNvPr>
          <p:cNvSpPr>
            <a:spLocks noGrp="1"/>
          </p:cNvSpPr>
          <p:nvPr>
            <p:ph type="title"/>
          </p:nvPr>
        </p:nvSpPr>
        <p:spPr/>
        <p:txBody>
          <a:bodyPr/>
          <a:lstStyle/>
          <a:p>
            <a:r>
              <a:rPr lang="en-US" dirty="0"/>
              <a:t>With God All Things Are Possible</a:t>
            </a:r>
          </a:p>
        </p:txBody>
      </p:sp>
      <p:sp>
        <p:nvSpPr>
          <p:cNvPr id="3" name="Content Placeholder 2">
            <a:extLst>
              <a:ext uri="{FF2B5EF4-FFF2-40B4-BE49-F238E27FC236}">
                <a16:creationId xmlns:a16="http://schemas.microsoft.com/office/drawing/2014/main" id="{5DB03630-D780-F1FE-9033-F329E921DFD3}"/>
              </a:ext>
            </a:extLst>
          </p:cNvPr>
          <p:cNvSpPr>
            <a:spLocks noGrp="1"/>
          </p:cNvSpPr>
          <p:nvPr>
            <p:ph idx="1"/>
          </p:nvPr>
        </p:nvSpPr>
        <p:spPr/>
        <p:txBody>
          <a:bodyPr>
            <a:normAutofit fontScale="92500"/>
          </a:bodyPr>
          <a:lstStyle/>
          <a:p>
            <a:r>
              <a:rPr lang="en-US" dirty="0"/>
              <a:t>What prevented the rich young man from being saved was not wealth but his own greed, lust, and pride that kept him from valuing spiritual things.</a:t>
            </a:r>
          </a:p>
          <a:p>
            <a:r>
              <a:rPr lang="en-US" dirty="0"/>
              <a:t>We have witnessed how Jesus has changed the lives of homosexuals, thieves, drunkards, those with a filthy mouth, etc. in order that they could be washed, justified, and sanctified (1 Cor. 6:9-11). </a:t>
            </a:r>
          </a:p>
          <a:p>
            <a:r>
              <a:rPr lang="en-US" dirty="0">
                <a:latin typeface="Source Sans Pro Black" panose="020B0803030403020204" pitchFamily="34" charset="0"/>
              </a:rPr>
              <a:t>Kyle Pope: </a:t>
            </a:r>
            <a:r>
              <a:rPr lang="en-US" dirty="0"/>
              <a:t>“Yet, the love of God, the patience of God, and the revelation of the goodness of God is capable of moving the most hardened, worldly soul to see things differently. As such, even the most unlikely candidate for citizenship in the kingdom can change and submit himself to the reign of heaven” (</a:t>
            </a:r>
            <a:r>
              <a:rPr lang="en-US" i="1" dirty="0"/>
              <a:t>The Book of Matthew</a:t>
            </a:r>
            <a:r>
              <a:rPr lang="en-US" dirty="0"/>
              <a:t>, 643).</a:t>
            </a:r>
          </a:p>
        </p:txBody>
      </p:sp>
    </p:spTree>
    <p:extLst>
      <p:ext uri="{BB962C8B-B14F-4D97-AF65-F5344CB8AC3E}">
        <p14:creationId xmlns:p14="http://schemas.microsoft.com/office/powerpoint/2010/main" val="190407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C2B5-1DA9-3C5D-87DA-27DBBCBA535C}"/>
              </a:ext>
            </a:extLst>
          </p:cNvPr>
          <p:cNvSpPr>
            <a:spLocks noGrp="1"/>
          </p:cNvSpPr>
          <p:nvPr>
            <p:ph type="title"/>
          </p:nvPr>
        </p:nvSpPr>
        <p:spPr/>
        <p:txBody>
          <a:bodyPr/>
          <a:lstStyle/>
          <a:p>
            <a:r>
              <a:rPr lang="en-US" dirty="0"/>
              <a:t>Matthew 19:27</a:t>
            </a:r>
          </a:p>
        </p:txBody>
      </p:sp>
      <p:sp>
        <p:nvSpPr>
          <p:cNvPr id="3" name="Content Placeholder 2">
            <a:extLst>
              <a:ext uri="{FF2B5EF4-FFF2-40B4-BE49-F238E27FC236}">
                <a16:creationId xmlns:a16="http://schemas.microsoft.com/office/drawing/2014/main" id="{77660A88-0C6B-3CF8-5BFA-22FBCB1DBCFD}"/>
              </a:ext>
            </a:extLst>
          </p:cNvPr>
          <p:cNvSpPr>
            <a:spLocks noGrp="1"/>
          </p:cNvSpPr>
          <p:nvPr>
            <p:ph idx="1"/>
          </p:nvPr>
        </p:nvSpPr>
        <p:spPr/>
        <p:txBody>
          <a:bodyPr/>
          <a:lstStyle/>
          <a:p>
            <a:r>
              <a:rPr lang="en-US" dirty="0">
                <a:latin typeface="Source Sans Pro Black" panose="020B0803030403020204" pitchFamily="34" charset="0"/>
              </a:rPr>
              <a:t>“Then Peter said in reply, ‘See, we have left everything and followed you. What then will we have?’”</a:t>
            </a:r>
          </a:p>
          <a:p>
            <a:pPr lvl="1"/>
            <a:r>
              <a:rPr lang="en-US" dirty="0"/>
              <a:t>We are not surprised that Peter is the one who speaks up.</a:t>
            </a:r>
          </a:p>
          <a:p>
            <a:pPr lvl="1"/>
            <a:r>
              <a:rPr lang="en-US" dirty="0"/>
              <a:t>What is the significance of </a:t>
            </a:r>
            <a:r>
              <a:rPr lang="en-US" dirty="0">
                <a:latin typeface="Source Sans Pro Black" panose="020B0803030403020204" pitchFamily="34" charset="0"/>
              </a:rPr>
              <a:t>See</a:t>
            </a:r>
            <a:r>
              <a:rPr lang="en-US" dirty="0"/>
              <a:t>?</a:t>
            </a:r>
          </a:p>
          <a:p>
            <a:pPr lvl="1"/>
            <a:r>
              <a:rPr lang="en-US" dirty="0"/>
              <a:t>What does Peter’s description of the Twelve say about them: </a:t>
            </a:r>
            <a:r>
              <a:rPr lang="en-US" dirty="0">
                <a:latin typeface="Source Sans Pro Black" panose="020B0803030403020204" pitchFamily="34" charset="0"/>
              </a:rPr>
              <a:t>we have left everything and followed you</a:t>
            </a:r>
            <a:r>
              <a:rPr lang="en-US" dirty="0"/>
              <a:t>?</a:t>
            </a:r>
          </a:p>
          <a:p>
            <a:pPr lvl="2"/>
            <a:r>
              <a:rPr lang="en-US" dirty="0"/>
              <a:t>What did the fishermen give up?</a:t>
            </a:r>
          </a:p>
          <a:p>
            <a:pPr lvl="3"/>
            <a:r>
              <a:rPr lang="en-US" dirty="0"/>
              <a:t>Luke tells us that Peter, Andrew, James and John “left everything and followed him” (Luke 5:11).</a:t>
            </a:r>
          </a:p>
          <a:p>
            <a:pPr lvl="2"/>
            <a:r>
              <a:rPr lang="en-US" dirty="0"/>
              <a:t>What did Matthew give up?</a:t>
            </a:r>
          </a:p>
          <a:p>
            <a:pPr lvl="1"/>
            <a:r>
              <a:rPr lang="en-US" dirty="0"/>
              <a:t>What is Peter expecting?</a:t>
            </a:r>
          </a:p>
          <a:p>
            <a:pPr lvl="1"/>
            <a:endParaRPr lang="en-US" dirty="0"/>
          </a:p>
          <a:p>
            <a:endParaRPr lang="en-US" dirty="0"/>
          </a:p>
          <a:p>
            <a:endParaRPr lang="en-US" dirty="0"/>
          </a:p>
        </p:txBody>
      </p:sp>
    </p:spTree>
    <p:extLst>
      <p:ext uri="{BB962C8B-B14F-4D97-AF65-F5344CB8AC3E}">
        <p14:creationId xmlns:p14="http://schemas.microsoft.com/office/powerpoint/2010/main" val="326639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F936-1988-0327-A1E3-71686A9C2601}"/>
              </a:ext>
            </a:extLst>
          </p:cNvPr>
          <p:cNvSpPr>
            <a:spLocks noGrp="1"/>
          </p:cNvSpPr>
          <p:nvPr>
            <p:ph type="title"/>
          </p:nvPr>
        </p:nvSpPr>
        <p:spPr/>
        <p:txBody>
          <a:bodyPr/>
          <a:lstStyle/>
          <a:p>
            <a:r>
              <a:rPr lang="en-US" dirty="0"/>
              <a:t>Matthew 19:28</a:t>
            </a:r>
          </a:p>
        </p:txBody>
      </p:sp>
      <p:sp>
        <p:nvSpPr>
          <p:cNvPr id="3" name="Content Placeholder 2">
            <a:extLst>
              <a:ext uri="{FF2B5EF4-FFF2-40B4-BE49-F238E27FC236}">
                <a16:creationId xmlns:a16="http://schemas.microsoft.com/office/drawing/2014/main" id="{60357D24-720A-1262-CD44-75F9B5C361AA}"/>
              </a:ext>
            </a:extLst>
          </p:cNvPr>
          <p:cNvSpPr>
            <a:spLocks noGrp="1"/>
          </p:cNvSpPr>
          <p:nvPr>
            <p:ph idx="1"/>
          </p:nvPr>
        </p:nvSpPr>
        <p:spPr>
          <a:xfrm>
            <a:off x="838200" y="1825625"/>
            <a:ext cx="10515600" cy="4667250"/>
          </a:xfrm>
        </p:spPr>
        <p:txBody>
          <a:bodyPr>
            <a:normAutofit fontScale="92500" lnSpcReduction="10000"/>
          </a:bodyPr>
          <a:lstStyle/>
          <a:p>
            <a:r>
              <a:rPr lang="en-US" dirty="0">
                <a:latin typeface="Source Sans Pro Black" panose="020B0803030403020204" pitchFamily="34" charset="0"/>
              </a:rPr>
              <a:t>“Jesus said to them, ‘Truly, I say to you, in the new world, when the Son of Man will sit on his glorious throne, you who have followed me will also sit on twelve thrones, judging the twelve tribes of Israel.’”</a:t>
            </a:r>
          </a:p>
          <a:p>
            <a:pPr lvl="1"/>
            <a:r>
              <a:rPr lang="en-US" dirty="0"/>
              <a:t>Jesus promises to the Twelve that they will sit on thrones judging the Twelve Tribes of Israel when the Son of Man sits on His glorious throne.</a:t>
            </a:r>
          </a:p>
          <a:p>
            <a:pPr lvl="1"/>
            <a:r>
              <a:rPr lang="en-US" dirty="0"/>
              <a:t>The ESV, RSV translates the Greek word </a:t>
            </a:r>
            <a:r>
              <a:rPr lang="en-US" i="1" dirty="0" err="1"/>
              <a:t>palingenesia</a:t>
            </a:r>
            <a:r>
              <a:rPr lang="en-US" dirty="0"/>
              <a:t> as “new world.” Here are some other translations of the word:</a:t>
            </a:r>
          </a:p>
          <a:p>
            <a:pPr lvl="2"/>
            <a:r>
              <a:rPr lang="en-US" dirty="0"/>
              <a:t>NIV: renewal of all things</a:t>
            </a:r>
          </a:p>
          <a:p>
            <a:pPr lvl="2"/>
            <a:r>
              <a:rPr lang="en-US" dirty="0"/>
              <a:t>KJV, ASV, NKJV, NASB: the regeneration</a:t>
            </a:r>
          </a:p>
          <a:p>
            <a:pPr lvl="2"/>
            <a:r>
              <a:rPr lang="en-US" dirty="0"/>
              <a:t>RSV: in the new world</a:t>
            </a:r>
          </a:p>
          <a:p>
            <a:pPr lvl="2"/>
            <a:r>
              <a:rPr lang="en-US" dirty="0"/>
              <a:t>NRSV, CSB: renewal of all things</a:t>
            </a:r>
          </a:p>
          <a:p>
            <a:pPr lvl="2"/>
            <a:r>
              <a:rPr lang="en-US" dirty="0"/>
              <a:t>HCSB: the Messianic Age</a:t>
            </a:r>
          </a:p>
          <a:p>
            <a:pPr lvl="1"/>
            <a:r>
              <a:rPr lang="en-US" dirty="0"/>
              <a:t>What is Jesus talking about?</a:t>
            </a:r>
          </a:p>
          <a:p>
            <a:endParaRPr lang="en-US" dirty="0"/>
          </a:p>
        </p:txBody>
      </p:sp>
    </p:spTree>
    <p:extLst>
      <p:ext uri="{BB962C8B-B14F-4D97-AF65-F5344CB8AC3E}">
        <p14:creationId xmlns:p14="http://schemas.microsoft.com/office/powerpoint/2010/main" val="266933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ircle(in)">
                                      <p:cBhvr>
                                        <p:cTn id="3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A569-BDE9-5165-303C-9A2CEEF116A5}"/>
              </a:ext>
            </a:extLst>
          </p:cNvPr>
          <p:cNvSpPr>
            <a:spLocks noGrp="1"/>
          </p:cNvSpPr>
          <p:nvPr>
            <p:ph type="title"/>
          </p:nvPr>
        </p:nvSpPr>
        <p:spPr/>
        <p:txBody>
          <a:bodyPr/>
          <a:lstStyle/>
          <a:p>
            <a:r>
              <a:rPr lang="en-US" dirty="0"/>
              <a:t>Let’s Start with What We Know</a:t>
            </a:r>
          </a:p>
        </p:txBody>
      </p:sp>
      <p:sp>
        <p:nvSpPr>
          <p:cNvPr id="3" name="Content Placeholder 2">
            <a:extLst>
              <a:ext uri="{FF2B5EF4-FFF2-40B4-BE49-F238E27FC236}">
                <a16:creationId xmlns:a16="http://schemas.microsoft.com/office/drawing/2014/main" id="{5BF4329D-02A3-460A-836A-20E45C9A41BA}"/>
              </a:ext>
            </a:extLst>
          </p:cNvPr>
          <p:cNvSpPr>
            <a:spLocks noGrp="1"/>
          </p:cNvSpPr>
          <p:nvPr>
            <p:ph idx="1"/>
          </p:nvPr>
        </p:nvSpPr>
        <p:spPr/>
        <p:txBody>
          <a:bodyPr/>
          <a:lstStyle/>
          <a:p>
            <a:r>
              <a:rPr lang="en-US" dirty="0"/>
              <a:t>Matt. 3:2; 4:17 – The Kingdom of heaven is at hand.</a:t>
            </a:r>
          </a:p>
          <a:p>
            <a:r>
              <a:rPr lang="en-US" dirty="0"/>
              <a:t>Matt. 19:28; Mark 9:1 – there be some of you who are standing here today who shall not taste of death until the kingdom comes with power.</a:t>
            </a:r>
          </a:p>
          <a:p>
            <a:r>
              <a:rPr lang="en-US" dirty="0"/>
              <a:t>Acts 2:29-32 – OT prophecy foretold that the seed of David, the Christ, would sit on his throne. That was fulfilled when Jesus was raised from the dead and ascended into heaven.</a:t>
            </a:r>
          </a:p>
          <a:p>
            <a:r>
              <a:rPr lang="en-US" dirty="0"/>
              <a:t>Dan. 7:13-14 – the Son of Man was foretold as coming with the clouds of heaven to the Ancient of Days where dominion over an everlasting kingdom was given to Him.</a:t>
            </a:r>
          </a:p>
        </p:txBody>
      </p:sp>
    </p:spTree>
    <p:extLst>
      <p:ext uri="{BB962C8B-B14F-4D97-AF65-F5344CB8AC3E}">
        <p14:creationId xmlns:p14="http://schemas.microsoft.com/office/powerpoint/2010/main" val="340255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B1A32-54C0-7B71-35CB-2087ABD85FFF}"/>
              </a:ext>
            </a:extLst>
          </p:cNvPr>
          <p:cNvSpPr>
            <a:spLocks noGrp="1"/>
          </p:cNvSpPr>
          <p:nvPr>
            <p:ph type="title"/>
          </p:nvPr>
        </p:nvSpPr>
        <p:spPr/>
        <p:txBody>
          <a:bodyPr>
            <a:normAutofit/>
          </a:bodyPr>
          <a:lstStyle/>
          <a:p>
            <a:r>
              <a:rPr lang="en-US" sz="4000" dirty="0"/>
              <a:t>The Regeneration: When the Son of Man Will Sit on His Glorious Throne</a:t>
            </a:r>
          </a:p>
        </p:txBody>
      </p:sp>
      <p:sp>
        <p:nvSpPr>
          <p:cNvPr id="3" name="Content Placeholder 2">
            <a:extLst>
              <a:ext uri="{FF2B5EF4-FFF2-40B4-BE49-F238E27FC236}">
                <a16:creationId xmlns:a16="http://schemas.microsoft.com/office/drawing/2014/main" id="{17914641-C437-D0A0-D31F-1F178E6B1CDB}"/>
              </a:ext>
            </a:extLst>
          </p:cNvPr>
          <p:cNvSpPr>
            <a:spLocks noGrp="1"/>
          </p:cNvSpPr>
          <p:nvPr>
            <p:ph idx="1"/>
          </p:nvPr>
        </p:nvSpPr>
        <p:spPr/>
        <p:txBody>
          <a:bodyPr>
            <a:normAutofit lnSpcReduction="10000"/>
          </a:bodyPr>
          <a:lstStyle/>
          <a:p>
            <a:r>
              <a:rPr lang="en-US" dirty="0"/>
              <a:t>Matt. 28:18 – All authority was given to Jesus.</a:t>
            </a:r>
          </a:p>
          <a:p>
            <a:r>
              <a:rPr lang="en-US" dirty="0"/>
              <a:t>1 Tim. 6:15 – He is King of kings and Lord of lords.</a:t>
            </a:r>
          </a:p>
          <a:p>
            <a:r>
              <a:rPr lang="en-US" dirty="0"/>
              <a:t>Rev. 20:4 – at the beginning of the 1000 year reign of Christ, Jesus and those who died for Him lived and reigned with Christ for 1000 years (not a literal 1000 years, but the entire period of Jesus’s reign).</a:t>
            </a:r>
          </a:p>
          <a:p>
            <a:r>
              <a:rPr lang="en-US" dirty="0"/>
              <a:t>Luke 22:28-30 – Apostles shall sit on thrones judging the twelve tribes of Israel.</a:t>
            </a:r>
          </a:p>
          <a:p>
            <a:r>
              <a:rPr lang="en-US" dirty="0"/>
              <a:t>Eph. 2:20 – church is “built on the foundation of the apostles and prophets, Jesus Christ being the chief cornerstone.”</a:t>
            </a:r>
          </a:p>
        </p:txBody>
      </p:sp>
    </p:spTree>
    <p:extLst>
      <p:ext uri="{BB962C8B-B14F-4D97-AF65-F5344CB8AC3E}">
        <p14:creationId xmlns:p14="http://schemas.microsoft.com/office/powerpoint/2010/main" val="268331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29513-F427-F8D0-53DC-896A4F301AEE}"/>
              </a:ext>
            </a:extLst>
          </p:cNvPr>
          <p:cNvSpPr>
            <a:spLocks noGrp="1"/>
          </p:cNvSpPr>
          <p:nvPr>
            <p:ph type="title"/>
          </p:nvPr>
        </p:nvSpPr>
        <p:spPr/>
        <p:txBody>
          <a:bodyPr/>
          <a:lstStyle/>
          <a:p>
            <a:r>
              <a:rPr lang="en-US" dirty="0"/>
              <a:t>Jesus As Judge</a:t>
            </a:r>
          </a:p>
        </p:txBody>
      </p:sp>
      <p:sp>
        <p:nvSpPr>
          <p:cNvPr id="3" name="Content Placeholder 2">
            <a:extLst>
              <a:ext uri="{FF2B5EF4-FFF2-40B4-BE49-F238E27FC236}">
                <a16:creationId xmlns:a16="http://schemas.microsoft.com/office/drawing/2014/main" id="{762D1A8A-3C29-D89B-23D3-12CA36DAB15D}"/>
              </a:ext>
            </a:extLst>
          </p:cNvPr>
          <p:cNvSpPr>
            <a:spLocks noGrp="1"/>
          </p:cNvSpPr>
          <p:nvPr>
            <p:ph idx="1"/>
          </p:nvPr>
        </p:nvSpPr>
        <p:spPr/>
        <p:txBody>
          <a:bodyPr/>
          <a:lstStyle/>
          <a:p>
            <a:r>
              <a:rPr lang="en-US" dirty="0"/>
              <a:t>Matt. 25:31 – at the second coming Jesus will sit on His throne for final judgment.</a:t>
            </a:r>
          </a:p>
          <a:p>
            <a:r>
              <a:rPr lang="en-US" dirty="0"/>
              <a:t>1 Cor. 15:28 – Jesus delivers up the kingdom to God, and submits Himself to the Father.</a:t>
            </a:r>
          </a:p>
        </p:txBody>
      </p:sp>
    </p:spTree>
    <p:extLst>
      <p:ext uri="{BB962C8B-B14F-4D97-AF65-F5344CB8AC3E}">
        <p14:creationId xmlns:p14="http://schemas.microsoft.com/office/powerpoint/2010/main" val="14506339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EF99-0692-70FB-FCE4-8F0FBBA4DF34}"/>
              </a:ext>
            </a:extLst>
          </p:cNvPr>
          <p:cNvSpPr>
            <a:spLocks noGrp="1"/>
          </p:cNvSpPr>
          <p:nvPr>
            <p:ph type="title"/>
          </p:nvPr>
        </p:nvSpPr>
        <p:spPr/>
        <p:txBody>
          <a:bodyPr/>
          <a:lstStyle/>
          <a:p>
            <a:r>
              <a:rPr lang="en-US" dirty="0"/>
              <a:t>The Time of Regeneration</a:t>
            </a:r>
          </a:p>
        </p:txBody>
      </p:sp>
      <p:sp>
        <p:nvSpPr>
          <p:cNvPr id="3" name="Content Placeholder 2">
            <a:extLst>
              <a:ext uri="{FF2B5EF4-FFF2-40B4-BE49-F238E27FC236}">
                <a16:creationId xmlns:a16="http://schemas.microsoft.com/office/drawing/2014/main" id="{5DDB2876-F7B5-5603-AE12-59B0D2EB1971}"/>
              </a:ext>
            </a:extLst>
          </p:cNvPr>
          <p:cNvSpPr>
            <a:spLocks noGrp="1"/>
          </p:cNvSpPr>
          <p:nvPr>
            <p:ph idx="1"/>
          </p:nvPr>
        </p:nvSpPr>
        <p:spPr/>
        <p:txBody>
          <a:bodyPr>
            <a:normAutofit lnSpcReduction="10000"/>
          </a:bodyPr>
          <a:lstStyle/>
          <a:p>
            <a:r>
              <a:rPr lang="en-US" dirty="0"/>
              <a:t>“Regeneration” is used in Titus 3:5 of the new birth.</a:t>
            </a:r>
          </a:p>
          <a:p>
            <a:pPr lvl="1"/>
            <a:r>
              <a:rPr lang="en-US" dirty="0"/>
              <a:t>One enters the kingdom of God through being born again (John 3:3, 5).</a:t>
            </a:r>
          </a:p>
          <a:p>
            <a:pPr lvl="1"/>
            <a:r>
              <a:rPr lang="en-US" dirty="0"/>
              <a:t>The time of regeneration is the period of time during which men can be born again and enter the kingdom of heaven.</a:t>
            </a:r>
          </a:p>
          <a:p>
            <a:pPr lvl="1"/>
            <a:r>
              <a:rPr lang="en-US" dirty="0"/>
              <a:t>This is the time during which the apostles were given the role of revealing all truth to Jesus’s disciples (John 14:26; 15:26; 16:13) and their revelation settled points of doctrine (Acts 15 – the issue of should Gentiles be circumcised and keep the Law of Moses in order to be Christians).</a:t>
            </a:r>
          </a:p>
          <a:p>
            <a:pPr lvl="2"/>
            <a:r>
              <a:rPr lang="en-US" dirty="0"/>
              <a:t>Hence, they are sitting on twelve thrones.</a:t>
            </a:r>
          </a:p>
          <a:p>
            <a:pPr lvl="1"/>
            <a:r>
              <a:rPr lang="en-US" dirty="0"/>
              <a:t>Compare Rev. 4:4, 10; 11:16 – the 24 thrones around the throne of God suggests the Twelve Patriarchs and Twelve Apostles sitting on thrones and reigning with Christ.</a:t>
            </a:r>
          </a:p>
        </p:txBody>
      </p:sp>
    </p:spTree>
    <p:extLst>
      <p:ext uri="{BB962C8B-B14F-4D97-AF65-F5344CB8AC3E}">
        <p14:creationId xmlns:p14="http://schemas.microsoft.com/office/powerpoint/2010/main" val="121240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5C37-EF22-621A-B809-BEF0B72B7D2D}"/>
              </a:ext>
            </a:extLst>
          </p:cNvPr>
          <p:cNvSpPr>
            <a:spLocks noGrp="1"/>
          </p:cNvSpPr>
          <p:nvPr>
            <p:ph type="title"/>
          </p:nvPr>
        </p:nvSpPr>
        <p:spPr/>
        <p:txBody>
          <a:bodyPr/>
          <a:lstStyle/>
          <a:p>
            <a:r>
              <a:rPr lang="en-US" dirty="0"/>
              <a:t>Back to Matthew 19:28</a:t>
            </a:r>
          </a:p>
        </p:txBody>
      </p:sp>
      <p:sp>
        <p:nvSpPr>
          <p:cNvPr id="3" name="Content Placeholder 2">
            <a:extLst>
              <a:ext uri="{FF2B5EF4-FFF2-40B4-BE49-F238E27FC236}">
                <a16:creationId xmlns:a16="http://schemas.microsoft.com/office/drawing/2014/main" id="{3F1C8486-F389-6D51-2ED7-C0B1EC8716EF}"/>
              </a:ext>
            </a:extLst>
          </p:cNvPr>
          <p:cNvSpPr>
            <a:spLocks noGrp="1"/>
          </p:cNvSpPr>
          <p:nvPr>
            <p:ph idx="1"/>
          </p:nvPr>
        </p:nvSpPr>
        <p:spPr/>
        <p:txBody>
          <a:bodyPr/>
          <a:lstStyle/>
          <a:p>
            <a:r>
              <a:rPr lang="en-US" dirty="0">
                <a:latin typeface="Source Sans Pro Black" panose="020B0803030403020204" pitchFamily="34" charset="0"/>
              </a:rPr>
              <a:t>“Jesus said to them, ‘Truly, I say to you, in the new world, when the Son of Man will sit on his glorious throne, you who have followed me will also sit on twelve thrones, judging the twelve tribes of Israel.’”</a:t>
            </a:r>
          </a:p>
          <a:p>
            <a:pPr lvl="1"/>
            <a:r>
              <a:rPr lang="en-US" dirty="0"/>
              <a:t>Jesus is speaking of the role that the Twelve will occupy during His present reign in heaven.</a:t>
            </a:r>
          </a:p>
          <a:p>
            <a:pPr lvl="1"/>
            <a:r>
              <a:rPr lang="en-US" dirty="0"/>
              <a:t>“The Twelve Tribes of Israel”: a designation of Jesus followers as the true Israel of God (Gal. 6:16).</a:t>
            </a:r>
          </a:p>
          <a:p>
            <a:pPr lvl="1"/>
            <a:r>
              <a:rPr lang="en-US" dirty="0"/>
              <a:t>This is Jesus’s answer to Peter’s question: “See, we have left everything and followed you. What then will we have?’”</a:t>
            </a:r>
          </a:p>
          <a:p>
            <a:endParaRPr lang="en-US" dirty="0"/>
          </a:p>
        </p:txBody>
      </p:sp>
    </p:spTree>
    <p:extLst>
      <p:ext uri="{BB962C8B-B14F-4D97-AF65-F5344CB8AC3E}">
        <p14:creationId xmlns:p14="http://schemas.microsoft.com/office/powerpoint/2010/main" val="20289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86F84-9360-5F74-99F7-A05F7CEE5E32}"/>
              </a:ext>
            </a:extLst>
          </p:cNvPr>
          <p:cNvSpPr>
            <a:spLocks noGrp="1"/>
          </p:cNvSpPr>
          <p:nvPr>
            <p:ph type="title"/>
          </p:nvPr>
        </p:nvSpPr>
        <p:spPr/>
        <p:txBody>
          <a:bodyPr/>
          <a:lstStyle/>
          <a:p>
            <a:r>
              <a:rPr lang="en-US" dirty="0"/>
              <a:t>Matthew 19:29</a:t>
            </a:r>
          </a:p>
        </p:txBody>
      </p:sp>
      <p:sp>
        <p:nvSpPr>
          <p:cNvPr id="3" name="Content Placeholder 2">
            <a:extLst>
              <a:ext uri="{FF2B5EF4-FFF2-40B4-BE49-F238E27FC236}">
                <a16:creationId xmlns:a16="http://schemas.microsoft.com/office/drawing/2014/main" id="{624C2914-E65D-D8B6-7160-9CD80C298F7E}"/>
              </a:ext>
            </a:extLst>
          </p:cNvPr>
          <p:cNvSpPr>
            <a:spLocks noGrp="1"/>
          </p:cNvSpPr>
          <p:nvPr>
            <p:ph idx="1"/>
          </p:nvPr>
        </p:nvSpPr>
        <p:spPr/>
        <p:txBody>
          <a:bodyPr/>
          <a:lstStyle/>
          <a:p>
            <a:r>
              <a:rPr lang="en-US" dirty="0">
                <a:latin typeface="Source Sans Pro Black" panose="020B0803030403020204" pitchFamily="34" charset="0"/>
              </a:rPr>
              <a:t>“And everyone who has left houses or brothers or sisters or father or mother or children or lands, for my name’s sake, will receive a hundredfold and will inherit eternal life.” </a:t>
            </a:r>
          </a:p>
          <a:p>
            <a:pPr lvl="1"/>
            <a:r>
              <a:rPr lang="en-US" dirty="0"/>
              <a:t>Following Christ will sometimes require making serious sacrifices.</a:t>
            </a:r>
          </a:p>
          <a:p>
            <a:pPr lvl="2"/>
            <a:r>
              <a:rPr lang="en-US" dirty="0"/>
              <a:t>When some people become a Christian, they are disowned by their family, left out of the family will.</a:t>
            </a:r>
          </a:p>
          <a:p>
            <a:pPr lvl="2"/>
            <a:r>
              <a:rPr lang="en-US" dirty="0"/>
              <a:t>The rich young man was told to sell all he had to follow Jesus, giving up houses and land.</a:t>
            </a:r>
          </a:p>
          <a:p>
            <a:pPr lvl="2"/>
            <a:r>
              <a:rPr lang="en-US" dirty="0"/>
              <a:t>Some have had to walk away from an unscriptural marriage in order to serve the Lord.</a:t>
            </a:r>
          </a:p>
          <a:p>
            <a:pPr lvl="1"/>
            <a:r>
              <a:rPr lang="en-US" dirty="0">
                <a:latin typeface="Source Sans Pro Black" panose="020B0803030403020204" pitchFamily="34" charset="0"/>
              </a:rPr>
              <a:t>For my name’s sake </a:t>
            </a:r>
            <a:r>
              <a:rPr lang="en-US" dirty="0"/>
              <a:t>means “for Christ” and “for the gospel.” </a:t>
            </a:r>
          </a:p>
          <a:p>
            <a:pPr lvl="1"/>
            <a:endParaRPr lang="en-US" dirty="0"/>
          </a:p>
          <a:p>
            <a:pPr lvl="2"/>
            <a:endParaRPr lang="en-US" dirty="0"/>
          </a:p>
          <a:p>
            <a:endParaRPr lang="en-US" dirty="0"/>
          </a:p>
        </p:txBody>
      </p:sp>
    </p:spTree>
    <p:extLst>
      <p:ext uri="{BB962C8B-B14F-4D97-AF65-F5344CB8AC3E}">
        <p14:creationId xmlns:p14="http://schemas.microsoft.com/office/powerpoint/2010/main" val="264014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ircle(in)">
                                      <p:cBhvr>
                                        <p:cTn id="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9C77-532B-E3B0-AA11-0A36CBD5D8B3}"/>
              </a:ext>
            </a:extLst>
          </p:cNvPr>
          <p:cNvSpPr>
            <a:spLocks noGrp="1"/>
          </p:cNvSpPr>
          <p:nvPr>
            <p:ph type="title"/>
          </p:nvPr>
        </p:nvSpPr>
        <p:spPr/>
        <p:txBody>
          <a:bodyPr/>
          <a:lstStyle/>
          <a:p>
            <a:r>
              <a:rPr lang="en-US" dirty="0"/>
              <a:t>The Rewards</a:t>
            </a:r>
          </a:p>
        </p:txBody>
      </p:sp>
      <p:sp>
        <p:nvSpPr>
          <p:cNvPr id="3" name="Content Placeholder 2">
            <a:extLst>
              <a:ext uri="{FF2B5EF4-FFF2-40B4-BE49-F238E27FC236}">
                <a16:creationId xmlns:a16="http://schemas.microsoft.com/office/drawing/2014/main" id="{D2D5EA2C-4B9E-41E2-1B15-8E8A1D2B1D6D}"/>
              </a:ext>
            </a:extLst>
          </p:cNvPr>
          <p:cNvSpPr>
            <a:spLocks noGrp="1"/>
          </p:cNvSpPr>
          <p:nvPr>
            <p:ph idx="1"/>
          </p:nvPr>
        </p:nvSpPr>
        <p:spPr/>
        <p:txBody>
          <a:bodyPr>
            <a:normAutofit lnSpcReduction="10000"/>
          </a:bodyPr>
          <a:lstStyle/>
          <a:p>
            <a:r>
              <a:rPr lang="en-US" dirty="0">
                <a:latin typeface="Source Sans Pro Black" panose="020B0803030403020204" pitchFamily="34" charset="0"/>
              </a:rPr>
              <a:t>Will receive a hundredfold.</a:t>
            </a:r>
          </a:p>
          <a:p>
            <a:pPr lvl="1"/>
            <a:r>
              <a:rPr lang="en-US" dirty="0"/>
              <a:t>Mark adds, “in this world.”</a:t>
            </a:r>
          </a:p>
          <a:p>
            <a:pPr lvl="2"/>
            <a:r>
              <a:rPr lang="en-US" dirty="0"/>
              <a:t>In serving the Lord, one enters new relationships with his spiritual brothers and sisters, mothers and dads.</a:t>
            </a:r>
          </a:p>
          <a:p>
            <a:pPr lvl="2"/>
            <a:r>
              <a:rPr lang="en-US" dirty="0"/>
              <a:t>In every church we labored with our children had someone they bonded with who were called “papaw” and “</a:t>
            </a:r>
            <a:r>
              <a:rPr lang="en-US" dirty="0" err="1"/>
              <a:t>mamaw</a:t>
            </a:r>
            <a:r>
              <a:rPr lang="en-US" dirty="0"/>
              <a:t>” or “uncle” and “aunt.” </a:t>
            </a:r>
          </a:p>
          <a:p>
            <a:pPr lvl="3"/>
            <a:r>
              <a:rPr lang="en-US" dirty="0"/>
              <a:t>These brothers and sisters attended birthday dinners, brought gifts, etc. just as if our children were their own relatives.</a:t>
            </a:r>
          </a:p>
          <a:p>
            <a:r>
              <a:rPr lang="en-US" dirty="0">
                <a:latin typeface="Source Sans Pro Black" panose="020B0803030403020204" pitchFamily="34" charset="0"/>
              </a:rPr>
              <a:t>Eternal life.</a:t>
            </a:r>
          </a:p>
          <a:p>
            <a:pPr lvl="1"/>
            <a:r>
              <a:rPr lang="en-US" dirty="0"/>
              <a:t>Mark adds “and in the world to come, eternal life.”</a:t>
            </a:r>
          </a:p>
          <a:p>
            <a:pPr lvl="1"/>
            <a:r>
              <a:rPr lang="en-US" dirty="0">
                <a:latin typeface="Source Sans Pro Black" panose="020B0803030403020204" pitchFamily="34" charset="0"/>
              </a:rPr>
              <a:t>Life</a:t>
            </a:r>
            <a:r>
              <a:rPr lang="en-US" dirty="0"/>
              <a:t> stands in contrast to </a:t>
            </a:r>
            <a:r>
              <a:rPr lang="en-US" dirty="0">
                <a:latin typeface="Source Sans Pro Black" panose="020B0803030403020204" pitchFamily="34" charset="0"/>
              </a:rPr>
              <a:t>death</a:t>
            </a:r>
            <a:r>
              <a:rPr lang="en-US" dirty="0"/>
              <a:t>. It describes a quality of existence.</a:t>
            </a:r>
          </a:p>
          <a:p>
            <a:pPr lvl="1"/>
            <a:r>
              <a:rPr lang="en-US" dirty="0">
                <a:latin typeface="Source Sans Pro Black" panose="020B0803030403020204" pitchFamily="34" charset="0"/>
              </a:rPr>
              <a:t>Eternal</a:t>
            </a:r>
            <a:r>
              <a:rPr lang="en-US" dirty="0"/>
              <a:t> is an adjective describing the duration of the life.</a:t>
            </a:r>
          </a:p>
        </p:txBody>
      </p:sp>
    </p:spTree>
    <p:extLst>
      <p:ext uri="{BB962C8B-B14F-4D97-AF65-F5344CB8AC3E}">
        <p14:creationId xmlns:p14="http://schemas.microsoft.com/office/powerpoint/2010/main" val="258857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ircle(in)">
                                      <p:cBhvr>
                                        <p:cTn id="21" dur="2000"/>
                                        <p:tgtEl>
                                          <p:spTgt spid="3">
                                            <p:txEl>
                                              <p:pRg st="6" end="6"/>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circle(in)">
                                      <p:cBhvr>
                                        <p:cTn id="24" dur="2000"/>
                                        <p:tgtEl>
                                          <p:spTgt spid="3">
                                            <p:txEl>
                                              <p:pRg st="7" end="7"/>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ircle(in)">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048B-7742-8D18-455F-9761405608B5}"/>
              </a:ext>
            </a:extLst>
          </p:cNvPr>
          <p:cNvSpPr>
            <a:spLocks noGrp="1"/>
          </p:cNvSpPr>
          <p:nvPr>
            <p:ph type="title"/>
          </p:nvPr>
        </p:nvSpPr>
        <p:spPr/>
        <p:txBody>
          <a:bodyPr/>
          <a:lstStyle/>
          <a:p>
            <a:r>
              <a:rPr lang="en-US" dirty="0"/>
              <a:t>Matthew 19:2</a:t>
            </a:r>
          </a:p>
        </p:txBody>
      </p:sp>
      <p:sp>
        <p:nvSpPr>
          <p:cNvPr id="3" name="Content Placeholder 2">
            <a:extLst>
              <a:ext uri="{FF2B5EF4-FFF2-40B4-BE49-F238E27FC236}">
                <a16:creationId xmlns:a16="http://schemas.microsoft.com/office/drawing/2014/main" id="{D6FCFED7-B975-9C68-D5E5-E46D28F995C2}"/>
              </a:ext>
            </a:extLst>
          </p:cNvPr>
          <p:cNvSpPr>
            <a:spLocks noGrp="1"/>
          </p:cNvSpPr>
          <p:nvPr>
            <p:ph idx="1"/>
          </p:nvPr>
        </p:nvSpPr>
        <p:spPr/>
        <p:txBody>
          <a:bodyPr/>
          <a:lstStyle/>
          <a:p>
            <a:r>
              <a:rPr lang="en-US" dirty="0"/>
              <a:t>“</a:t>
            </a:r>
            <a:r>
              <a:rPr lang="en-US" dirty="0">
                <a:latin typeface="Source Sans Pro Black" panose="020B0803030403020204" pitchFamily="34" charset="0"/>
              </a:rPr>
              <a:t>And large crowds followed him, and he healed them there.”</a:t>
            </a:r>
          </a:p>
          <a:p>
            <a:pPr lvl="1"/>
            <a:r>
              <a:rPr lang="en-US" dirty="0"/>
              <a:t>As Jesus journeyed from Galilee to Jerusalem, large crowds followed Him and He continued to heal them, as they went to Jerusalem to observe the Passover.</a:t>
            </a:r>
          </a:p>
          <a:p>
            <a:pPr lvl="1"/>
            <a:r>
              <a:rPr lang="en-US" dirty="0"/>
              <a:t>It is difficult to know how long this journey lasted, especially because of how much material in Luke is given to this journey. Most of what is included is teaching, which could have been done as they traveled.</a:t>
            </a:r>
          </a:p>
          <a:p>
            <a:pPr lvl="1"/>
            <a:r>
              <a:rPr lang="en-US" dirty="0"/>
              <a:t>If one accepts that Jesus made a straight course toward Jerusalem, He would have taken about a week to travel there. So, one may not be far off the mark to think that Jesus left late in the month of March or early in the month of April to head to Jerusalem to observe the Passover.</a:t>
            </a:r>
          </a:p>
        </p:txBody>
      </p:sp>
    </p:spTree>
    <p:extLst>
      <p:ext uri="{BB962C8B-B14F-4D97-AF65-F5344CB8AC3E}">
        <p14:creationId xmlns:p14="http://schemas.microsoft.com/office/powerpoint/2010/main" val="146969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96BD-B7FC-75BF-177B-34BDC27FB38F}"/>
              </a:ext>
            </a:extLst>
          </p:cNvPr>
          <p:cNvSpPr>
            <a:spLocks noGrp="1"/>
          </p:cNvSpPr>
          <p:nvPr>
            <p:ph type="title"/>
          </p:nvPr>
        </p:nvSpPr>
        <p:spPr/>
        <p:txBody>
          <a:bodyPr/>
          <a:lstStyle/>
          <a:p>
            <a:r>
              <a:rPr lang="en-US" dirty="0"/>
              <a:t>Matthew 19:30</a:t>
            </a:r>
          </a:p>
        </p:txBody>
      </p:sp>
      <p:sp>
        <p:nvSpPr>
          <p:cNvPr id="3" name="Content Placeholder 2">
            <a:extLst>
              <a:ext uri="{FF2B5EF4-FFF2-40B4-BE49-F238E27FC236}">
                <a16:creationId xmlns:a16="http://schemas.microsoft.com/office/drawing/2014/main" id="{7A925B34-2E9F-E42F-4496-BCF8EEA83256}"/>
              </a:ext>
            </a:extLst>
          </p:cNvPr>
          <p:cNvSpPr>
            <a:spLocks noGrp="1"/>
          </p:cNvSpPr>
          <p:nvPr>
            <p:ph idx="1"/>
          </p:nvPr>
        </p:nvSpPr>
        <p:spPr/>
        <p:txBody>
          <a:bodyPr/>
          <a:lstStyle/>
          <a:p>
            <a:r>
              <a:rPr lang="en-US" dirty="0">
                <a:latin typeface="Source Sans Pro Black" panose="020B0803030403020204" pitchFamily="34" charset="0"/>
              </a:rPr>
              <a:t>But many who are first will be last, and the last first.</a:t>
            </a:r>
          </a:p>
          <a:p>
            <a:pPr lvl="1"/>
            <a:r>
              <a:rPr lang="en-US" dirty="0"/>
              <a:t>This sentence is repeated at the end of the Parable of the Laborers in the Vineyard (20:1-16). It may form an </a:t>
            </a:r>
            <a:r>
              <a:rPr lang="en-US" i="1" dirty="0" err="1"/>
              <a:t>inclusio</a:t>
            </a:r>
            <a:r>
              <a:rPr lang="en-US" dirty="0"/>
              <a:t> around that parable to bind it together.</a:t>
            </a:r>
          </a:p>
          <a:p>
            <a:pPr lvl="1"/>
            <a:r>
              <a:rPr lang="en-US" dirty="0"/>
              <a:t>However, it can also look back to the rich young ruler, who may have thought of himself as “first” but because of his love of money ended up “last” as well as to the Twelve who had left everything to follow Jesus who end up being first.</a:t>
            </a:r>
          </a:p>
          <a:p>
            <a:pPr lvl="1"/>
            <a:r>
              <a:rPr lang="en-US" dirty="0"/>
              <a:t>In Luke 13:28-30, the same sentence is quoted with application to the Jewish people.</a:t>
            </a:r>
          </a:p>
        </p:txBody>
      </p:sp>
    </p:spTree>
    <p:extLst>
      <p:ext uri="{BB962C8B-B14F-4D97-AF65-F5344CB8AC3E}">
        <p14:creationId xmlns:p14="http://schemas.microsoft.com/office/powerpoint/2010/main" val="365136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EE5D-037D-5FFB-D534-190159CC387F}"/>
              </a:ext>
            </a:extLst>
          </p:cNvPr>
          <p:cNvSpPr>
            <a:spLocks noGrp="1"/>
          </p:cNvSpPr>
          <p:nvPr>
            <p:ph type="title"/>
          </p:nvPr>
        </p:nvSpPr>
        <p:spPr/>
        <p:txBody>
          <a:bodyPr/>
          <a:lstStyle/>
          <a:p>
            <a:r>
              <a:rPr lang="en-US" dirty="0"/>
              <a:t>Background Information </a:t>
            </a:r>
          </a:p>
        </p:txBody>
      </p:sp>
      <p:sp>
        <p:nvSpPr>
          <p:cNvPr id="3" name="Content Placeholder 2">
            <a:extLst>
              <a:ext uri="{FF2B5EF4-FFF2-40B4-BE49-F238E27FC236}">
                <a16:creationId xmlns:a16="http://schemas.microsoft.com/office/drawing/2014/main" id="{A1AA7962-32F9-353A-02E4-0D2505415EE9}"/>
              </a:ext>
            </a:extLst>
          </p:cNvPr>
          <p:cNvSpPr>
            <a:spLocks noGrp="1"/>
          </p:cNvSpPr>
          <p:nvPr>
            <p:ph idx="1"/>
          </p:nvPr>
        </p:nvSpPr>
        <p:spPr>
          <a:xfrm>
            <a:off x="838200" y="1825625"/>
            <a:ext cx="10515600" cy="4882906"/>
          </a:xfrm>
        </p:spPr>
        <p:txBody>
          <a:bodyPr>
            <a:normAutofit fontScale="92500" lnSpcReduction="10000"/>
          </a:bodyPr>
          <a:lstStyle/>
          <a:p>
            <a:r>
              <a:rPr lang="en-US" dirty="0"/>
              <a:t>Before commencing a study of divorce and remarriage (Matt. 19:3-12), let’s put the study in the first century social context to which it belongs.</a:t>
            </a:r>
          </a:p>
          <a:p>
            <a:r>
              <a:rPr lang="en-US" dirty="0"/>
              <a:t>The OT punishment for adultery was death (Lev. 20:10; Deut. 22:22).</a:t>
            </a:r>
          </a:p>
          <a:p>
            <a:r>
              <a:rPr lang="en-US" dirty="0"/>
              <a:t>The Old Testament allowed divorce and remarriage for reasons other than adultery. In the case of a woman in debt slavery taken to be a wife, she was allowed a divorce if her husband quit providing for her (Exod. 21:9-10).</a:t>
            </a:r>
          </a:p>
          <a:p>
            <a:r>
              <a:rPr lang="en-US" dirty="0"/>
              <a:t>If one married a female captive, he could divorce her “if you no longer delight in her” (Deut. 21:10-14). This places her in a different position than Jewish women.</a:t>
            </a:r>
          </a:p>
          <a:p>
            <a:r>
              <a:rPr lang="en-US" dirty="0"/>
              <a:t>Ezra required putting away of foreign wives (Ezra 10:3; Neh. 13:23-27).</a:t>
            </a:r>
          </a:p>
          <a:p>
            <a:r>
              <a:rPr lang="en-US" dirty="0"/>
              <a:t>The main text that was debated in first century Judaism was Deuteronomy 24:1-4.</a:t>
            </a:r>
          </a:p>
        </p:txBody>
      </p:sp>
    </p:spTree>
    <p:extLst>
      <p:ext uri="{BB962C8B-B14F-4D97-AF65-F5344CB8AC3E}">
        <p14:creationId xmlns:p14="http://schemas.microsoft.com/office/powerpoint/2010/main" val="295252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6EF7-5864-902B-E55A-AF0D465DEF77}"/>
              </a:ext>
            </a:extLst>
          </p:cNvPr>
          <p:cNvSpPr>
            <a:spLocks noGrp="1"/>
          </p:cNvSpPr>
          <p:nvPr>
            <p:ph type="title"/>
          </p:nvPr>
        </p:nvSpPr>
        <p:spPr/>
        <p:txBody>
          <a:bodyPr/>
          <a:lstStyle/>
          <a:p>
            <a:r>
              <a:rPr lang="en-US" dirty="0"/>
              <a:t>Deuteronomy 24:1-4</a:t>
            </a:r>
          </a:p>
        </p:txBody>
      </p:sp>
      <p:sp>
        <p:nvSpPr>
          <p:cNvPr id="3" name="Content Placeholder 2">
            <a:extLst>
              <a:ext uri="{FF2B5EF4-FFF2-40B4-BE49-F238E27FC236}">
                <a16:creationId xmlns:a16="http://schemas.microsoft.com/office/drawing/2014/main" id="{4726999B-2D4C-7C2B-B3BC-958AF59E1F68}"/>
              </a:ext>
            </a:extLst>
          </p:cNvPr>
          <p:cNvSpPr>
            <a:spLocks noGrp="1"/>
          </p:cNvSpPr>
          <p:nvPr>
            <p:ph idx="1"/>
          </p:nvPr>
        </p:nvSpPr>
        <p:spPr/>
        <p:txBody>
          <a:bodyPr>
            <a:normAutofit lnSpcReduction="10000"/>
          </a:bodyPr>
          <a:lstStyle/>
          <a:p>
            <a:r>
              <a:rPr lang="en-US" dirty="0"/>
              <a:t>“When a man takes a wife and marries her, if then she finds no favor in his eyes because he has found some indecency in her, and he writes her a certificate of divorce and puts it in her hand and sends her out of his house, and she departs out of his house, and if she goes and becomes another man’s wife, and the latter man hates her and writes her a certificate of divorce and puts it in her hand and sends her out of his house, or if the latter man dies, who took her to be his wife, then her former husband, who sent her away, may not take her again to be his wife, after she has been defiled, for that is an abomination before the Lord. And you shall not bring sin upon the land that the Lord your God is giving you for an inheritance.”</a:t>
            </a:r>
          </a:p>
        </p:txBody>
      </p:sp>
    </p:spTree>
    <p:extLst>
      <p:ext uri="{BB962C8B-B14F-4D97-AF65-F5344CB8AC3E}">
        <p14:creationId xmlns:p14="http://schemas.microsoft.com/office/powerpoint/2010/main" val="3673542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11271</TotalTime>
  <Words>9479</Words>
  <Application>Microsoft Office PowerPoint</Application>
  <PresentationFormat>Widescreen</PresentationFormat>
  <Paragraphs>408</Paragraphs>
  <Slides>70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Jesus’s Journey to Jerusalem Matthew 19:1–20:34</vt:lpstr>
      <vt:lpstr>Matthew 19:1-12</vt:lpstr>
      <vt:lpstr>Matthew 19:1</vt:lpstr>
      <vt:lpstr>PowerPoint Presentation</vt:lpstr>
      <vt:lpstr>Matthew 19:2</vt:lpstr>
      <vt:lpstr>Background Information </vt:lpstr>
      <vt:lpstr>Deuteronomy 24:1-4</vt:lpstr>
      <vt:lpstr>Deuteronomy 24:1-4</vt:lpstr>
      <vt:lpstr>Two Views Mishnah: Gittin 9:10</vt:lpstr>
      <vt:lpstr>The Shammai School</vt:lpstr>
      <vt:lpstr>The Hillel School</vt:lpstr>
      <vt:lpstr>Josephus</vt:lpstr>
      <vt:lpstr>Matthew 19:3</vt:lpstr>
      <vt:lpstr>Another Possibility</vt:lpstr>
      <vt:lpstr>Matthew 19:4-5</vt:lpstr>
      <vt:lpstr>One Flesh</vt:lpstr>
      <vt:lpstr>Matthew 19:6</vt:lpstr>
      <vt:lpstr>Who Joins/Separates People in Marriage?</vt:lpstr>
      <vt:lpstr>John Nolland</vt:lpstr>
      <vt:lpstr>The Permanence of Marriage</vt:lpstr>
      <vt:lpstr>Matthew 19:7</vt:lpstr>
      <vt:lpstr>Matthew 19:8</vt:lpstr>
      <vt:lpstr>But From the Beginning</vt:lpstr>
      <vt:lpstr>Matthew 19:9</vt:lpstr>
      <vt:lpstr>Matthew 19:10</vt:lpstr>
      <vt:lpstr>Matthew 19:11</vt:lpstr>
      <vt:lpstr>Matthew 19:12</vt:lpstr>
      <vt:lpstr>Eunuchs for the Kingdom</vt:lpstr>
      <vt:lpstr>Christian Singles</vt:lpstr>
      <vt:lpstr>Let the Children Come to Me  Matthew 19:13-15</vt:lpstr>
      <vt:lpstr>Matthew 19:13-15</vt:lpstr>
      <vt:lpstr>Mishnah, Sopherim 18:5</vt:lpstr>
      <vt:lpstr>Jesus and Children</vt:lpstr>
      <vt:lpstr>Matthew 19:13</vt:lpstr>
      <vt:lpstr>The Disciples’ Reaction</vt:lpstr>
      <vt:lpstr>Matthew 19:14</vt:lpstr>
      <vt:lpstr>Mark 10:13-16</vt:lpstr>
      <vt:lpstr>Matthew 19:15</vt:lpstr>
      <vt:lpstr>The Rich Young Ruler  Matthew 19:16-22</vt:lpstr>
      <vt:lpstr>Matthew 19:16</vt:lpstr>
      <vt:lpstr>Eternal Life</vt:lpstr>
      <vt:lpstr>Matthew 19:17</vt:lpstr>
      <vt:lpstr>Keep the Commandments</vt:lpstr>
      <vt:lpstr>Matthew 19:18-19</vt:lpstr>
      <vt:lpstr>PowerPoint Presentation</vt:lpstr>
      <vt:lpstr>Observations about the List</vt:lpstr>
      <vt:lpstr>Matthew 19:20</vt:lpstr>
      <vt:lpstr>Matthew 19:21</vt:lpstr>
      <vt:lpstr>Wealth Was His God</vt:lpstr>
      <vt:lpstr>Treasure in Heaven</vt:lpstr>
      <vt:lpstr>Matthew 19:22</vt:lpstr>
      <vt:lpstr>Conversation with Disciples about Wealth Matthew 19:23-30</vt:lpstr>
      <vt:lpstr>Background Information</vt:lpstr>
      <vt:lpstr>Matthew 19:23</vt:lpstr>
      <vt:lpstr>Matthew 19:24</vt:lpstr>
      <vt:lpstr>Matthew 19:25</vt:lpstr>
      <vt:lpstr>Matthew 19:26</vt:lpstr>
      <vt:lpstr>With God All Things Are Possible</vt:lpstr>
      <vt:lpstr>Matthew 19:27</vt:lpstr>
      <vt:lpstr>Matthew 19:28</vt:lpstr>
      <vt:lpstr>Let’s Start with What We Know</vt:lpstr>
      <vt:lpstr>The Regeneration: When the Son of Man Will Sit on His Glorious Throne</vt:lpstr>
      <vt:lpstr>Jesus As Judge</vt:lpstr>
      <vt:lpstr>The Time of Regeneration</vt:lpstr>
      <vt:lpstr>Back to Matthew 19:28</vt:lpstr>
      <vt:lpstr>Matthew 19:29</vt:lpstr>
      <vt:lpstr>The Rewards</vt:lpstr>
      <vt:lpstr>Matthew 19:30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19</cp:revision>
  <dcterms:created xsi:type="dcterms:W3CDTF">2022-04-12T15:32:23Z</dcterms:created>
  <dcterms:modified xsi:type="dcterms:W3CDTF">2023-07-12T12:30:16Z</dcterms:modified>
</cp:coreProperties>
</file>