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0" r:id="rId3"/>
    <p:sldId id="262" r:id="rId4"/>
    <p:sldId id="358" r:id="rId5"/>
    <p:sldId id="264" r:id="rId6"/>
    <p:sldId id="263" r:id="rId7"/>
    <p:sldId id="265" r:id="rId8"/>
    <p:sldId id="266" r:id="rId9"/>
    <p:sldId id="267" r:id="rId10"/>
    <p:sldId id="270" r:id="rId11"/>
    <p:sldId id="268" r:id="rId12"/>
    <p:sldId id="271" r:id="rId13"/>
    <p:sldId id="269" r:id="rId14"/>
    <p:sldId id="272" r:id="rId15"/>
    <p:sldId id="273" r:id="rId16"/>
    <p:sldId id="274" r:id="rId17"/>
    <p:sldId id="275" r:id="rId18"/>
    <p:sldId id="276" r:id="rId19"/>
    <p:sldId id="277" r:id="rId20"/>
    <p:sldId id="279" r:id="rId21"/>
    <p:sldId id="280" r:id="rId22"/>
    <p:sldId id="281" r:id="rId23"/>
    <p:sldId id="282" r:id="rId24"/>
    <p:sldId id="278" r:id="rId25"/>
    <p:sldId id="283" r:id="rId26"/>
    <p:sldId id="284" r:id="rId27"/>
    <p:sldId id="285" r:id="rId28"/>
    <p:sldId id="286" r:id="rId29"/>
    <p:sldId id="288" r:id="rId30"/>
    <p:sldId id="289" r:id="rId31"/>
    <p:sldId id="290" r:id="rId32"/>
    <p:sldId id="287" r:id="rId33"/>
    <p:sldId id="291" r:id="rId34"/>
    <p:sldId id="292" r:id="rId35"/>
    <p:sldId id="293" r:id="rId36"/>
    <p:sldId id="294" r:id="rId37"/>
    <p:sldId id="295" r:id="rId38"/>
    <p:sldId id="296" r:id="rId39"/>
    <p:sldId id="297" r:id="rId40"/>
    <p:sldId id="306" r:id="rId41"/>
    <p:sldId id="298" r:id="rId42"/>
    <p:sldId id="299" r:id="rId43"/>
    <p:sldId id="300" r:id="rId44"/>
    <p:sldId id="301" r:id="rId45"/>
    <p:sldId id="302" r:id="rId46"/>
    <p:sldId id="303" r:id="rId47"/>
    <p:sldId id="304" r:id="rId48"/>
    <p:sldId id="305" r:id="rId49"/>
    <p:sldId id="308" r:id="rId50"/>
    <p:sldId id="309" r:id="rId51"/>
    <p:sldId id="307" r:id="rId52"/>
    <p:sldId id="310" r:id="rId53"/>
    <p:sldId id="311" r:id="rId54"/>
    <p:sldId id="312" r:id="rId55"/>
    <p:sldId id="313" r:id="rId56"/>
    <p:sldId id="314" r:id="rId57"/>
    <p:sldId id="315" r:id="rId58"/>
    <p:sldId id="316" r:id="rId59"/>
    <p:sldId id="317" r:id="rId60"/>
    <p:sldId id="318" r:id="rId61"/>
    <p:sldId id="320" r:id="rId62"/>
    <p:sldId id="319"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42" r:id="rId79"/>
    <p:sldId id="336" r:id="rId80"/>
    <p:sldId id="338" r:id="rId81"/>
    <p:sldId id="339" r:id="rId82"/>
    <p:sldId id="340" r:id="rId83"/>
    <p:sldId id="341" r:id="rId84"/>
    <p:sldId id="337" r:id="rId85"/>
    <p:sldId id="343" r:id="rId86"/>
    <p:sldId id="344" r:id="rId87"/>
    <p:sldId id="345" r:id="rId88"/>
    <p:sldId id="346" r:id="rId89"/>
    <p:sldId id="347" r:id="rId90"/>
    <p:sldId id="348" r:id="rId91"/>
    <p:sldId id="349" r:id="rId92"/>
    <p:sldId id="350" r:id="rId93"/>
    <p:sldId id="351" r:id="rId94"/>
    <p:sldId id="352" r:id="rId95"/>
    <p:sldId id="353" r:id="rId96"/>
    <p:sldId id="354" r:id="rId97"/>
    <p:sldId id="355" r:id="rId98"/>
    <p:sldId id="356" r:id="rId99"/>
    <p:sldId id="357"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95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8684C-0C55-45E8-80E2-B6E8564480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959AFD-3D78-4A01-8925-1D85824F08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0670F8-311E-4B49-BC74-E855B9164244}"/>
              </a:ext>
            </a:extLst>
          </p:cNvPr>
          <p:cNvSpPr>
            <a:spLocks noGrp="1"/>
          </p:cNvSpPr>
          <p:nvPr>
            <p:ph type="dt" sz="half" idx="10"/>
          </p:nvPr>
        </p:nvSpPr>
        <p:spPr/>
        <p:txBody>
          <a:bodyPr/>
          <a:lstStyle/>
          <a:p>
            <a:fld id="{B2D8B8F1-9098-4AF8-9193-4142E79ED368}" type="datetimeFigureOut">
              <a:rPr lang="en-US" smtClean="0"/>
              <a:t>8/16/2023</a:t>
            </a:fld>
            <a:endParaRPr lang="en-US"/>
          </a:p>
        </p:txBody>
      </p:sp>
      <p:sp>
        <p:nvSpPr>
          <p:cNvPr id="5" name="Footer Placeholder 4">
            <a:extLst>
              <a:ext uri="{FF2B5EF4-FFF2-40B4-BE49-F238E27FC236}">
                <a16:creationId xmlns:a16="http://schemas.microsoft.com/office/drawing/2014/main" id="{D43EDB2F-2BCC-4AFA-9AA9-1052518987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2967A-33EB-44A1-9AED-0D0E10EC6426}"/>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199407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A3C18-130F-42B0-859F-70F981A259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CF9B8B-D46E-485F-8D04-72EEB896FF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405FC-81DF-4CA2-B648-F2209D03D50C}"/>
              </a:ext>
            </a:extLst>
          </p:cNvPr>
          <p:cNvSpPr>
            <a:spLocks noGrp="1"/>
          </p:cNvSpPr>
          <p:nvPr>
            <p:ph type="dt" sz="half" idx="10"/>
          </p:nvPr>
        </p:nvSpPr>
        <p:spPr/>
        <p:txBody>
          <a:bodyPr/>
          <a:lstStyle/>
          <a:p>
            <a:fld id="{B2D8B8F1-9098-4AF8-9193-4142E79ED368}" type="datetimeFigureOut">
              <a:rPr lang="en-US" smtClean="0"/>
              <a:t>8/16/2023</a:t>
            </a:fld>
            <a:endParaRPr lang="en-US"/>
          </a:p>
        </p:txBody>
      </p:sp>
      <p:sp>
        <p:nvSpPr>
          <p:cNvPr id="5" name="Footer Placeholder 4">
            <a:extLst>
              <a:ext uri="{FF2B5EF4-FFF2-40B4-BE49-F238E27FC236}">
                <a16:creationId xmlns:a16="http://schemas.microsoft.com/office/drawing/2014/main" id="{120DCF02-BBFD-4F34-B66C-A8561920F2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FAF25-6F7C-474E-A97D-8BA644BD32DC}"/>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542148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D04279-96E9-4F51-B1C5-9A0BA52C18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C7D03E-60BE-43EB-B18C-EB0839287F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83B66-F024-4F26-879F-DC5959A934F1}"/>
              </a:ext>
            </a:extLst>
          </p:cNvPr>
          <p:cNvSpPr>
            <a:spLocks noGrp="1"/>
          </p:cNvSpPr>
          <p:nvPr>
            <p:ph type="dt" sz="half" idx="10"/>
          </p:nvPr>
        </p:nvSpPr>
        <p:spPr/>
        <p:txBody>
          <a:bodyPr/>
          <a:lstStyle/>
          <a:p>
            <a:fld id="{B2D8B8F1-9098-4AF8-9193-4142E79ED368}" type="datetimeFigureOut">
              <a:rPr lang="en-US" smtClean="0"/>
              <a:t>8/16/2023</a:t>
            </a:fld>
            <a:endParaRPr lang="en-US"/>
          </a:p>
        </p:txBody>
      </p:sp>
      <p:sp>
        <p:nvSpPr>
          <p:cNvPr id="5" name="Footer Placeholder 4">
            <a:extLst>
              <a:ext uri="{FF2B5EF4-FFF2-40B4-BE49-F238E27FC236}">
                <a16:creationId xmlns:a16="http://schemas.microsoft.com/office/drawing/2014/main" id="{C2777EBA-E220-4A6D-9711-2260C64B2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09902-918D-4B5A-BE0B-8747C9F9858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06458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69F0-209E-4DAF-95E0-C9D6667C734B}"/>
              </a:ext>
            </a:extLst>
          </p:cNvPr>
          <p:cNvSpPr>
            <a:spLocks noGrp="1"/>
          </p:cNvSpPr>
          <p:nvPr>
            <p:ph type="title"/>
          </p:nvPr>
        </p:nvSpPr>
        <p:spPr/>
        <p:txBody>
          <a:bodyPr/>
          <a:lstStyle>
            <a:lvl1pPr algn="ctr">
              <a:defRPr>
                <a:latin typeface="Source Sans Pro Black" panose="020B0803030403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CAE664-B815-4EBC-B42F-138ADE9F5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90E768-88F0-40D9-B264-E740B0C81F27}"/>
              </a:ext>
            </a:extLst>
          </p:cNvPr>
          <p:cNvSpPr>
            <a:spLocks noGrp="1"/>
          </p:cNvSpPr>
          <p:nvPr>
            <p:ph type="dt" sz="half" idx="10"/>
          </p:nvPr>
        </p:nvSpPr>
        <p:spPr/>
        <p:txBody>
          <a:bodyPr/>
          <a:lstStyle/>
          <a:p>
            <a:fld id="{B2D8B8F1-9098-4AF8-9193-4142E79ED368}" type="datetimeFigureOut">
              <a:rPr lang="en-US" smtClean="0"/>
              <a:t>8/16/2023</a:t>
            </a:fld>
            <a:endParaRPr lang="en-US"/>
          </a:p>
        </p:txBody>
      </p:sp>
      <p:sp>
        <p:nvSpPr>
          <p:cNvPr id="5" name="Footer Placeholder 4">
            <a:extLst>
              <a:ext uri="{FF2B5EF4-FFF2-40B4-BE49-F238E27FC236}">
                <a16:creationId xmlns:a16="http://schemas.microsoft.com/office/drawing/2014/main" id="{4859A2B6-8DA0-478E-95BF-615F2D6C9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6EA12-FA3D-4A6F-AC50-7CB6CEE8F80B}"/>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56911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FB5F-9710-42EB-9CAC-E9F83C6E97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32C872-3CFA-4E36-92E7-7103490E36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45EBD4-3AC9-45CB-9C63-502DEAE85469}"/>
              </a:ext>
            </a:extLst>
          </p:cNvPr>
          <p:cNvSpPr>
            <a:spLocks noGrp="1"/>
          </p:cNvSpPr>
          <p:nvPr>
            <p:ph type="dt" sz="half" idx="10"/>
          </p:nvPr>
        </p:nvSpPr>
        <p:spPr/>
        <p:txBody>
          <a:bodyPr/>
          <a:lstStyle/>
          <a:p>
            <a:fld id="{B2D8B8F1-9098-4AF8-9193-4142E79ED368}" type="datetimeFigureOut">
              <a:rPr lang="en-US" smtClean="0"/>
              <a:t>8/16/2023</a:t>
            </a:fld>
            <a:endParaRPr lang="en-US"/>
          </a:p>
        </p:txBody>
      </p:sp>
      <p:sp>
        <p:nvSpPr>
          <p:cNvPr id="5" name="Footer Placeholder 4">
            <a:extLst>
              <a:ext uri="{FF2B5EF4-FFF2-40B4-BE49-F238E27FC236}">
                <a16:creationId xmlns:a16="http://schemas.microsoft.com/office/drawing/2014/main" id="{4E4164B2-4293-4C8B-992F-5CC36C5B1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E91A7-7B35-4C93-B316-FC3DE1EAFE83}"/>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370845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9AE7B-27D2-4C44-B204-4D5B25CB69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AA215-F25E-451D-9524-30FFDDC30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D64EB-3A19-4D96-8E04-FEF33A31E9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CF5120-129F-4DDD-9119-C8F6B35B8439}"/>
              </a:ext>
            </a:extLst>
          </p:cNvPr>
          <p:cNvSpPr>
            <a:spLocks noGrp="1"/>
          </p:cNvSpPr>
          <p:nvPr>
            <p:ph type="dt" sz="half" idx="10"/>
          </p:nvPr>
        </p:nvSpPr>
        <p:spPr/>
        <p:txBody>
          <a:bodyPr/>
          <a:lstStyle/>
          <a:p>
            <a:fld id="{B2D8B8F1-9098-4AF8-9193-4142E79ED368}" type="datetimeFigureOut">
              <a:rPr lang="en-US" smtClean="0"/>
              <a:t>8/16/2023</a:t>
            </a:fld>
            <a:endParaRPr lang="en-US"/>
          </a:p>
        </p:txBody>
      </p:sp>
      <p:sp>
        <p:nvSpPr>
          <p:cNvPr id="6" name="Footer Placeholder 5">
            <a:extLst>
              <a:ext uri="{FF2B5EF4-FFF2-40B4-BE49-F238E27FC236}">
                <a16:creationId xmlns:a16="http://schemas.microsoft.com/office/drawing/2014/main" id="{BB26E8A7-376D-42EF-89A1-E1B3B11122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117E5E-12E5-41D3-BF0C-E8C6F23C329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61214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EF9CF-694E-46EB-8D5D-6443C24BCE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D5EAC9-8E87-4B30-800B-A09A95C500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F14CE9-9C06-4FC6-AF2D-8050426EA9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8D84BD-3244-4ACC-8880-C2B9263ECA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E0583-3A54-4438-8037-35B81C41EC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02BAE4-1B6F-492E-92EE-B06404D7BD29}"/>
              </a:ext>
            </a:extLst>
          </p:cNvPr>
          <p:cNvSpPr>
            <a:spLocks noGrp="1"/>
          </p:cNvSpPr>
          <p:nvPr>
            <p:ph type="dt" sz="half" idx="10"/>
          </p:nvPr>
        </p:nvSpPr>
        <p:spPr/>
        <p:txBody>
          <a:bodyPr/>
          <a:lstStyle/>
          <a:p>
            <a:fld id="{B2D8B8F1-9098-4AF8-9193-4142E79ED368}" type="datetimeFigureOut">
              <a:rPr lang="en-US" smtClean="0"/>
              <a:t>8/16/2023</a:t>
            </a:fld>
            <a:endParaRPr lang="en-US"/>
          </a:p>
        </p:txBody>
      </p:sp>
      <p:sp>
        <p:nvSpPr>
          <p:cNvPr id="8" name="Footer Placeholder 7">
            <a:extLst>
              <a:ext uri="{FF2B5EF4-FFF2-40B4-BE49-F238E27FC236}">
                <a16:creationId xmlns:a16="http://schemas.microsoft.com/office/drawing/2014/main" id="{4DA55760-865F-4EC1-B3E9-21F6A7B8C6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BA8295-4E33-48F2-9183-FDC0A9D4A2B4}"/>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334637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1D2E7-6BE1-4C3C-BB32-C8E3FB40E8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0FB3EF-D215-48C0-BFA3-BB904CB1D683}"/>
              </a:ext>
            </a:extLst>
          </p:cNvPr>
          <p:cNvSpPr>
            <a:spLocks noGrp="1"/>
          </p:cNvSpPr>
          <p:nvPr>
            <p:ph type="dt" sz="half" idx="10"/>
          </p:nvPr>
        </p:nvSpPr>
        <p:spPr/>
        <p:txBody>
          <a:bodyPr/>
          <a:lstStyle/>
          <a:p>
            <a:fld id="{B2D8B8F1-9098-4AF8-9193-4142E79ED368}" type="datetimeFigureOut">
              <a:rPr lang="en-US" smtClean="0"/>
              <a:t>8/16/2023</a:t>
            </a:fld>
            <a:endParaRPr lang="en-US"/>
          </a:p>
        </p:txBody>
      </p:sp>
      <p:sp>
        <p:nvSpPr>
          <p:cNvPr id="4" name="Footer Placeholder 3">
            <a:extLst>
              <a:ext uri="{FF2B5EF4-FFF2-40B4-BE49-F238E27FC236}">
                <a16:creationId xmlns:a16="http://schemas.microsoft.com/office/drawing/2014/main" id="{85FDC419-E590-4127-AE7E-78533AABC7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CFBF6F-B2E0-4A83-99AF-203A79EEA2B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779243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3801F5-3691-4936-A9DB-3B50E7F4E24E}"/>
              </a:ext>
            </a:extLst>
          </p:cNvPr>
          <p:cNvSpPr>
            <a:spLocks noGrp="1"/>
          </p:cNvSpPr>
          <p:nvPr>
            <p:ph type="dt" sz="half" idx="10"/>
          </p:nvPr>
        </p:nvSpPr>
        <p:spPr/>
        <p:txBody>
          <a:bodyPr/>
          <a:lstStyle/>
          <a:p>
            <a:fld id="{B2D8B8F1-9098-4AF8-9193-4142E79ED368}" type="datetimeFigureOut">
              <a:rPr lang="en-US" smtClean="0"/>
              <a:t>8/16/2023</a:t>
            </a:fld>
            <a:endParaRPr lang="en-US"/>
          </a:p>
        </p:txBody>
      </p:sp>
      <p:sp>
        <p:nvSpPr>
          <p:cNvPr id="3" name="Footer Placeholder 2">
            <a:extLst>
              <a:ext uri="{FF2B5EF4-FFF2-40B4-BE49-F238E27FC236}">
                <a16:creationId xmlns:a16="http://schemas.microsoft.com/office/drawing/2014/main" id="{9416DA89-FBDB-48E3-8464-9BF43DE73B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D0653-BF4F-4E4A-AF27-531149A4A6E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457772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C101B-8707-4105-A773-F19C64E26A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EA59C5-B0F8-4415-9030-83C6AEBA1F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42D337-B170-409B-8D9D-FB9510EAF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C0C73C-A2AB-443F-AC03-DEC8F794930D}"/>
              </a:ext>
            </a:extLst>
          </p:cNvPr>
          <p:cNvSpPr>
            <a:spLocks noGrp="1"/>
          </p:cNvSpPr>
          <p:nvPr>
            <p:ph type="dt" sz="half" idx="10"/>
          </p:nvPr>
        </p:nvSpPr>
        <p:spPr/>
        <p:txBody>
          <a:bodyPr/>
          <a:lstStyle/>
          <a:p>
            <a:fld id="{B2D8B8F1-9098-4AF8-9193-4142E79ED368}" type="datetimeFigureOut">
              <a:rPr lang="en-US" smtClean="0"/>
              <a:t>8/16/2023</a:t>
            </a:fld>
            <a:endParaRPr lang="en-US"/>
          </a:p>
        </p:txBody>
      </p:sp>
      <p:sp>
        <p:nvSpPr>
          <p:cNvPr id="6" name="Footer Placeholder 5">
            <a:extLst>
              <a:ext uri="{FF2B5EF4-FFF2-40B4-BE49-F238E27FC236}">
                <a16:creationId xmlns:a16="http://schemas.microsoft.com/office/drawing/2014/main" id="{1A971F78-3166-4B8A-9502-EC07C5783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B8C20-7918-45E9-AB23-66137F7066C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359010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0EC0A-47F3-4B4B-B12C-C092935CD6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359DC-1BF9-41CE-88C8-17CAC99835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D7B6E05-E329-4A53-8A7F-8E5328B97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F0B44-24FB-40EC-B34A-5520714F50FF}"/>
              </a:ext>
            </a:extLst>
          </p:cNvPr>
          <p:cNvSpPr>
            <a:spLocks noGrp="1"/>
          </p:cNvSpPr>
          <p:nvPr>
            <p:ph type="dt" sz="half" idx="10"/>
          </p:nvPr>
        </p:nvSpPr>
        <p:spPr/>
        <p:txBody>
          <a:bodyPr/>
          <a:lstStyle/>
          <a:p>
            <a:fld id="{B2D8B8F1-9098-4AF8-9193-4142E79ED368}" type="datetimeFigureOut">
              <a:rPr lang="en-US" smtClean="0"/>
              <a:t>8/16/2023</a:t>
            </a:fld>
            <a:endParaRPr lang="en-US"/>
          </a:p>
        </p:txBody>
      </p:sp>
      <p:sp>
        <p:nvSpPr>
          <p:cNvPr id="6" name="Footer Placeholder 5">
            <a:extLst>
              <a:ext uri="{FF2B5EF4-FFF2-40B4-BE49-F238E27FC236}">
                <a16:creationId xmlns:a16="http://schemas.microsoft.com/office/drawing/2014/main" id="{F987F805-D3E1-4103-9466-7B651037C0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47A20-271C-4FA0-963C-6D8BF93005D5}"/>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878753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795B85-C0D8-4DE0-AD78-DA04317DE646}"/>
              </a:ext>
            </a:extLst>
          </p:cNvPr>
          <p:cNvSpPr>
            <a:spLocks noGrp="1"/>
          </p:cNvSpPr>
          <p:nvPr>
            <p:ph type="title"/>
          </p:nvPr>
        </p:nvSpPr>
        <p:spPr>
          <a:xfrm>
            <a:off x="838200" y="365125"/>
            <a:ext cx="10515600" cy="1325563"/>
          </a:xfrm>
          <a:prstGeom prst="rect">
            <a:avLst/>
          </a:prstGeom>
          <a:solidFill>
            <a:schemeClr val="tx1"/>
          </a:solidFill>
          <a:ln>
            <a:solidFill>
              <a:schemeClr val="tx1"/>
            </a:solidFill>
          </a:ln>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1DE59A7-94E0-4AFA-9372-F02AFA91D8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32D40-1B6B-4889-9BE1-148ECADB96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8B8F1-9098-4AF8-9193-4142E79ED368}" type="datetimeFigureOut">
              <a:rPr lang="en-US" smtClean="0"/>
              <a:t>8/16/2023</a:t>
            </a:fld>
            <a:endParaRPr lang="en-US"/>
          </a:p>
        </p:txBody>
      </p:sp>
      <p:sp>
        <p:nvSpPr>
          <p:cNvPr id="5" name="Footer Placeholder 4">
            <a:extLst>
              <a:ext uri="{FF2B5EF4-FFF2-40B4-BE49-F238E27FC236}">
                <a16:creationId xmlns:a16="http://schemas.microsoft.com/office/drawing/2014/main" id="{11FC3B06-BBB1-43B0-85D4-3FB95F92C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202870-6B3E-49DE-99E0-B40A1DE336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ACE13-1B56-4700-A513-8157BAA78198}" type="slidenum">
              <a:rPr lang="en-US" smtClean="0"/>
              <a:t>‹#›</a:t>
            </a:fld>
            <a:endParaRPr lang="en-US"/>
          </a:p>
        </p:txBody>
      </p:sp>
    </p:spTree>
    <p:extLst>
      <p:ext uri="{BB962C8B-B14F-4D97-AF65-F5344CB8AC3E}">
        <p14:creationId xmlns:p14="http://schemas.microsoft.com/office/powerpoint/2010/main" val="2231010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accent4">
              <a:lumMod val="75000"/>
            </a:schemeClr>
          </a:solidFill>
          <a:latin typeface="Source Sans Pro Black" panose="020B0803030403020204" pitchFamily="34" charset="0"/>
          <a:ea typeface="Adobe Gothic Std B" panose="020B08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Semibold" panose="020B0603030403020204" pitchFamily="34" charset="0"/>
          <a:ea typeface="Adobe Gothic Std B" panose="020B08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Semibold" panose="020B0603030403020204" pitchFamily="34" charset="0"/>
          <a:ea typeface="Adobe Gothic Std B" panose="020B08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ource Sans Pro Semibold" panose="020B0603030403020204" pitchFamily="34" charset="0"/>
          <a:ea typeface="Adobe Gothic Std B" panose="020B08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ource Sans Pro Semibold" panose="020B0603030403020204" pitchFamily="34" charset="0"/>
          <a:ea typeface="Adobe Gothic Std B" panose="020B08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Semibold" panose="020B0603030403020204" pitchFamily="34" charset="0"/>
          <a:ea typeface="Adobe Gothic Std B" panose="020B08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122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6F9B5CB-4D77-E7E0-0537-CAB568EFCDD9}"/>
              </a:ext>
            </a:extLst>
          </p:cNvPr>
          <p:cNvGraphicFramePr>
            <a:graphicFrameLocks noGrp="1"/>
          </p:cNvGraphicFramePr>
          <p:nvPr>
            <p:extLst>
              <p:ext uri="{D42A27DB-BD31-4B8C-83A1-F6EECF244321}">
                <p14:modId xmlns:p14="http://schemas.microsoft.com/office/powerpoint/2010/main" val="124097232"/>
              </p:ext>
            </p:extLst>
          </p:nvPr>
        </p:nvGraphicFramePr>
        <p:xfrm>
          <a:off x="256374" y="719666"/>
          <a:ext cx="11733375" cy="5151120"/>
        </p:xfrm>
        <a:graphic>
          <a:graphicData uri="http://schemas.openxmlformats.org/drawingml/2006/table">
            <a:tbl>
              <a:tblPr firstRow="1" bandRow="1">
                <a:tableStyleId>{00A15C55-8517-42AA-B614-E9B94910E393}</a:tableStyleId>
              </a:tblPr>
              <a:tblGrid>
                <a:gridCol w="3911125">
                  <a:extLst>
                    <a:ext uri="{9D8B030D-6E8A-4147-A177-3AD203B41FA5}">
                      <a16:colId xmlns:a16="http://schemas.microsoft.com/office/drawing/2014/main" val="1795224477"/>
                    </a:ext>
                  </a:extLst>
                </a:gridCol>
                <a:gridCol w="3911125">
                  <a:extLst>
                    <a:ext uri="{9D8B030D-6E8A-4147-A177-3AD203B41FA5}">
                      <a16:colId xmlns:a16="http://schemas.microsoft.com/office/drawing/2014/main" val="2227723489"/>
                    </a:ext>
                  </a:extLst>
                </a:gridCol>
                <a:gridCol w="3911125">
                  <a:extLst>
                    <a:ext uri="{9D8B030D-6E8A-4147-A177-3AD203B41FA5}">
                      <a16:colId xmlns:a16="http://schemas.microsoft.com/office/drawing/2014/main" val="3620943263"/>
                    </a:ext>
                  </a:extLst>
                </a:gridCol>
              </a:tblGrid>
              <a:tr h="370840">
                <a:tc gridSpan="3">
                  <a:txBody>
                    <a:bodyPr/>
                    <a:lstStyle/>
                    <a:p>
                      <a:pPr algn="ctr"/>
                      <a:r>
                        <a:rPr lang="en-US" sz="3200" dirty="0">
                          <a:solidFill>
                            <a:schemeClr val="tx1"/>
                          </a:solidFill>
                          <a:latin typeface="Source Sans Pro Black" panose="020B0803030403020204" pitchFamily="34" charset="0"/>
                        </a:rPr>
                        <a:t>The Chronology of Jesus’s Final Ten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41338281"/>
                  </a:ext>
                </a:extLst>
              </a:tr>
              <a:tr h="370840">
                <a:tc>
                  <a:txBody>
                    <a:bodyPr/>
                    <a:lstStyle/>
                    <a:p>
                      <a:pPr algn="ctr"/>
                      <a:r>
                        <a:rPr lang="en-US" sz="2400" dirty="0">
                          <a:latin typeface="Source Sans Pro Semibold" panose="020B0603030403020204" pitchFamily="34" charset="0"/>
                        </a:rPr>
                        <a:t>Friday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John 12:1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Arrival in Bethany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6808444"/>
                  </a:ext>
                </a:extLst>
              </a:tr>
              <a:tr h="370840">
                <a:tc>
                  <a:txBody>
                    <a:bodyPr/>
                    <a:lstStyle/>
                    <a:p>
                      <a:pPr algn="ctr"/>
                      <a:r>
                        <a:rPr lang="en-US" sz="2400" dirty="0">
                          <a:latin typeface="Source Sans Pro Semibold" panose="020B0603030403020204" pitchFamily="34" charset="0"/>
                        </a:rPr>
                        <a:t>Saturday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26:6-16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Anointing in Bethany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0830273"/>
                  </a:ext>
                </a:extLst>
              </a:tr>
              <a:tr h="370840">
                <a:tc>
                  <a:txBody>
                    <a:bodyPr/>
                    <a:lstStyle/>
                    <a:p>
                      <a:pPr algn="ctr"/>
                      <a:r>
                        <a:rPr lang="en-US" sz="2400" dirty="0">
                          <a:latin typeface="Source Sans Pro Semibold" panose="020B0603030403020204" pitchFamily="34" charset="0"/>
                        </a:rPr>
                        <a:t>Sunday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21:1-11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Entry into Jerusalem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5153685"/>
                  </a:ext>
                </a:extLst>
              </a:tr>
              <a:tr h="370840">
                <a:tc>
                  <a:txBody>
                    <a:bodyPr/>
                    <a:lstStyle/>
                    <a:p>
                      <a:pPr algn="ctr"/>
                      <a:r>
                        <a:rPr lang="en-US" sz="2400" dirty="0">
                          <a:latin typeface="Source Sans Pro Semibold" panose="020B0603030403020204" pitchFamily="34" charset="0"/>
                        </a:rPr>
                        <a:t>Monday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21:12-17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Cleansing of Temple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3611321"/>
                  </a:ext>
                </a:extLst>
              </a:tr>
              <a:tr h="370840">
                <a:tc>
                  <a:txBody>
                    <a:bodyPr/>
                    <a:lstStyle/>
                    <a:p>
                      <a:pPr algn="ctr"/>
                      <a:r>
                        <a:rPr lang="en-US" sz="2400" dirty="0">
                          <a:latin typeface="Source Sans Pro Semibold" panose="020B0603030403020204" pitchFamily="34" charset="0"/>
                        </a:rPr>
                        <a:t>Tuesday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21:18-26:2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Teaching on Authority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4827316"/>
                  </a:ext>
                </a:extLst>
              </a:tr>
              <a:tr h="370840">
                <a:tc>
                  <a:txBody>
                    <a:bodyPr/>
                    <a:lstStyle/>
                    <a:p>
                      <a:pPr algn="ctr"/>
                      <a:r>
                        <a:rPr lang="en-US" sz="2400" dirty="0">
                          <a:latin typeface="Source Sans Pro Semibold" panose="020B0603030403020204" pitchFamily="34" charset="0"/>
                        </a:rPr>
                        <a:t>Wednesday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Luke 21:38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Teaching in the Temple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3892136"/>
                  </a:ext>
                </a:extLst>
              </a:tr>
              <a:tr h="370840">
                <a:tc>
                  <a:txBody>
                    <a:bodyPr/>
                    <a:lstStyle/>
                    <a:p>
                      <a:pPr algn="ctr"/>
                      <a:r>
                        <a:rPr lang="en-US" sz="2400" dirty="0">
                          <a:latin typeface="Source Sans Pro Semibold" panose="020B0603030403020204" pitchFamily="34" charset="0"/>
                        </a:rPr>
                        <a:t>Thursday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26:17-75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The Passover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6794106"/>
                  </a:ext>
                </a:extLst>
              </a:tr>
              <a:tr h="370840">
                <a:tc>
                  <a:txBody>
                    <a:bodyPr/>
                    <a:lstStyle/>
                    <a:p>
                      <a:pPr algn="ctr"/>
                      <a:r>
                        <a:rPr lang="en-US" sz="2400" dirty="0">
                          <a:latin typeface="Source Sans Pro Semibold" panose="020B0603030403020204" pitchFamily="34" charset="0"/>
                        </a:rPr>
                        <a:t>Friday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27:1-61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Crucifixion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1121078"/>
                  </a:ext>
                </a:extLst>
              </a:tr>
              <a:tr h="370840">
                <a:tc>
                  <a:txBody>
                    <a:bodyPr/>
                    <a:lstStyle/>
                    <a:p>
                      <a:pPr algn="ctr"/>
                      <a:r>
                        <a:rPr lang="en-US" sz="2400" dirty="0">
                          <a:latin typeface="Source Sans Pro Semibold" panose="020B0603030403020204" pitchFamily="34" charset="0"/>
                        </a:rPr>
                        <a:t>Saturday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27:62-66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Sabbath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0052551"/>
                  </a:ext>
                </a:extLst>
              </a:tr>
              <a:tr h="370840">
                <a:tc>
                  <a:txBody>
                    <a:bodyPr/>
                    <a:lstStyle/>
                    <a:p>
                      <a:pPr algn="ctr"/>
                      <a:r>
                        <a:rPr lang="en-US" sz="2400" dirty="0">
                          <a:latin typeface="Source Sans Pro Semibold" panose="020B0603030403020204" pitchFamily="34" charset="0"/>
                        </a:rPr>
                        <a:t>Sunday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28:1-15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Resurrection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5341295"/>
                  </a:ext>
                </a:extLst>
              </a:tr>
            </a:tbl>
          </a:graphicData>
        </a:graphic>
      </p:graphicFrame>
      <p:sp>
        <p:nvSpPr>
          <p:cNvPr id="3" name="TextBox 2">
            <a:extLst>
              <a:ext uri="{FF2B5EF4-FFF2-40B4-BE49-F238E27FC236}">
                <a16:creationId xmlns:a16="http://schemas.microsoft.com/office/drawing/2014/main" id="{5F63FBB2-DAFF-487A-88F7-F13CCD565381}"/>
              </a:ext>
            </a:extLst>
          </p:cNvPr>
          <p:cNvSpPr txBox="1"/>
          <p:nvPr/>
        </p:nvSpPr>
        <p:spPr>
          <a:xfrm>
            <a:off x="658025" y="6055467"/>
            <a:ext cx="10861705" cy="400110"/>
          </a:xfrm>
          <a:prstGeom prst="rect">
            <a:avLst/>
          </a:prstGeom>
          <a:noFill/>
        </p:spPr>
        <p:txBody>
          <a:bodyPr wrap="square" rtlCol="0">
            <a:spAutoFit/>
          </a:bodyPr>
          <a:lstStyle/>
          <a:p>
            <a:pPr algn="ctr"/>
            <a:r>
              <a:rPr lang="en-US" sz="2000" dirty="0">
                <a:latin typeface="Source Sans Pro Semibold" panose="020B0603030403020204" pitchFamily="34" charset="0"/>
              </a:rPr>
              <a:t>Chart: Kyle Pope, </a:t>
            </a:r>
            <a:r>
              <a:rPr lang="en-US" sz="2000" i="1" dirty="0">
                <a:latin typeface="Source Sans Pro Semibold" panose="020B0603030403020204" pitchFamily="34" charset="0"/>
              </a:rPr>
              <a:t>The Book of Matthew</a:t>
            </a:r>
            <a:r>
              <a:rPr lang="en-US" sz="2000" dirty="0">
                <a:latin typeface="Source Sans Pro Semibold" panose="020B0603030403020204" pitchFamily="34" charset="0"/>
              </a:rPr>
              <a:t>, Truth Commentaries, 692</a:t>
            </a:r>
          </a:p>
        </p:txBody>
      </p:sp>
    </p:spTree>
    <p:extLst>
      <p:ext uri="{BB962C8B-B14F-4D97-AF65-F5344CB8AC3E}">
        <p14:creationId xmlns:p14="http://schemas.microsoft.com/office/powerpoint/2010/main" val="1481528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1FFD5-750B-AC8E-8AF5-6A14019ECBE1}"/>
              </a:ext>
            </a:extLst>
          </p:cNvPr>
          <p:cNvSpPr>
            <a:spLocks noGrp="1"/>
          </p:cNvSpPr>
          <p:nvPr>
            <p:ph type="title"/>
          </p:nvPr>
        </p:nvSpPr>
        <p:spPr>
          <a:xfrm>
            <a:off x="838200" y="365125"/>
            <a:ext cx="10515600" cy="1301305"/>
          </a:xfrm>
        </p:spPr>
        <p:txBody>
          <a:bodyPr>
            <a:normAutofit/>
          </a:bodyPr>
          <a:lstStyle/>
          <a:p>
            <a:r>
              <a:rPr lang="en-US" dirty="0"/>
              <a:t>Sunday: The Triumphal Entry</a:t>
            </a:r>
            <a:br>
              <a:rPr lang="en-US" dirty="0"/>
            </a:br>
            <a:r>
              <a:rPr lang="en-US" sz="2700" dirty="0"/>
              <a:t> Matthew 21:1-9</a:t>
            </a:r>
          </a:p>
        </p:txBody>
      </p:sp>
      <p:sp>
        <p:nvSpPr>
          <p:cNvPr id="3" name="Content Placeholder 2">
            <a:extLst>
              <a:ext uri="{FF2B5EF4-FFF2-40B4-BE49-F238E27FC236}">
                <a16:creationId xmlns:a16="http://schemas.microsoft.com/office/drawing/2014/main" id="{7B510123-C19E-F8B4-EC08-D51FB948DDD9}"/>
              </a:ext>
            </a:extLst>
          </p:cNvPr>
          <p:cNvSpPr>
            <a:spLocks noGrp="1"/>
          </p:cNvSpPr>
          <p:nvPr>
            <p:ph idx="1"/>
          </p:nvPr>
        </p:nvSpPr>
        <p:spPr>
          <a:xfrm>
            <a:off x="838200" y="1922803"/>
            <a:ext cx="10515600" cy="4785645"/>
          </a:xfrm>
        </p:spPr>
        <p:txBody>
          <a:bodyPr>
            <a:normAutofit fontScale="92500" lnSpcReduction="20000"/>
          </a:bodyPr>
          <a:lstStyle/>
          <a:p>
            <a:pPr marL="0" indent="0">
              <a:buNone/>
            </a:pPr>
            <a:r>
              <a:rPr lang="en-US" dirty="0"/>
              <a:t>Now when they drew near to Jerusalem and came to </a:t>
            </a:r>
            <a:r>
              <a:rPr lang="en-US" dirty="0" err="1"/>
              <a:t>Bethphage</a:t>
            </a:r>
            <a:r>
              <a:rPr lang="en-US" dirty="0"/>
              <a:t>, to the Mount of Olives, then Jesus sent two disciples, saying to them, “Go into the village in front of you, and immediately you will find a donkey tied, and a colt with her. Untie them and bring them to me. If anyone says anything to you, you shall say, ‘The Lord needs them,’ and he will send them at once.” This took place to fulfill what was spoken by the prophet, saying, “Say to the daughter of Zion, ‘Behold, your king is coming to you, humble, and mounted on a donkey, on a colt, the foal of a beast of burden.’” The disciples went and did as Jesus had directed them. They brought the donkey and the colt and put on them their cloaks, and he sat on them. Most of the crowd spread their cloaks on the road, and others cut branches from the trees and spread them on the road. And the crowds that went before him and that followed him were shouting, “Hosanna to the Son of David! Blessed is he who comes in the name of the Lord! Hosanna in the highest!”</a:t>
            </a:r>
          </a:p>
        </p:txBody>
      </p:sp>
    </p:spTree>
    <p:extLst>
      <p:ext uri="{BB962C8B-B14F-4D97-AF65-F5344CB8AC3E}">
        <p14:creationId xmlns:p14="http://schemas.microsoft.com/office/powerpoint/2010/main" val="1082948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ethany Bethphage map">
            <a:extLst>
              <a:ext uri="{FF2B5EF4-FFF2-40B4-BE49-F238E27FC236}">
                <a16:creationId xmlns:a16="http://schemas.microsoft.com/office/drawing/2014/main" id="{A02AD699-0DEF-0960-4CE8-3465DA3D9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5038" y="886626"/>
            <a:ext cx="7608654" cy="50847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0685BAE-5B9E-E4E9-80C5-F73276E36EF5}"/>
              </a:ext>
            </a:extLst>
          </p:cNvPr>
          <p:cNvSpPr txBox="1"/>
          <p:nvPr/>
        </p:nvSpPr>
        <p:spPr>
          <a:xfrm>
            <a:off x="258308" y="4873006"/>
            <a:ext cx="2845748" cy="1200329"/>
          </a:xfrm>
          <a:prstGeom prst="rect">
            <a:avLst/>
          </a:prstGeom>
          <a:noFill/>
        </p:spPr>
        <p:txBody>
          <a:bodyPr wrap="square" rtlCol="0">
            <a:spAutoFit/>
          </a:bodyPr>
          <a:lstStyle/>
          <a:p>
            <a:pPr algn="r"/>
            <a:r>
              <a:rPr lang="en-US" sz="2400" dirty="0">
                <a:latin typeface="Source Sans Pro Semibold" panose="020B0603030403020204" pitchFamily="34" charset="0"/>
              </a:rPr>
              <a:t>The precise location of </a:t>
            </a:r>
            <a:r>
              <a:rPr lang="en-US" sz="2400" dirty="0" err="1">
                <a:latin typeface="Source Sans Pro Semibold" panose="020B0603030403020204" pitchFamily="34" charset="0"/>
              </a:rPr>
              <a:t>Bethphage</a:t>
            </a:r>
            <a:r>
              <a:rPr lang="en-US" sz="2400" dirty="0">
                <a:latin typeface="Source Sans Pro Semibold" panose="020B0603030403020204" pitchFamily="34" charset="0"/>
              </a:rPr>
              <a:t> is unknown.</a:t>
            </a:r>
          </a:p>
        </p:txBody>
      </p:sp>
    </p:spTree>
    <p:extLst>
      <p:ext uri="{BB962C8B-B14F-4D97-AF65-F5344CB8AC3E}">
        <p14:creationId xmlns:p14="http://schemas.microsoft.com/office/powerpoint/2010/main" val="3731302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A3F7D-CA84-7986-AAD6-28DBAABB62E5}"/>
              </a:ext>
            </a:extLst>
          </p:cNvPr>
          <p:cNvSpPr>
            <a:spLocks noGrp="1"/>
          </p:cNvSpPr>
          <p:nvPr>
            <p:ph type="title"/>
          </p:nvPr>
        </p:nvSpPr>
        <p:spPr/>
        <p:txBody>
          <a:bodyPr/>
          <a:lstStyle/>
          <a:p>
            <a:r>
              <a:rPr lang="en-US" dirty="0"/>
              <a:t>Matthew 21:1</a:t>
            </a:r>
          </a:p>
        </p:txBody>
      </p:sp>
      <p:sp>
        <p:nvSpPr>
          <p:cNvPr id="3" name="Content Placeholder 2">
            <a:extLst>
              <a:ext uri="{FF2B5EF4-FFF2-40B4-BE49-F238E27FC236}">
                <a16:creationId xmlns:a16="http://schemas.microsoft.com/office/drawing/2014/main" id="{0A3703DC-F85E-C0AE-E8CD-C1CD659BE45F}"/>
              </a:ext>
            </a:extLst>
          </p:cNvPr>
          <p:cNvSpPr>
            <a:spLocks noGrp="1"/>
          </p:cNvSpPr>
          <p:nvPr>
            <p:ph idx="1"/>
          </p:nvPr>
        </p:nvSpPr>
        <p:spPr/>
        <p:txBody>
          <a:bodyPr>
            <a:normAutofit lnSpcReduction="10000"/>
          </a:bodyPr>
          <a:lstStyle/>
          <a:p>
            <a:r>
              <a:rPr lang="en-US" dirty="0">
                <a:latin typeface="Source Sans Pro Black" panose="020B0803030403020204" pitchFamily="34" charset="0"/>
              </a:rPr>
              <a:t>“Now when they drew near to Jerusalem and came to </a:t>
            </a:r>
            <a:r>
              <a:rPr lang="en-US" dirty="0" err="1">
                <a:latin typeface="Source Sans Pro Black" panose="020B0803030403020204" pitchFamily="34" charset="0"/>
              </a:rPr>
              <a:t>Bethphage</a:t>
            </a:r>
            <a:r>
              <a:rPr lang="en-US" dirty="0">
                <a:latin typeface="Source Sans Pro Black" panose="020B0803030403020204" pitchFamily="34" charset="0"/>
              </a:rPr>
              <a:t>, to the Mount of Olives, then Jesus sent two disciples. . . .”</a:t>
            </a:r>
          </a:p>
          <a:p>
            <a:pPr lvl="1"/>
            <a:r>
              <a:rPr lang="en-US" dirty="0"/>
              <a:t>The triumphal entry is recorded in all four gospels (cf. Mark 11:1-10; Luke 19:28-40; John 12:12-19).</a:t>
            </a:r>
          </a:p>
          <a:p>
            <a:pPr lvl="1"/>
            <a:r>
              <a:rPr lang="en-US" dirty="0"/>
              <a:t>Two Old Testament references seem relevant:</a:t>
            </a:r>
          </a:p>
          <a:p>
            <a:pPr lvl="2"/>
            <a:r>
              <a:rPr lang="en-US" dirty="0"/>
              <a:t>David crossed over the Mount of Olives in the Old Testament when he fled from Absalom who rebelled against his father (2 Sam. 15:30).</a:t>
            </a:r>
          </a:p>
          <a:p>
            <a:pPr lvl="2"/>
            <a:r>
              <a:rPr lang="en-US" dirty="0"/>
              <a:t>Zechariah had prophesied of the Lord’s victory from the nations attacking His people in Jerusalem (Zech. 14:4). This tied the mount to Messianic hope.</a:t>
            </a:r>
          </a:p>
          <a:p>
            <a:pPr lvl="1"/>
            <a:r>
              <a:rPr lang="en-US" dirty="0"/>
              <a:t>Having spent the night at Bethany, Jesus came to </a:t>
            </a:r>
            <a:r>
              <a:rPr lang="en-US" dirty="0" err="1"/>
              <a:t>Bethphage</a:t>
            </a:r>
            <a:r>
              <a:rPr lang="en-US" dirty="0"/>
              <a:t> where He sent out two disciples to secure a donkey.</a:t>
            </a:r>
          </a:p>
          <a:p>
            <a:endParaRPr lang="en-US" dirty="0"/>
          </a:p>
        </p:txBody>
      </p:sp>
    </p:spTree>
    <p:extLst>
      <p:ext uri="{BB962C8B-B14F-4D97-AF65-F5344CB8AC3E}">
        <p14:creationId xmlns:p14="http://schemas.microsoft.com/office/powerpoint/2010/main" val="388339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DE554-0178-C5B3-EAC3-8C6973140E7C}"/>
              </a:ext>
            </a:extLst>
          </p:cNvPr>
          <p:cNvSpPr>
            <a:spLocks noGrp="1"/>
          </p:cNvSpPr>
          <p:nvPr>
            <p:ph type="title"/>
          </p:nvPr>
        </p:nvSpPr>
        <p:spPr/>
        <p:txBody>
          <a:bodyPr/>
          <a:lstStyle/>
          <a:p>
            <a:r>
              <a:rPr lang="en-US" dirty="0"/>
              <a:t>Matthew 21:2</a:t>
            </a:r>
          </a:p>
        </p:txBody>
      </p:sp>
      <p:sp>
        <p:nvSpPr>
          <p:cNvPr id="3" name="Content Placeholder 2">
            <a:extLst>
              <a:ext uri="{FF2B5EF4-FFF2-40B4-BE49-F238E27FC236}">
                <a16:creationId xmlns:a16="http://schemas.microsoft.com/office/drawing/2014/main" id="{79E49118-3B3C-BFDC-5FCC-4BFC18DF1F76}"/>
              </a:ext>
            </a:extLst>
          </p:cNvPr>
          <p:cNvSpPr>
            <a:spLocks noGrp="1"/>
          </p:cNvSpPr>
          <p:nvPr>
            <p:ph idx="1"/>
          </p:nvPr>
        </p:nvSpPr>
        <p:spPr/>
        <p:txBody>
          <a:bodyPr/>
          <a:lstStyle/>
          <a:p>
            <a:r>
              <a:rPr lang="en-US" dirty="0">
                <a:latin typeface="Source Sans Pro Black" panose="020B0803030403020204" pitchFamily="34" charset="0"/>
              </a:rPr>
              <a:t>“. . . saying to them, ‘Go into the village in front of you, and immediately you will find a donkey tied, and a colt with her. Untie them and bring them to me.’”</a:t>
            </a:r>
          </a:p>
          <a:p>
            <a:pPr lvl="1"/>
            <a:r>
              <a:rPr lang="en-US" dirty="0"/>
              <a:t>How does Jesus know about the donkey and her colt?</a:t>
            </a:r>
          </a:p>
          <a:p>
            <a:pPr lvl="1"/>
            <a:r>
              <a:rPr lang="en-US" dirty="0"/>
              <a:t>Matthew alone mentions the mother and her colt.</a:t>
            </a:r>
          </a:p>
          <a:p>
            <a:pPr lvl="2"/>
            <a:r>
              <a:rPr lang="en-US" dirty="0"/>
              <a:t>Both Mark and Matthew describe the donkey on which sat Jesus saying, “on which no one has ever yet sat” (Luke 19:30; Mark 11:12). This means that Jesus road in on the colt, not the mother.</a:t>
            </a:r>
          </a:p>
          <a:p>
            <a:pPr lvl="2"/>
            <a:r>
              <a:rPr lang="en-US" dirty="0"/>
              <a:t>What usually happens when one mounts a horse or donkey on which one has never sat?</a:t>
            </a:r>
          </a:p>
          <a:p>
            <a:endParaRPr lang="en-US" dirty="0"/>
          </a:p>
        </p:txBody>
      </p:sp>
    </p:spTree>
    <p:extLst>
      <p:ext uri="{BB962C8B-B14F-4D97-AF65-F5344CB8AC3E}">
        <p14:creationId xmlns:p14="http://schemas.microsoft.com/office/powerpoint/2010/main" val="279785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76371-B358-C135-D984-5185F9B8DD77}"/>
              </a:ext>
            </a:extLst>
          </p:cNvPr>
          <p:cNvSpPr>
            <a:spLocks noGrp="1"/>
          </p:cNvSpPr>
          <p:nvPr>
            <p:ph type="title"/>
          </p:nvPr>
        </p:nvSpPr>
        <p:spPr/>
        <p:txBody>
          <a:bodyPr/>
          <a:lstStyle/>
          <a:p>
            <a:r>
              <a:rPr lang="en-US" dirty="0"/>
              <a:t>Riding on a Donkey</a:t>
            </a:r>
          </a:p>
        </p:txBody>
      </p:sp>
      <p:pic>
        <p:nvPicPr>
          <p:cNvPr id="17" name="Content Placeholder 16" descr="A person riding a donkey in a field&#10;&#10;Description automatically generated with low confidence">
            <a:extLst>
              <a:ext uri="{FF2B5EF4-FFF2-40B4-BE49-F238E27FC236}">
                <a16:creationId xmlns:a16="http://schemas.microsoft.com/office/drawing/2014/main" id="{D5783B09-030C-319F-BF72-44D3B82525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10933" y="1848431"/>
            <a:ext cx="7242867" cy="4829459"/>
          </a:xfrm>
        </p:spPr>
      </p:pic>
      <p:sp>
        <p:nvSpPr>
          <p:cNvPr id="18" name="TextBox 17">
            <a:extLst>
              <a:ext uri="{FF2B5EF4-FFF2-40B4-BE49-F238E27FC236}">
                <a16:creationId xmlns:a16="http://schemas.microsoft.com/office/drawing/2014/main" id="{40E97496-C7D6-F071-D69D-74947571B9D7}"/>
              </a:ext>
            </a:extLst>
          </p:cNvPr>
          <p:cNvSpPr txBox="1"/>
          <p:nvPr/>
        </p:nvSpPr>
        <p:spPr>
          <a:xfrm>
            <a:off x="822035" y="2924332"/>
            <a:ext cx="3112655" cy="2677656"/>
          </a:xfrm>
          <a:prstGeom prst="rect">
            <a:avLst/>
          </a:prstGeom>
          <a:noFill/>
        </p:spPr>
        <p:txBody>
          <a:bodyPr wrap="square" rtlCol="0">
            <a:spAutoFit/>
          </a:bodyPr>
          <a:lstStyle/>
          <a:p>
            <a:pPr algn="r"/>
            <a:r>
              <a:rPr lang="en-US" sz="2400" dirty="0">
                <a:latin typeface="Source Sans Pro Semibold" panose="020B0603030403020204" pitchFamily="34" charset="0"/>
              </a:rPr>
              <a:t>What is the difference in the message with Jesus riding into Jerusalem on a donkey versus Him riding into Jerusalem on a white stallion?</a:t>
            </a:r>
          </a:p>
        </p:txBody>
      </p:sp>
    </p:spTree>
    <p:extLst>
      <p:ext uri="{BB962C8B-B14F-4D97-AF65-F5344CB8AC3E}">
        <p14:creationId xmlns:p14="http://schemas.microsoft.com/office/powerpoint/2010/main" val="4120398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228EE-62FF-DA4D-010F-BF898637905F}"/>
              </a:ext>
            </a:extLst>
          </p:cNvPr>
          <p:cNvSpPr>
            <a:spLocks noGrp="1"/>
          </p:cNvSpPr>
          <p:nvPr>
            <p:ph type="title"/>
          </p:nvPr>
        </p:nvSpPr>
        <p:spPr/>
        <p:txBody>
          <a:bodyPr/>
          <a:lstStyle/>
          <a:p>
            <a:r>
              <a:rPr lang="en-US" dirty="0"/>
              <a:t>Matthew 21:3</a:t>
            </a:r>
          </a:p>
        </p:txBody>
      </p:sp>
      <p:sp>
        <p:nvSpPr>
          <p:cNvPr id="3" name="Content Placeholder 2">
            <a:extLst>
              <a:ext uri="{FF2B5EF4-FFF2-40B4-BE49-F238E27FC236}">
                <a16:creationId xmlns:a16="http://schemas.microsoft.com/office/drawing/2014/main" id="{23A70CB5-BC6D-7D1C-AB8F-B1436033AD0A}"/>
              </a:ext>
            </a:extLst>
          </p:cNvPr>
          <p:cNvSpPr>
            <a:spLocks noGrp="1"/>
          </p:cNvSpPr>
          <p:nvPr>
            <p:ph idx="1"/>
          </p:nvPr>
        </p:nvSpPr>
        <p:spPr/>
        <p:txBody>
          <a:bodyPr/>
          <a:lstStyle/>
          <a:p>
            <a:r>
              <a:rPr lang="en-US" dirty="0">
                <a:latin typeface="Source Sans Pro Black" panose="020B0803030403020204" pitchFamily="34" charset="0"/>
              </a:rPr>
              <a:t>If anyone says anything to you, you shall say, ‘The Lord needs them,’ and he will send them at once.”</a:t>
            </a:r>
          </a:p>
          <a:p>
            <a:pPr lvl="1"/>
            <a:r>
              <a:rPr lang="en-US" dirty="0"/>
              <a:t>There is discussion about whether Jesus had already arranged for the donkeys, just as He had arranged for a place for the Lord’s Supper on Thursday (26:18; cf. Mark 14:12-16).</a:t>
            </a:r>
          </a:p>
          <a:p>
            <a:pPr lvl="2"/>
            <a:r>
              <a:rPr lang="en-US" dirty="0"/>
              <a:t>Henry Morris treats “The Lord needs them” as a signal, a password, to the owner that had been previously arranged (519-520).</a:t>
            </a:r>
          </a:p>
          <a:p>
            <a:pPr lvl="1"/>
            <a:r>
              <a:rPr lang="en-US" dirty="0"/>
              <a:t>Others (Pope, 697; France, 301) believe that Jesus was exercising His right as a rabbi to requisition animals or people for service (cf. to how the Romans made Simon of Cyrene carry Jesus’s cross, 27:32).</a:t>
            </a:r>
          </a:p>
          <a:p>
            <a:pPr lvl="1"/>
            <a:r>
              <a:rPr lang="en-US" dirty="0"/>
              <a:t>Jesus’s reference to Himself as </a:t>
            </a:r>
            <a:r>
              <a:rPr lang="en-US" dirty="0">
                <a:latin typeface="Source Sans Pro Black" panose="020B0803030403020204" pitchFamily="34" charset="0"/>
              </a:rPr>
              <a:t>Lord</a:t>
            </a:r>
            <a:r>
              <a:rPr lang="en-US" dirty="0"/>
              <a:t> is unusual. Jesus was certainly not the owner of the animals. It could mean Jesus as the “Lord” of all things.</a:t>
            </a:r>
          </a:p>
        </p:txBody>
      </p:sp>
    </p:spTree>
    <p:extLst>
      <p:ext uri="{BB962C8B-B14F-4D97-AF65-F5344CB8AC3E}">
        <p14:creationId xmlns:p14="http://schemas.microsoft.com/office/powerpoint/2010/main" val="395831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D3318-A2D5-AA5D-D29C-ADCD21E35292}"/>
              </a:ext>
            </a:extLst>
          </p:cNvPr>
          <p:cNvSpPr>
            <a:spLocks noGrp="1"/>
          </p:cNvSpPr>
          <p:nvPr>
            <p:ph type="title"/>
          </p:nvPr>
        </p:nvSpPr>
        <p:spPr/>
        <p:txBody>
          <a:bodyPr/>
          <a:lstStyle/>
          <a:p>
            <a:r>
              <a:rPr lang="en-US" dirty="0"/>
              <a:t>Matthew 21:4</a:t>
            </a:r>
          </a:p>
        </p:txBody>
      </p:sp>
      <p:sp>
        <p:nvSpPr>
          <p:cNvPr id="3" name="Content Placeholder 2">
            <a:extLst>
              <a:ext uri="{FF2B5EF4-FFF2-40B4-BE49-F238E27FC236}">
                <a16:creationId xmlns:a16="http://schemas.microsoft.com/office/drawing/2014/main" id="{11DED93A-6B59-CB75-93B0-0573A1819C86}"/>
              </a:ext>
            </a:extLst>
          </p:cNvPr>
          <p:cNvSpPr>
            <a:spLocks noGrp="1"/>
          </p:cNvSpPr>
          <p:nvPr>
            <p:ph idx="1"/>
          </p:nvPr>
        </p:nvSpPr>
        <p:spPr/>
        <p:txBody>
          <a:bodyPr/>
          <a:lstStyle/>
          <a:p>
            <a:r>
              <a:rPr lang="en-US" dirty="0">
                <a:latin typeface="Source Sans Pro Black" panose="020B0803030403020204" pitchFamily="34" charset="0"/>
              </a:rPr>
              <a:t>“This took place to fulfill what was spoken by the prophet, saying. . . ,”</a:t>
            </a:r>
          </a:p>
          <a:p>
            <a:pPr lvl="1"/>
            <a:r>
              <a:rPr lang="en-US" dirty="0"/>
              <a:t>This is the </a:t>
            </a:r>
            <a:r>
              <a:rPr lang="en-US" dirty="0">
                <a:latin typeface="Source Sans Pro Black" panose="020B0803030403020204" pitchFamily="34" charset="0"/>
              </a:rPr>
              <a:t>twelfth time </a:t>
            </a:r>
            <a:r>
              <a:rPr lang="en-US" dirty="0"/>
              <a:t>Matthew has cited a prophecy about the Messiah from the Old Testament to prove that Jesus fulfills those Old Testament prophecies.</a:t>
            </a:r>
          </a:p>
          <a:p>
            <a:pPr lvl="1"/>
            <a:r>
              <a:rPr lang="en-US" dirty="0"/>
              <a:t>The prophecy is from the prophet Zechariah.</a:t>
            </a:r>
          </a:p>
          <a:p>
            <a:endParaRPr lang="en-US" dirty="0"/>
          </a:p>
        </p:txBody>
      </p:sp>
    </p:spTree>
    <p:extLst>
      <p:ext uri="{BB962C8B-B14F-4D97-AF65-F5344CB8AC3E}">
        <p14:creationId xmlns:p14="http://schemas.microsoft.com/office/powerpoint/2010/main" val="3206187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8EF8B3E-38CD-654C-7743-9D5258F6BF39}"/>
              </a:ext>
            </a:extLst>
          </p:cNvPr>
          <p:cNvGraphicFramePr>
            <a:graphicFrameLocks noGrp="1"/>
          </p:cNvGraphicFramePr>
          <p:nvPr>
            <p:extLst>
              <p:ext uri="{D42A27DB-BD31-4B8C-83A1-F6EECF244321}">
                <p14:modId xmlns:p14="http://schemas.microsoft.com/office/powerpoint/2010/main" val="376024777"/>
              </p:ext>
            </p:extLst>
          </p:nvPr>
        </p:nvGraphicFramePr>
        <p:xfrm>
          <a:off x="401651" y="719666"/>
          <a:ext cx="11425728" cy="3169920"/>
        </p:xfrm>
        <a:graphic>
          <a:graphicData uri="http://schemas.openxmlformats.org/drawingml/2006/table">
            <a:tbl>
              <a:tblPr firstRow="1" bandRow="1">
                <a:tableStyleId>{00A15C55-8517-42AA-B614-E9B94910E393}</a:tableStyleId>
              </a:tblPr>
              <a:tblGrid>
                <a:gridCol w="4255807">
                  <a:extLst>
                    <a:ext uri="{9D8B030D-6E8A-4147-A177-3AD203B41FA5}">
                      <a16:colId xmlns:a16="http://schemas.microsoft.com/office/drawing/2014/main" val="3814074618"/>
                    </a:ext>
                  </a:extLst>
                </a:gridCol>
                <a:gridCol w="3361345">
                  <a:extLst>
                    <a:ext uri="{9D8B030D-6E8A-4147-A177-3AD203B41FA5}">
                      <a16:colId xmlns:a16="http://schemas.microsoft.com/office/drawing/2014/main" val="2158620326"/>
                    </a:ext>
                  </a:extLst>
                </a:gridCol>
                <a:gridCol w="3808576">
                  <a:extLst>
                    <a:ext uri="{9D8B030D-6E8A-4147-A177-3AD203B41FA5}">
                      <a16:colId xmlns:a16="http://schemas.microsoft.com/office/drawing/2014/main" val="2540839083"/>
                    </a:ext>
                  </a:extLst>
                </a:gridCol>
              </a:tblGrid>
              <a:tr h="370840">
                <a:tc gridSpan="3">
                  <a:txBody>
                    <a:bodyPr/>
                    <a:lstStyle/>
                    <a:p>
                      <a:pPr algn="ctr"/>
                      <a:r>
                        <a:rPr lang="en-US" sz="3200" dirty="0">
                          <a:solidFill>
                            <a:schemeClr val="tx1"/>
                          </a:solidFill>
                          <a:latin typeface="Source Sans Pro Black" panose="020B0803030403020204" pitchFamily="34" charset="0"/>
                        </a:rPr>
                        <a:t>Zechariah Prophecies Applied to Jesus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525026033"/>
                  </a:ext>
                </a:extLst>
              </a:tr>
              <a:tr h="370840">
                <a:tc>
                  <a:txBody>
                    <a:bodyPr/>
                    <a:lstStyle/>
                    <a:p>
                      <a:pPr algn="ctr"/>
                      <a:r>
                        <a:rPr lang="en-US" sz="2800" dirty="0">
                          <a:latin typeface="Source Sans Pro Semibold" panose="020B0603030403020204" pitchFamily="34" charset="0"/>
                        </a:rPr>
                        <a:t>Riding on a colt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Zechariah 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Matthew 21:4-5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4364720"/>
                  </a:ext>
                </a:extLst>
              </a:tr>
              <a:tr h="370840">
                <a:tc>
                  <a:txBody>
                    <a:bodyPr/>
                    <a:lstStyle/>
                    <a:p>
                      <a:pPr algn="ctr"/>
                      <a:r>
                        <a:rPr lang="en-US" sz="2800" dirty="0">
                          <a:latin typeface="Source Sans Pro Semibold" panose="020B0603030403020204" pitchFamily="34" charset="0"/>
                        </a:rPr>
                        <a:t>Sheep scattered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Zechariah 13:7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Matthew 26:31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615478"/>
                  </a:ext>
                </a:extLst>
              </a:tr>
              <a:tr h="370840">
                <a:tc>
                  <a:txBody>
                    <a:bodyPr/>
                    <a:lstStyle/>
                    <a:p>
                      <a:pPr algn="ctr"/>
                      <a:r>
                        <a:rPr lang="en-US" sz="2800" dirty="0">
                          <a:latin typeface="Source Sans Pro Semibold" panose="020B0603030403020204" pitchFamily="34" charset="0"/>
                        </a:rPr>
                        <a:t>Gazing on the one pierced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Zechariah 12:10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(John 19:37)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5039848"/>
                  </a:ext>
                </a:extLst>
              </a:tr>
              <a:tr h="370840">
                <a:tc>
                  <a:txBody>
                    <a:bodyPr/>
                    <a:lstStyle/>
                    <a:p>
                      <a:pPr algn="ctr"/>
                      <a:r>
                        <a:rPr lang="en-US" sz="2800" dirty="0">
                          <a:latin typeface="Source Sans Pro Semibold" panose="020B0603030403020204" pitchFamily="34" charset="0"/>
                        </a:rPr>
                        <a:t>Thirty pieces of silver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Zechariah 11:12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Matthew 27:9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5845855"/>
                  </a:ext>
                </a:extLst>
              </a:tr>
              <a:tr h="370840">
                <a:tc>
                  <a:txBody>
                    <a:bodyPr/>
                    <a:lstStyle/>
                    <a:p>
                      <a:pPr algn="ctr"/>
                      <a:r>
                        <a:rPr lang="en-US" sz="2800" dirty="0">
                          <a:latin typeface="Source Sans Pro Semibold" panose="020B0603030403020204" pitchFamily="34" charset="0"/>
                        </a:rPr>
                        <a:t>The potter’s field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Zechariah 11:13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Matthew 27:10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8253109"/>
                  </a:ext>
                </a:extLst>
              </a:tr>
            </a:tbl>
          </a:graphicData>
        </a:graphic>
      </p:graphicFrame>
      <p:sp>
        <p:nvSpPr>
          <p:cNvPr id="3" name="TextBox 2">
            <a:extLst>
              <a:ext uri="{FF2B5EF4-FFF2-40B4-BE49-F238E27FC236}">
                <a16:creationId xmlns:a16="http://schemas.microsoft.com/office/drawing/2014/main" id="{0F3DAA04-5A96-D42C-6913-E74F487BAAE4}"/>
              </a:ext>
            </a:extLst>
          </p:cNvPr>
          <p:cNvSpPr txBox="1"/>
          <p:nvPr/>
        </p:nvSpPr>
        <p:spPr>
          <a:xfrm>
            <a:off x="931492" y="4195985"/>
            <a:ext cx="10084037" cy="400110"/>
          </a:xfrm>
          <a:prstGeom prst="rect">
            <a:avLst/>
          </a:prstGeom>
          <a:noFill/>
        </p:spPr>
        <p:txBody>
          <a:bodyPr wrap="square" rtlCol="0">
            <a:spAutoFit/>
          </a:bodyPr>
          <a:lstStyle/>
          <a:p>
            <a:pPr algn="ctr"/>
            <a:r>
              <a:rPr lang="en-US" sz="2000" dirty="0">
                <a:latin typeface="Source Sans Pro Semibold" panose="020B0603030403020204" pitchFamily="34" charset="0"/>
              </a:rPr>
              <a:t>Table taken from Kyle Pope, </a:t>
            </a:r>
            <a:r>
              <a:rPr lang="en-US" sz="2000" i="1" dirty="0">
                <a:latin typeface="Source Sans Pro Semibold" panose="020B0603030403020204" pitchFamily="34" charset="0"/>
              </a:rPr>
              <a:t>The Gospel of Matthew</a:t>
            </a:r>
            <a:r>
              <a:rPr lang="en-US" sz="2000" dirty="0">
                <a:latin typeface="Source Sans Pro Semibold" panose="020B0603030403020204" pitchFamily="34" charset="0"/>
              </a:rPr>
              <a:t>, Truth Commentaries, 698.</a:t>
            </a:r>
          </a:p>
        </p:txBody>
      </p:sp>
    </p:spTree>
    <p:extLst>
      <p:ext uri="{BB962C8B-B14F-4D97-AF65-F5344CB8AC3E}">
        <p14:creationId xmlns:p14="http://schemas.microsoft.com/office/powerpoint/2010/main" val="2849966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B6B14-8A04-E43D-4C1A-9EA1C70E32A6}"/>
              </a:ext>
            </a:extLst>
          </p:cNvPr>
          <p:cNvSpPr>
            <a:spLocks noGrp="1"/>
          </p:cNvSpPr>
          <p:nvPr>
            <p:ph type="title"/>
          </p:nvPr>
        </p:nvSpPr>
        <p:spPr>
          <a:xfrm>
            <a:off x="529839" y="365126"/>
            <a:ext cx="11152262" cy="1064156"/>
          </a:xfrm>
        </p:spPr>
        <p:txBody>
          <a:bodyPr/>
          <a:lstStyle/>
          <a:p>
            <a:r>
              <a:rPr lang="en-US" dirty="0"/>
              <a:t>Matthew 21:5</a:t>
            </a:r>
          </a:p>
        </p:txBody>
      </p:sp>
      <p:sp>
        <p:nvSpPr>
          <p:cNvPr id="6" name="TextBox 5">
            <a:extLst>
              <a:ext uri="{FF2B5EF4-FFF2-40B4-BE49-F238E27FC236}">
                <a16:creationId xmlns:a16="http://schemas.microsoft.com/office/drawing/2014/main" id="{D9FD8DA3-DCFC-DB81-2C63-A8D49D5017D3}"/>
              </a:ext>
            </a:extLst>
          </p:cNvPr>
          <p:cNvSpPr txBox="1"/>
          <p:nvPr/>
        </p:nvSpPr>
        <p:spPr>
          <a:xfrm>
            <a:off x="529839" y="1429282"/>
            <a:ext cx="11152262" cy="5262979"/>
          </a:xfrm>
          <a:prstGeom prst="rect">
            <a:avLst/>
          </a:prstGeom>
          <a:noFill/>
        </p:spPr>
        <p:txBody>
          <a:bodyPr wrap="square" rtlCol="0">
            <a:spAutoFit/>
          </a:bodyPr>
          <a:lstStyle/>
          <a:p>
            <a:pPr lvl="1"/>
            <a:r>
              <a:rPr lang="en-US" sz="2400" dirty="0">
                <a:latin typeface="Source Sans Pro Black" panose="020B0803030403020204" pitchFamily="34" charset="0"/>
              </a:rPr>
              <a:t>“Say to the daughter of Zion, </a:t>
            </a:r>
          </a:p>
          <a:p>
            <a:pPr lvl="1"/>
            <a:r>
              <a:rPr lang="en-US" sz="2400" dirty="0">
                <a:latin typeface="Source Sans Pro Black" panose="020B0803030403020204" pitchFamily="34" charset="0"/>
              </a:rPr>
              <a:t>‘Behold, your king is coming to you, </a:t>
            </a:r>
          </a:p>
          <a:p>
            <a:pPr lvl="1"/>
            <a:r>
              <a:rPr lang="en-US" sz="2400" dirty="0">
                <a:latin typeface="Source Sans Pro Semibold" panose="020B0603030403020204" pitchFamily="34" charset="0"/>
              </a:rPr>
              <a:t>righteous and having salvation is he, </a:t>
            </a:r>
          </a:p>
          <a:p>
            <a:pPr lvl="1"/>
            <a:r>
              <a:rPr lang="en-US" sz="2400" dirty="0">
                <a:latin typeface="Source Sans Pro Black" panose="020B0803030403020204" pitchFamily="34" charset="0"/>
              </a:rPr>
              <a:t>humble, and mounted on a donkey, </a:t>
            </a:r>
          </a:p>
          <a:p>
            <a:pPr lvl="1"/>
            <a:r>
              <a:rPr lang="en-US" sz="2400" dirty="0">
                <a:latin typeface="Source Sans Pro Black" panose="020B0803030403020204" pitchFamily="34" charset="0"/>
              </a:rPr>
              <a:t>on a colt, the foal of a beast of burden.’”</a:t>
            </a:r>
          </a:p>
          <a:p>
            <a:pPr marL="914400" lvl="1" indent="-457200">
              <a:buFont typeface="Arial" panose="020B0604020202020204" pitchFamily="34" charset="0"/>
              <a:buChar char="•"/>
            </a:pPr>
            <a:r>
              <a:rPr lang="en-US" sz="2200" dirty="0">
                <a:latin typeface="Source Sans Pro Semibold" panose="020B0603030403020204" pitchFamily="34" charset="0"/>
              </a:rPr>
              <a:t>Both Matthew and John (12: 15) quoted from Zechariah 9:9. I have printed text in such a manner as to show the poetic parallelism of the Hebrew text.</a:t>
            </a:r>
          </a:p>
          <a:p>
            <a:pPr marL="914400" lvl="1" indent="-457200">
              <a:buFont typeface="Arial" panose="020B0604020202020204" pitchFamily="34" charset="0"/>
              <a:buChar char="•"/>
            </a:pPr>
            <a:r>
              <a:rPr lang="en-US" sz="2200" dirty="0">
                <a:latin typeface="Source Sans Pro Semibold" panose="020B0603030403020204" pitchFamily="34" charset="0"/>
              </a:rPr>
              <a:t>The first line is taken from Isaiah 62:11, a passage promising the coming of a savior.</a:t>
            </a:r>
          </a:p>
          <a:p>
            <a:pPr marL="914400" lvl="1" indent="-457200">
              <a:buFont typeface="Arial" panose="020B0604020202020204" pitchFamily="34" charset="0"/>
              <a:buChar char="•"/>
            </a:pPr>
            <a:r>
              <a:rPr lang="en-US" sz="2200" dirty="0">
                <a:latin typeface="Source Sans Pro Semibold" panose="020B0603030403020204" pitchFamily="34" charset="0"/>
              </a:rPr>
              <a:t>The rest of the verse comes from Zechariah emphasizing that the Messianic king is “humble,” as demonstrated by His coming, not on a white stallion, but the foal of a donkey, a burden bearing animal.</a:t>
            </a:r>
          </a:p>
          <a:p>
            <a:pPr marL="1371600" lvl="2" indent="-457200">
              <a:buFont typeface="Arial" panose="020B0604020202020204" pitchFamily="34" charset="0"/>
              <a:buChar char="•"/>
            </a:pPr>
            <a:r>
              <a:rPr lang="en-US" sz="2200" dirty="0">
                <a:latin typeface="Source Sans Pro Semibold" panose="020B0603030403020204" pitchFamily="34" charset="0"/>
              </a:rPr>
              <a:t>The line in lighter type appears in Zechariah, but is omitted by Matthew.</a:t>
            </a:r>
          </a:p>
          <a:p>
            <a:pPr marL="1371600" lvl="2" indent="-457200">
              <a:buFont typeface="Arial" panose="020B0604020202020204" pitchFamily="34" charset="0"/>
              <a:buChar char="•"/>
            </a:pPr>
            <a:r>
              <a:rPr lang="en-US" sz="2200" dirty="0">
                <a:latin typeface="Source Sans Pro Semibold" panose="020B0603030403020204" pitchFamily="34" charset="0"/>
              </a:rPr>
              <a:t>John’s account adds that the disciples did not initially understand that Jesus’s actions were fulfilling Zechariah’s prophecy.</a:t>
            </a:r>
          </a:p>
          <a:p>
            <a:endParaRPr lang="en-US" dirty="0"/>
          </a:p>
        </p:txBody>
      </p:sp>
    </p:spTree>
    <p:extLst>
      <p:ext uri="{BB962C8B-B14F-4D97-AF65-F5344CB8AC3E}">
        <p14:creationId xmlns:p14="http://schemas.microsoft.com/office/powerpoint/2010/main" val="271789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Effect transition="in" filter="circle(in)">
                                      <p:cBhvr>
                                        <p:cTn id="7" dur="2000"/>
                                        <p:tgtEl>
                                          <p:spTgt spid="6">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7" end="7"/>
                                            </p:txEl>
                                          </p:spTgt>
                                        </p:tgtEl>
                                        <p:attrNameLst>
                                          <p:attrName>style.visibility</p:attrName>
                                        </p:attrNameLst>
                                      </p:cBhvr>
                                      <p:to>
                                        <p:strVal val="visible"/>
                                      </p:to>
                                    </p:set>
                                    <p:animEffect transition="in" filter="circle(in)">
                                      <p:cBhvr>
                                        <p:cTn id="12" dur="2000"/>
                                        <p:tgtEl>
                                          <p:spTgt spid="6">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animEffect transition="in" filter="circle(in)">
                                      <p:cBhvr>
                                        <p:cTn id="17" dur="2000"/>
                                        <p:tgtEl>
                                          <p:spTgt spid="6">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9" end="9"/>
                                            </p:txEl>
                                          </p:spTgt>
                                        </p:tgtEl>
                                        <p:attrNameLst>
                                          <p:attrName>style.visibility</p:attrName>
                                        </p:attrNameLst>
                                      </p:cBhvr>
                                      <p:to>
                                        <p:strVal val="visible"/>
                                      </p:to>
                                    </p:set>
                                    <p:animEffect transition="in" filter="circle(in)">
                                      <p:cBhvr>
                                        <p:cTn id="22" dur="20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DF22C-9EF0-4CAA-BA27-DC3CAA0AC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6" y="0"/>
            <a:ext cx="12108024" cy="6858000"/>
          </a:xfrm>
          <a:prstGeom prst="rect">
            <a:avLst/>
          </a:prstGeom>
        </p:spPr>
      </p:pic>
      <p:sp>
        <p:nvSpPr>
          <p:cNvPr id="4" name="TextBox 3">
            <a:extLst>
              <a:ext uri="{FF2B5EF4-FFF2-40B4-BE49-F238E27FC236}">
                <a16:creationId xmlns:a16="http://schemas.microsoft.com/office/drawing/2014/main" id="{BFEAB557-9151-4F3F-8617-1D8064E6F7ED}"/>
              </a:ext>
            </a:extLst>
          </p:cNvPr>
          <p:cNvSpPr txBox="1"/>
          <p:nvPr/>
        </p:nvSpPr>
        <p:spPr>
          <a:xfrm>
            <a:off x="981598" y="666496"/>
            <a:ext cx="4544008" cy="3170099"/>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ea typeface="Adobe Gothic Std B" panose="020B0800000000000000" pitchFamily="34" charset="-128"/>
              </a:rPr>
              <a:t>The Gospel of Matthew</a:t>
            </a:r>
          </a:p>
          <a:p>
            <a:pPr algn="ctr"/>
            <a:r>
              <a:rPr lang="en-US" sz="2000" dirty="0">
                <a:solidFill>
                  <a:schemeClr val="bg1"/>
                </a:solidFill>
                <a:latin typeface="Adobe Gothic Std B" panose="020B0800000000000000" pitchFamily="34" charset="-128"/>
                <a:ea typeface="Adobe Gothic Std B" panose="020B0800000000000000" pitchFamily="34" charset="-128"/>
              </a:rPr>
              <a:t>Chapter 21</a:t>
            </a:r>
          </a:p>
          <a:p>
            <a:pPr algn="ctr"/>
            <a:endParaRPr lang="en-US" sz="6000" dirty="0">
              <a:solidFill>
                <a:schemeClr val="bg1"/>
              </a:solidFill>
              <a:latin typeface="Arial Rounded MT Bold" panose="020F0704030504030204" pitchFamily="34" charset="0"/>
              <a:ea typeface="Adobe Gothic Std B" panose="020B0800000000000000" pitchFamily="34" charset="-128"/>
            </a:endParaRPr>
          </a:p>
        </p:txBody>
      </p:sp>
    </p:spTree>
    <p:extLst>
      <p:ext uri="{BB962C8B-B14F-4D97-AF65-F5344CB8AC3E}">
        <p14:creationId xmlns:p14="http://schemas.microsoft.com/office/powerpoint/2010/main" val="2768532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6FC3-82AC-55FD-628B-033546D13B42}"/>
              </a:ext>
            </a:extLst>
          </p:cNvPr>
          <p:cNvSpPr>
            <a:spLocks noGrp="1"/>
          </p:cNvSpPr>
          <p:nvPr>
            <p:ph type="title"/>
          </p:nvPr>
        </p:nvSpPr>
        <p:spPr/>
        <p:txBody>
          <a:bodyPr/>
          <a:lstStyle/>
          <a:p>
            <a:r>
              <a:rPr lang="en-US" dirty="0"/>
              <a:t>Matthew 21:6</a:t>
            </a:r>
          </a:p>
        </p:txBody>
      </p:sp>
      <p:sp>
        <p:nvSpPr>
          <p:cNvPr id="3" name="Content Placeholder 2">
            <a:extLst>
              <a:ext uri="{FF2B5EF4-FFF2-40B4-BE49-F238E27FC236}">
                <a16:creationId xmlns:a16="http://schemas.microsoft.com/office/drawing/2014/main" id="{423A251A-69C2-64C2-36CB-4EF30A2C2F58}"/>
              </a:ext>
            </a:extLst>
          </p:cNvPr>
          <p:cNvSpPr>
            <a:spLocks noGrp="1"/>
          </p:cNvSpPr>
          <p:nvPr>
            <p:ph idx="1"/>
          </p:nvPr>
        </p:nvSpPr>
        <p:spPr/>
        <p:txBody>
          <a:bodyPr/>
          <a:lstStyle/>
          <a:p>
            <a:r>
              <a:rPr lang="en-US" dirty="0">
                <a:latin typeface="Source Sans Pro Black" panose="020B0803030403020204" pitchFamily="34" charset="0"/>
              </a:rPr>
              <a:t>The disciples went and did as Jesus had directed them.</a:t>
            </a:r>
          </a:p>
          <a:p>
            <a:pPr lvl="1"/>
            <a:r>
              <a:rPr lang="en-US" dirty="0">
                <a:latin typeface="Source Sans Pro Black" panose="020B0803030403020204" pitchFamily="34" charset="0"/>
              </a:rPr>
              <a:t>Directed</a:t>
            </a:r>
            <a:r>
              <a:rPr lang="en-US" dirty="0"/>
              <a:t> (</a:t>
            </a:r>
            <a:r>
              <a:rPr lang="en-US" i="1" dirty="0" err="1"/>
              <a:t>suntassō</a:t>
            </a:r>
            <a:r>
              <a:rPr lang="en-US" dirty="0"/>
              <a:t>): “to direct that something be done in an explicit fashion, </a:t>
            </a:r>
            <a:r>
              <a:rPr lang="en-US" i="1" dirty="0"/>
              <a:t>order, direct, prescribe</a:t>
            </a:r>
            <a:r>
              <a:rPr lang="en-US" dirty="0"/>
              <a:t>” (BDAG, 974).</a:t>
            </a:r>
          </a:p>
          <a:p>
            <a:pPr lvl="1"/>
            <a:r>
              <a:rPr lang="en-US" dirty="0"/>
              <a:t>The sentence emphasizes the obedience of those sent to bring the donkey.</a:t>
            </a:r>
          </a:p>
          <a:p>
            <a:pPr lvl="1"/>
            <a:r>
              <a:rPr lang="en-US" dirty="0"/>
              <a:t>Mark’s account involves more detail: “And they went away and found a colt tied at a door outside in the street, and they untied it. And some of those standing there said to them, ‘What are you doing, untying the colt?’ And they told them what Jesus had said, and they let them go” (Mark 11:4-5).</a:t>
            </a:r>
          </a:p>
          <a:p>
            <a:pPr lvl="1"/>
            <a:endParaRPr lang="en-US" dirty="0"/>
          </a:p>
        </p:txBody>
      </p:sp>
    </p:spTree>
    <p:extLst>
      <p:ext uri="{BB962C8B-B14F-4D97-AF65-F5344CB8AC3E}">
        <p14:creationId xmlns:p14="http://schemas.microsoft.com/office/powerpoint/2010/main" val="417921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49240-8EAA-9D4F-5273-901B3AA7FEFF}"/>
              </a:ext>
            </a:extLst>
          </p:cNvPr>
          <p:cNvSpPr>
            <a:spLocks noGrp="1"/>
          </p:cNvSpPr>
          <p:nvPr>
            <p:ph type="title"/>
          </p:nvPr>
        </p:nvSpPr>
        <p:spPr/>
        <p:txBody>
          <a:bodyPr/>
          <a:lstStyle/>
          <a:p>
            <a:r>
              <a:rPr lang="en-US" dirty="0"/>
              <a:t>Matthew 21:7</a:t>
            </a:r>
          </a:p>
        </p:txBody>
      </p:sp>
      <p:sp>
        <p:nvSpPr>
          <p:cNvPr id="3" name="Content Placeholder 2">
            <a:extLst>
              <a:ext uri="{FF2B5EF4-FFF2-40B4-BE49-F238E27FC236}">
                <a16:creationId xmlns:a16="http://schemas.microsoft.com/office/drawing/2014/main" id="{066AF73B-1017-0B6D-382A-BF45A5F008E5}"/>
              </a:ext>
            </a:extLst>
          </p:cNvPr>
          <p:cNvSpPr>
            <a:spLocks noGrp="1"/>
          </p:cNvSpPr>
          <p:nvPr>
            <p:ph idx="1"/>
          </p:nvPr>
        </p:nvSpPr>
        <p:spPr/>
        <p:txBody>
          <a:bodyPr/>
          <a:lstStyle/>
          <a:p>
            <a:r>
              <a:rPr lang="en-US" dirty="0">
                <a:latin typeface="Source Sans Pro Black" panose="020B0803030403020204" pitchFamily="34" charset="0"/>
              </a:rPr>
              <a:t>They brought the donkey and the colt and put on them their cloaks, and he sat on them.</a:t>
            </a:r>
          </a:p>
          <a:p>
            <a:pPr lvl="1"/>
            <a:r>
              <a:rPr lang="en-US" dirty="0">
                <a:latin typeface="Source Sans Pro Black" panose="020B0803030403020204" pitchFamily="34" charset="0"/>
              </a:rPr>
              <a:t>Them</a:t>
            </a:r>
            <a:r>
              <a:rPr lang="en-US" dirty="0"/>
              <a:t> appears two times in this sentence. In the first case, it refers to the donkeys, who had garments laid upon them. In the second case, it refers to the cloaks.</a:t>
            </a:r>
          </a:p>
          <a:p>
            <a:pPr lvl="2"/>
            <a:r>
              <a:rPr lang="en-US" dirty="0"/>
              <a:t>Some have interpreted the second use of </a:t>
            </a:r>
            <a:r>
              <a:rPr lang="en-US" dirty="0">
                <a:latin typeface="Source Sans Pro Black" panose="020B0803030403020204" pitchFamily="34" charset="0"/>
              </a:rPr>
              <a:t>them</a:t>
            </a:r>
            <a:r>
              <a:rPr lang="en-US" dirty="0"/>
              <a:t> to refer to the mother donkey and her colt, as if Jesus sat upon two animals at the same time.</a:t>
            </a:r>
          </a:p>
          <a:p>
            <a:endParaRPr lang="en-US" dirty="0"/>
          </a:p>
        </p:txBody>
      </p:sp>
    </p:spTree>
    <p:extLst>
      <p:ext uri="{BB962C8B-B14F-4D97-AF65-F5344CB8AC3E}">
        <p14:creationId xmlns:p14="http://schemas.microsoft.com/office/powerpoint/2010/main" val="21883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1D55-9663-D644-0610-C970D54D0C79}"/>
              </a:ext>
            </a:extLst>
          </p:cNvPr>
          <p:cNvSpPr>
            <a:spLocks noGrp="1"/>
          </p:cNvSpPr>
          <p:nvPr>
            <p:ph type="title"/>
          </p:nvPr>
        </p:nvSpPr>
        <p:spPr/>
        <p:txBody>
          <a:bodyPr/>
          <a:lstStyle/>
          <a:p>
            <a:r>
              <a:rPr lang="en-US" dirty="0"/>
              <a:t>Matthew 21:8</a:t>
            </a:r>
          </a:p>
        </p:txBody>
      </p:sp>
      <p:sp>
        <p:nvSpPr>
          <p:cNvPr id="3" name="Content Placeholder 2">
            <a:extLst>
              <a:ext uri="{FF2B5EF4-FFF2-40B4-BE49-F238E27FC236}">
                <a16:creationId xmlns:a16="http://schemas.microsoft.com/office/drawing/2014/main" id="{65358224-7F78-219B-3E11-F8C86585E1AC}"/>
              </a:ext>
            </a:extLst>
          </p:cNvPr>
          <p:cNvSpPr>
            <a:spLocks noGrp="1"/>
          </p:cNvSpPr>
          <p:nvPr>
            <p:ph idx="1"/>
          </p:nvPr>
        </p:nvSpPr>
        <p:spPr/>
        <p:txBody>
          <a:bodyPr/>
          <a:lstStyle/>
          <a:p>
            <a:r>
              <a:rPr lang="en-US" kern="0" dirty="0">
                <a:effectLst/>
                <a:latin typeface="Source Sans Pro Black" panose="020B0803030403020204" pitchFamily="34" charset="0"/>
                <a:ea typeface="Calibri" panose="020F0502020204030204" pitchFamily="34" charset="0"/>
              </a:rPr>
              <a:t>And many spread their cloaks on the road, and others spread leafy branches that they had cut from the fields.</a:t>
            </a:r>
          </a:p>
          <a:p>
            <a:pPr lvl="1"/>
            <a:r>
              <a:rPr lang="en-US" kern="0" dirty="0">
                <a:latin typeface="Source Sans Pro Black" panose="020B0803030403020204" pitchFamily="34" charset="0"/>
                <a:ea typeface="Calibri" panose="020F0502020204030204" pitchFamily="34" charset="0"/>
              </a:rPr>
              <a:t>Many </a:t>
            </a:r>
            <a:r>
              <a:rPr lang="en-US" kern="0" dirty="0">
                <a:ea typeface="Calibri" panose="020F0502020204030204" pitchFamily="34" charset="0"/>
              </a:rPr>
              <a:t>(</a:t>
            </a:r>
            <a:r>
              <a:rPr lang="en-US" i="1" kern="0" dirty="0" err="1">
                <a:ea typeface="Calibri" panose="020F0502020204030204" pitchFamily="34" charset="0"/>
              </a:rPr>
              <a:t>polus</a:t>
            </a:r>
            <a:r>
              <a:rPr lang="en-US" kern="0" dirty="0">
                <a:ea typeface="Calibri" panose="020F0502020204030204" pitchFamily="34" charset="0"/>
              </a:rPr>
              <a:t>): “</a:t>
            </a:r>
            <a:r>
              <a:rPr lang="en-US" i="1" kern="0" dirty="0">
                <a:effectLst/>
                <a:ea typeface="Calibri" panose="020F0502020204030204" pitchFamily="34" charset="0"/>
              </a:rPr>
              <a:t>very great, very large</a:t>
            </a:r>
            <a:r>
              <a:rPr lang="en-US" kern="0" dirty="0">
                <a:effectLst/>
                <a:ea typeface="Calibri" panose="020F0502020204030204" pitchFamily="34" charset="0"/>
              </a:rPr>
              <a:t> </a:t>
            </a:r>
            <a:r>
              <a:rPr lang="el-GR" kern="0" dirty="0">
                <a:effectLst/>
                <a:latin typeface="Calibri" panose="020F0502020204030204" pitchFamily="34" charset="0"/>
                <a:ea typeface="Calibri" panose="020F0502020204030204" pitchFamily="34" charset="0"/>
              </a:rPr>
              <a:t>(ὁ) πλεῖστος ὄχλος </a:t>
            </a:r>
            <a:r>
              <a:rPr lang="en-US" b="1" kern="0" dirty="0">
                <a:effectLst/>
                <a:ea typeface="Calibri" panose="020F0502020204030204" pitchFamily="34" charset="0"/>
              </a:rPr>
              <a:t>Mt 21:8</a:t>
            </a:r>
            <a:r>
              <a:rPr lang="en-US" kern="0" dirty="0">
                <a:effectLst/>
                <a:ea typeface="Calibri" panose="020F0502020204030204" pitchFamily="34" charset="0"/>
              </a:rPr>
              <a:t> (</a:t>
            </a:r>
            <a:r>
              <a:rPr lang="el-GR" kern="0" dirty="0">
                <a:effectLst/>
                <a:latin typeface="Calibri" panose="020F0502020204030204" pitchFamily="34" charset="0"/>
                <a:ea typeface="Calibri" panose="020F0502020204030204" pitchFamily="34" charset="0"/>
              </a:rPr>
              <a:t>ὁ πλεῖστος ὄχλος</a:t>
            </a:r>
            <a:r>
              <a:rPr lang="en-US" kern="0" dirty="0">
                <a:effectLst/>
                <a:ea typeface="Calibri" panose="020F0502020204030204" pitchFamily="34" charset="0"/>
              </a:rPr>
              <a:t> could also be </a:t>
            </a:r>
            <a:r>
              <a:rPr lang="en-US" i="1" kern="0" dirty="0">
                <a:effectLst/>
                <a:ea typeface="Calibri" panose="020F0502020204030204" pitchFamily="34" charset="0"/>
              </a:rPr>
              <a:t>the greatest part of the crowd</a:t>
            </a:r>
            <a:r>
              <a:rPr lang="en-US" kern="0" dirty="0">
                <a:effectLst/>
                <a:ea typeface="Calibri" panose="020F0502020204030204" pitchFamily="34" charset="0"/>
              </a:rPr>
              <a:t>” (BDAG, 849).</a:t>
            </a:r>
          </a:p>
          <a:p>
            <a:pPr lvl="1"/>
            <a:r>
              <a:rPr lang="en-US" dirty="0"/>
              <a:t>Garments were strewn before Jehu to honor him as the newly anointed king (2 Kings 9:13). The garments are similar to spreading out a ceremonial red carpet to honor dignitaries.</a:t>
            </a:r>
          </a:p>
          <a:p>
            <a:pPr lvl="1"/>
            <a:r>
              <a:rPr lang="en-US" dirty="0"/>
              <a:t>The cutting of “branches” (</a:t>
            </a:r>
            <a:r>
              <a:rPr lang="en-US" i="1" dirty="0" err="1"/>
              <a:t>klados</a:t>
            </a:r>
            <a:r>
              <a:rPr lang="en-US" dirty="0"/>
              <a:t>), Mark has “leafy branches” (</a:t>
            </a:r>
            <a:r>
              <a:rPr lang="en-US" i="1" dirty="0" err="1"/>
              <a:t>stibadas</a:t>
            </a:r>
            <a:r>
              <a:rPr lang="en-US" dirty="0"/>
              <a:t>), and John has “branches of palm trees.” John’s wording is the basis for calling the entrance of Jesus into Jerusalem “Palm Sunday.” </a:t>
            </a:r>
            <a:endParaRPr lang="en-US" i="1" dirty="0"/>
          </a:p>
        </p:txBody>
      </p:sp>
    </p:spTree>
    <p:extLst>
      <p:ext uri="{BB962C8B-B14F-4D97-AF65-F5344CB8AC3E}">
        <p14:creationId xmlns:p14="http://schemas.microsoft.com/office/powerpoint/2010/main" val="371235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93AC4-BE46-0533-AE36-95D38F8B2CBE}"/>
              </a:ext>
            </a:extLst>
          </p:cNvPr>
          <p:cNvSpPr>
            <a:spLocks noGrp="1"/>
          </p:cNvSpPr>
          <p:nvPr>
            <p:ph type="title"/>
          </p:nvPr>
        </p:nvSpPr>
        <p:spPr/>
        <p:txBody>
          <a:bodyPr/>
          <a:lstStyle/>
          <a:p>
            <a:r>
              <a:rPr lang="en-US" dirty="0"/>
              <a:t>Matthew 21:9</a:t>
            </a:r>
          </a:p>
        </p:txBody>
      </p:sp>
      <p:sp>
        <p:nvSpPr>
          <p:cNvPr id="3" name="Content Placeholder 2">
            <a:extLst>
              <a:ext uri="{FF2B5EF4-FFF2-40B4-BE49-F238E27FC236}">
                <a16:creationId xmlns:a16="http://schemas.microsoft.com/office/drawing/2014/main" id="{8EAC0A7F-668F-64C0-D31B-5E07F732C594}"/>
              </a:ext>
            </a:extLst>
          </p:cNvPr>
          <p:cNvSpPr>
            <a:spLocks noGrp="1"/>
          </p:cNvSpPr>
          <p:nvPr>
            <p:ph idx="1"/>
          </p:nvPr>
        </p:nvSpPr>
        <p:spPr/>
        <p:txBody>
          <a:bodyPr>
            <a:normAutofit lnSpcReduction="10000"/>
          </a:bodyPr>
          <a:lstStyle/>
          <a:p>
            <a:r>
              <a:rPr lang="en-US" dirty="0">
                <a:latin typeface="Source Sans Pro Black" panose="020B0803030403020204" pitchFamily="34" charset="0"/>
              </a:rPr>
              <a:t>And those who went before and those who followed were shouting, “Hosanna! Blessed is he who comes in the name of the Lord!”</a:t>
            </a:r>
          </a:p>
          <a:p>
            <a:pPr lvl="1"/>
            <a:r>
              <a:rPr lang="en-US" dirty="0"/>
              <a:t>There can be no doubt that the crowd accompanying Jesus is excited by their view that Jesus is the Messiah, tainted as their view was by their political expectations.</a:t>
            </a:r>
          </a:p>
          <a:p>
            <a:pPr lvl="2"/>
            <a:r>
              <a:rPr lang="en-US" dirty="0"/>
              <a:t>The people of Jerusalem who had heard of Jesus recently raising Lazarus from the dead joined in with those who came to the city (John 12:16).</a:t>
            </a:r>
          </a:p>
          <a:p>
            <a:pPr lvl="2"/>
            <a:r>
              <a:rPr lang="en-US" dirty="0"/>
              <a:t>Both Luke 19:38 and John 12:13, 15 refer to Jesus as “king.”</a:t>
            </a:r>
          </a:p>
          <a:p>
            <a:pPr lvl="1"/>
            <a:r>
              <a:rPr lang="en-US" dirty="0"/>
              <a:t>Their response is to shout “Hosanna” (Save us!), from Psalm 118:25, followed by Psalm 118:26, “Blessed is he who comes in the name of the LORD! We bless you from the house of the LORD.”</a:t>
            </a:r>
          </a:p>
          <a:p>
            <a:endParaRPr lang="en-US" dirty="0"/>
          </a:p>
        </p:txBody>
      </p:sp>
    </p:spTree>
    <p:extLst>
      <p:ext uri="{BB962C8B-B14F-4D97-AF65-F5344CB8AC3E}">
        <p14:creationId xmlns:p14="http://schemas.microsoft.com/office/powerpoint/2010/main" val="41861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181E9-1865-8F1A-D51F-0A033AB42083}"/>
              </a:ext>
            </a:extLst>
          </p:cNvPr>
          <p:cNvSpPr>
            <a:spLocks noGrp="1"/>
          </p:cNvSpPr>
          <p:nvPr>
            <p:ph type="title"/>
          </p:nvPr>
        </p:nvSpPr>
        <p:spPr/>
        <p:txBody>
          <a:bodyPr/>
          <a:lstStyle/>
          <a:p>
            <a:r>
              <a:rPr lang="en-US" dirty="0"/>
              <a:t>The Significance of the Triumphal Entry</a:t>
            </a:r>
          </a:p>
        </p:txBody>
      </p:sp>
      <p:sp>
        <p:nvSpPr>
          <p:cNvPr id="3" name="Content Placeholder 2">
            <a:extLst>
              <a:ext uri="{FF2B5EF4-FFF2-40B4-BE49-F238E27FC236}">
                <a16:creationId xmlns:a16="http://schemas.microsoft.com/office/drawing/2014/main" id="{92414B92-E666-8825-F654-A513EBD627D6}"/>
              </a:ext>
            </a:extLst>
          </p:cNvPr>
          <p:cNvSpPr>
            <a:spLocks noGrp="1"/>
          </p:cNvSpPr>
          <p:nvPr>
            <p:ph idx="1"/>
          </p:nvPr>
        </p:nvSpPr>
        <p:spPr/>
        <p:txBody>
          <a:bodyPr>
            <a:normAutofit lnSpcReduction="10000"/>
          </a:bodyPr>
          <a:lstStyle/>
          <a:p>
            <a:r>
              <a:rPr lang="en-US" dirty="0"/>
              <a:t>What is the significance of the triumphal entry?</a:t>
            </a:r>
          </a:p>
          <a:p>
            <a:r>
              <a:rPr lang="en-US" dirty="0"/>
              <a:t>What has changed that Jesus had previously told His disciples not to refer to Him as the Christ but now He allowed this public event of riding on a donkey down the Mount of Olives as it approached the city of Jerusalem?</a:t>
            </a:r>
          </a:p>
          <a:p>
            <a:r>
              <a:rPr lang="en-US" dirty="0"/>
              <a:t>What effect would it have on:</a:t>
            </a:r>
          </a:p>
          <a:p>
            <a:pPr lvl="1"/>
            <a:r>
              <a:rPr lang="en-US" dirty="0"/>
              <a:t>His disciples?</a:t>
            </a:r>
          </a:p>
          <a:p>
            <a:pPr lvl="1"/>
            <a:r>
              <a:rPr lang="en-US" dirty="0"/>
              <a:t>The Jewish leaders?</a:t>
            </a:r>
          </a:p>
          <a:p>
            <a:pPr lvl="1"/>
            <a:r>
              <a:rPr lang="en-US" dirty="0"/>
              <a:t>The Romans?</a:t>
            </a:r>
          </a:p>
          <a:p>
            <a:pPr lvl="2"/>
            <a:r>
              <a:rPr lang="en-US" dirty="0"/>
              <a:t>The Romans typically sent troops from Caesarea to Jerusalem to be sure that the Jews did not incite rebellion during their annual feasts.</a:t>
            </a:r>
          </a:p>
        </p:txBody>
      </p:sp>
    </p:spTree>
    <p:extLst>
      <p:ext uri="{BB962C8B-B14F-4D97-AF65-F5344CB8AC3E}">
        <p14:creationId xmlns:p14="http://schemas.microsoft.com/office/powerpoint/2010/main" val="116122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E9F7-2F0F-D5B5-A0F6-657294B408E0}"/>
              </a:ext>
            </a:extLst>
          </p:cNvPr>
          <p:cNvSpPr>
            <a:spLocks noGrp="1"/>
          </p:cNvSpPr>
          <p:nvPr>
            <p:ph type="title"/>
          </p:nvPr>
        </p:nvSpPr>
        <p:spPr/>
        <p:txBody>
          <a:bodyPr/>
          <a:lstStyle/>
          <a:p>
            <a:r>
              <a:rPr lang="en-US" dirty="0"/>
              <a:t>Sunday: Arrival in Jerusalem</a:t>
            </a:r>
            <a:br>
              <a:rPr lang="en-US" sz="2400" dirty="0"/>
            </a:br>
            <a:r>
              <a:rPr lang="en-US" sz="2400" dirty="0"/>
              <a:t>Matthew 24:10-11</a:t>
            </a:r>
          </a:p>
        </p:txBody>
      </p:sp>
      <p:sp>
        <p:nvSpPr>
          <p:cNvPr id="3" name="Content Placeholder 2">
            <a:extLst>
              <a:ext uri="{FF2B5EF4-FFF2-40B4-BE49-F238E27FC236}">
                <a16:creationId xmlns:a16="http://schemas.microsoft.com/office/drawing/2014/main" id="{86400EDF-CAE5-943A-F37A-B83DB15AFD11}"/>
              </a:ext>
            </a:extLst>
          </p:cNvPr>
          <p:cNvSpPr>
            <a:spLocks noGrp="1"/>
          </p:cNvSpPr>
          <p:nvPr>
            <p:ph idx="1"/>
          </p:nvPr>
        </p:nvSpPr>
        <p:spPr/>
        <p:txBody>
          <a:bodyPr/>
          <a:lstStyle/>
          <a:p>
            <a:r>
              <a:rPr lang="en-US" dirty="0"/>
              <a:t>And when he entered Jerusalem, the whole city was stirred up, saying, “Who is this?” And the crowds said, “This is the prophet Jesus, from Nazareth of Galilee.”</a:t>
            </a:r>
          </a:p>
          <a:p>
            <a:endParaRPr lang="en-US" dirty="0"/>
          </a:p>
        </p:txBody>
      </p:sp>
    </p:spTree>
    <p:extLst>
      <p:ext uri="{BB962C8B-B14F-4D97-AF65-F5344CB8AC3E}">
        <p14:creationId xmlns:p14="http://schemas.microsoft.com/office/powerpoint/2010/main" val="1792292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FD7F3-F2CA-9CBC-4067-CDFB228589D4}"/>
              </a:ext>
            </a:extLst>
          </p:cNvPr>
          <p:cNvSpPr>
            <a:spLocks noGrp="1"/>
          </p:cNvSpPr>
          <p:nvPr>
            <p:ph type="title"/>
          </p:nvPr>
        </p:nvSpPr>
        <p:spPr/>
        <p:txBody>
          <a:bodyPr/>
          <a:lstStyle/>
          <a:p>
            <a:r>
              <a:rPr lang="en-US" dirty="0"/>
              <a:t>Matthew 24:10</a:t>
            </a:r>
          </a:p>
        </p:txBody>
      </p:sp>
      <p:sp>
        <p:nvSpPr>
          <p:cNvPr id="3" name="Content Placeholder 2">
            <a:extLst>
              <a:ext uri="{FF2B5EF4-FFF2-40B4-BE49-F238E27FC236}">
                <a16:creationId xmlns:a16="http://schemas.microsoft.com/office/drawing/2014/main" id="{2C5490D1-B58D-8D75-B0B6-5FE573A88E82}"/>
              </a:ext>
            </a:extLst>
          </p:cNvPr>
          <p:cNvSpPr>
            <a:spLocks noGrp="1"/>
          </p:cNvSpPr>
          <p:nvPr>
            <p:ph idx="1"/>
          </p:nvPr>
        </p:nvSpPr>
        <p:spPr/>
        <p:txBody>
          <a:bodyPr>
            <a:normAutofit/>
          </a:bodyPr>
          <a:lstStyle/>
          <a:p>
            <a:r>
              <a:rPr lang="en-US" dirty="0">
                <a:latin typeface="Source Sans Pro Black" panose="020B0803030403020204" pitchFamily="34" charset="0"/>
              </a:rPr>
              <a:t>And when he entered Jerusalem, the whole city was stirred up, saying, “Who is this?”</a:t>
            </a:r>
          </a:p>
          <a:p>
            <a:pPr lvl="1"/>
            <a:r>
              <a:rPr lang="en-US" dirty="0">
                <a:latin typeface="Source Sans Pro Black" panose="020B0803030403020204" pitchFamily="34" charset="0"/>
              </a:rPr>
              <a:t>Stirred up </a:t>
            </a:r>
            <a:r>
              <a:rPr lang="en-US" dirty="0"/>
              <a:t>(</a:t>
            </a:r>
            <a:r>
              <a:rPr lang="en-US" i="1" dirty="0" err="1"/>
              <a:t>seiō</a:t>
            </a:r>
            <a:r>
              <a:rPr lang="en-US" dirty="0"/>
              <a:t>): “to cause to be in a state of commotion, </a:t>
            </a:r>
            <a:r>
              <a:rPr lang="en-US" i="1" dirty="0"/>
              <a:t>shake, agitate</a:t>
            </a:r>
            <a:r>
              <a:rPr lang="en-US" dirty="0"/>
              <a:t>” (BDAG, 918). </a:t>
            </a:r>
          </a:p>
          <a:p>
            <a:pPr lvl="2"/>
            <a:r>
              <a:rPr lang="en-US" dirty="0"/>
              <a:t>The NEB translates this as “wild with excitement.”</a:t>
            </a:r>
          </a:p>
          <a:p>
            <a:pPr lvl="2"/>
            <a:r>
              <a:rPr lang="en-US" dirty="0"/>
              <a:t>The word is used of what happens in an earthquake (note the instrument used to measure the strength of an earthquake is called a </a:t>
            </a:r>
            <a:r>
              <a:rPr lang="en-US" i="1" dirty="0"/>
              <a:t>seismograph</a:t>
            </a:r>
            <a:r>
              <a:rPr lang="en-US" dirty="0"/>
              <a:t>).</a:t>
            </a:r>
          </a:p>
          <a:p>
            <a:pPr lvl="1"/>
            <a:r>
              <a:rPr lang="en-US" dirty="0"/>
              <a:t>What is the significance of </a:t>
            </a:r>
            <a:r>
              <a:rPr lang="en-US" dirty="0">
                <a:latin typeface="Source Sans Pro Black" panose="020B0803030403020204" pitchFamily="34" charset="0"/>
              </a:rPr>
              <a:t>whole city</a:t>
            </a:r>
            <a:r>
              <a:rPr lang="en-US" dirty="0"/>
              <a:t>?</a:t>
            </a:r>
          </a:p>
          <a:p>
            <a:pPr lvl="2"/>
            <a:r>
              <a:rPr lang="en-US" dirty="0"/>
              <a:t>Compare Matthew 2:3 at the birth of Jesus. When the magi arrived in Jerusalem with their announcement that they had seen the star of the king of Israel, “all Jerusalem was troubled.”</a:t>
            </a:r>
          </a:p>
        </p:txBody>
      </p:sp>
    </p:spTree>
    <p:extLst>
      <p:ext uri="{BB962C8B-B14F-4D97-AF65-F5344CB8AC3E}">
        <p14:creationId xmlns:p14="http://schemas.microsoft.com/office/powerpoint/2010/main" val="323001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F2125-758F-BF7C-8670-5E8BF78C55E5}"/>
              </a:ext>
            </a:extLst>
          </p:cNvPr>
          <p:cNvSpPr>
            <a:spLocks noGrp="1"/>
          </p:cNvSpPr>
          <p:nvPr>
            <p:ph type="title"/>
          </p:nvPr>
        </p:nvSpPr>
        <p:spPr/>
        <p:txBody>
          <a:bodyPr/>
          <a:lstStyle/>
          <a:p>
            <a:r>
              <a:rPr lang="en-US" dirty="0"/>
              <a:t>Matthew 24:11</a:t>
            </a:r>
          </a:p>
        </p:txBody>
      </p:sp>
      <p:sp>
        <p:nvSpPr>
          <p:cNvPr id="3" name="Content Placeholder 2">
            <a:extLst>
              <a:ext uri="{FF2B5EF4-FFF2-40B4-BE49-F238E27FC236}">
                <a16:creationId xmlns:a16="http://schemas.microsoft.com/office/drawing/2014/main" id="{0F2735FD-C0D6-524A-1288-FAB73420A21F}"/>
              </a:ext>
            </a:extLst>
          </p:cNvPr>
          <p:cNvSpPr>
            <a:spLocks noGrp="1"/>
          </p:cNvSpPr>
          <p:nvPr>
            <p:ph idx="1"/>
          </p:nvPr>
        </p:nvSpPr>
        <p:spPr/>
        <p:txBody>
          <a:bodyPr/>
          <a:lstStyle/>
          <a:p>
            <a:r>
              <a:rPr lang="en-US" dirty="0">
                <a:latin typeface="Source Sans Pro Black" panose="020B0803030403020204" pitchFamily="34" charset="0"/>
              </a:rPr>
              <a:t>And the crowds said, “This is the prophet Jesus, from Nazareth of Galilee.”</a:t>
            </a:r>
          </a:p>
          <a:p>
            <a:pPr lvl="1"/>
            <a:r>
              <a:rPr lang="en-US" dirty="0"/>
              <a:t>What is the significance of identifying Jesus as a “prophet”?</a:t>
            </a:r>
          </a:p>
          <a:p>
            <a:pPr lvl="1"/>
            <a:r>
              <a:rPr lang="en-US" dirty="0"/>
              <a:t>Could it be an allusion to Deut. 18:15-17, the prophet like Moses?</a:t>
            </a:r>
          </a:p>
          <a:p>
            <a:endParaRPr lang="en-US" dirty="0"/>
          </a:p>
        </p:txBody>
      </p:sp>
    </p:spTree>
    <p:extLst>
      <p:ext uri="{BB962C8B-B14F-4D97-AF65-F5344CB8AC3E}">
        <p14:creationId xmlns:p14="http://schemas.microsoft.com/office/powerpoint/2010/main" val="67213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6D296-3BF0-45FD-39F8-32DA150BA0B6}"/>
              </a:ext>
            </a:extLst>
          </p:cNvPr>
          <p:cNvSpPr>
            <a:spLocks noGrp="1"/>
          </p:cNvSpPr>
          <p:nvPr>
            <p:ph type="title"/>
          </p:nvPr>
        </p:nvSpPr>
        <p:spPr/>
        <p:txBody>
          <a:bodyPr>
            <a:normAutofit/>
          </a:bodyPr>
          <a:lstStyle/>
          <a:p>
            <a:r>
              <a:rPr lang="en-US" dirty="0"/>
              <a:t>Monday: Jesus Cleanses the Temple</a:t>
            </a:r>
            <a:r>
              <a:rPr lang="en-US" sz="2400" dirty="0"/>
              <a:t> </a:t>
            </a:r>
            <a:br>
              <a:rPr lang="en-US" sz="2400" dirty="0"/>
            </a:br>
            <a:r>
              <a:rPr lang="en-US" sz="2400" dirty="0"/>
              <a:t>Matthew 21:12-17</a:t>
            </a:r>
          </a:p>
        </p:txBody>
      </p:sp>
      <p:sp>
        <p:nvSpPr>
          <p:cNvPr id="3" name="Content Placeholder 2">
            <a:extLst>
              <a:ext uri="{FF2B5EF4-FFF2-40B4-BE49-F238E27FC236}">
                <a16:creationId xmlns:a16="http://schemas.microsoft.com/office/drawing/2014/main" id="{178EE7CB-FE4F-91DE-8160-E88F09E9AE1B}"/>
              </a:ext>
            </a:extLst>
          </p:cNvPr>
          <p:cNvSpPr>
            <a:spLocks noGrp="1"/>
          </p:cNvSpPr>
          <p:nvPr>
            <p:ph idx="1"/>
          </p:nvPr>
        </p:nvSpPr>
        <p:spPr/>
        <p:txBody>
          <a:bodyPr>
            <a:normAutofit fontScale="92500" lnSpcReduction="10000"/>
          </a:bodyPr>
          <a:lstStyle/>
          <a:p>
            <a:r>
              <a:rPr lang="en-US" dirty="0"/>
              <a:t>And Jesus entered the temple and drove out all who sold and bought in the temple, and he overturned the tables of the money-changers and the seats of those who sold pigeons. He said to them, “It is written, ‘My house shall be called a house of prayer,’ but you make it a den of robbers.” And the blind and the lame came to him in the temple, and he healed them. But when the chief priests and the scribes saw the wonderful things that he did, and the children crying out in the temple, “Hosanna to the Son of David!” they were indignant, and they said to him, “Do you hear what these are saying?” And Jesus said to them, “Yes; have you never read</a:t>
            </a:r>
            <a:r>
              <a:rPr lang="en-US"/>
              <a:t>, ‘</a:t>
            </a:r>
            <a:r>
              <a:rPr lang="en-US" dirty="0"/>
              <a:t>Out of the mouth of infants and nursing babies you have prepared praise’?” And leaving them, he went out of the city to Bethany and lodged there.</a:t>
            </a:r>
          </a:p>
        </p:txBody>
      </p:sp>
    </p:spTree>
    <p:extLst>
      <p:ext uri="{BB962C8B-B14F-4D97-AF65-F5344CB8AC3E}">
        <p14:creationId xmlns:p14="http://schemas.microsoft.com/office/powerpoint/2010/main" val="2774014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B9F84-A939-298B-283F-3816B7CFB26E}"/>
              </a:ext>
            </a:extLst>
          </p:cNvPr>
          <p:cNvSpPr>
            <a:spLocks noGrp="1"/>
          </p:cNvSpPr>
          <p:nvPr>
            <p:ph type="title"/>
          </p:nvPr>
        </p:nvSpPr>
        <p:spPr/>
        <p:txBody>
          <a:bodyPr/>
          <a:lstStyle/>
          <a:p>
            <a:r>
              <a:rPr lang="en-US" dirty="0"/>
              <a:t>Mark’s Sequence of Events</a:t>
            </a:r>
          </a:p>
        </p:txBody>
      </p:sp>
      <p:sp>
        <p:nvSpPr>
          <p:cNvPr id="3" name="Content Placeholder 2">
            <a:extLst>
              <a:ext uri="{FF2B5EF4-FFF2-40B4-BE49-F238E27FC236}">
                <a16:creationId xmlns:a16="http://schemas.microsoft.com/office/drawing/2014/main" id="{57FE3114-0D24-598C-8517-646D25A687AD}"/>
              </a:ext>
            </a:extLst>
          </p:cNvPr>
          <p:cNvSpPr>
            <a:spLocks noGrp="1"/>
          </p:cNvSpPr>
          <p:nvPr>
            <p:ph idx="1"/>
          </p:nvPr>
        </p:nvSpPr>
        <p:spPr>
          <a:xfrm>
            <a:off x="838200" y="1825625"/>
            <a:ext cx="10515600" cy="4763182"/>
          </a:xfrm>
        </p:spPr>
        <p:txBody>
          <a:bodyPr>
            <a:normAutofit fontScale="85000" lnSpcReduction="20000"/>
          </a:bodyPr>
          <a:lstStyle/>
          <a:p>
            <a:pPr marL="0" indent="0">
              <a:buNone/>
            </a:pPr>
            <a:r>
              <a:rPr lang="en-US" dirty="0"/>
              <a:t>And he entered Jerusalem and went into the temple. And when he had looked around at everything, </a:t>
            </a:r>
            <a:r>
              <a:rPr lang="en-US" dirty="0">
                <a:latin typeface="Source Sans Pro Black" panose="020B0803030403020204" pitchFamily="34" charset="0"/>
              </a:rPr>
              <a:t>as it was already late, he went out to Bethany with the twelve</a:t>
            </a:r>
            <a:r>
              <a:rPr lang="en-US" dirty="0"/>
              <a:t>. </a:t>
            </a:r>
          </a:p>
          <a:p>
            <a:pPr marL="0" indent="0">
              <a:buNone/>
            </a:pPr>
            <a:r>
              <a:rPr lang="en-US" dirty="0">
                <a:latin typeface="Source Sans Pro Black" panose="020B0803030403020204" pitchFamily="34" charset="0"/>
              </a:rPr>
              <a:t>On the following day</a:t>
            </a:r>
            <a:r>
              <a:rPr lang="en-US" dirty="0"/>
              <a:t>, when they came from Bethany, he was hungry. And seeing in the distance a fig tree in leaf, he went to see if he could find anything on it. When he came to it, he found nothing but leaves, for it was not the season for figs. And he said to it, “May no one ever eat fruit from you again.” And his disciples heard it. </a:t>
            </a:r>
          </a:p>
          <a:p>
            <a:pPr marL="0" indent="0">
              <a:buNone/>
            </a:pPr>
            <a:r>
              <a:rPr lang="en-US" dirty="0">
                <a:latin typeface="Source Sans Pro Black" panose="020B0803030403020204" pitchFamily="34" charset="0"/>
              </a:rPr>
              <a:t>And they came to Jerusalem. </a:t>
            </a:r>
            <a:r>
              <a:rPr lang="en-US" dirty="0"/>
              <a:t>And he entered the temple and began to drive out those who sold and those who bought in the temple, and he overturned the tables of the money-changers and the seats of those who sold pigeons. And he would not allow anyone to carry anything through the temple. And he was teaching them and saying to them, “Is it not written, ‘My house shall be called a house of prayer for all the nations’? But you have made it a den of robbers.” And the chief priests and the scribes heard it and were seeking a way to destroy him, for they feared him, because all the crowd was astonished at his teaching. And when evening came they went out of the city (Mark 11:11-18).</a:t>
            </a:r>
          </a:p>
          <a:p>
            <a:endParaRPr lang="en-US" dirty="0"/>
          </a:p>
        </p:txBody>
      </p:sp>
    </p:spTree>
    <p:extLst>
      <p:ext uri="{BB962C8B-B14F-4D97-AF65-F5344CB8AC3E}">
        <p14:creationId xmlns:p14="http://schemas.microsoft.com/office/powerpoint/2010/main" val="2844134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12DDC-80A2-F642-EF2F-9704C376070A}"/>
              </a:ext>
            </a:extLst>
          </p:cNvPr>
          <p:cNvSpPr>
            <a:spLocks noGrp="1"/>
          </p:cNvSpPr>
          <p:nvPr>
            <p:ph type="title"/>
          </p:nvPr>
        </p:nvSpPr>
        <p:spPr/>
        <p:txBody>
          <a:bodyPr/>
          <a:lstStyle/>
          <a:p>
            <a:r>
              <a:rPr lang="en-US" dirty="0"/>
              <a:t>Outline of Chapter 21</a:t>
            </a:r>
          </a:p>
        </p:txBody>
      </p:sp>
      <p:sp>
        <p:nvSpPr>
          <p:cNvPr id="3" name="Content Placeholder 2">
            <a:extLst>
              <a:ext uri="{FF2B5EF4-FFF2-40B4-BE49-F238E27FC236}">
                <a16:creationId xmlns:a16="http://schemas.microsoft.com/office/drawing/2014/main" id="{2A41AB60-FC8D-66D0-BD54-827766F4BCFC}"/>
              </a:ext>
            </a:extLst>
          </p:cNvPr>
          <p:cNvSpPr>
            <a:spLocks noGrp="1"/>
          </p:cNvSpPr>
          <p:nvPr>
            <p:ph idx="1"/>
          </p:nvPr>
        </p:nvSpPr>
        <p:spPr/>
        <p:txBody>
          <a:bodyPr/>
          <a:lstStyle/>
          <a:p>
            <a:r>
              <a:rPr lang="en-US" dirty="0"/>
              <a:t>Jesus’s Last Week in Jerusalem: Sunday</a:t>
            </a:r>
          </a:p>
          <a:p>
            <a:pPr lvl="1"/>
            <a:r>
              <a:rPr lang="en-US" dirty="0"/>
              <a:t>The Triumphal Entry (21:1-10)</a:t>
            </a:r>
          </a:p>
          <a:p>
            <a:pPr lvl="1"/>
            <a:r>
              <a:rPr lang="en-US" dirty="0"/>
              <a:t>Arrival in Jerusalem (21:11)</a:t>
            </a:r>
          </a:p>
          <a:p>
            <a:r>
              <a:rPr lang="en-US" dirty="0"/>
              <a:t>Jesus’s Last Week in Jerusalem: Monday</a:t>
            </a:r>
          </a:p>
          <a:p>
            <a:pPr lvl="1"/>
            <a:r>
              <a:rPr lang="en-US" dirty="0"/>
              <a:t>Jesus Cleanses the Temple (21:12-17)</a:t>
            </a:r>
          </a:p>
          <a:p>
            <a:pPr lvl="1"/>
            <a:r>
              <a:rPr lang="en-US" dirty="0"/>
              <a:t>Jesus Curses the Fig Tree (21:18-22)</a:t>
            </a:r>
          </a:p>
          <a:p>
            <a:pPr lvl="1"/>
            <a:r>
              <a:rPr lang="en-US" dirty="0"/>
              <a:t>The Authority of Jesus Challenged (21:23-27)</a:t>
            </a:r>
          </a:p>
          <a:p>
            <a:pPr lvl="1"/>
            <a:r>
              <a:rPr lang="en-US" dirty="0"/>
              <a:t>The Parable of the Two Sons (21:28-32)</a:t>
            </a:r>
          </a:p>
          <a:p>
            <a:pPr lvl="1"/>
            <a:r>
              <a:rPr lang="en-US" dirty="0"/>
              <a:t>The Parable of the Tenants (21:33-44)</a:t>
            </a:r>
          </a:p>
          <a:p>
            <a:pPr lvl="1"/>
            <a:r>
              <a:rPr lang="en-US" dirty="0"/>
              <a:t>Closing Comment (22:45-46)</a:t>
            </a:r>
          </a:p>
        </p:txBody>
      </p:sp>
    </p:spTree>
    <p:extLst>
      <p:ext uri="{BB962C8B-B14F-4D97-AF65-F5344CB8AC3E}">
        <p14:creationId xmlns:p14="http://schemas.microsoft.com/office/powerpoint/2010/main" val="2117588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137D0-3D2D-1152-FBA2-83B25C2AFF28}"/>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D1216A3E-013B-C6D2-5475-E3AEFC8C9A2B}"/>
              </a:ext>
            </a:extLst>
          </p:cNvPr>
          <p:cNvSpPr>
            <a:spLocks noGrp="1"/>
          </p:cNvSpPr>
          <p:nvPr>
            <p:ph idx="1"/>
          </p:nvPr>
        </p:nvSpPr>
        <p:spPr>
          <a:xfrm>
            <a:off x="838200" y="1825625"/>
            <a:ext cx="10515600" cy="4667250"/>
          </a:xfrm>
        </p:spPr>
        <p:txBody>
          <a:bodyPr>
            <a:normAutofit fontScale="92500" lnSpcReduction="10000"/>
          </a:bodyPr>
          <a:lstStyle/>
          <a:p>
            <a:r>
              <a:rPr lang="en-US" dirty="0"/>
              <a:t>Matthew’s order of events is different than Mark’s. </a:t>
            </a:r>
          </a:p>
          <a:p>
            <a:r>
              <a:rPr lang="en-US" dirty="0"/>
              <a:t>The reason for this arrangement seems to be to tie together the significance of the two events:</a:t>
            </a:r>
          </a:p>
          <a:p>
            <a:pPr lvl="1"/>
            <a:r>
              <a:rPr lang="en-US" dirty="0"/>
              <a:t>The triumphal entry: Jesus presents Himself as the Jewish Messiah, King over the city.</a:t>
            </a:r>
          </a:p>
          <a:p>
            <a:pPr lvl="1"/>
            <a:r>
              <a:rPr lang="en-US" dirty="0"/>
              <a:t>The cleansing of the Temple: Jesus presents Himself as having authority over the Temple.</a:t>
            </a:r>
          </a:p>
          <a:p>
            <a:pPr lvl="1"/>
            <a:r>
              <a:rPr lang="en-US" dirty="0"/>
              <a:t>Both events aroused opposition (21:10, 23).</a:t>
            </a:r>
          </a:p>
          <a:p>
            <a:r>
              <a:rPr lang="en-US" dirty="0"/>
              <a:t>John has a record of Jesus cleansing the Temple earlier in Jesus’s ministry (John 2:12-17). The chronology in John inserts the account of the cleansing of the Temple after Jesus’s first miracle in Cana of Galilee (John 2:1-11).</a:t>
            </a:r>
          </a:p>
          <a:p>
            <a:pPr lvl="1"/>
            <a:r>
              <a:rPr lang="en-US" dirty="0"/>
              <a:t>The two events form an </a:t>
            </a:r>
            <a:r>
              <a:rPr lang="en-US" i="1" dirty="0" err="1"/>
              <a:t>inclusio</a:t>
            </a:r>
            <a:r>
              <a:rPr lang="en-US" dirty="0"/>
              <a:t> around Jesus’s whole public ministry.</a:t>
            </a:r>
          </a:p>
          <a:p>
            <a:endParaRPr lang="en-US" dirty="0"/>
          </a:p>
        </p:txBody>
      </p:sp>
    </p:spTree>
    <p:extLst>
      <p:ext uri="{BB962C8B-B14F-4D97-AF65-F5344CB8AC3E}">
        <p14:creationId xmlns:p14="http://schemas.microsoft.com/office/powerpoint/2010/main" val="83163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ircle(in)">
                                      <p:cBhvr>
                                        <p:cTn id="13" dur="2000"/>
                                        <p:tgtEl>
                                          <p:spTgt spid="3">
                                            <p:txEl>
                                              <p:pRg st="3" end="3"/>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circle(in)">
                                      <p:cBhvr>
                                        <p:cTn id="16" dur="20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ircle(in)">
                                      <p:cBhvr>
                                        <p:cTn id="21" dur="2000"/>
                                        <p:tgtEl>
                                          <p:spTgt spid="3">
                                            <p:txEl>
                                              <p:pRg st="5" end="5"/>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circle(in)">
                                      <p:cBhvr>
                                        <p:cTn id="24"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building, ruins, ancient history, history&#10;&#10;Description automatically generated">
            <a:extLst>
              <a:ext uri="{FF2B5EF4-FFF2-40B4-BE49-F238E27FC236}">
                <a16:creationId xmlns:a16="http://schemas.microsoft.com/office/drawing/2014/main" id="{6844DECE-6374-9A92-E4F3-7C4F089D2438}"/>
              </a:ext>
            </a:extLst>
          </p:cNvPr>
          <p:cNvPicPr>
            <a:picLocks noChangeAspect="1"/>
          </p:cNvPicPr>
          <p:nvPr/>
        </p:nvPicPr>
        <p:blipFill rotWithShape="1">
          <a:blip r:embed="rId2">
            <a:extLst>
              <a:ext uri="{28A0092B-C50C-407E-A947-70E740481C1C}">
                <a14:useLocalDpi xmlns:a14="http://schemas.microsoft.com/office/drawing/2010/main" val="0"/>
              </a:ext>
            </a:extLst>
          </a:blip>
          <a:srcRect b="6268"/>
          <a:stretch/>
        </p:blipFill>
        <p:spPr>
          <a:xfrm>
            <a:off x="20" y="1282"/>
            <a:ext cx="12191980" cy="6856718"/>
          </a:xfrm>
          <a:prstGeom prst="rect">
            <a:avLst/>
          </a:prstGeom>
        </p:spPr>
      </p:pic>
    </p:spTree>
    <p:extLst>
      <p:ext uri="{BB962C8B-B14F-4D97-AF65-F5344CB8AC3E}">
        <p14:creationId xmlns:p14="http://schemas.microsoft.com/office/powerpoint/2010/main" val="897661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8917B-0F47-24E8-116D-1D3126C4BF1E}"/>
              </a:ext>
            </a:extLst>
          </p:cNvPr>
          <p:cNvSpPr>
            <a:spLocks noGrp="1"/>
          </p:cNvSpPr>
          <p:nvPr>
            <p:ph type="title"/>
          </p:nvPr>
        </p:nvSpPr>
        <p:spPr/>
        <p:txBody>
          <a:bodyPr/>
          <a:lstStyle/>
          <a:p>
            <a:r>
              <a:rPr lang="en-US" dirty="0"/>
              <a:t>Matthew 21:12</a:t>
            </a:r>
          </a:p>
        </p:txBody>
      </p:sp>
      <p:sp>
        <p:nvSpPr>
          <p:cNvPr id="3" name="Content Placeholder 2">
            <a:extLst>
              <a:ext uri="{FF2B5EF4-FFF2-40B4-BE49-F238E27FC236}">
                <a16:creationId xmlns:a16="http://schemas.microsoft.com/office/drawing/2014/main" id="{299C7094-5063-947D-D91E-D8E970ADE663}"/>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And Jesus entered the temple and drove out all who sold and bought in the temple, and he overturned the tables of the money-changers and the seats of those who sold pigeons.</a:t>
            </a:r>
          </a:p>
          <a:p>
            <a:pPr lvl="1"/>
            <a:r>
              <a:rPr lang="en-US" dirty="0"/>
              <a:t>What was going on in the Temple?</a:t>
            </a:r>
          </a:p>
          <a:p>
            <a:pPr lvl="1"/>
            <a:r>
              <a:rPr lang="en-US" dirty="0"/>
              <a:t>Animal sacrifices required unblemished animals. John 2:17 relates, “In the temple he found those who were selling oxen and sheep and pigeons, and the money-changers sitting there.” We would expect the same here.</a:t>
            </a:r>
          </a:p>
          <a:p>
            <a:pPr lvl="2"/>
            <a:r>
              <a:rPr lang="en-US" dirty="0"/>
              <a:t>It would have been a convenience to the worshippers for such animals to be readily available.</a:t>
            </a:r>
          </a:p>
          <a:p>
            <a:pPr lvl="2"/>
            <a:r>
              <a:rPr lang="en-US" dirty="0"/>
              <a:t>The pigeons were the smallest animal sacrifices and were especially offered by the poor.</a:t>
            </a:r>
          </a:p>
          <a:p>
            <a:pPr lvl="1"/>
            <a:r>
              <a:rPr lang="en-US" dirty="0"/>
              <a:t>The money changers were necessary because the only coin accepted was the Tyrian coins (</a:t>
            </a:r>
            <a:r>
              <a:rPr lang="en-US" i="1" dirty="0"/>
              <a:t>Mishnah</a:t>
            </a:r>
            <a:r>
              <a:rPr lang="en-US" dirty="0"/>
              <a:t> </a:t>
            </a:r>
            <a:r>
              <a:rPr lang="en-US" dirty="0" err="1"/>
              <a:t>Bekhorot</a:t>
            </a:r>
            <a:r>
              <a:rPr lang="en-US" dirty="0"/>
              <a:t> 8:7), most likely because of its retaining its value.</a:t>
            </a:r>
          </a:p>
        </p:txBody>
      </p:sp>
    </p:spTree>
    <p:extLst>
      <p:ext uri="{BB962C8B-B14F-4D97-AF65-F5344CB8AC3E}">
        <p14:creationId xmlns:p14="http://schemas.microsoft.com/office/powerpoint/2010/main" val="95946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Jesus Cleanses the Temple Again | Life of Jesus">
            <a:extLst>
              <a:ext uri="{FF2B5EF4-FFF2-40B4-BE49-F238E27FC236}">
                <a16:creationId xmlns:a16="http://schemas.microsoft.com/office/drawing/2014/main" id="{C06402E0-DEFE-3259-04EE-E018538BDE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noFill/>
          <a:effectLst>
            <a:outerShdw blurRad="381000" dist="152400" dir="5400000" algn="t"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1033" name="Group 1032">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034" name="Freeform: Shape 1033">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5" name="Freeform: Shape 1034">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extBox 1">
            <a:extLst>
              <a:ext uri="{FF2B5EF4-FFF2-40B4-BE49-F238E27FC236}">
                <a16:creationId xmlns:a16="http://schemas.microsoft.com/office/drawing/2014/main" id="{2107090C-0234-DF10-0288-6B2A8E8F1A82}"/>
              </a:ext>
            </a:extLst>
          </p:cNvPr>
          <p:cNvSpPr txBox="1"/>
          <p:nvPr/>
        </p:nvSpPr>
        <p:spPr>
          <a:xfrm>
            <a:off x="0" y="6180560"/>
            <a:ext cx="12192000" cy="523220"/>
          </a:xfrm>
          <a:prstGeom prst="rect">
            <a:avLst/>
          </a:prstGeom>
          <a:noFill/>
        </p:spPr>
        <p:txBody>
          <a:bodyPr wrap="square" rtlCol="0">
            <a:spAutoFit/>
          </a:bodyPr>
          <a:lstStyle/>
          <a:p>
            <a:pPr algn="ctr"/>
            <a:r>
              <a:rPr lang="en-US" sz="2800" dirty="0">
                <a:solidFill>
                  <a:schemeClr val="bg1"/>
                </a:solidFill>
                <a:latin typeface="Source Sans Pro Black" panose="020B0803030403020204" pitchFamily="34" charset="0"/>
              </a:rPr>
              <a:t>Jesus Cleanses the Temple</a:t>
            </a:r>
          </a:p>
        </p:txBody>
      </p:sp>
    </p:spTree>
    <p:extLst>
      <p:ext uri="{BB962C8B-B14F-4D97-AF65-F5344CB8AC3E}">
        <p14:creationId xmlns:p14="http://schemas.microsoft.com/office/powerpoint/2010/main" val="2935054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F5E82-9C3A-389D-0F86-1D163A5634B2}"/>
              </a:ext>
            </a:extLst>
          </p:cNvPr>
          <p:cNvSpPr>
            <a:spLocks noGrp="1"/>
          </p:cNvSpPr>
          <p:nvPr>
            <p:ph type="title"/>
          </p:nvPr>
        </p:nvSpPr>
        <p:spPr>
          <a:xfrm>
            <a:off x="838200" y="365126"/>
            <a:ext cx="10515600" cy="1096206"/>
          </a:xfrm>
        </p:spPr>
        <p:txBody>
          <a:bodyPr/>
          <a:lstStyle/>
          <a:p>
            <a:r>
              <a:rPr lang="en-US" dirty="0"/>
              <a:t>Matthew 21:13</a:t>
            </a:r>
          </a:p>
        </p:txBody>
      </p:sp>
      <p:sp>
        <p:nvSpPr>
          <p:cNvPr id="3" name="Content Placeholder 2">
            <a:extLst>
              <a:ext uri="{FF2B5EF4-FFF2-40B4-BE49-F238E27FC236}">
                <a16:creationId xmlns:a16="http://schemas.microsoft.com/office/drawing/2014/main" id="{F5262D41-B5A5-0B71-81C6-CDC2A8038083}"/>
              </a:ext>
            </a:extLst>
          </p:cNvPr>
          <p:cNvSpPr>
            <a:spLocks noGrp="1"/>
          </p:cNvSpPr>
          <p:nvPr>
            <p:ph idx="1"/>
          </p:nvPr>
        </p:nvSpPr>
        <p:spPr>
          <a:xfrm>
            <a:off x="838200" y="1572426"/>
            <a:ext cx="10515600" cy="5093293"/>
          </a:xfrm>
        </p:spPr>
        <p:txBody>
          <a:bodyPr>
            <a:normAutofit fontScale="92500" lnSpcReduction="10000"/>
          </a:bodyPr>
          <a:lstStyle/>
          <a:p>
            <a:r>
              <a:rPr lang="en-US" dirty="0">
                <a:latin typeface="Source Sans Pro Black" panose="020B0803030403020204" pitchFamily="34" charset="0"/>
              </a:rPr>
              <a:t>“He said to them, ‘It is written, “My house shall be called a house of prayer,’ but you make it a den of robbers.’”</a:t>
            </a:r>
          </a:p>
          <a:p>
            <a:pPr lvl="1"/>
            <a:r>
              <a:rPr lang="en-US" dirty="0"/>
              <a:t>Jesus quotes from Isaiah 56:7—“these I will bring to my holy mountain, and make them joyful in my house of prayer; their burnt offerings and their sacrifices will be accepted on my altar; for my house shall be called a house of prayer for all peoples.”</a:t>
            </a:r>
          </a:p>
          <a:p>
            <a:pPr lvl="2"/>
            <a:r>
              <a:rPr lang="en-US" dirty="0"/>
              <a:t>Matthew does not include “for all peoples,” although Mark does. </a:t>
            </a:r>
          </a:p>
          <a:p>
            <a:pPr lvl="1"/>
            <a:r>
              <a:rPr lang="en-US" dirty="0"/>
              <a:t>There is also an allusion to Jeremiah 7:11—“Has this house, which is called by my name, become a den of robbers in your eyes? Behold, I myself have seen it, declares the LORD.”</a:t>
            </a:r>
          </a:p>
          <a:p>
            <a:pPr lvl="2"/>
            <a:r>
              <a:rPr lang="en-US" dirty="0">
                <a:latin typeface="Source Sans Pro Black" panose="020B0803030403020204" pitchFamily="34" charset="0"/>
              </a:rPr>
              <a:t>Den</a:t>
            </a:r>
            <a:r>
              <a:rPr lang="en-US" dirty="0"/>
              <a:t> (</a:t>
            </a:r>
            <a:r>
              <a:rPr lang="en-US" i="1" dirty="0" err="1"/>
              <a:t>spēlaion</a:t>
            </a:r>
            <a:r>
              <a:rPr lang="en-US" dirty="0"/>
              <a:t>): “hideout . . . As a place of refuge” (BDAG, 938). A den is a place where thieves and animals would take their loot and prey.</a:t>
            </a:r>
          </a:p>
          <a:p>
            <a:pPr lvl="2"/>
            <a:r>
              <a:rPr lang="en-US" dirty="0">
                <a:latin typeface="Source Sans Pro Black" panose="020B0803030403020204" pitchFamily="34" charset="0"/>
              </a:rPr>
              <a:t>Robbers</a:t>
            </a:r>
            <a:r>
              <a:rPr lang="en-US" dirty="0"/>
              <a:t> (</a:t>
            </a:r>
            <a:r>
              <a:rPr lang="en-US" i="1" dirty="0" err="1"/>
              <a:t>lēstēs</a:t>
            </a:r>
            <a:r>
              <a:rPr lang="en-US" dirty="0"/>
              <a:t>): “robber, highwayman, bandit” (BDAG, 594). “Robbers” demands the idea of theft.</a:t>
            </a:r>
          </a:p>
          <a:p>
            <a:pPr lvl="2"/>
            <a:r>
              <a:rPr lang="en-US" dirty="0"/>
              <a:t>Jesus is making a comment about the dishonest business practices going on in the temple courts! Think of how much a cola costs at the movie theater! Its robbery!</a:t>
            </a:r>
          </a:p>
          <a:p>
            <a:pPr lvl="2"/>
            <a:endParaRPr lang="en-US" dirty="0"/>
          </a:p>
          <a:p>
            <a:pPr lvl="1"/>
            <a:endParaRPr lang="en-US" dirty="0"/>
          </a:p>
          <a:p>
            <a:pPr lvl="1"/>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412692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ircle(in)">
                                      <p:cBhvr>
                                        <p:cTn id="21" dur="20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circle(in)">
                                      <p:cBhvr>
                                        <p:cTn id="2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83396-4965-6167-B5D4-9173731F8743}"/>
              </a:ext>
            </a:extLst>
          </p:cNvPr>
          <p:cNvSpPr>
            <a:spLocks noGrp="1"/>
          </p:cNvSpPr>
          <p:nvPr>
            <p:ph type="title"/>
          </p:nvPr>
        </p:nvSpPr>
        <p:spPr/>
        <p:txBody>
          <a:bodyPr/>
          <a:lstStyle/>
          <a:p>
            <a:r>
              <a:rPr lang="en-US" dirty="0"/>
              <a:t>What Would Jesus Say?</a:t>
            </a:r>
          </a:p>
        </p:txBody>
      </p:sp>
      <p:sp>
        <p:nvSpPr>
          <p:cNvPr id="3" name="Content Placeholder 2">
            <a:extLst>
              <a:ext uri="{FF2B5EF4-FFF2-40B4-BE49-F238E27FC236}">
                <a16:creationId xmlns:a16="http://schemas.microsoft.com/office/drawing/2014/main" id="{16FDBF5C-729F-8135-E914-44412561F3BA}"/>
              </a:ext>
            </a:extLst>
          </p:cNvPr>
          <p:cNvSpPr>
            <a:spLocks noGrp="1"/>
          </p:cNvSpPr>
          <p:nvPr>
            <p:ph idx="1"/>
          </p:nvPr>
        </p:nvSpPr>
        <p:spPr/>
        <p:txBody>
          <a:bodyPr/>
          <a:lstStyle/>
          <a:p>
            <a:r>
              <a:rPr lang="en-US" dirty="0"/>
              <a:t>About buying and selling in the church building?</a:t>
            </a:r>
          </a:p>
          <a:p>
            <a:pPr lvl="1"/>
            <a:r>
              <a:rPr lang="en-US" dirty="0"/>
              <a:t>Some churches have places to buy Starbucks and a snack.</a:t>
            </a:r>
          </a:p>
          <a:p>
            <a:pPr lvl="1"/>
            <a:r>
              <a:rPr lang="en-US" dirty="0"/>
              <a:t>Some churches sell day care services, pre-school, elementary, middle school, and high school educations.</a:t>
            </a:r>
          </a:p>
          <a:p>
            <a:pPr lvl="2"/>
            <a:r>
              <a:rPr lang="en-US" dirty="0"/>
              <a:t>This involves selling meals to students.</a:t>
            </a:r>
          </a:p>
          <a:p>
            <a:r>
              <a:rPr lang="en-US" dirty="0"/>
              <a:t>Having churches to provide soccer fields, basketball and volleyball courts, stages for performances, etc.?</a:t>
            </a:r>
          </a:p>
          <a:p>
            <a:r>
              <a:rPr lang="en-US" dirty="0"/>
              <a:t>Has modern America allowed our worship facilities to become secular places?</a:t>
            </a:r>
          </a:p>
        </p:txBody>
      </p:sp>
    </p:spTree>
    <p:extLst>
      <p:ext uri="{BB962C8B-B14F-4D97-AF65-F5344CB8AC3E}">
        <p14:creationId xmlns:p14="http://schemas.microsoft.com/office/powerpoint/2010/main" val="334243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ircle(in)">
                                      <p:cBhvr>
                                        <p:cTn id="13" dur="20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0A03E-7A1E-68BD-2D5C-45C7C94A3A32}"/>
              </a:ext>
            </a:extLst>
          </p:cNvPr>
          <p:cNvSpPr>
            <a:spLocks noGrp="1"/>
          </p:cNvSpPr>
          <p:nvPr>
            <p:ph type="title"/>
          </p:nvPr>
        </p:nvSpPr>
        <p:spPr/>
        <p:txBody>
          <a:bodyPr/>
          <a:lstStyle/>
          <a:p>
            <a:r>
              <a:rPr lang="en-US" dirty="0"/>
              <a:t>Matthew 21:14</a:t>
            </a:r>
          </a:p>
        </p:txBody>
      </p:sp>
      <p:sp>
        <p:nvSpPr>
          <p:cNvPr id="3" name="Content Placeholder 2">
            <a:extLst>
              <a:ext uri="{FF2B5EF4-FFF2-40B4-BE49-F238E27FC236}">
                <a16:creationId xmlns:a16="http://schemas.microsoft.com/office/drawing/2014/main" id="{52858C49-E072-6D26-B69F-6574E525055D}"/>
              </a:ext>
            </a:extLst>
          </p:cNvPr>
          <p:cNvSpPr>
            <a:spLocks noGrp="1"/>
          </p:cNvSpPr>
          <p:nvPr>
            <p:ph idx="1"/>
          </p:nvPr>
        </p:nvSpPr>
        <p:spPr/>
        <p:txBody>
          <a:bodyPr/>
          <a:lstStyle/>
          <a:p>
            <a:r>
              <a:rPr lang="en-US" dirty="0">
                <a:latin typeface="Source Sans Pro Black" panose="020B0803030403020204" pitchFamily="34" charset="0"/>
              </a:rPr>
              <a:t>And the blind and the lame came to him in the temple, and he healed them.</a:t>
            </a:r>
          </a:p>
          <a:p>
            <a:pPr lvl="1"/>
            <a:r>
              <a:rPr lang="en-US" dirty="0"/>
              <a:t>These are the last recorded miracles that Jesus performed.</a:t>
            </a:r>
          </a:p>
          <a:p>
            <a:pPr lvl="1"/>
            <a:r>
              <a:rPr lang="en-US" dirty="0"/>
              <a:t>This verse confirms that the blind and lame were allowed in the Temple courts.</a:t>
            </a:r>
          </a:p>
          <a:p>
            <a:endParaRPr lang="en-US" dirty="0"/>
          </a:p>
        </p:txBody>
      </p:sp>
    </p:spTree>
    <p:extLst>
      <p:ext uri="{BB962C8B-B14F-4D97-AF65-F5344CB8AC3E}">
        <p14:creationId xmlns:p14="http://schemas.microsoft.com/office/powerpoint/2010/main" val="3985260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497C6-DCFF-A888-EF9E-E99C409869CD}"/>
              </a:ext>
            </a:extLst>
          </p:cNvPr>
          <p:cNvSpPr>
            <a:spLocks noGrp="1"/>
          </p:cNvSpPr>
          <p:nvPr>
            <p:ph type="title"/>
          </p:nvPr>
        </p:nvSpPr>
        <p:spPr/>
        <p:txBody>
          <a:bodyPr/>
          <a:lstStyle/>
          <a:p>
            <a:r>
              <a:rPr lang="en-US" dirty="0"/>
              <a:t>Matthew 21:15</a:t>
            </a:r>
          </a:p>
        </p:txBody>
      </p:sp>
      <p:sp>
        <p:nvSpPr>
          <p:cNvPr id="3" name="Content Placeholder 2">
            <a:extLst>
              <a:ext uri="{FF2B5EF4-FFF2-40B4-BE49-F238E27FC236}">
                <a16:creationId xmlns:a16="http://schemas.microsoft.com/office/drawing/2014/main" id="{E4775B5C-B2F8-1DAC-157F-97C3E2F1E8D7}"/>
              </a:ext>
            </a:extLst>
          </p:cNvPr>
          <p:cNvSpPr>
            <a:spLocks noGrp="1"/>
          </p:cNvSpPr>
          <p:nvPr>
            <p:ph idx="1"/>
          </p:nvPr>
        </p:nvSpPr>
        <p:spPr>
          <a:xfrm>
            <a:off x="838200" y="1825625"/>
            <a:ext cx="10515600" cy="4865732"/>
          </a:xfrm>
        </p:spPr>
        <p:txBody>
          <a:bodyPr>
            <a:normAutofit fontScale="92500"/>
          </a:bodyPr>
          <a:lstStyle/>
          <a:p>
            <a:r>
              <a:rPr lang="en-US" dirty="0">
                <a:latin typeface="Source Sans Pro Black" panose="020B0803030403020204" pitchFamily="34" charset="0"/>
              </a:rPr>
              <a:t>“But when the chief priests and the scribes saw the wonderful things that he did, and the children crying out in the temple, ‘Hosanna to the Son of David!’ they were indignant, . . .”</a:t>
            </a:r>
          </a:p>
          <a:p>
            <a:pPr lvl="1"/>
            <a:r>
              <a:rPr lang="en-US" dirty="0">
                <a:latin typeface="Source Sans Pro Black" panose="020B0803030403020204" pitchFamily="34" charset="0"/>
              </a:rPr>
              <a:t>Chief priests </a:t>
            </a:r>
            <a:r>
              <a:rPr lang="en-US" dirty="0"/>
              <a:t>(</a:t>
            </a:r>
            <a:r>
              <a:rPr lang="en-US" i="1" dirty="0" err="1"/>
              <a:t>archiereus</a:t>
            </a:r>
            <a:r>
              <a:rPr lang="en-US" dirty="0"/>
              <a:t>): “The plural is used in the NT and Josephus to denote members of the Sanhedrin who belonged to </a:t>
            </a:r>
            <a:r>
              <a:rPr lang="en-US" dirty="0" err="1"/>
              <a:t>highpriestly</a:t>
            </a:r>
            <a:r>
              <a:rPr lang="en-US" dirty="0"/>
              <a:t> families: ruling high priests, whose who had been deposed, and adult male members of the most prominent families” (BDAG, 139).</a:t>
            </a:r>
          </a:p>
          <a:p>
            <a:pPr lvl="1"/>
            <a:r>
              <a:rPr lang="en-US" dirty="0">
                <a:latin typeface="Source Sans Pro Black" panose="020B0803030403020204" pitchFamily="34" charset="0"/>
              </a:rPr>
              <a:t>Scribes</a:t>
            </a:r>
            <a:r>
              <a:rPr lang="en-US" dirty="0"/>
              <a:t> (</a:t>
            </a:r>
            <a:r>
              <a:rPr lang="en-US" i="1" dirty="0"/>
              <a:t>grammateus</a:t>
            </a:r>
            <a:r>
              <a:rPr lang="en-US" dirty="0"/>
              <a:t>): “specialists in the law of Moses: </a:t>
            </a:r>
            <a:r>
              <a:rPr lang="en-US" i="1" dirty="0"/>
              <a:t>experts in the law, scholars versed in the law, scribes</a:t>
            </a:r>
            <a:r>
              <a:rPr lang="en-US" dirty="0"/>
              <a:t>” (BDAG, 206).</a:t>
            </a:r>
          </a:p>
          <a:p>
            <a:pPr lvl="1"/>
            <a:r>
              <a:rPr lang="en-US" dirty="0"/>
              <a:t>What did they see?</a:t>
            </a:r>
          </a:p>
          <a:p>
            <a:pPr lvl="2"/>
            <a:r>
              <a:rPr lang="en-US" dirty="0">
                <a:latin typeface="Source Sans Pro Black" panose="020B0803030403020204" pitchFamily="34" charset="0"/>
              </a:rPr>
              <a:t>Wonderful things </a:t>
            </a:r>
            <a:r>
              <a:rPr lang="en-US" dirty="0"/>
              <a:t>(</a:t>
            </a:r>
            <a:r>
              <a:rPr lang="en-US" i="1" dirty="0" err="1"/>
              <a:t>thaumasios</a:t>
            </a:r>
            <a:r>
              <a:rPr lang="en-US" dirty="0"/>
              <a:t>): “pertaining to being a cause of wonder or worthy of amazement, </a:t>
            </a:r>
            <a:r>
              <a:rPr lang="en-US" i="1" dirty="0"/>
              <a:t>wonderful, remarkable, admirable</a:t>
            </a:r>
            <a:r>
              <a:rPr lang="en-US" dirty="0"/>
              <a:t>” (BDAG, 445).</a:t>
            </a:r>
          </a:p>
          <a:p>
            <a:pPr lvl="1"/>
            <a:r>
              <a:rPr lang="en-US" dirty="0">
                <a:latin typeface="Source Sans Pro Black" panose="020B0803030403020204" pitchFamily="34" charset="0"/>
              </a:rPr>
              <a:t>Hosanna</a:t>
            </a:r>
            <a:r>
              <a:rPr lang="en-US" dirty="0"/>
              <a:t>: “a shout of praise” that literally means “save, I pray” (BDAG, 1106).</a:t>
            </a:r>
          </a:p>
          <a:p>
            <a:pPr lvl="1"/>
            <a:r>
              <a:rPr lang="en-US" dirty="0"/>
              <a:t>Why were the chief priests and scribes indignant?</a:t>
            </a:r>
          </a:p>
          <a:p>
            <a:endParaRPr lang="en-US" dirty="0"/>
          </a:p>
        </p:txBody>
      </p:sp>
    </p:spTree>
    <p:extLst>
      <p:ext uri="{BB962C8B-B14F-4D97-AF65-F5344CB8AC3E}">
        <p14:creationId xmlns:p14="http://schemas.microsoft.com/office/powerpoint/2010/main" val="405655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74321-AFDA-7E53-0C58-3EF3426B3C8D}"/>
              </a:ext>
            </a:extLst>
          </p:cNvPr>
          <p:cNvSpPr>
            <a:spLocks noGrp="1"/>
          </p:cNvSpPr>
          <p:nvPr>
            <p:ph type="title"/>
          </p:nvPr>
        </p:nvSpPr>
        <p:spPr/>
        <p:txBody>
          <a:bodyPr/>
          <a:lstStyle/>
          <a:p>
            <a:r>
              <a:rPr lang="en-US" dirty="0"/>
              <a:t>Matthew 21:16</a:t>
            </a:r>
          </a:p>
        </p:txBody>
      </p:sp>
      <p:sp>
        <p:nvSpPr>
          <p:cNvPr id="3" name="Content Placeholder 2">
            <a:extLst>
              <a:ext uri="{FF2B5EF4-FFF2-40B4-BE49-F238E27FC236}">
                <a16:creationId xmlns:a16="http://schemas.microsoft.com/office/drawing/2014/main" id="{CFA235F5-B435-3B47-755F-4B1823901179}"/>
              </a:ext>
            </a:extLst>
          </p:cNvPr>
          <p:cNvSpPr>
            <a:spLocks noGrp="1"/>
          </p:cNvSpPr>
          <p:nvPr>
            <p:ph idx="1"/>
          </p:nvPr>
        </p:nvSpPr>
        <p:spPr/>
        <p:txBody>
          <a:bodyPr>
            <a:normAutofit fontScale="92500"/>
          </a:bodyPr>
          <a:lstStyle/>
          <a:p>
            <a:r>
              <a:rPr lang="en-US" dirty="0">
                <a:latin typeface="Source Sans Pro Black" panose="020B0803030403020204" pitchFamily="34" charset="0"/>
              </a:rPr>
              <a:t>“. . . and they said to him, ‘Do you hear what these are saying?’ And Jesus said to them, ‘Yes; have you never read, “Out of the mouth of infants and nursing babies you have prepared praise”?’”</a:t>
            </a:r>
          </a:p>
          <a:p>
            <a:pPr lvl="1"/>
            <a:r>
              <a:rPr lang="en-US" dirty="0"/>
              <a:t>Jesus quoted Psalm 8:2—“Out of the mouth of babies and infants, you have established strength because of your foes, to still the enemy and the avenger.”</a:t>
            </a:r>
          </a:p>
          <a:p>
            <a:pPr lvl="2"/>
            <a:r>
              <a:rPr lang="en-US" dirty="0"/>
              <a:t>Of whom is Psalm 8 speaking?</a:t>
            </a:r>
          </a:p>
          <a:p>
            <a:pPr lvl="2"/>
            <a:r>
              <a:rPr lang="en-US" dirty="0"/>
              <a:t>To whom is it applied in this verse?</a:t>
            </a:r>
          </a:p>
          <a:p>
            <a:pPr lvl="1"/>
            <a:r>
              <a:rPr lang="en-US" dirty="0">
                <a:latin typeface="Source Sans Pro Black" panose="020B0803030403020204" pitchFamily="34" charset="0"/>
              </a:rPr>
              <a:t>Leon Morris: </a:t>
            </a:r>
            <a:r>
              <a:rPr lang="en-US" dirty="0"/>
              <a:t>“It is not without its interest that they picked on the easiest target they could find—little children. They had no criticism of the unholy traders who defiled the sacred place, but they objected to the praises of children” (</a:t>
            </a:r>
            <a:r>
              <a:rPr lang="en-US" i="1" dirty="0"/>
              <a:t>The Gospel according to Matthew</a:t>
            </a:r>
            <a:r>
              <a:rPr lang="en-US" dirty="0"/>
              <a:t>, The Pillar New Testament Commentary, 528–529).</a:t>
            </a:r>
          </a:p>
          <a:p>
            <a:endParaRPr lang="en-US" dirty="0"/>
          </a:p>
        </p:txBody>
      </p:sp>
    </p:spTree>
    <p:extLst>
      <p:ext uri="{BB962C8B-B14F-4D97-AF65-F5344CB8AC3E}">
        <p14:creationId xmlns:p14="http://schemas.microsoft.com/office/powerpoint/2010/main" val="233068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87BC6-A344-E041-6630-BCEB7AF516E7}"/>
              </a:ext>
            </a:extLst>
          </p:cNvPr>
          <p:cNvSpPr>
            <a:spLocks noGrp="1"/>
          </p:cNvSpPr>
          <p:nvPr>
            <p:ph type="title"/>
          </p:nvPr>
        </p:nvSpPr>
        <p:spPr/>
        <p:txBody>
          <a:bodyPr/>
          <a:lstStyle/>
          <a:p>
            <a:r>
              <a:rPr lang="en-US" dirty="0"/>
              <a:t>Matthew 21:17</a:t>
            </a:r>
          </a:p>
        </p:txBody>
      </p:sp>
      <p:sp>
        <p:nvSpPr>
          <p:cNvPr id="3" name="Content Placeholder 2">
            <a:extLst>
              <a:ext uri="{FF2B5EF4-FFF2-40B4-BE49-F238E27FC236}">
                <a16:creationId xmlns:a16="http://schemas.microsoft.com/office/drawing/2014/main" id="{78958334-E5B7-CF94-9D2D-8EDA25555C97}"/>
              </a:ext>
            </a:extLst>
          </p:cNvPr>
          <p:cNvSpPr>
            <a:spLocks noGrp="1"/>
          </p:cNvSpPr>
          <p:nvPr>
            <p:ph idx="1"/>
          </p:nvPr>
        </p:nvSpPr>
        <p:spPr>
          <a:xfrm>
            <a:off x="838200" y="1825625"/>
            <a:ext cx="10515600" cy="4788820"/>
          </a:xfrm>
        </p:spPr>
        <p:txBody>
          <a:bodyPr>
            <a:normAutofit/>
          </a:bodyPr>
          <a:lstStyle/>
          <a:p>
            <a:r>
              <a:rPr lang="en-US" dirty="0">
                <a:latin typeface="Source Sans Pro Black" panose="020B0803030403020204" pitchFamily="34" charset="0"/>
              </a:rPr>
              <a:t>And leaving them, he went out of the city to Bethany and lodged there.</a:t>
            </a:r>
          </a:p>
          <a:p>
            <a:pPr lvl="1"/>
            <a:r>
              <a:rPr lang="en-US" dirty="0"/>
              <a:t>This verse marks the end of the activities of Monday of Passion week.</a:t>
            </a:r>
          </a:p>
          <a:p>
            <a:pPr lvl="1"/>
            <a:r>
              <a:rPr lang="en-US" dirty="0"/>
              <a:t>Note that Jesus stays at Bethany, the village where Lazarus and Simon the Leper lived (Mark 11:1, 11, 12; cf. John 12:1; Matt. 26:6).</a:t>
            </a:r>
          </a:p>
          <a:p>
            <a:pPr lvl="2"/>
            <a:endParaRPr lang="en-US" dirty="0"/>
          </a:p>
          <a:p>
            <a:endParaRPr lang="en-US" dirty="0"/>
          </a:p>
        </p:txBody>
      </p:sp>
    </p:spTree>
    <p:extLst>
      <p:ext uri="{BB962C8B-B14F-4D97-AF65-F5344CB8AC3E}">
        <p14:creationId xmlns:p14="http://schemas.microsoft.com/office/powerpoint/2010/main" val="313233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ap of a mountain&#10;&#10;Description automatically generated">
            <a:extLst>
              <a:ext uri="{FF2B5EF4-FFF2-40B4-BE49-F238E27FC236}">
                <a16:creationId xmlns:a16="http://schemas.microsoft.com/office/drawing/2014/main" id="{D8FD4049-A8EB-29C7-F0DD-AE35ABEAC171}"/>
              </a:ext>
            </a:extLst>
          </p:cNvPr>
          <p:cNvPicPr>
            <a:picLocks noChangeAspect="1"/>
          </p:cNvPicPr>
          <p:nvPr/>
        </p:nvPicPr>
        <p:blipFill rotWithShape="1">
          <a:blip r:embed="rId2">
            <a:extLst>
              <a:ext uri="{28A0092B-C50C-407E-A947-70E740481C1C}">
                <a14:useLocalDpi xmlns:a14="http://schemas.microsoft.com/office/drawing/2010/main" val="0"/>
              </a:ext>
            </a:extLst>
          </a:blip>
          <a:srcRect t="7316" b="10881"/>
          <a:stretch/>
        </p:blipFill>
        <p:spPr>
          <a:xfrm>
            <a:off x="20" y="1282"/>
            <a:ext cx="12191980" cy="6856718"/>
          </a:xfrm>
          <a:prstGeom prst="rect">
            <a:avLst/>
          </a:prstGeom>
        </p:spPr>
      </p:pic>
    </p:spTree>
    <p:extLst>
      <p:ext uri="{BB962C8B-B14F-4D97-AF65-F5344CB8AC3E}">
        <p14:creationId xmlns:p14="http://schemas.microsoft.com/office/powerpoint/2010/main" val="370170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8C85-F827-4B13-7FFD-485B54FA5694}"/>
              </a:ext>
            </a:extLst>
          </p:cNvPr>
          <p:cNvSpPr>
            <a:spLocks noGrp="1"/>
          </p:cNvSpPr>
          <p:nvPr>
            <p:ph type="title"/>
          </p:nvPr>
        </p:nvSpPr>
        <p:spPr/>
        <p:txBody>
          <a:bodyPr>
            <a:normAutofit/>
          </a:bodyPr>
          <a:lstStyle/>
          <a:p>
            <a:r>
              <a:rPr lang="en-US" sz="3600" dirty="0"/>
              <a:t>Events Occurring on Tuesday of Passion Week</a:t>
            </a:r>
          </a:p>
        </p:txBody>
      </p:sp>
      <p:sp>
        <p:nvSpPr>
          <p:cNvPr id="3" name="Content Placeholder 2">
            <a:extLst>
              <a:ext uri="{FF2B5EF4-FFF2-40B4-BE49-F238E27FC236}">
                <a16:creationId xmlns:a16="http://schemas.microsoft.com/office/drawing/2014/main" id="{71BDCEAD-613A-7930-CA08-F926BD147D6A}"/>
              </a:ext>
            </a:extLst>
          </p:cNvPr>
          <p:cNvSpPr>
            <a:spLocks noGrp="1"/>
          </p:cNvSpPr>
          <p:nvPr>
            <p:ph idx="1"/>
          </p:nvPr>
        </p:nvSpPr>
        <p:spPr/>
        <p:txBody>
          <a:bodyPr/>
          <a:lstStyle/>
          <a:p>
            <a:r>
              <a:rPr lang="en-US" dirty="0"/>
              <a:t>The Fig Tree Withered (Matt. 21:20-22)</a:t>
            </a:r>
          </a:p>
          <a:p>
            <a:r>
              <a:rPr lang="en-US" dirty="0"/>
              <a:t>Christ’s Authority Challenged (Matt. 21:23-27)</a:t>
            </a:r>
          </a:p>
          <a:p>
            <a:r>
              <a:rPr lang="en-US" dirty="0"/>
              <a:t>Three Parables of Warning (Matt. 21:28</a:t>
            </a:r>
            <a:r>
              <a:rPr lang="en-US" dirty="0">
                <a:latin typeface="Adobe Gothic Std B" panose="020B0800000000000000" pitchFamily="34" charset="-128"/>
              </a:rPr>
              <a:t>‐</a:t>
            </a:r>
            <a:r>
              <a:rPr lang="en-US" dirty="0"/>
              <a:t>22:14)</a:t>
            </a:r>
          </a:p>
          <a:p>
            <a:r>
              <a:rPr lang="en-US" dirty="0"/>
              <a:t>Three Questions by the Jewish Rulers (Matt. 22:15-40)</a:t>
            </a:r>
          </a:p>
          <a:p>
            <a:r>
              <a:rPr lang="en-US" dirty="0"/>
              <a:t>Jesus’s Unanswerable Question (Matt. 22:41-46).</a:t>
            </a:r>
          </a:p>
          <a:p>
            <a:r>
              <a:rPr lang="en-US" dirty="0"/>
              <a:t>Woes Against the Scribes and Pharisees (Matt. 23)</a:t>
            </a:r>
          </a:p>
          <a:p>
            <a:r>
              <a:rPr lang="en-US" dirty="0"/>
              <a:t>Sermon on the Destruction of Jerusalem and the End of the World (Matt. 24:1</a:t>
            </a:r>
            <a:r>
              <a:rPr lang="en-US" dirty="0">
                <a:latin typeface="Adobe Gothic Std B" panose="020B0800000000000000" pitchFamily="34" charset="-128"/>
              </a:rPr>
              <a:t>‐</a:t>
            </a:r>
            <a:r>
              <a:rPr lang="en-US" dirty="0"/>
              <a:t>26:2)</a:t>
            </a:r>
          </a:p>
        </p:txBody>
      </p:sp>
    </p:spTree>
    <p:extLst>
      <p:ext uri="{BB962C8B-B14F-4D97-AF65-F5344CB8AC3E}">
        <p14:creationId xmlns:p14="http://schemas.microsoft.com/office/powerpoint/2010/main" val="559735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14E12-0BBD-7EBB-5736-CC4785F363A3}"/>
              </a:ext>
            </a:extLst>
          </p:cNvPr>
          <p:cNvSpPr>
            <a:spLocks noGrp="1"/>
          </p:cNvSpPr>
          <p:nvPr>
            <p:ph type="title"/>
          </p:nvPr>
        </p:nvSpPr>
        <p:spPr/>
        <p:txBody>
          <a:bodyPr/>
          <a:lstStyle/>
          <a:p>
            <a:r>
              <a:rPr lang="en-US" dirty="0"/>
              <a:t>Tuesday: Jesus Curses the Fig Tree</a:t>
            </a:r>
            <a:br>
              <a:rPr lang="en-US" sz="2400" dirty="0"/>
            </a:br>
            <a:r>
              <a:rPr lang="en-US" sz="2400" dirty="0"/>
              <a:t>Matthew 21:18-22</a:t>
            </a:r>
          </a:p>
        </p:txBody>
      </p:sp>
      <p:sp>
        <p:nvSpPr>
          <p:cNvPr id="3" name="Content Placeholder 2">
            <a:extLst>
              <a:ext uri="{FF2B5EF4-FFF2-40B4-BE49-F238E27FC236}">
                <a16:creationId xmlns:a16="http://schemas.microsoft.com/office/drawing/2014/main" id="{B2AF36B6-4F6C-E124-098B-D547E3007B1A}"/>
              </a:ext>
            </a:extLst>
          </p:cNvPr>
          <p:cNvSpPr>
            <a:spLocks noGrp="1"/>
          </p:cNvSpPr>
          <p:nvPr>
            <p:ph idx="1"/>
          </p:nvPr>
        </p:nvSpPr>
        <p:spPr/>
        <p:txBody>
          <a:bodyPr/>
          <a:lstStyle/>
          <a:p>
            <a:r>
              <a:rPr lang="en-US" dirty="0"/>
              <a:t>In the morning, as he was returning to the city, he became hungry. And seeing a fig tree by the wayside, he went to it and found nothing on it but only leaves. And he said to it, “May no fruit ever come from you again!” And the fig tree withered at once. When the disciples saw it, they marveled, saying, “How did the fig tree wither at once?” And Jesus answered them, “Truly, I say to you, if you have faith and do not doubt, you will not only do what has been done to the fig tree, but even if you say to this mountain, ‘Be taken up and thrown into the sea,’ it will happen. And whatever you ask in prayer, you will receive, if you have faith.”</a:t>
            </a:r>
          </a:p>
          <a:p>
            <a:endParaRPr lang="en-US" dirty="0"/>
          </a:p>
        </p:txBody>
      </p:sp>
    </p:spTree>
    <p:extLst>
      <p:ext uri="{BB962C8B-B14F-4D97-AF65-F5344CB8AC3E}">
        <p14:creationId xmlns:p14="http://schemas.microsoft.com/office/powerpoint/2010/main" val="2293289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40661-11D2-74F1-24EE-006D2A7E3DCB}"/>
              </a:ext>
            </a:extLst>
          </p:cNvPr>
          <p:cNvSpPr>
            <a:spLocks noGrp="1"/>
          </p:cNvSpPr>
          <p:nvPr>
            <p:ph type="title"/>
          </p:nvPr>
        </p:nvSpPr>
        <p:spPr>
          <a:xfrm>
            <a:off x="410197" y="365126"/>
            <a:ext cx="11442819" cy="762920"/>
          </a:xfrm>
        </p:spPr>
        <p:txBody>
          <a:bodyPr/>
          <a:lstStyle/>
          <a:p>
            <a:r>
              <a:rPr lang="en-US" dirty="0"/>
              <a:t>Mark’s Account</a:t>
            </a:r>
          </a:p>
        </p:txBody>
      </p:sp>
      <p:sp>
        <p:nvSpPr>
          <p:cNvPr id="3" name="Content Placeholder 2">
            <a:extLst>
              <a:ext uri="{FF2B5EF4-FFF2-40B4-BE49-F238E27FC236}">
                <a16:creationId xmlns:a16="http://schemas.microsoft.com/office/drawing/2014/main" id="{B5C42B12-85F7-5E06-CF02-9C86C6C98491}"/>
              </a:ext>
            </a:extLst>
          </p:cNvPr>
          <p:cNvSpPr>
            <a:spLocks noGrp="1"/>
          </p:cNvSpPr>
          <p:nvPr>
            <p:ph idx="1"/>
          </p:nvPr>
        </p:nvSpPr>
        <p:spPr>
          <a:xfrm>
            <a:off x="410197" y="1256232"/>
            <a:ext cx="11442819" cy="5460762"/>
          </a:xfrm>
        </p:spPr>
        <p:txBody>
          <a:bodyPr>
            <a:normAutofit fontScale="85000" lnSpcReduction="20000"/>
          </a:bodyPr>
          <a:lstStyle/>
          <a:p>
            <a:pPr marL="0" indent="0">
              <a:buNone/>
            </a:pPr>
            <a:r>
              <a:rPr lang="en-US" dirty="0"/>
              <a:t>On the following day, when they came from Bethany, he was hungry. And seeing in the distance a fig tree in leaf, he went to see if he could find anything on it. When he came to it, he found nothing but leaves, for it was not the season for figs. And he said to it, “May no one ever eat fruit from you again.” And his disciples heard it. </a:t>
            </a:r>
            <a:r>
              <a:rPr lang="en-US" dirty="0">
                <a:solidFill>
                  <a:srgbClr val="FF0000"/>
                </a:solidFill>
              </a:rPr>
              <a:t>And they came to Jerusalem. And he entered the temple and began to drive out those who sold and those who bought in the temple, and he overturned the tables of the money-changers and the seats of those who sold pigeons. And he would not allow anyone to carry anything through the temple. And he was teaching them and saying to them, “Is it not written, ‘My house shall be called a house of prayer for all the nations’? But you have made it a den of robbers.” And the chief priests and the scribes heard it and were seeking a way to destroy him, for they feared him, because all the crowd was astonished at his teaching.</a:t>
            </a:r>
            <a:r>
              <a:rPr lang="en-US" dirty="0"/>
              <a:t> And when evening came they went out of the city. As they passed by in the morning, they saw the fig tree withered away to its roots. And Peter remembered and said to him, “Rabbi, look! The fig tree that you cursed has withered.” And Jesus answered them, “Have faith in God. Truly, I say to you, whoever says to this mountain, ‘Be taken up and thrown into the sea,’ and does not doubt in his heart, but believes that what he says will come to pass, it will be done for him. Therefore I tell you, whatever you ask in prayer, believe that you have received it, and it will be yours. And whenever you stand praying, forgive, if you have anything against anyone, so that your Father also who is in heaven may forgive you your trespasses.”</a:t>
            </a:r>
          </a:p>
          <a:p>
            <a:endParaRPr lang="en-US" dirty="0"/>
          </a:p>
        </p:txBody>
      </p:sp>
    </p:spTree>
    <p:extLst>
      <p:ext uri="{BB962C8B-B14F-4D97-AF65-F5344CB8AC3E}">
        <p14:creationId xmlns:p14="http://schemas.microsoft.com/office/powerpoint/2010/main" val="10633507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68E46-A525-2FCB-C66C-6B81D8A0577C}"/>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FE98CCDD-0A36-6547-FC16-1F3C830DEDA3}"/>
              </a:ext>
            </a:extLst>
          </p:cNvPr>
          <p:cNvSpPr>
            <a:spLocks noGrp="1"/>
          </p:cNvSpPr>
          <p:nvPr>
            <p:ph idx="1"/>
          </p:nvPr>
        </p:nvSpPr>
        <p:spPr>
          <a:xfrm>
            <a:off x="838200" y="1825624"/>
            <a:ext cx="10515600" cy="4805911"/>
          </a:xfrm>
        </p:spPr>
        <p:txBody>
          <a:bodyPr>
            <a:normAutofit/>
          </a:bodyPr>
          <a:lstStyle/>
          <a:p>
            <a:r>
              <a:rPr lang="en-US" dirty="0"/>
              <a:t>Matthew has separated the cleansing of the Temple account from the cursing of the fig tree. Matthew compresses the cursing of the fig tree and its effect occurred into one event . </a:t>
            </a:r>
          </a:p>
          <a:p>
            <a:r>
              <a:rPr lang="en-US" dirty="0"/>
              <a:t>Mark gives details Matthew did not include.</a:t>
            </a:r>
          </a:p>
          <a:p>
            <a:pPr lvl="1"/>
            <a:r>
              <a:rPr lang="en-US" dirty="0">
                <a:latin typeface="Source Sans Pro Black" panose="020B0803030403020204" pitchFamily="34" charset="0"/>
              </a:rPr>
              <a:t>Monday:</a:t>
            </a:r>
            <a:r>
              <a:rPr lang="en-US" dirty="0"/>
              <a:t> </a:t>
            </a:r>
          </a:p>
          <a:p>
            <a:pPr lvl="2"/>
            <a:r>
              <a:rPr lang="en-US" dirty="0"/>
              <a:t>Jesus curses the fig tree (Mark 11:12-14).</a:t>
            </a:r>
          </a:p>
          <a:p>
            <a:pPr lvl="2"/>
            <a:r>
              <a:rPr lang="en-US" dirty="0"/>
              <a:t>Jesus cleanses the Temple (Mark 11:15-18)</a:t>
            </a:r>
          </a:p>
          <a:p>
            <a:pPr lvl="1"/>
            <a:r>
              <a:rPr lang="en-US" dirty="0">
                <a:latin typeface="Source Sans Pro Black" panose="020B0803030403020204" pitchFamily="34" charset="0"/>
              </a:rPr>
              <a:t>Tuesday:</a:t>
            </a:r>
          </a:p>
          <a:p>
            <a:pPr lvl="2"/>
            <a:r>
              <a:rPr lang="en-US" dirty="0"/>
              <a:t>Jesus explains the lesson from the Withered Tree (Mark 11:20-25)</a:t>
            </a:r>
          </a:p>
        </p:txBody>
      </p:sp>
    </p:spTree>
    <p:extLst>
      <p:ext uri="{BB962C8B-B14F-4D97-AF65-F5344CB8AC3E}">
        <p14:creationId xmlns:p14="http://schemas.microsoft.com/office/powerpoint/2010/main" val="182885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ircle(in)">
                                      <p:cBhvr>
                                        <p:cTn id="13" dur="2000"/>
                                        <p:tgtEl>
                                          <p:spTgt spid="3">
                                            <p:txEl>
                                              <p:pRg st="3" end="3"/>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circle(in)">
                                      <p:cBhvr>
                                        <p:cTn id="16" dur="2000"/>
                                        <p:tgtEl>
                                          <p:spTgt spid="3">
                                            <p:txEl>
                                              <p:pRg st="4" end="4"/>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circle(in)">
                                      <p:cBhvr>
                                        <p:cTn id="19" dur="2000"/>
                                        <p:tgtEl>
                                          <p:spTgt spid="3">
                                            <p:txEl>
                                              <p:pRg st="5" end="5"/>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ircle(in)">
                                      <p:cBhvr>
                                        <p:cTn id="2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2E10C-9B5A-6212-F12E-91BFD24B0940}"/>
              </a:ext>
            </a:extLst>
          </p:cNvPr>
          <p:cNvSpPr>
            <a:spLocks noGrp="1"/>
          </p:cNvSpPr>
          <p:nvPr>
            <p:ph type="title"/>
          </p:nvPr>
        </p:nvSpPr>
        <p:spPr/>
        <p:txBody>
          <a:bodyPr/>
          <a:lstStyle/>
          <a:p>
            <a:r>
              <a:rPr lang="en-US" dirty="0"/>
              <a:t>Three Symbolic Acts</a:t>
            </a:r>
          </a:p>
        </p:txBody>
      </p:sp>
      <p:sp>
        <p:nvSpPr>
          <p:cNvPr id="3" name="Content Placeholder 2">
            <a:extLst>
              <a:ext uri="{FF2B5EF4-FFF2-40B4-BE49-F238E27FC236}">
                <a16:creationId xmlns:a16="http://schemas.microsoft.com/office/drawing/2014/main" id="{316DB55E-1347-BB8E-63D2-178099196BF2}"/>
              </a:ext>
            </a:extLst>
          </p:cNvPr>
          <p:cNvSpPr>
            <a:spLocks noGrp="1"/>
          </p:cNvSpPr>
          <p:nvPr>
            <p:ph idx="1"/>
          </p:nvPr>
        </p:nvSpPr>
        <p:spPr/>
        <p:txBody>
          <a:bodyPr/>
          <a:lstStyle/>
          <a:p>
            <a:r>
              <a:rPr lang="en-US" dirty="0">
                <a:latin typeface="Source Sans Pro Black" panose="020B0803030403020204" pitchFamily="34" charset="0"/>
              </a:rPr>
              <a:t>The triumphal entry: </a:t>
            </a:r>
            <a:r>
              <a:rPr lang="en-US" dirty="0"/>
              <a:t>the Messiah is coming to take authority over His people</a:t>
            </a:r>
          </a:p>
          <a:p>
            <a:r>
              <a:rPr lang="en-US" dirty="0">
                <a:latin typeface="Source Sans Pro Black" panose="020B0803030403020204" pitchFamily="34" charset="0"/>
              </a:rPr>
              <a:t>The cleansing of the Temple: </a:t>
            </a:r>
            <a:r>
              <a:rPr lang="en-US" dirty="0"/>
              <a:t>the Messiah takes authority over His temple</a:t>
            </a:r>
          </a:p>
          <a:p>
            <a:r>
              <a:rPr lang="en-US" dirty="0">
                <a:latin typeface="Source Sans Pro Black" panose="020B0803030403020204" pitchFamily="34" charset="0"/>
              </a:rPr>
              <a:t>The cursing of the fig tree: </a:t>
            </a:r>
            <a:r>
              <a:rPr lang="en-US" dirty="0"/>
              <a:t>the Messiah foretells His judgment over Jerusalem</a:t>
            </a:r>
          </a:p>
        </p:txBody>
      </p:sp>
    </p:spTree>
    <p:extLst>
      <p:ext uri="{BB962C8B-B14F-4D97-AF65-F5344CB8AC3E}">
        <p14:creationId xmlns:p14="http://schemas.microsoft.com/office/powerpoint/2010/main" val="1518816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1F32C-BE41-E101-4C64-B0888E6C2138}"/>
              </a:ext>
            </a:extLst>
          </p:cNvPr>
          <p:cNvSpPr>
            <a:spLocks noGrp="1"/>
          </p:cNvSpPr>
          <p:nvPr>
            <p:ph type="title"/>
          </p:nvPr>
        </p:nvSpPr>
        <p:spPr/>
        <p:txBody>
          <a:bodyPr/>
          <a:lstStyle/>
          <a:p>
            <a:r>
              <a:rPr lang="en-US" dirty="0"/>
              <a:t>Matthew 21:18</a:t>
            </a:r>
          </a:p>
        </p:txBody>
      </p:sp>
      <p:sp>
        <p:nvSpPr>
          <p:cNvPr id="3" name="Content Placeholder 2">
            <a:extLst>
              <a:ext uri="{FF2B5EF4-FFF2-40B4-BE49-F238E27FC236}">
                <a16:creationId xmlns:a16="http://schemas.microsoft.com/office/drawing/2014/main" id="{55DFAA1E-0FB6-EDF4-F81F-371F93B51038}"/>
              </a:ext>
            </a:extLst>
          </p:cNvPr>
          <p:cNvSpPr>
            <a:spLocks noGrp="1"/>
          </p:cNvSpPr>
          <p:nvPr>
            <p:ph idx="1"/>
          </p:nvPr>
        </p:nvSpPr>
        <p:spPr/>
        <p:txBody>
          <a:bodyPr/>
          <a:lstStyle/>
          <a:p>
            <a:r>
              <a:rPr lang="en-US" dirty="0">
                <a:latin typeface="Source Sans Pro Black" panose="020B0803030403020204" pitchFamily="34" charset="0"/>
              </a:rPr>
              <a:t>In the morning, as he was returning to the city, he became hungry.</a:t>
            </a:r>
          </a:p>
          <a:p>
            <a:pPr lvl="1"/>
            <a:r>
              <a:rPr lang="en-US" dirty="0">
                <a:latin typeface="Source Sans Pro Black" panose="020B0803030403020204" pitchFamily="34" charset="0"/>
              </a:rPr>
              <a:t>Sunday evening</a:t>
            </a:r>
            <a:r>
              <a:rPr lang="en-US" dirty="0"/>
              <a:t>, Jesus left the Temple and returned to Bethany. </a:t>
            </a:r>
          </a:p>
          <a:p>
            <a:pPr lvl="1"/>
            <a:r>
              <a:rPr lang="en-US" dirty="0">
                <a:latin typeface="Source Sans Pro Black" panose="020B0803030403020204" pitchFamily="34" charset="0"/>
              </a:rPr>
              <a:t>Monday morning </a:t>
            </a:r>
            <a:r>
              <a:rPr lang="en-US" dirty="0"/>
              <a:t>is when Jesus hungered and pronounced a curse on the fig tree.</a:t>
            </a:r>
          </a:p>
          <a:p>
            <a:pPr lvl="2"/>
            <a:r>
              <a:rPr lang="en-US" dirty="0">
                <a:latin typeface="Source Sans Pro Black" panose="020B0803030403020204" pitchFamily="34" charset="0"/>
              </a:rPr>
              <a:t>Morning</a:t>
            </a:r>
            <a:r>
              <a:rPr lang="en-US" dirty="0"/>
              <a:t> (</a:t>
            </a:r>
            <a:r>
              <a:rPr lang="en-US" i="1" dirty="0" err="1"/>
              <a:t>prōï</a:t>
            </a:r>
            <a:r>
              <a:rPr lang="en-US" dirty="0"/>
              <a:t>): the fourth watch of night was 3-6 am. This Greek word </a:t>
            </a:r>
            <a:r>
              <a:rPr lang="en-US" i="1" dirty="0" err="1"/>
              <a:t>prōï</a:t>
            </a:r>
            <a:r>
              <a:rPr lang="en-US" i="1" dirty="0"/>
              <a:t> </a:t>
            </a:r>
            <a:r>
              <a:rPr lang="en-US" dirty="0"/>
              <a:t>means “in the early part of the daylight period, </a:t>
            </a:r>
            <a:r>
              <a:rPr lang="en-US" i="1" dirty="0"/>
              <a:t>early, early in the morning</a:t>
            </a:r>
            <a:r>
              <a:rPr lang="en-US" dirty="0"/>
              <a:t>” (BDAG, 892).</a:t>
            </a:r>
          </a:p>
          <a:p>
            <a:pPr lvl="1"/>
            <a:r>
              <a:rPr lang="en-US" dirty="0"/>
              <a:t>What does “he became hungry” show about Jesus?</a:t>
            </a:r>
          </a:p>
        </p:txBody>
      </p:sp>
    </p:spTree>
    <p:extLst>
      <p:ext uri="{BB962C8B-B14F-4D97-AF65-F5344CB8AC3E}">
        <p14:creationId xmlns:p14="http://schemas.microsoft.com/office/powerpoint/2010/main" val="210981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F9723-A900-9D3E-5EC6-1C0646613049}"/>
              </a:ext>
            </a:extLst>
          </p:cNvPr>
          <p:cNvSpPr>
            <a:spLocks noGrp="1"/>
          </p:cNvSpPr>
          <p:nvPr>
            <p:ph type="title"/>
          </p:nvPr>
        </p:nvSpPr>
        <p:spPr/>
        <p:txBody>
          <a:bodyPr/>
          <a:lstStyle/>
          <a:p>
            <a:r>
              <a:rPr lang="en-US" dirty="0"/>
              <a:t>Matthew 21:19</a:t>
            </a:r>
          </a:p>
        </p:txBody>
      </p:sp>
      <p:sp>
        <p:nvSpPr>
          <p:cNvPr id="3" name="Content Placeholder 2">
            <a:extLst>
              <a:ext uri="{FF2B5EF4-FFF2-40B4-BE49-F238E27FC236}">
                <a16:creationId xmlns:a16="http://schemas.microsoft.com/office/drawing/2014/main" id="{AE2209D4-C158-AD2A-AAA7-C1C5800A4F99}"/>
              </a:ext>
            </a:extLst>
          </p:cNvPr>
          <p:cNvSpPr>
            <a:spLocks noGrp="1"/>
          </p:cNvSpPr>
          <p:nvPr>
            <p:ph idx="1"/>
          </p:nvPr>
        </p:nvSpPr>
        <p:spPr/>
        <p:txBody>
          <a:bodyPr>
            <a:normAutofit lnSpcReduction="10000"/>
          </a:bodyPr>
          <a:lstStyle/>
          <a:p>
            <a:r>
              <a:rPr lang="en-US" dirty="0">
                <a:latin typeface="Source Sans Pro Black" panose="020B0803030403020204" pitchFamily="34" charset="0"/>
              </a:rPr>
              <a:t>And seeing a fig tree by the wayside, he went to it and found nothing on it but only leaves. And he said to it, “May no fruit ever come from you again!” And the fig tree withered at once.</a:t>
            </a:r>
          </a:p>
          <a:p>
            <a:pPr lvl="1"/>
            <a:r>
              <a:rPr lang="en-US" dirty="0"/>
              <a:t>That the tree was “by the wayside” is indicative that it was one that had grown up along the path people traveled. In East Texas, we had wild plum trees growing up along the roadside, from which anyone who wished could eat.</a:t>
            </a:r>
          </a:p>
          <a:p>
            <a:pPr lvl="1"/>
            <a:r>
              <a:rPr lang="en-US" dirty="0"/>
              <a:t>Jesus found the fig tree having leaves, but no fruit.</a:t>
            </a:r>
          </a:p>
          <a:p>
            <a:pPr lvl="1"/>
            <a:r>
              <a:rPr lang="en-US" dirty="0"/>
              <a:t>Mark tells us that “it was not the season for figs” (11:13).</a:t>
            </a:r>
          </a:p>
          <a:p>
            <a:pPr lvl="2"/>
            <a:r>
              <a:rPr lang="en-US" dirty="0"/>
              <a:t>Fig trees produce between June and September.</a:t>
            </a:r>
          </a:p>
          <a:p>
            <a:pPr lvl="3"/>
            <a:r>
              <a:rPr lang="en-US" dirty="0"/>
              <a:t>Jesus was in Jerusalem for the Passover, in March/April.</a:t>
            </a:r>
          </a:p>
          <a:p>
            <a:pPr lvl="2"/>
            <a:r>
              <a:rPr lang="en-US" dirty="0"/>
              <a:t>We should not imagine Jesus cursing a tree for not producing figs out of season.</a:t>
            </a:r>
          </a:p>
          <a:p>
            <a:endParaRPr lang="en-US" dirty="0"/>
          </a:p>
        </p:txBody>
      </p:sp>
    </p:spTree>
    <p:extLst>
      <p:ext uri="{BB962C8B-B14F-4D97-AF65-F5344CB8AC3E}">
        <p14:creationId xmlns:p14="http://schemas.microsoft.com/office/powerpoint/2010/main" val="86164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circle(in)">
                                      <p:cBhvr>
                                        <p:cTn id="2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87138-E669-3CB3-6315-7588CFEB3DB5}"/>
              </a:ext>
            </a:extLst>
          </p:cNvPr>
          <p:cNvSpPr>
            <a:spLocks noGrp="1"/>
          </p:cNvSpPr>
          <p:nvPr>
            <p:ph type="title"/>
          </p:nvPr>
        </p:nvSpPr>
        <p:spPr>
          <a:xfrm>
            <a:off x="378069" y="365125"/>
            <a:ext cx="6523893" cy="1325563"/>
          </a:xfrm>
        </p:spPr>
        <p:txBody>
          <a:bodyPr/>
          <a:lstStyle/>
          <a:p>
            <a:r>
              <a:rPr lang="en-US" dirty="0"/>
              <a:t>Fig Tree Horticulture</a:t>
            </a:r>
          </a:p>
        </p:txBody>
      </p:sp>
      <p:sp>
        <p:nvSpPr>
          <p:cNvPr id="3" name="Content Placeholder 2">
            <a:extLst>
              <a:ext uri="{FF2B5EF4-FFF2-40B4-BE49-F238E27FC236}">
                <a16:creationId xmlns:a16="http://schemas.microsoft.com/office/drawing/2014/main" id="{5E8B2E06-DAB8-9DC0-DA36-916DB4DACB26}"/>
              </a:ext>
            </a:extLst>
          </p:cNvPr>
          <p:cNvSpPr>
            <a:spLocks noGrp="1"/>
          </p:cNvSpPr>
          <p:nvPr>
            <p:ph idx="1"/>
          </p:nvPr>
        </p:nvSpPr>
        <p:spPr>
          <a:xfrm>
            <a:off x="378070" y="1825625"/>
            <a:ext cx="6800398" cy="4504838"/>
          </a:xfrm>
        </p:spPr>
        <p:txBody>
          <a:bodyPr>
            <a:normAutofit lnSpcReduction="10000"/>
          </a:bodyPr>
          <a:lstStyle/>
          <a:p>
            <a:r>
              <a:rPr lang="en-US" dirty="0">
                <a:latin typeface="Source Sans Pro Black" panose="020B0803030403020204" pitchFamily="34" charset="0"/>
              </a:rPr>
              <a:t>R. K. Harrison: </a:t>
            </a:r>
            <a:r>
              <a:rPr lang="en-US" dirty="0"/>
              <a:t>“When the young leaves are appearing in spring, every fertile fig will have some </a:t>
            </a:r>
            <a:r>
              <a:rPr lang="en-US" i="1" dirty="0" err="1"/>
              <a:t>taksh</a:t>
            </a:r>
            <a:r>
              <a:rPr lang="en-US" dirty="0"/>
              <a:t> on it, even though the season for edible figs (Mk. 11:13, AV) has not arrived. When the leaves are fully developed the fruit ought to be mature also. But if a tree with leaves has no fruit, it will be barren for the entire season” (ISBE, II, p. 302; he explains </a:t>
            </a:r>
            <a:r>
              <a:rPr lang="en-US" i="1" dirty="0" err="1"/>
              <a:t>taksh</a:t>
            </a:r>
            <a:r>
              <a:rPr lang="en-US" dirty="0"/>
              <a:t> as “underdeveloped fruit” that nevertheless “is often gathered for sale in the markets”)” (quoted in Leon Morris, 530).</a:t>
            </a:r>
            <a:endParaRPr lang="en-US" dirty="0">
              <a:latin typeface="Source Sans Pro Black" panose="020B0803030403020204" pitchFamily="34" charset="0"/>
            </a:endParaRPr>
          </a:p>
        </p:txBody>
      </p:sp>
      <p:pic>
        <p:nvPicPr>
          <p:cNvPr id="5" name="Picture 4" descr="A close-up of a plant&#10;&#10;Description automatically generated with medium confidence">
            <a:extLst>
              <a:ext uri="{FF2B5EF4-FFF2-40B4-BE49-F238E27FC236}">
                <a16:creationId xmlns:a16="http://schemas.microsoft.com/office/drawing/2014/main" id="{7058608D-933B-DC58-AC9E-C11E23409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0100" y="334004"/>
            <a:ext cx="7051431" cy="5288573"/>
          </a:xfrm>
          <a:prstGeom prst="rect">
            <a:avLst/>
          </a:prstGeom>
        </p:spPr>
      </p:pic>
      <p:sp>
        <p:nvSpPr>
          <p:cNvPr id="6" name="TextBox 5">
            <a:extLst>
              <a:ext uri="{FF2B5EF4-FFF2-40B4-BE49-F238E27FC236}">
                <a16:creationId xmlns:a16="http://schemas.microsoft.com/office/drawing/2014/main" id="{588505D0-E814-C4CB-632E-21084A1C6095}"/>
              </a:ext>
            </a:extLst>
          </p:cNvPr>
          <p:cNvSpPr txBox="1"/>
          <p:nvPr/>
        </p:nvSpPr>
        <p:spPr>
          <a:xfrm>
            <a:off x="7110100" y="5709884"/>
            <a:ext cx="5081899" cy="707886"/>
          </a:xfrm>
          <a:prstGeom prst="rect">
            <a:avLst/>
          </a:prstGeom>
          <a:noFill/>
        </p:spPr>
        <p:txBody>
          <a:bodyPr wrap="square" rtlCol="0">
            <a:spAutoFit/>
          </a:bodyPr>
          <a:lstStyle/>
          <a:p>
            <a:r>
              <a:rPr lang="en-US" sz="2000" dirty="0">
                <a:solidFill>
                  <a:schemeClr val="accent6">
                    <a:lumMod val="50000"/>
                  </a:schemeClr>
                </a:solidFill>
                <a:latin typeface="Source Sans Pro Semibold" panose="020B0603030403020204" pitchFamily="34" charset="0"/>
              </a:rPr>
              <a:t>Photo taken in Caesarea Philippi in March/April</a:t>
            </a:r>
          </a:p>
        </p:txBody>
      </p:sp>
    </p:spTree>
    <p:extLst>
      <p:ext uri="{BB962C8B-B14F-4D97-AF65-F5344CB8AC3E}">
        <p14:creationId xmlns:p14="http://schemas.microsoft.com/office/powerpoint/2010/main" val="13881233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B9E-080B-6B48-2C05-46D9B48C13CD}"/>
              </a:ext>
            </a:extLst>
          </p:cNvPr>
          <p:cNvSpPr>
            <a:spLocks noGrp="1"/>
          </p:cNvSpPr>
          <p:nvPr>
            <p:ph type="title"/>
          </p:nvPr>
        </p:nvSpPr>
        <p:spPr/>
        <p:txBody>
          <a:bodyPr/>
          <a:lstStyle/>
          <a:p>
            <a:r>
              <a:rPr lang="en-US" dirty="0"/>
              <a:t>Explanation</a:t>
            </a:r>
          </a:p>
        </p:txBody>
      </p:sp>
      <p:sp>
        <p:nvSpPr>
          <p:cNvPr id="3" name="Content Placeholder 2">
            <a:extLst>
              <a:ext uri="{FF2B5EF4-FFF2-40B4-BE49-F238E27FC236}">
                <a16:creationId xmlns:a16="http://schemas.microsoft.com/office/drawing/2014/main" id="{54054816-92FE-3F43-B76D-C1BA72CEB96D}"/>
              </a:ext>
            </a:extLst>
          </p:cNvPr>
          <p:cNvSpPr>
            <a:spLocks noGrp="1"/>
          </p:cNvSpPr>
          <p:nvPr>
            <p:ph idx="1"/>
          </p:nvPr>
        </p:nvSpPr>
        <p:spPr/>
        <p:txBody>
          <a:bodyPr/>
          <a:lstStyle/>
          <a:p>
            <a:r>
              <a:rPr lang="en-US" dirty="0"/>
              <a:t>Jesus recognizes that because there are leaves, but no unripe figs, on the tree, it will not produce fruit that season. </a:t>
            </a:r>
          </a:p>
          <a:p>
            <a:r>
              <a:rPr lang="en-US" dirty="0"/>
              <a:t>Jesus “curses” the tree does not mean that He used profanity. The curse is this: “May no fruit ever come from you again!”</a:t>
            </a:r>
          </a:p>
          <a:p>
            <a:pPr lvl="1"/>
            <a:r>
              <a:rPr lang="en-US" dirty="0"/>
              <a:t>Jesus’s action on this occasion reminds me of the incident when the demons whom Jesus expelled from a man asked to be sent into the hogs and the hogs ran over a cliff into the Sea of Galilee (Matt. 8:28-34).</a:t>
            </a:r>
          </a:p>
        </p:txBody>
      </p:sp>
    </p:spTree>
    <p:extLst>
      <p:ext uri="{BB962C8B-B14F-4D97-AF65-F5344CB8AC3E}">
        <p14:creationId xmlns:p14="http://schemas.microsoft.com/office/powerpoint/2010/main" val="162207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F1582-AE89-0E8B-4194-5C04DAF516F8}"/>
              </a:ext>
            </a:extLst>
          </p:cNvPr>
          <p:cNvSpPr>
            <a:spLocks noGrp="1"/>
          </p:cNvSpPr>
          <p:nvPr>
            <p:ph type="title"/>
          </p:nvPr>
        </p:nvSpPr>
        <p:spPr/>
        <p:txBody>
          <a:bodyPr/>
          <a:lstStyle/>
          <a:p>
            <a:r>
              <a:rPr lang="en-US" dirty="0"/>
              <a:t>Matthew 21:20</a:t>
            </a:r>
          </a:p>
        </p:txBody>
      </p:sp>
      <p:sp>
        <p:nvSpPr>
          <p:cNvPr id="3" name="Content Placeholder 2">
            <a:extLst>
              <a:ext uri="{FF2B5EF4-FFF2-40B4-BE49-F238E27FC236}">
                <a16:creationId xmlns:a16="http://schemas.microsoft.com/office/drawing/2014/main" id="{D3B5577E-80F5-1A54-0F5D-EB9972274E4E}"/>
              </a:ext>
            </a:extLst>
          </p:cNvPr>
          <p:cNvSpPr>
            <a:spLocks noGrp="1"/>
          </p:cNvSpPr>
          <p:nvPr>
            <p:ph idx="1"/>
          </p:nvPr>
        </p:nvSpPr>
        <p:spPr/>
        <p:txBody>
          <a:bodyPr>
            <a:normAutofit/>
          </a:bodyPr>
          <a:lstStyle/>
          <a:p>
            <a:r>
              <a:rPr lang="en-US" dirty="0">
                <a:latin typeface="Source Sans Pro Black" panose="020B0803030403020204" pitchFamily="34" charset="0"/>
              </a:rPr>
              <a:t>When the disciples saw it, they marveled, saying, “How did the fig tree wither at once?”</a:t>
            </a:r>
          </a:p>
          <a:p>
            <a:pPr lvl="1"/>
            <a:r>
              <a:rPr lang="en-US" dirty="0"/>
              <a:t>In Mark’s account, Jesus curses the tree on Monday morning and the disciples do not see the withered tree until Tuesday morning. </a:t>
            </a:r>
          </a:p>
          <a:p>
            <a:pPr lvl="1"/>
            <a:r>
              <a:rPr lang="en-US" dirty="0"/>
              <a:t>They did not see the cursed tree as they returned to Bethany at the close of Monday.</a:t>
            </a:r>
          </a:p>
          <a:p>
            <a:pPr lvl="1"/>
            <a:r>
              <a:rPr lang="en-US" dirty="0">
                <a:latin typeface="Source Sans Pro Black" panose="020B0803030403020204" pitchFamily="34" charset="0"/>
              </a:rPr>
              <a:t>Kyle Pope </a:t>
            </a:r>
            <a:r>
              <a:rPr lang="en-US" dirty="0"/>
              <a:t>quotes R.C. Foster: “Foster explains: ‘. . . The winding road around the Mount of Olives was regularly used in climbing up to Bethany and the shorter, steeper road leading straight down from the crest was the usual means of entry to Jerusalem from the east. Entering and leaving the city by these different roads, they did not pass by the fig tree on their return trip in the evening’” (1104).</a:t>
            </a:r>
          </a:p>
          <a:p>
            <a:pPr lvl="1"/>
            <a:endParaRPr lang="en-US" dirty="0"/>
          </a:p>
          <a:p>
            <a:endParaRPr lang="en-US" dirty="0"/>
          </a:p>
        </p:txBody>
      </p:sp>
    </p:spTree>
    <p:extLst>
      <p:ext uri="{BB962C8B-B14F-4D97-AF65-F5344CB8AC3E}">
        <p14:creationId xmlns:p14="http://schemas.microsoft.com/office/powerpoint/2010/main" val="311556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 Pilgrimage Paths from Galilee to Jerusalem - Biblical Archaeology Society">
            <a:extLst>
              <a:ext uri="{FF2B5EF4-FFF2-40B4-BE49-F238E27FC236}">
                <a16:creationId xmlns:a16="http://schemas.microsoft.com/office/drawing/2014/main" id="{8D4BF175-04FC-4B73-A5E3-172DE3496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6170" y="0"/>
            <a:ext cx="456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58D6FDF-5AFB-FF01-FC58-3BC64A9ECF97}"/>
              </a:ext>
            </a:extLst>
          </p:cNvPr>
          <p:cNvSpPr txBox="1"/>
          <p:nvPr/>
        </p:nvSpPr>
        <p:spPr>
          <a:xfrm>
            <a:off x="775855" y="1089891"/>
            <a:ext cx="4941454" cy="5016758"/>
          </a:xfrm>
          <a:prstGeom prst="rect">
            <a:avLst/>
          </a:prstGeom>
          <a:noFill/>
        </p:spPr>
        <p:txBody>
          <a:bodyPr wrap="square" rtlCol="0">
            <a:spAutoFit/>
          </a:bodyPr>
          <a:lstStyle/>
          <a:p>
            <a:pPr algn="r"/>
            <a:r>
              <a:rPr lang="en-US" sz="3200" dirty="0">
                <a:latin typeface="Source Sans Pro Semibold" panose="020B0603030403020204" pitchFamily="34" charset="0"/>
              </a:rPr>
              <a:t>Of the three possible routes people from Galilee took to go to Jerusalem, the one highlighted in red seems to be the route Jesus took, given that He healed two blind men at Jericho immediately before arriving at Jerusalem.</a:t>
            </a:r>
          </a:p>
        </p:txBody>
      </p:sp>
    </p:spTree>
    <p:extLst>
      <p:ext uri="{BB962C8B-B14F-4D97-AF65-F5344CB8AC3E}">
        <p14:creationId xmlns:p14="http://schemas.microsoft.com/office/powerpoint/2010/main" val="9622330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AF4B0-8553-84A7-7802-4E8EF304FF4F}"/>
              </a:ext>
            </a:extLst>
          </p:cNvPr>
          <p:cNvSpPr>
            <a:spLocks noGrp="1"/>
          </p:cNvSpPr>
          <p:nvPr>
            <p:ph type="title"/>
          </p:nvPr>
        </p:nvSpPr>
        <p:spPr/>
        <p:txBody>
          <a:bodyPr/>
          <a:lstStyle/>
          <a:p>
            <a:r>
              <a:rPr lang="en-US" dirty="0"/>
              <a:t>The Effect of Jesus’s Curse</a:t>
            </a:r>
          </a:p>
        </p:txBody>
      </p:sp>
      <p:sp>
        <p:nvSpPr>
          <p:cNvPr id="3" name="Content Placeholder 2">
            <a:extLst>
              <a:ext uri="{FF2B5EF4-FFF2-40B4-BE49-F238E27FC236}">
                <a16:creationId xmlns:a16="http://schemas.microsoft.com/office/drawing/2014/main" id="{1438AE6B-E894-A203-83CF-F31278CCE9D7}"/>
              </a:ext>
            </a:extLst>
          </p:cNvPr>
          <p:cNvSpPr>
            <a:spLocks noGrp="1"/>
          </p:cNvSpPr>
          <p:nvPr>
            <p:ph idx="1"/>
          </p:nvPr>
        </p:nvSpPr>
        <p:spPr/>
        <p:txBody>
          <a:bodyPr>
            <a:normAutofit fontScale="92500"/>
          </a:bodyPr>
          <a:lstStyle/>
          <a:p>
            <a:r>
              <a:rPr lang="en-US" dirty="0"/>
              <a:t>The tree was </a:t>
            </a:r>
            <a:r>
              <a:rPr lang="en-US" dirty="0">
                <a:latin typeface="Source Sans Pro Black" panose="020B0803030403020204" pitchFamily="34" charset="0"/>
              </a:rPr>
              <a:t>withered</a:t>
            </a:r>
            <a:r>
              <a:rPr lang="en-US" dirty="0"/>
              <a:t> (</a:t>
            </a:r>
            <a:r>
              <a:rPr lang="en-US" i="1" dirty="0" err="1"/>
              <a:t>xērainō</a:t>
            </a:r>
            <a:r>
              <a:rPr lang="en-US" dirty="0"/>
              <a:t>): “</a:t>
            </a:r>
            <a:r>
              <a:rPr lang="en-US" i="1" dirty="0"/>
              <a:t>become dry, dry up, wither </a:t>
            </a:r>
            <a:r>
              <a:rPr lang="en-US" dirty="0"/>
              <a:t>of trees” (BDAG, 684).</a:t>
            </a:r>
          </a:p>
          <a:p>
            <a:r>
              <a:rPr lang="en-US" dirty="0">
                <a:latin typeface="Source Sans Pro Black" panose="020B0803030403020204" pitchFamily="34" charset="0"/>
              </a:rPr>
              <a:t>Marveled</a:t>
            </a:r>
            <a:r>
              <a:rPr lang="en-US" dirty="0"/>
              <a:t> (</a:t>
            </a:r>
            <a:r>
              <a:rPr lang="en-US" i="1" dirty="0" err="1"/>
              <a:t>thaumazō</a:t>
            </a:r>
            <a:r>
              <a:rPr lang="en-US" dirty="0"/>
              <a:t>): “wonder, marvel, be astonished” (BDAG, 445).</a:t>
            </a:r>
          </a:p>
          <a:p>
            <a:r>
              <a:rPr lang="en-US" dirty="0">
                <a:latin typeface="Source Sans Pro Black" panose="020B0803030403020204" pitchFamily="34" charset="0"/>
              </a:rPr>
              <a:t>At once </a:t>
            </a:r>
            <a:r>
              <a:rPr lang="en-US" dirty="0"/>
              <a:t>(</a:t>
            </a:r>
            <a:r>
              <a:rPr lang="en-US" i="1" dirty="0" err="1"/>
              <a:t>parachrēma</a:t>
            </a:r>
            <a:r>
              <a:rPr lang="en-US" dirty="0"/>
              <a:t>): “pertaining to a point of time that is immediately subsequent to an action, </a:t>
            </a:r>
            <a:r>
              <a:rPr lang="en-US" i="1" dirty="0"/>
              <a:t>at once, immediately</a:t>
            </a:r>
            <a:r>
              <a:rPr lang="en-US" dirty="0"/>
              <a:t>” (BDAG, 773). For a plant that was flourishing with many green leaves to be withered the next morning shows the immediacy of the effect.</a:t>
            </a:r>
          </a:p>
          <a:p>
            <a:pPr lvl="1"/>
            <a:r>
              <a:rPr lang="en-US" dirty="0"/>
              <a:t>Why were they marveling?</a:t>
            </a:r>
          </a:p>
          <a:p>
            <a:pPr lvl="1"/>
            <a:r>
              <a:rPr lang="en-US" dirty="0"/>
              <a:t>What does this tell us about Jesus?</a:t>
            </a:r>
          </a:p>
          <a:p>
            <a:pPr lvl="2"/>
            <a:r>
              <a:rPr lang="en-US" dirty="0"/>
              <a:t>Today, men use chemicals to kill plants (such as bushes growing in a fence row).</a:t>
            </a:r>
          </a:p>
          <a:p>
            <a:pPr lvl="1"/>
            <a:endParaRPr lang="en-US" dirty="0"/>
          </a:p>
        </p:txBody>
      </p:sp>
    </p:spTree>
    <p:extLst>
      <p:ext uri="{BB962C8B-B14F-4D97-AF65-F5344CB8AC3E}">
        <p14:creationId xmlns:p14="http://schemas.microsoft.com/office/powerpoint/2010/main" val="111703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40232-C2F2-8E00-2F20-102AFAE084B5}"/>
              </a:ext>
            </a:extLst>
          </p:cNvPr>
          <p:cNvSpPr>
            <a:spLocks noGrp="1"/>
          </p:cNvSpPr>
          <p:nvPr>
            <p:ph type="title"/>
          </p:nvPr>
        </p:nvSpPr>
        <p:spPr/>
        <p:txBody>
          <a:bodyPr/>
          <a:lstStyle/>
          <a:p>
            <a:r>
              <a:rPr lang="en-US" dirty="0"/>
              <a:t>What Are We to Learn?</a:t>
            </a:r>
          </a:p>
        </p:txBody>
      </p:sp>
      <p:sp>
        <p:nvSpPr>
          <p:cNvPr id="3" name="Content Placeholder 2">
            <a:extLst>
              <a:ext uri="{FF2B5EF4-FFF2-40B4-BE49-F238E27FC236}">
                <a16:creationId xmlns:a16="http://schemas.microsoft.com/office/drawing/2014/main" id="{933DAE9C-340C-8D07-EBF5-97C2F689511F}"/>
              </a:ext>
            </a:extLst>
          </p:cNvPr>
          <p:cNvSpPr>
            <a:spLocks noGrp="1"/>
          </p:cNvSpPr>
          <p:nvPr>
            <p:ph idx="1"/>
          </p:nvPr>
        </p:nvSpPr>
        <p:spPr/>
        <p:txBody>
          <a:bodyPr/>
          <a:lstStyle/>
          <a:p>
            <a:r>
              <a:rPr lang="en-US" dirty="0"/>
              <a:t>Why is Jesus reacting as He does toward the fig tree?</a:t>
            </a:r>
          </a:p>
          <a:p>
            <a:r>
              <a:rPr lang="en-US" dirty="0"/>
              <a:t>What is Jesus teaching through this fig tree with green leaves but no figs?</a:t>
            </a:r>
          </a:p>
          <a:p>
            <a:endParaRPr lang="en-US" dirty="0"/>
          </a:p>
        </p:txBody>
      </p:sp>
    </p:spTree>
    <p:extLst>
      <p:ext uri="{BB962C8B-B14F-4D97-AF65-F5344CB8AC3E}">
        <p14:creationId xmlns:p14="http://schemas.microsoft.com/office/powerpoint/2010/main" val="404922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3721B-9D78-9661-ECED-3A36DACCCCBF}"/>
              </a:ext>
            </a:extLst>
          </p:cNvPr>
          <p:cNvSpPr>
            <a:spLocks noGrp="1"/>
          </p:cNvSpPr>
          <p:nvPr>
            <p:ph type="title"/>
          </p:nvPr>
        </p:nvSpPr>
        <p:spPr/>
        <p:txBody>
          <a:bodyPr/>
          <a:lstStyle/>
          <a:p>
            <a:r>
              <a:rPr lang="en-US" dirty="0"/>
              <a:t>Matthew 21:20</a:t>
            </a:r>
          </a:p>
        </p:txBody>
      </p:sp>
      <p:sp>
        <p:nvSpPr>
          <p:cNvPr id="3" name="Content Placeholder 2">
            <a:extLst>
              <a:ext uri="{FF2B5EF4-FFF2-40B4-BE49-F238E27FC236}">
                <a16:creationId xmlns:a16="http://schemas.microsoft.com/office/drawing/2014/main" id="{18CC2EB2-9470-868D-89DA-05F8DC992BC8}"/>
              </a:ext>
            </a:extLst>
          </p:cNvPr>
          <p:cNvSpPr>
            <a:spLocks noGrp="1"/>
          </p:cNvSpPr>
          <p:nvPr>
            <p:ph idx="1"/>
          </p:nvPr>
        </p:nvSpPr>
        <p:spPr/>
        <p:txBody>
          <a:bodyPr/>
          <a:lstStyle/>
          <a:p>
            <a:r>
              <a:rPr lang="en-US" dirty="0">
                <a:latin typeface="Source Sans Pro Black" panose="020B0803030403020204" pitchFamily="34" charset="0"/>
              </a:rPr>
              <a:t>“And Jesus answered them, ‘Truly, I say to you, if you have faith and do not doubt, you will not only do what has been done to the fig tree, but even if you say to this mountain, “Be taken up and thrown into the sea,” it will happen.’”</a:t>
            </a:r>
          </a:p>
          <a:p>
            <a:pPr lvl="1"/>
            <a:r>
              <a:rPr lang="en-US" dirty="0"/>
              <a:t>This verse reminds one of another: “He said to them, ‘Because of your little faith. For truly, I say to you, if you have faith like a grain of mustard seed, you will say to this mountain, “Move from here to there,” and it will move, and nothing will be impossible for you’” (Matt. 17:20).</a:t>
            </a:r>
          </a:p>
          <a:p>
            <a:pPr lvl="1"/>
            <a:r>
              <a:rPr lang="en-US" dirty="0">
                <a:latin typeface="Source Sans Pro Black" panose="020B0803030403020204" pitchFamily="34" charset="0"/>
              </a:rPr>
              <a:t>Doubt</a:t>
            </a:r>
            <a:r>
              <a:rPr lang="en-US" dirty="0"/>
              <a:t> (</a:t>
            </a:r>
            <a:r>
              <a:rPr lang="en-US" i="1" dirty="0" err="1"/>
              <a:t>diakrinō</a:t>
            </a:r>
            <a:r>
              <a:rPr lang="en-US" dirty="0"/>
              <a:t>): “to be uncertain, </a:t>
            </a:r>
            <a:r>
              <a:rPr lang="en-US" i="1" dirty="0"/>
              <a:t>be at odds with oneself, doubt, waver</a:t>
            </a:r>
            <a:r>
              <a:rPr lang="en-US" dirty="0"/>
              <a:t>” (BDAG, 231).</a:t>
            </a:r>
          </a:p>
          <a:p>
            <a:pPr lvl="1"/>
            <a:endParaRPr lang="en-US" dirty="0"/>
          </a:p>
          <a:p>
            <a:endParaRPr lang="en-US" dirty="0"/>
          </a:p>
        </p:txBody>
      </p:sp>
    </p:spTree>
    <p:extLst>
      <p:ext uri="{BB962C8B-B14F-4D97-AF65-F5344CB8AC3E}">
        <p14:creationId xmlns:p14="http://schemas.microsoft.com/office/powerpoint/2010/main" val="352498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06B71-1334-D926-AA15-FC1ACF1AEE9B}"/>
              </a:ext>
            </a:extLst>
          </p:cNvPr>
          <p:cNvSpPr>
            <a:spLocks noGrp="1"/>
          </p:cNvSpPr>
          <p:nvPr>
            <p:ph type="title"/>
          </p:nvPr>
        </p:nvSpPr>
        <p:spPr/>
        <p:txBody>
          <a:bodyPr/>
          <a:lstStyle/>
          <a:p>
            <a:r>
              <a:rPr lang="en-US" dirty="0"/>
              <a:t>This Mountain</a:t>
            </a:r>
          </a:p>
        </p:txBody>
      </p:sp>
      <p:sp>
        <p:nvSpPr>
          <p:cNvPr id="3" name="Content Placeholder 2">
            <a:extLst>
              <a:ext uri="{FF2B5EF4-FFF2-40B4-BE49-F238E27FC236}">
                <a16:creationId xmlns:a16="http://schemas.microsoft.com/office/drawing/2014/main" id="{B97EB021-4558-983A-A71E-0E2305D9F3BA}"/>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Craig Blomberg: </a:t>
            </a:r>
            <a:r>
              <a:rPr lang="en-US" dirty="0"/>
              <a:t>“The demonstrative adjective ‘this’ is probably significant. As Jesus and company were traveling from Bethany to Jerusalem, they would be facing Mount Zion, the temple mount. Jesus’ community will therefore see the overthrow of the temple—physically in A.D. 70 and spiritually with Jesus’ death and resurrection in just a few days. Given that the Old Testament described judgment on Israel in terms of the land producing no fig trees (e.g., Mic 7:1–6; </a:t>
            </a:r>
            <a:r>
              <a:rPr lang="en-US" dirty="0" err="1"/>
              <a:t>Jer</a:t>
            </a:r>
            <a:r>
              <a:rPr lang="en-US" dirty="0"/>
              <a:t> 8:13), and given that Mark sandwiches this episode around the temple purification (Mark 11:12–25), it is almost certainly correct to see in this passage a foreshadowing of the destruction of the sacrificial system in Israel” (</a:t>
            </a:r>
            <a:r>
              <a:rPr lang="en-US" i="1" dirty="0"/>
              <a:t>Matthew</a:t>
            </a:r>
            <a:r>
              <a:rPr lang="en-US" dirty="0"/>
              <a:t>, The New American Commentary, 318).</a:t>
            </a:r>
          </a:p>
          <a:p>
            <a:pPr lvl="1"/>
            <a:r>
              <a:rPr lang="en-US" dirty="0"/>
              <a:t>The prophecy of the destruction of Jerusalem will be given from the Mount of Olives on the evening of this same day (Matt. 24-25).</a:t>
            </a:r>
          </a:p>
        </p:txBody>
      </p:sp>
    </p:spTree>
    <p:extLst>
      <p:ext uri="{BB962C8B-B14F-4D97-AF65-F5344CB8AC3E}">
        <p14:creationId xmlns:p14="http://schemas.microsoft.com/office/powerpoint/2010/main" val="2349909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6B17D-69EE-0386-7698-A21DD213F295}"/>
              </a:ext>
            </a:extLst>
          </p:cNvPr>
          <p:cNvSpPr>
            <a:spLocks noGrp="1"/>
          </p:cNvSpPr>
          <p:nvPr>
            <p:ph type="title"/>
          </p:nvPr>
        </p:nvSpPr>
        <p:spPr>
          <a:xfrm>
            <a:off x="838200" y="365125"/>
            <a:ext cx="10515600" cy="814195"/>
          </a:xfrm>
        </p:spPr>
        <p:txBody>
          <a:bodyPr/>
          <a:lstStyle/>
          <a:p>
            <a:r>
              <a:rPr lang="en-US" dirty="0"/>
              <a:t>Matthew 21:21</a:t>
            </a:r>
          </a:p>
        </p:txBody>
      </p:sp>
      <p:sp>
        <p:nvSpPr>
          <p:cNvPr id="3" name="Content Placeholder 2">
            <a:extLst>
              <a:ext uri="{FF2B5EF4-FFF2-40B4-BE49-F238E27FC236}">
                <a16:creationId xmlns:a16="http://schemas.microsoft.com/office/drawing/2014/main" id="{1B77E6D1-5E16-8060-5355-CA957D13B1CB}"/>
              </a:ext>
            </a:extLst>
          </p:cNvPr>
          <p:cNvSpPr>
            <a:spLocks noGrp="1"/>
          </p:cNvSpPr>
          <p:nvPr>
            <p:ph idx="1"/>
          </p:nvPr>
        </p:nvSpPr>
        <p:spPr>
          <a:xfrm>
            <a:off x="838200" y="1341690"/>
            <a:ext cx="10515600" cy="5324029"/>
          </a:xfrm>
        </p:spPr>
        <p:txBody>
          <a:bodyPr>
            <a:normAutofit lnSpcReduction="10000"/>
          </a:bodyPr>
          <a:lstStyle/>
          <a:p>
            <a:r>
              <a:rPr lang="en-US" dirty="0">
                <a:latin typeface="Source Sans Pro Black" panose="020B0803030403020204" pitchFamily="34" charset="0"/>
              </a:rPr>
              <a:t>“And whatever you ask in prayer, you will receive, if you have faith.”</a:t>
            </a:r>
          </a:p>
          <a:p>
            <a:pPr lvl="1"/>
            <a:r>
              <a:rPr lang="en-US" dirty="0"/>
              <a:t>Jesus’s promise reminds one of Matthew 7:7-11.</a:t>
            </a:r>
          </a:p>
          <a:p>
            <a:pPr lvl="1"/>
            <a:r>
              <a:rPr lang="en-US" dirty="0"/>
              <a:t>What is the verse teaching us about prayer?</a:t>
            </a:r>
          </a:p>
          <a:p>
            <a:pPr lvl="2"/>
            <a:r>
              <a:rPr lang="en-US" dirty="0"/>
              <a:t>“If any of you lacks wisdom, let him ask God, who gives generously to all without reproach, and it will be given him. But let him ask in faith, with no doubting, for the one who doubts is like a wave of the sea that is driven and tossed by the wind. For that person must not suppose that he will receive anything from the Lord; he is a double-minded man, unstable in all his ways” (James 1:5-8).</a:t>
            </a:r>
          </a:p>
          <a:p>
            <a:pPr lvl="1"/>
            <a:r>
              <a:rPr lang="en-US" dirty="0"/>
              <a:t>This verse is not a blank check for prayer.</a:t>
            </a:r>
          </a:p>
          <a:p>
            <a:pPr lvl="2"/>
            <a:r>
              <a:rPr lang="en-US" dirty="0"/>
              <a:t>“You ask and do not receive, because you ask wrongly, to spend it on your passions” (James 4:3).</a:t>
            </a:r>
          </a:p>
          <a:p>
            <a:pPr lvl="1"/>
            <a:r>
              <a:rPr lang="en-US" dirty="0"/>
              <a:t>This passage emphasizes one aspect of prayer using hyperbole to express it. To get a full concept about prayer, one must study all of the Bible passages that relate to prayer.</a:t>
            </a:r>
          </a:p>
          <a:p>
            <a:endParaRPr lang="en-US" dirty="0"/>
          </a:p>
        </p:txBody>
      </p:sp>
    </p:spTree>
    <p:extLst>
      <p:ext uri="{BB962C8B-B14F-4D97-AF65-F5344CB8AC3E}">
        <p14:creationId xmlns:p14="http://schemas.microsoft.com/office/powerpoint/2010/main" val="118181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76C4-73A8-0C56-4303-8E8DD5EDEFAD}"/>
              </a:ext>
            </a:extLst>
          </p:cNvPr>
          <p:cNvSpPr>
            <a:spLocks noGrp="1"/>
          </p:cNvSpPr>
          <p:nvPr>
            <p:ph type="title"/>
          </p:nvPr>
        </p:nvSpPr>
        <p:spPr/>
        <p:txBody>
          <a:bodyPr>
            <a:normAutofit/>
          </a:bodyPr>
          <a:lstStyle/>
          <a:p>
            <a:r>
              <a:rPr lang="en-US" dirty="0"/>
              <a:t>The Authority of Jesus Challenged </a:t>
            </a:r>
            <a:br>
              <a:rPr lang="en-US" sz="2400" dirty="0"/>
            </a:br>
            <a:r>
              <a:rPr lang="en-US" sz="2400" dirty="0"/>
              <a:t>Matthew 21:23-27</a:t>
            </a:r>
          </a:p>
        </p:txBody>
      </p:sp>
      <p:sp>
        <p:nvSpPr>
          <p:cNvPr id="3" name="Content Placeholder 2">
            <a:extLst>
              <a:ext uri="{FF2B5EF4-FFF2-40B4-BE49-F238E27FC236}">
                <a16:creationId xmlns:a16="http://schemas.microsoft.com/office/drawing/2014/main" id="{43002DD8-DC66-D229-E95A-472962E984FD}"/>
              </a:ext>
            </a:extLst>
          </p:cNvPr>
          <p:cNvSpPr>
            <a:spLocks noGrp="1"/>
          </p:cNvSpPr>
          <p:nvPr>
            <p:ph idx="1"/>
          </p:nvPr>
        </p:nvSpPr>
        <p:spPr/>
        <p:txBody>
          <a:bodyPr>
            <a:normAutofit fontScale="92500" lnSpcReduction="10000"/>
          </a:bodyPr>
          <a:lstStyle/>
          <a:p>
            <a:r>
              <a:rPr lang="en-US" dirty="0"/>
              <a:t>And when he entered the temple, the chief priests and the elders of the people came up to him as he was teaching, and said, “By what authority are you doing these things, and who gave you this authority?” Jesus answered them, “I also will ask you one question, and if you tell me the answer, then I also will tell you by what authority I do these things. The baptism of John, from where did it come? </a:t>
            </a:r>
            <a:r>
              <a:rPr lang="en-US"/>
              <a:t>From heaven or from man?” And they discussed it among themselves, saying, “If we say, ‘From heaven,’ he will say to us, ‘Why then did you not believe him?’ But if we say, ‘From man,’ we are afraid of the crowd, for they all hold that John was a prophet.” So they answered Jesus, “We do not know.” And he said to them, “Neither will I tell you by what authority I do these things.”</a:t>
            </a:r>
            <a:endParaRPr lang="en-US" dirty="0"/>
          </a:p>
        </p:txBody>
      </p:sp>
    </p:spTree>
    <p:extLst>
      <p:ext uri="{BB962C8B-B14F-4D97-AF65-F5344CB8AC3E}">
        <p14:creationId xmlns:p14="http://schemas.microsoft.com/office/powerpoint/2010/main" val="31347951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FD219-0EF7-1B1D-6DB6-3FEB841B344A}"/>
              </a:ext>
            </a:extLst>
          </p:cNvPr>
          <p:cNvSpPr>
            <a:spLocks noGrp="1"/>
          </p:cNvSpPr>
          <p:nvPr>
            <p:ph type="title"/>
          </p:nvPr>
        </p:nvSpPr>
        <p:spPr/>
        <p:txBody>
          <a:bodyPr/>
          <a:lstStyle/>
          <a:p>
            <a:r>
              <a:rPr lang="en-US" dirty="0"/>
              <a:t>Background Information</a:t>
            </a:r>
          </a:p>
        </p:txBody>
      </p:sp>
      <p:sp>
        <p:nvSpPr>
          <p:cNvPr id="3" name="Content Placeholder 2">
            <a:extLst>
              <a:ext uri="{FF2B5EF4-FFF2-40B4-BE49-F238E27FC236}">
                <a16:creationId xmlns:a16="http://schemas.microsoft.com/office/drawing/2014/main" id="{EA1F7CEB-D8C9-7B8A-2F2C-C4C8650FB1A1}"/>
              </a:ext>
            </a:extLst>
          </p:cNvPr>
          <p:cNvSpPr>
            <a:spLocks noGrp="1"/>
          </p:cNvSpPr>
          <p:nvPr>
            <p:ph idx="1"/>
          </p:nvPr>
        </p:nvSpPr>
        <p:spPr/>
        <p:txBody>
          <a:bodyPr/>
          <a:lstStyle/>
          <a:p>
            <a:r>
              <a:rPr lang="en-US" dirty="0">
                <a:latin typeface="Source Sans Pro Black" panose="020B0803030403020204" pitchFamily="34" charset="0"/>
              </a:rPr>
              <a:t>Sunday: </a:t>
            </a:r>
            <a:r>
              <a:rPr lang="en-US" dirty="0"/>
              <a:t>Triumphal entry</a:t>
            </a:r>
          </a:p>
          <a:p>
            <a:r>
              <a:rPr lang="en-US" dirty="0">
                <a:latin typeface="Source Sans Pro Black" panose="020B0803030403020204" pitchFamily="34" charset="0"/>
              </a:rPr>
              <a:t>Monday: </a:t>
            </a:r>
            <a:r>
              <a:rPr lang="en-US" dirty="0"/>
              <a:t>Cleansing the Temple and cursing of the fig tree</a:t>
            </a:r>
          </a:p>
          <a:p>
            <a:r>
              <a:rPr lang="en-US" dirty="0">
                <a:latin typeface="Source Sans Pro Black" panose="020B0803030403020204" pitchFamily="34" charset="0"/>
              </a:rPr>
              <a:t>Tuesday: </a:t>
            </a:r>
            <a:r>
              <a:rPr lang="en-US" dirty="0"/>
              <a:t>Seeing the cursed tree and entering the Temple</a:t>
            </a:r>
          </a:p>
        </p:txBody>
      </p:sp>
    </p:spTree>
    <p:extLst>
      <p:ext uri="{BB962C8B-B14F-4D97-AF65-F5344CB8AC3E}">
        <p14:creationId xmlns:p14="http://schemas.microsoft.com/office/powerpoint/2010/main" val="13826549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n aerial view of a building&#10;&#10;Description automatically generated">
            <a:extLst>
              <a:ext uri="{FF2B5EF4-FFF2-40B4-BE49-F238E27FC236}">
                <a16:creationId xmlns:a16="http://schemas.microsoft.com/office/drawing/2014/main" id="{783C64F3-93AC-DB62-A30F-0CAFFD4E3A89}"/>
              </a:ext>
            </a:extLst>
          </p:cNvPr>
          <p:cNvPicPr>
            <a:picLocks noChangeAspect="1"/>
          </p:cNvPicPr>
          <p:nvPr/>
        </p:nvPicPr>
        <p:blipFill rotWithShape="1">
          <a:blip r:embed="rId2">
            <a:extLst>
              <a:ext uri="{28A0092B-C50C-407E-A947-70E740481C1C}">
                <a14:useLocalDpi xmlns:a14="http://schemas.microsoft.com/office/drawing/2010/main" val="0"/>
              </a:ext>
            </a:extLst>
          </a:blip>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CED6F1F-18E6-77B2-9CE4-ED3DE298393D}"/>
              </a:ext>
            </a:extLst>
          </p:cNvPr>
          <p:cNvSpPr txBox="1"/>
          <p:nvPr/>
        </p:nvSpPr>
        <p:spPr>
          <a:xfrm>
            <a:off x="0" y="6044304"/>
            <a:ext cx="12192000" cy="584775"/>
          </a:xfrm>
          <a:prstGeom prst="rect">
            <a:avLst/>
          </a:prstGeom>
          <a:solidFill>
            <a:schemeClr val="bg2"/>
          </a:solidFill>
        </p:spPr>
        <p:txBody>
          <a:bodyPr wrap="square" rtlCol="0">
            <a:spAutoFit/>
          </a:bodyPr>
          <a:lstStyle/>
          <a:p>
            <a:pPr algn="ctr"/>
            <a:r>
              <a:rPr lang="en-US" sz="3200" dirty="0">
                <a:latin typeface="Source Sans Pro Black" panose="020B0803030403020204" pitchFamily="34" charset="0"/>
              </a:rPr>
              <a:t>The Events of Tuesday occur in the Outer Courts of the Temple</a:t>
            </a:r>
          </a:p>
        </p:txBody>
      </p:sp>
    </p:spTree>
    <p:extLst>
      <p:ext uri="{BB962C8B-B14F-4D97-AF65-F5344CB8AC3E}">
        <p14:creationId xmlns:p14="http://schemas.microsoft.com/office/powerpoint/2010/main" val="25112346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F8552-8911-970D-F670-CCE9E9CCE683}"/>
              </a:ext>
            </a:extLst>
          </p:cNvPr>
          <p:cNvSpPr>
            <a:spLocks noGrp="1"/>
          </p:cNvSpPr>
          <p:nvPr>
            <p:ph type="title"/>
          </p:nvPr>
        </p:nvSpPr>
        <p:spPr>
          <a:xfrm>
            <a:off x="838200" y="365126"/>
            <a:ext cx="10515600" cy="1085606"/>
          </a:xfrm>
        </p:spPr>
        <p:txBody>
          <a:bodyPr>
            <a:normAutofit/>
          </a:bodyPr>
          <a:lstStyle/>
          <a:p>
            <a:r>
              <a:rPr lang="en-US" dirty="0"/>
              <a:t>A Series of Confrontations in the Temple</a:t>
            </a:r>
            <a:br>
              <a:rPr lang="en-US" sz="2700" dirty="0"/>
            </a:br>
            <a:r>
              <a:rPr lang="en-US" sz="2700" dirty="0"/>
              <a:t>Matthew 21:23‐24:1</a:t>
            </a:r>
          </a:p>
        </p:txBody>
      </p:sp>
      <p:sp>
        <p:nvSpPr>
          <p:cNvPr id="3" name="Content Placeholder 2">
            <a:extLst>
              <a:ext uri="{FF2B5EF4-FFF2-40B4-BE49-F238E27FC236}">
                <a16:creationId xmlns:a16="http://schemas.microsoft.com/office/drawing/2014/main" id="{E516B6EC-9FEE-9780-8D82-101E0A8027F0}"/>
              </a:ext>
            </a:extLst>
          </p:cNvPr>
          <p:cNvSpPr>
            <a:spLocks noGrp="1"/>
          </p:cNvSpPr>
          <p:nvPr>
            <p:ph idx="1"/>
          </p:nvPr>
        </p:nvSpPr>
        <p:spPr>
          <a:xfrm>
            <a:off x="838200" y="1573822"/>
            <a:ext cx="10515600" cy="5011615"/>
          </a:xfrm>
        </p:spPr>
        <p:txBody>
          <a:bodyPr>
            <a:normAutofit fontScale="92500" lnSpcReduction="20000"/>
          </a:bodyPr>
          <a:lstStyle/>
          <a:p>
            <a:r>
              <a:rPr lang="en-US" dirty="0"/>
              <a:t>Challenge to Jesus’s authority (21:23-27)</a:t>
            </a:r>
          </a:p>
          <a:p>
            <a:r>
              <a:rPr lang="en-US" dirty="0"/>
              <a:t>Three parables against the Jews</a:t>
            </a:r>
          </a:p>
          <a:p>
            <a:pPr lvl="1"/>
            <a:r>
              <a:rPr lang="en-US" dirty="0"/>
              <a:t>Parable of the Two Sons (21:28-32)</a:t>
            </a:r>
          </a:p>
          <a:p>
            <a:pPr lvl="1"/>
            <a:r>
              <a:rPr lang="en-US" dirty="0"/>
              <a:t>Parable of the Tenants (21:33-45)</a:t>
            </a:r>
          </a:p>
          <a:p>
            <a:pPr lvl="1"/>
            <a:r>
              <a:rPr lang="en-US" dirty="0"/>
              <a:t>Parable of the Wedding Feast (22:1-14)</a:t>
            </a:r>
          </a:p>
          <a:p>
            <a:r>
              <a:rPr lang="en-US" dirty="0"/>
              <a:t>Question about Paying Taxes to Caesar (22:15-22)</a:t>
            </a:r>
          </a:p>
          <a:p>
            <a:r>
              <a:rPr lang="en-US" dirty="0"/>
              <a:t>Sadducees’ Question about the Resurrection (22:23-32)</a:t>
            </a:r>
          </a:p>
          <a:p>
            <a:r>
              <a:rPr lang="en-US" dirty="0"/>
              <a:t>Pharisees’ Question about the Greatest Commandment (22:34-40)</a:t>
            </a:r>
          </a:p>
          <a:p>
            <a:r>
              <a:rPr lang="en-US" dirty="0"/>
              <a:t>Jesus’s Question about Whose Son is the Christ (22:41-45)</a:t>
            </a:r>
          </a:p>
          <a:p>
            <a:r>
              <a:rPr lang="en-US" dirty="0"/>
              <a:t>Sermon on Seven Woes to the Scribes &amp; Pharisees (23:1-36)</a:t>
            </a:r>
          </a:p>
          <a:p>
            <a:r>
              <a:rPr lang="en-US" dirty="0"/>
              <a:t>Jesus’s lamentation over Jerusalem (23:37-39)</a:t>
            </a:r>
          </a:p>
          <a:p>
            <a:r>
              <a:rPr lang="en-US" dirty="0"/>
              <a:t>Jesus leaves the Temple (24:1)</a:t>
            </a:r>
          </a:p>
          <a:p>
            <a:r>
              <a:rPr lang="en-US" dirty="0"/>
              <a:t>The events of Tuesday do not end until 26:5!</a:t>
            </a:r>
          </a:p>
        </p:txBody>
      </p:sp>
    </p:spTree>
    <p:extLst>
      <p:ext uri="{BB962C8B-B14F-4D97-AF65-F5344CB8AC3E}">
        <p14:creationId xmlns:p14="http://schemas.microsoft.com/office/powerpoint/2010/main" val="37859652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FFE22-C77B-E339-8723-19C9D575768B}"/>
              </a:ext>
            </a:extLst>
          </p:cNvPr>
          <p:cNvSpPr>
            <a:spLocks noGrp="1"/>
          </p:cNvSpPr>
          <p:nvPr>
            <p:ph type="title"/>
          </p:nvPr>
        </p:nvSpPr>
        <p:spPr/>
        <p:txBody>
          <a:bodyPr/>
          <a:lstStyle/>
          <a:p>
            <a:r>
              <a:rPr lang="en-US" dirty="0"/>
              <a:t>Jesus’s Opponents</a:t>
            </a:r>
          </a:p>
        </p:txBody>
      </p:sp>
      <p:sp>
        <p:nvSpPr>
          <p:cNvPr id="3" name="Content Placeholder 2">
            <a:extLst>
              <a:ext uri="{FF2B5EF4-FFF2-40B4-BE49-F238E27FC236}">
                <a16:creationId xmlns:a16="http://schemas.microsoft.com/office/drawing/2014/main" id="{36CBB57F-7623-AD1C-1298-821271CD5C7A}"/>
              </a:ext>
            </a:extLst>
          </p:cNvPr>
          <p:cNvSpPr>
            <a:spLocks noGrp="1"/>
          </p:cNvSpPr>
          <p:nvPr>
            <p:ph idx="1"/>
          </p:nvPr>
        </p:nvSpPr>
        <p:spPr/>
        <p:txBody>
          <a:bodyPr>
            <a:normAutofit/>
          </a:bodyPr>
          <a:lstStyle/>
          <a:p>
            <a:r>
              <a:rPr lang="en-US" dirty="0"/>
              <a:t>Chief priests and scribes (21:15) </a:t>
            </a:r>
          </a:p>
          <a:p>
            <a:r>
              <a:rPr lang="en-US" dirty="0"/>
              <a:t>Chief priests and elders of the people (21:23) </a:t>
            </a:r>
          </a:p>
          <a:p>
            <a:r>
              <a:rPr lang="en-US" dirty="0"/>
              <a:t>Chief priests and Pharisees (21:45) </a:t>
            </a:r>
          </a:p>
          <a:p>
            <a:r>
              <a:rPr lang="en-US" dirty="0"/>
              <a:t>Pharisees and Herodians (22:15–16) </a:t>
            </a:r>
          </a:p>
          <a:p>
            <a:r>
              <a:rPr lang="en-US" dirty="0"/>
              <a:t>Sadducees (22:23) </a:t>
            </a:r>
          </a:p>
          <a:p>
            <a:r>
              <a:rPr lang="en-US" dirty="0"/>
              <a:t>Pharisees (22:34, 41) </a:t>
            </a:r>
          </a:p>
          <a:p>
            <a:r>
              <a:rPr lang="en-US" dirty="0"/>
              <a:t>These are the various power groups in Judaism (R. T. France, </a:t>
            </a:r>
            <a:r>
              <a:rPr lang="en-US" i="1" dirty="0"/>
              <a:t>Matthew: An Introduction and Commentary</a:t>
            </a:r>
            <a:r>
              <a:rPr lang="en-US" dirty="0"/>
              <a:t>, Tyndale New Testament Commentaries 308).</a:t>
            </a:r>
          </a:p>
        </p:txBody>
      </p:sp>
    </p:spTree>
    <p:extLst>
      <p:ext uri="{BB962C8B-B14F-4D97-AF65-F5344CB8AC3E}">
        <p14:creationId xmlns:p14="http://schemas.microsoft.com/office/powerpoint/2010/main" val="3201621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3E4DEC-B21C-08B0-E8B3-5B076B4B74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4018" y="0"/>
            <a:ext cx="5183964" cy="6858000"/>
          </a:xfrm>
          <a:prstGeom prst="rect">
            <a:avLst/>
          </a:prstGeom>
        </p:spPr>
      </p:pic>
    </p:spTree>
    <p:extLst>
      <p:ext uri="{BB962C8B-B14F-4D97-AF65-F5344CB8AC3E}">
        <p14:creationId xmlns:p14="http://schemas.microsoft.com/office/powerpoint/2010/main" val="40312032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0BD0C-FC77-94C7-A470-13110D836501}"/>
              </a:ext>
            </a:extLst>
          </p:cNvPr>
          <p:cNvSpPr>
            <a:spLocks noGrp="1"/>
          </p:cNvSpPr>
          <p:nvPr>
            <p:ph type="title"/>
          </p:nvPr>
        </p:nvSpPr>
        <p:spPr/>
        <p:txBody>
          <a:bodyPr/>
          <a:lstStyle/>
          <a:p>
            <a:r>
              <a:rPr lang="en-US" dirty="0"/>
              <a:t>Matthew 21:23</a:t>
            </a:r>
          </a:p>
        </p:txBody>
      </p:sp>
      <p:sp>
        <p:nvSpPr>
          <p:cNvPr id="3" name="Content Placeholder 2">
            <a:extLst>
              <a:ext uri="{FF2B5EF4-FFF2-40B4-BE49-F238E27FC236}">
                <a16:creationId xmlns:a16="http://schemas.microsoft.com/office/drawing/2014/main" id="{CCE35487-453E-A91A-0AFE-7CE0ABD13244}"/>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And when he entered the temple, the chief priests and the elders of the people came up to him as he was teaching, and said, “By what authority are you doing these things, and who gave you this authority?”</a:t>
            </a:r>
          </a:p>
          <a:p>
            <a:pPr lvl="1"/>
            <a:r>
              <a:rPr lang="en-US" dirty="0"/>
              <a:t>What place does the Temple hold in Judaism?</a:t>
            </a:r>
          </a:p>
          <a:p>
            <a:pPr lvl="1"/>
            <a:r>
              <a:rPr lang="en-US" dirty="0"/>
              <a:t>Who are the “chief priests and elders” (mark includes “scribes”)?</a:t>
            </a:r>
          </a:p>
          <a:p>
            <a:pPr lvl="1"/>
            <a:r>
              <a:rPr lang="en-US" dirty="0"/>
              <a:t>Who do they represent?</a:t>
            </a:r>
          </a:p>
          <a:p>
            <a:pPr lvl="1"/>
            <a:r>
              <a:rPr lang="en-US" dirty="0"/>
              <a:t>What things had Jesus done that are included in “these things”?</a:t>
            </a:r>
          </a:p>
          <a:p>
            <a:pPr lvl="1"/>
            <a:r>
              <a:rPr lang="en-US" dirty="0"/>
              <a:t>Why were the chief priests and elders asking this question? How relevant is this question?</a:t>
            </a:r>
          </a:p>
          <a:p>
            <a:pPr lvl="1"/>
            <a:r>
              <a:rPr lang="en-US" dirty="0"/>
              <a:t>What is the significance of Jesus teaching in the Temple?</a:t>
            </a:r>
          </a:p>
          <a:p>
            <a:pPr lvl="1"/>
            <a:r>
              <a:rPr lang="en-US" dirty="0"/>
              <a:t>What is the correct answer to the question the Jewish leaders asked of Jesus? See 11:27; 17:5; 28:18.</a:t>
            </a:r>
          </a:p>
          <a:p>
            <a:pPr marL="457200" lvl="1" indent="0">
              <a:buNone/>
            </a:pPr>
            <a:endParaRPr lang="en-US" dirty="0"/>
          </a:p>
          <a:p>
            <a:endParaRPr lang="en-US" dirty="0"/>
          </a:p>
        </p:txBody>
      </p:sp>
    </p:spTree>
    <p:extLst>
      <p:ext uri="{BB962C8B-B14F-4D97-AF65-F5344CB8AC3E}">
        <p14:creationId xmlns:p14="http://schemas.microsoft.com/office/powerpoint/2010/main" val="81950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ircle(in)">
                                      <p:cBhvr>
                                        <p:cTn id="3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19FDD-DDF2-8950-AC81-C73FC7B1DAC2}"/>
              </a:ext>
            </a:extLst>
          </p:cNvPr>
          <p:cNvSpPr>
            <a:spLocks noGrp="1"/>
          </p:cNvSpPr>
          <p:nvPr>
            <p:ph type="title"/>
          </p:nvPr>
        </p:nvSpPr>
        <p:spPr/>
        <p:txBody>
          <a:bodyPr/>
          <a:lstStyle/>
          <a:p>
            <a:r>
              <a:rPr lang="en-US" dirty="0"/>
              <a:t>What Were the Jewish Leaders Thinking?</a:t>
            </a:r>
          </a:p>
        </p:txBody>
      </p:sp>
      <p:sp>
        <p:nvSpPr>
          <p:cNvPr id="3" name="Content Placeholder 2">
            <a:extLst>
              <a:ext uri="{FF2B5EF4-FFF2-40B4-BE49-F238E27FC236}">
                <a16:creationId xmlns:a16="http://schemas.microsoft.com/office/drawing/2014/main" id="{E4CF406A-6096-60B0-376A-A920F8FA523F}"/>
              </a:ext>
            </a:extLst>
          </p:cNvPr>
          <p:cNvSpPr>
            <a:spLocks noGrp="1"/>
          </p:cNvSpPr>
          <p:nvPr>
            <p:ph idx="1"/>
          </p:nvPr>
        </p:nvSpPr>
        <p:spPr/>
        <p:txBody>
          <a:bodyPr/>
          <a:lstStyle/>
          <a:p>
            <a:r>
              <a:rPr lang="en-US" dirty="0">
                <a:latin typeface="Source Sans Pro Black" panose="020B0803030403020204" pitchFamily="34" charset="0"/>
              </a:rPr>
              <a:t>Leon Morris: </a:t>
            </a:r>
            <a:r>
              <a:rPr lang="en-US" dirty="0"/>
              <a:t>“Jesus must, they would have reasoned, cite some source of authority, and since they represented temple authority, it could not be any authority that justified him in taking action in the way he did in the place he used. Any human authority he claimed must necessarily be inferior” (</a:t>
            </a:r>
            <a:r>
              <a:rPr lang="en-US" i="1" dirty="0"/>
              <a:t>The Gospel according to Matthew</a:t>
            </a:r>
            <a:r>
              <a:rPr lang="en-US" dirty="0"/>
              <a:t>, The Pillar New Testament Commentary, 534).</a:t>
            </a:r>
          </a:p>
        </p:txBody>
      </p:sp>
    </p:spTree>
    <p:extLst>
      <p:ext uri="{BB962C8B-B14F-4D97-AF65-F5344CB8AC3E}">
        <p14:creationId xmlns:p14="http://schemas.microsoft.com/office/powerpoint/2010/main" val="17396946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5A46-84ED-C9A2-75F3-4EE6EFD28E60}"/>
              </a:ext>
            </a:extLst>
          </p:cNvPr>
          <p:cNvSpPr>
            <a:spLocks noGrp="1"/>
          </p:cNvSpPr>
          <p:nvPr>
            <p:ph type="title"/>
          </p:nvPr>
        </p:nvSpPr>
        <p:spPr/>
        <p:txBody>
          <a:bodyPr/>
          <a:lstStyle/>
          <a:p>
            <a:r>
              <a:rPr lang="en-US" dirty="0"/>
              <a:t>Matthew 21:24</a:t>
            </a:r>
          </a:p>
        </p:txBody>
      </p:sp>
      <p:sp>
        <p:nvSpPr>
          <p:cNvPr id="3" name="Content Placeholder 2">
            <a:extLst>
              <a:ext uri="{FF2B5EF4-FFF2-40B4-BE49-F238E27FC236}">
                <a16:creationId xmlns:a16="http://schemas.microsoft.com/office/drawing/2014/main" id="{6A82E939-2773-36EB-3F0B-866F3F7C5A53}"/>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“Jesus answered them, ‘I also will ask you one question, and if you tell me the answer, then I also will tell you by what authority I do these things.’”</a:t>
            </a:r>
          </a:p>
          <a:p>
            <a:pPr lvl="1"/>
            <a:r>
              <a:rPr lang="en-US" dirty="0"/>
              <a:t>Why does Jesus answer their question with a question?</a:t>
            </a:r>
          </a:p>
          <a:p>
            <a:pPr lvl="2"/>
            <a:r>
              <a:rPr lang="en-US" dirty="0"/>
              <a:t>This kind of discussion was typical Rabbinical style (question, counterquestion; cf. also 19:3-5).</a:t>
            </a:r>
          </a:p>
          <a:p>
            <a:pPr lvl="1"/>
            <a:r>
              <a:rPr lang="en-US" dirty="0"/>
              <a:t>Why is their question relevant?</a:t>
            </a:r>
          </a:p>
          <a:p>
            <a:pPr lvl="2"/>
            <a:r>
              <a:rPr lang="en-US" dirty="0"/>
              <a:t>Jesus’s comments about John the Baptist in 11:7-15.</a:t>
            </a:r>
          </a:p>
          <a:p>
            <a:pPr lvl="2"/>
            <a:r>
              <a:rPr lang="en-US" dirty="0"/>
              <a:t>John’s endorsement of Jesus (John 1:29-34).</a:t>
            </a:r>
          </a:p>
          <a:p>
            <a:pPr lvl="2"/>
            <a:r>
              <a:rPr lang="en-US" dirty="0"/>
              <a:t>Jesus’s ministry is the fulfillment of what John came to do.</a:t>
            </a:r>
          </a:p>
          <a:p>
            <a:pPr lvl="1"/>
            <a:r>
              <a:rPr lang="en-US" dirty="0"/>
              <a:t>Jesus Himself did not speak on His own authority (John 5:19; 7:16; 8:28; 10:38; 12:49; 14:10).</a:t>
            </a:r>
          </a:p>
          <a:p>
            <a:pPr lvl="2"/>
            <a:r>
              <a:rPr lang="en-US" dirty="0"/>
              <a:t>Jesus condemned traditions imposed by men (15:2-9).</a:t>
            </a:r>
          </a:p>
          <a:p>
            <a:endParaRPr lang="en-US" dirty="0"/>
          </a:p>
        </p:txBody>
      </p:sp>
    </p:spTree>
    <p:extLst>
      <p:ext uri="{BB962C8B-B14F-4D97-AF65-F5344CB8AC3E}">
        <p14:creationId xmlns:p14="http://schemas.microsoft.com/office/powerpoint/2010/main" val="265733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circle(in)">
                                      <p:cBhvr>
                                        <p:cTn id="28" dur="20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circle(in)">
                                      <p:cBhvr>
                                        <p:cTn id="33" dur="20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circle(in)">
                                      <p:cBhvr>
                                        <p:cTn id="38"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5CDD8-A4C6-77A3-820F-C4C7AEFC90EE}"/>
              </a:ext>
            </a:extLst>
          </p:cNvPr>
          <p:cNvSpPr>
            <a:spLocks noGrp="1"/>
          </p:cNvSpPr>
          <p:nvPr>
            <p:ph type="title"/>
          </p:nvPr>
        </p:nvSpPr>
        <p:spPr/>
        <p:txBody>
          <a:bodyPr/>
          <a:lstStyle/>
          <a:p>
            <a:r>
              <a:rPr lang="en-US" dirty="0"/>
              <a:t>How to Establish Authority</a:t>
            </a:r>
          </a:p>
        </p:txBody>
      </p:sp>
      <p:sp>
        <p:nvSpPr>
          <p:cNvPr id="3" name="Content Placeholder 2">
            <a:extLst>
              <a:ext uri="{FF2B5EF4-FFF2-40B4-BE49-F238E27FC236}">
                <a16:creationId xmlns:a16="http://schemas.microsoft.com/office/drawing/2014/main" id="{69A62CA5-2147-B1AE-249A-10B3A8E9C3B8}"/>
              </a:ext>
            </a:extLst>
          </p:cNvPr>
          <p:cNvSpPr>
            <a:spLocks noGrp="1"/>
          </p:cNvSpPr>
          <p:nvPr>
            <p:ph idx="1"/>
          </p:nvPr>
        </p:nvSpPr>
        <p:spPr/>
        <p:txBody>
          <a:bodyPr>
            <a:normAutofit/>
          </a:bodyPr>
          <a:lstStyle/>
          <a:p>
            <a:r>
              <a:rPr lang="en-US" dirty="0">
                <a:latin typeface="Source Sans Pro Black" panose="020B0803030403020204" pitchFamily="34" charset="0"/>
              </a:rPr>
              <a:t>Roy E. Cogdill: </a:t>
            </a:r>
            <a:r>
              <a:rPr lang="en-US" dirty="0"/>
              <a:t>“But how may scriptural authority be established? In order for a thing to be in harmony with the Scriptures there must be either; first, an express command or statement; second, an approved example; or third, a necessary inference, in the word of God for it. In other words, it must either be specifically authorized, or included within the scope of the thing that God has authorized (13)” (Kyle Pope, </a:t>
            </a:r>
            <a:r>
              <a:rPr lang="en-US" i="1" dirty="0"/>
              <a:t>The Gospel of Matthew</a:t>
            </a:r>
            <a:r>
              <a:rPr lang="en-US" dirty="0"/>
              <a:t>, 723).</a:t>
            </a:r>
          </a:p>
        </p:txBody>
      </p:sp>
    </p:spTree>
    <p:extLst>
      <p:ext uri="{BB962C8B-B14F-4D97-AF65-F5344CB8AC3E}">
        <p14:creationId xmlns:p14="http://schemas.microsoft.com/office/powerpoint/2010/main" val="26340217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70CA1-3A66-CB4B-6CDF-9944037E8E0A}"/>
              </a:ext>
            </a:extLst>
          </p:cNvPr>
          <p:cNvSpPr>
            <a:spLocks noGrp="1"/>
          </p:cNvSpPr>
          <p:nvPr>
            <p:ph type="title"/>
          </p:nvPr>
        </p:nvSpPr>
        <p:spPr/>
        <p:txBody>
          <a:bodyPr/>
          <a:lstStyle/>
          <a:p>
            <a:r>
              <a:rPr lang="en-US" dirty="0"/>
              <a:t>Matthew 21:25</a:t>
            </a:r>
          </a:p>
        </p:txBody>
      </p:sp>
      <p:sp>
        <p:nvSpPr>
          <p:cNvPr id="3" name="Content Placeholder 2">
            <a:extLst>
              <a:ext uri="{FF2B5EF4-FFF2-40B4-BE49-F238E27FC236}">
                <a16:creationId xmlns:a16="http://schemas.microsoft.com/office/drawing/2014/main" id="{86723B47-EA3C-0325-EFA7-A8A069826774}"/>
              </a:ext>
            </a:extLst>
          </p:cNvPr>
          <p:cNvSpPr>
            <a:spLocks noGrp="1"/>
          </p:cNvSpPr>
          <p:nvPr>
            <p:ph idx="1"/>
          </p:nvPr>
        </p:nvSpPr>
        <p:spPr/>
        <p:txBody>
          <a:bodyPr/>
          <a:lstStyle/>
          <a:p>
            <a:r>
              <a:rPr lang="en-US" dirty="0">
                <a:latin typeface="Source Sans Pro Black" panose="020B0803030403020204" pitchFamily="34" charset="0"/>
              </a:rPr>
              <a:t>“The baptism of John, from where did it come? From heaven or from man?” And they discussed it among themselves, saying, ‘If we say, “From heaven,” he will say to us, “Why then did you not believe him?”’”</a:t>
            </a:r>
          </a:p>
          <a:p>
            <a:pPr lvl="1"/>
            <a:r>
              <a:rPr lang="en-US" dirty="0">
                <a:latin typeface="Source Sans Pro Black" panose="020B0803030403020204" pitchFamily="34" charset="0"/>
              </a:rPr>
              <a:t>Discussed</a:t>
            </a:r>
            <a:r>
              <a:rPr lang="en-US" dirty="0"/>
              <a:t> (</a:t>
            </a:r>
            <a:r>
              <a:rPr lang="en-US" i="1" dirty="0" err="1"/>
              <a:t>dialogizomai</a:t>
            </a:r>
            <a:r>
              <a:rPr lang="en-US" dirty="0"/>
              <a:t>): “to think or reason carefully, especially about the implications of something, </a:t>
            </a:r>
            <a:r>
              <a:rPr lang="en-US" i="1" dirty="0"/>
              <a:t>consider, ponder, reason</a:t>
            </a:r>
            <a:r>
              <a:rPr lang="en-US" dirty="0"/>
              <a:t>” (BDAG, 232).</a:t>
            </a:r>
          </a:p>
          <a:p>
            <a:pPr lvl="1"/>
            <a:r>
              <a:rPr lang="en-US" dirty="0"/>
              <a:t>What question does Jesus ask the Jewish leaders?</a:t>
            </a:r>
          </a:p>
          <a:p>
            <a:pPr lvl="2"/>
            <a:r>
              <a:rPr lang="en-US" dirty="0"/>
              <a:t>What is the meaning of “from heaven” and “from men”?</a:t>
            </a:r>
          </a:p>
          <a:p>
            <a:pPr lvl="1"/>
            <a:r>
              <a:rPr lang="en-US" dirty="0"/>
              <a:t>What is the guiding principle of the responses considered by the Jewish leaders?</a:t>
            </a:r>
          </a:p>
          <a:p>
            <a:pPr lvl="1"/>
            <a:r>
              <a:rPr lang="en-US" dirty="0"/>
              <a:t>What is missing from the Jewish discussion?</a:t>
            </a:r>
          </a:p>
        </p:txBody>
      </p:sp>
    </p:spTree>
    <p:extLst>
      <p:ext uri="{BB962C8B-B14F-4D97-AF65-F5344CB8AC3E}">
        <p14:creationId xmlns:p14="http://schemas.microsoft.com/office/powerpoint/2010/main" val="397932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E577B-4BBC-04C6-4E01-52BA9C45B794}"/>
              </a:ext>
            </a:extLst>
          </p:cNvPr>
          <p:cNvSpPr>
            <a:spLocks noGrp="1"/>
          </p:cNvSpPr>
          <p:nvPr>
            <p:ph type="title"/>
          </p:nvPr>
        </p:nvSpPr>
        <p:spPr/>
        <p:txBody>
          <a:bodyPr/>
          <a:lstStyle/>
          <a:p>
            <a:r>
              <a:rPr lang="en-US" dirty="0"/>
              <a:t>Matthew 21:26</a:t>
            </a:r>
          </a:p>
        </p:txBody>
      </p:sp>
      <p:sp>
        <p:nvSpPr>
          <p:cNvPr id="3" name="Content Placeholder 2">
            <a:extLst>
              <a:ext uri="{FF2B5EF4-FFF2-40B4-BE49-F238E27FC236}">
                <a16:creationId xmlns:a16="http://schemas.microsoft.com/office/drawing/2014/main" id="{53246CC1-A062-8463-1E10-7EDD5AB07F83}"/>
              </a:ext>
            </a:extLst>
          </p:cNvPr>
          <p:cNvSpPr>
            <a:spLocks noGrp="1"/>
          </p:cNvSpPr>
          <p:nvPr>
            <p:ph idx="1"/>
          </p:nvPr>
        </p:nvSpPr>
        <p:spPr>
          <a:xfrm>
            <a:off x="838200" y="1825625"/>
            <a:ext cx="10515600" cy="4667250"/>
          </a:xfrm>
        </p:spPr>
        <p:txBody>
          <a:bodyPr>
            <a:normAutofit fontScale="92500"/>
          </a:bodyPr>
          <a:lstStyle/>
          <a:p>
            <a:r>
              <a:rPr lang="en-US" dirty="0">
                <a:latin typeface="Source Sans Pro Black" panose="020B0803030403020204" pitchFamily="34" charset="0"/>
              </a:rPr>
              <a:t>“‘But if we say, “From man,” we are afraid of the crowd, for they all hold that John was a prophet.’”</a:t>
            </a:r>
          </a:p>
          <a:p>
            <a:pPr lvl="1"/>
            <a:r>
              <a:rPr lang="en-US" dirty="0"/>
              <a:t>What did the Jewish leaders honestly believe about John the Baptist?</a:t>
            </a:r>
          </a:p>
          <a:p>
            <a:pPr lvl="1"/>
            <a:r>
              <a:rPr lang="en-US" dirty="0"/>
              <a:t>What does their reasoning tell us about the influence of John the Baptist?</a:t>
            </a:r>
          </a:p>
          <a:p>
            <a:pPr lvl="2"/>
            <a:r>
              <a:rPr lang="en-US" dirty="0"/>
              <a:t>Remember the goal of John’s ministry when the angel announced his birth to Zechariah the priest: “And he will turn many of the children of Israel to the Lord their God, and he will go before him in the spirit and power of Elijah, to turn the hearts of the fathers to the children, and the disobedient to the wisdom of the just, to make ready for the Lord a people prepared” (Luke 1:16-17).</a:t>
            </a:r>
          </a:p>
          <a:p>
            <a:pPr lvl="2"/>
            <a:r>
              <a:rPr lang="en-US" dirty="0"/>
              <a:t>This may help explain that 3000 were obedient to the gospel on Pentecost.</a:t>
            </a:r>
          </a:p>
          <a:p>
            <a:pPr lvl="1"/>
            <a:r>
              <a:rPr lang="en-US" dirty="0"/>
              <a:t>What does the Jewish leaders’ reasoning tell us about them?</a:t>
            </a:r>
          </a:p>
          <a:p>
            <a:pPr lvl="1"/>
            <a:r>
              <a:rPr lang="en-US" dirty="0"/>
              <a:t>The Jewish leaders are acting like Herod Antipas “And though he wanted to put him (John the Baptist) to death, he feared the people, because they held him to be a prophet” (Matt. 14:5).</a:t>
            </a:r>
          </a:p>
          <a:p>
            <a:pPr lvl="1"/>
            <a:endParaRPr lang="en-US" dirty="0"/>
          </a:p>
          <a:p>
            <a:pPr lvl="2"/>
            <a:endParaRPr lang="en-US" dirty="0"/>
          </a:p>
          <a:p>
            <a:endParaRPr lang="en-US" dirty="0"/>
          </a:p>
        </p:txBody>
      </p:sp>
    </p:spTree>
    <p:extLst>
      <p:ext uri="{BB962C8B-B14F-4D97-AF65-F5344CB8AC3E}">
        <p14:creationId xmlns:p14="http://schemas.microsoft.com/office/powerpoint/2010/main" val="408204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C38A1-F8DC-6A14-2DA5-D0514DA1156B}"/>
              </a:ext>
            </a:extLst>
          </p:cNvPr>
          <p:cNvSpPr>
            <a:spLocks noGrp="1"/>
          </p:cNvSpPr>
          <p:nvPr>
            <p:ph type="title"/>
          </p:nvPr>
        </p:nvSpPr>
        <p:spPr/>
        <p:txBody>
          <a:bodyPr/>
          <a:lstStyle/>
          <a:p>
            <a:r>
              <a:rPr lang="en-US" dirty="0"/>
              <a:t>Matthew 21:27</a:t>
            </a:r>
          </a:p>
        </p:txBody>
      </p:sp>
      <p:sp>
        <p:nvSpPr>
          <p:cNvPr id="3" name="Content Placeholder 2">
            <a:extLst>
              <a:ext uri="{FF2B5EF4-FFF2-40B4-BE49-F238E27FC236}">
                <a16:creationId xmlns:a16="http://schemas.microsoft.com/office/drawing/2014/main" id="{B2ED27CC-FCE9-8DD5-0DE3-338F0E4917F2}"/>
              </a:ext>
            </a:extLst>
          </p:cNvPr>
          <p:cNvSpPr>
            <a:spLocks noGrp="1"/>
          </p:cNvSpPr>
          <p:nvPr>
            <p:ph idx="1"/>
          </p:nvPr>
        </p:nvSpPr>
        <p:spPr/>
        <p:txBody>
          <a:bodyPr/>
          <a:lstStyle/>
          <a:p>
            <a:r>
              <a:rPr lang="en-US" dirty="0">
                <a:latin typeface="Source Sans Pro Black" panose="020B0803030403020204" pitchFamily="34" charset="0"/>
              </a:rPr>
              <a:t>“So they answered Jesus, ‘We do not know.’ And he said to them, ‘Neither will I tell you by what authority I do these things.’”</a:t>
            </a:r>
          </a:p>
          <a:p>
            <a:pPr lvl="1"/>
            <a:r>
              <a:rPr lang="en-US" dirty="0"/>
              <a:t>Why do the Jewish leaders give this answer?</a:t>
            </a:r>
          </a:p>
          <a:p>
            <a:pPr lvl="1"/>
            <a:r>
              <a:rPr lang="en-US" dirty="0"/>
              <a:t>What does their answer tell us about the Jewish leaders?</a:t>
            </a:r>
          </a:p>
          <a:p>
            <a:pPr lvl="1"/>
            <a:r>
              <a:rPr lang="en-US" dirty="0"/>
              <a:t>Since the Jewish leaders refused to answer Jesus’s question, He refused to answer their question.</a:t>
            </a:r>
          </a:p>
          <a:p>
            <a:pPr lvl="1"/>
            <a:r>
              <a:rPr lang="en-US" dirty="0"/>
              <a:t>What is the answer to the Jewish leaders’ questions: </a:t>
            </a:r>
          </a:p>
          <a:p>
            <a:pPr lvl="2"/>
            <a:r>
              <a:rPr lang="en-US" dirty="0"/>
              <a:t>“By what authority are you doing these things?”</a:t>
            </a:r>
          </a:p>
          <a:p>
            <a:pPr lvl="2"/>
            <a:r>
              <a:rPr lang="en-US" dirty="0"/>
              <a:t>“Who gave you this authority?”</a:t>
            </a:r>
          </a:p>
          <a:p>
            <a:endParaRPr lang="en-US" dirty="0"/>
          </a:p>
        </p:txBody>
      </p:sp>
    </p:spTree>
    <p:extLst>
      <p:ext uri="{BB962C8B-B14F-4D97-AF65-F5344CB8AC3E}">
        <p14:creationId xmlns:p14="http://schemas.microsoft.com/office/powerpoint/2010/main" val="28133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27DB2-4488-BFD0-3D4E-87D3FEFC0A3C}"/>
              </a:ext>
            </a:extLst>
          </p:cNvPr>
          <p:cNvSpPr>
            <a:spLocks noGrp="1"/>
          </p:cNvSpPr>
          <p:nvPr>
            <p:ph type="title"/>
          </p:nvPr>
        </p:nvSpPr>
        <p:spPr/>
        <p:txBody>
          <a:bodyPr/>
          <a:lstStyle/>
          <a:p>
            <a:r>
              <a:rPr lang="en-US" dirty="0"/>
              <a:t>What Has Jesus Taught Us?</a:t>
            </a:r>
          </a:p>
        </p:txBody>
      </p:sp>
      <p:sp>
        <p:nvSpPr>
          <p:cNvPr id="3" name="Content Placeholder 2">
            <a:extLst>
              <a:ext uri="{FF2B5EF4-FFF2-40B4-BE49-F238E27FC236}">
                <a16:creationId xmlns:a16="http://schemas.microsoft.com/office/drawing/2014/main" id="{9E014E38-7B0A-AEB4-39F0-A0FDF34526FF}"/>
              </a:ext>
            </a:extLst>
          </p:cNvPr>
          <p:cNvSpPr>
            <a:spLocks noGrp="1"/>
          </p:cNvSpPr>
          <p:nvPr>
            <p:ph idx="1"/>
          </p:nvPr>
        </p:nvSpPr>
        <p:spPr/>
        <p:txBody>
          <a:bodyPr/>
          <a:lstStyle/>
          <a:p>
            <a:r>
              <a:rPr lang="en-US" dirty="0"/>
              <a:t>About authority?</a:t>
            </a:r>
          </a:p>
          <a:p>
            <a:r>
              <a:rPr lang="en-US" dirty="0"/>
              <a:t>About how to answer religious critics?</a:t>
            </a:r>
          </a:p>
          <a:p>
            <a:pPr lvl="1"/>
            <a:r>
              <a:rPr lang="en-US" dirty="0"/>
              <a:t>“Answer not a fool according to his folly, lest you be like him yourself” (Prov. 26:4).</a:t>
            </a:r>
          </a:p>
          <a:p>
            <a:pPr lvl="1"/>
            <a:r>
              <a:rPr lang="en-US" dirty="0"/>
              <a:t>“Answer a fool according to his folly, lest he be wise in his own eyes” (Prov. 26:5).</a:t>
            </a:r>
          </a:p>
          <a:p>
            <a:pPr lvl="1"/>
            <a:endParaRPr lang="en-US" dirty="0"/>
          </a:p>
        </p:txBody>
      </p:sp>
    </p:spTree>
    <p:extLst>
      <p:ext uri="{BB962C8B-B14F-4D97-AF65-F5344CB8AC3E}">
        <p14:creationId xmlns:p14="http://schemas.microsoft.com/office/powerpoint/2010/main" val="56937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04798-A21D-2080-28E5-4CE1B334DD60}"/>
              </a:ext>
            </a:extLst>
          </p:cNvPr>
          <p:cNvSpPr>
            <a:spLocks noGrp="1"/>
          </p:cNvSpPr>
          <p:nvPr>
            <p:ph type="title"/>
          </p:nvPr>
        </p:nvSpPr>
        <p:spPr/>
        <p:txBody>
          <a:bodyPr/>
          <a:lstStyle/>
          <a:p>
            <a:r>
              <a:rPr lang="en-US" dirty="0"/>
              <a:t>The Parable of the Two Sons</a:t>
            </a:r>
            <a:br>
              <a:rPr lang="en-US" sz="2400" dirty="0"/>
            </a:br>
            <a:r>
              <a:rPr lang="en-US" sz="2400" dirty="0"/>
              <a:t>Matthew 21:28-32</a:t>
            </a:r>
          </a:p>
        </p:txBody>
      </p:sp>
      <p:sp>
        <p:nvSpPr>
          <p:cNvPr id="3" name="Content Placeholder 2">
            <a:extLst>
              <a:ext uri="{FF2B5EF4-FFF2-40B4-BE49-F238E27FC236}">
                <a16:creationId xmlns:a16="http://schemas.microsoft.com/office/drawing/2014/main" id="{C167F3F1-2E02-C0F9-B821-4C9199D11A38}"/>
              </a:ext>
            </a:extLst>
          </p:cNvPr>
          <p:cNvSpPr>
            <a:spLocks noGrp="1"/>
          </p:cNvSpPr>
          <p:nvPr>
            <p:ph idx="1"/>
          </p:nvPr>
        </p:nvSpPr>
        <p:spPr/>
        <p:txBody>
          <a:bodyPr/>
          <a:lstStyle/>
          <a:p>
            <a:r>
              <a:rPr lang="en-US" dirty="0"/>
              <a:t>“What do you think? A man had two sons. And he went to the first and said, ‘Son, go and work in the vineyard today.’ And he answered, ‘I will not,’ but afterward he changed his mind and went. And he went to the other son and said the same. And he answered, ‘I go, sir,’ but did not go. Which of the two did the will of his father?” They said, “The first.” Jesus said to them, “Truly, I say to you, the tax collectors and the prostitutes go into the kingdom of God before you. For John came to you in the way of righteousness, and you did not believe him, but the tax collectors and the prostitutes believed him. And even when you saw it, you did not afterward change your minds and believe him.”</a:t>
            </a:r>
          </a:p>
          <a:p>
            <a:endParaRPr lang="en-US" dirty="0"/>
          </a:p>
        </p:txBody>
      </p:sp>
    </p:spTree>
    <p:extLst>
      <p:ext uri="{BB962C8B-B14F-4D97-AF65-F5344CB8AC3E}">
        <p14:creationId xmlns:p14="http://schemas.microsoft.com/office/powerpoint/2010/main" val="5989136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4FDF2-EFB1-3224-0E38-275AADFD0D08}"/>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6500788A-99FA-9002-7635-1AE519218852}"/>
              </a:ext>
            </a:extLst>
          </p:cNvPr>
          <p:cNvSpPr>
            <a:spLocks noGrp="1"/>
          </p:cNvSpPr>
          <p:nvPr>
            <p:ph idx="1"/>
          </p:nvPr>
        </p:nvSpPr>
        <p:spPr/>
        <p:txBody>
          <a:bodyPr/>
          <a:lstStyle/>
          <a:p>
            <a:r>
              <a:rPr lang="en-US" dirty="0"/>
              <a:t>This is the first of three parables in a row:</a:t>
            </a:r>
          </a:p>
          <a:p>
            <a:pPr lvl="1"/>
            <a:r>
              <a:rPr lang="en-US" dirty="0"/>
              <a:t>The Parable of the Two Sons (21:28-32)</a:t>
            </a:r>
          </a:p>
          <a:p>
            <a:pPr lvl="1"/>
            <a:r>
              <a:rPr lang="en-US" dirty="0"/>
              <a:t>The Parable of the Tenants (21:33-44)</a:t>
            </a:r>
          </a:p>
          <a:p>
            <a:pPr lvl="1"/>
            <a:r>
              <a:rPr lang="en-US" dirty="0"/>
              <a:t>The Parable of the Wedding Feast (22:1-14)</a:t>
            </a:r>
          </a:p>
          <a:p>
            <a:r>
              <a:rPr lang="en-US" dirty="0"/>
              <a:t>The theme of the three parables is the same: the theme of the failure and rejection of official Israel.</a:t>
            </a:r>
          </a:p>
          <a:p>
            <a:pPr lvl="1"/>
            <a:r>
              <a:rPr lang="en-US" dirty="0"/>
              <a:t>This theme has previously been developed in 3:7-10; 8:11-12; 12:38-42; 13:10-17; 15:1-9; 16:5-12.</a:t>
            </a:r>
          </a:p>
        </p:txBody>
      </p:sp>
    </p:spTree>
    <p:extLst>
      <p:ext uri="{BB962C8B-B14F-4D97-AF65-F5344CB8AC3E}">
        <p14:creationId xmlns:p14="http://schemas.microsoft.com/office/powerpoint/2010/main" val="396394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circle(in)">
                                      <p:cBhvr>
                                        <p:cTn id="1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Minor earthquake rattles Jerusalem and Dead Sea | The Times of Israel">
            <a:extLst>
              <a:ext uri="{FF2B5EF4-FFF2-40B4-BE49-F238E27FC236}">
                <a16:creationId xmlns:a16="http://schemas.microsoft.com/office/drawing/2014/main" id="{1276CE2C-493F-A51B-A084-21339F4596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17"/>
          <a:stretch/>
        </p:blipFill>
        <p:spPr bwMode="auto">
          <a:xfrm>
            <a:off x="20" y="1282"/>
            <a:ext cx="12191980" cy="68567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07AF13-A27C-4C6D-5E02-75415392D511}"/>
              </a:ext>
            </a:extLst>
          </p:cNvPr>
          <p:cNvSpPr txBox="1"/>
          <p:nvPr/>
        </p:nvSpPr>
        <p:spPr>
          <a:xfrm>
            <a:off x="10203678" y="4580546"/>
            <a:ext cx="837487" cy="369332"/>
          </a:xfrm>
          <a:prstGeom prst="rect">
            <a:avLst/>
          </a:prstGeom>
          <a:solidFill>
            <a:schemeClr val="accent4">
              <a:lumMod val="40000"/>
              <a:lumOff val="60000"/>
            </a:schemeClr>
          </a:solidFill>
        </p:spPr>
        <p:txBody>
          <a:bodyPr wrap="square" rtlCol="0">
            <a:spAutoFit/>
          </a:bodyPr>
          <a:lstStyle/>
          <a:p>
            <a:pPr algn="ctr"/>
            <a:r>
              <a:rPr lang="en-US" dirty="0"/>
              <a:t>North</a:t>
            </a:r>
          </a:p>
        </p:txBody>
      </p:sp>
      <p:sp>
        <p:nvSpPr>
          <p:cNvPr id="4" name="TextBox 3">
            <a:extLst>
              <a:ext uri="{FF2B5EF4-FFF2-40B4-BE49-F238E27FC236}">
                <a16:creationId xmlns:a16="http://schemas.microsoft.com/office/drawing/2014/main" id="{9946F4CF-4F60-2BDE-434D-387D09239858}"/>
              </a:ext>
            </a:extLst>
          </p:cNvPr>
          <p:cNvSpPr txBox="1"/>
          <p:nvPr/>
        </p:nvSpPr>
        <p:spPr>
          <a:xfrm>
            <a:off x="2041020" y="776243"/>
            <a:ext cx="837487" cy="369332"/>
          </a:xfrm>
          <a:prstGeom prst="rect">
            <a:avLst/>
          </a:prstGeom>
          <a:solidFill>
            <a:schemeClr val="accent4">
              <a:lumMod val="40000"/>
              <a:lumOff val="60000"/>
            </a:schemeClr>
          </a:solidFill>
        </p:spPr>
        <p:txBody>
          <a:bodyPr wrap="square" rtlCol="0">
            <a:spAutoFit/>
          </a:bodyPr>
          <a:lstStyle/>
          <a:p>
            <a:pPr algn="ctr"/>
            <a:r>
              <a:rPr lang="en-US" dirty="0"/>
              <a:t>South</a:t>
            </a:r>
          </a:p>
        </p:txBody>
      </p:sp>
      <p:sp>
        <p:nvSpPr>
          <p:cNvPr id="5" name="TextBox 4">
            <a:extLst>
              <a:ext uri="{FF2B5EF4-FFF2-40B4-BE49-F238E27FC236}">
                <a16:creationId xmlns:a16="http://schemas.microsoft.com/office/drawing/2014/main" id="{12D8A373-42E9-23D3-D722-B8F1B16C345C}"/>
              </a:ext>
            </a:extLst>
          </p:cNvPr>
          <p:cNvSpPr txBox="1"/>
          <p:nvPr/>
        </p:nvSpPr>
        <p:spPr>
          <a:xfrm>
            <a:off x="10826097" y="591577"/>
            <a:ext cx="837487" cy="369332"/>
          </a:xfrm>
          <a:prstGeom prst="rect">
            <a:avLst/>
          </a:prstGeom>
          <a:solidFill>
            <a:schemeClr val="accent4">
              <a:lumMod val="40000"/>
              <a:lumOff val="60000"/>
            </a:schemeClr>
          </a:solidFill>
        </p:spPr>
        <p:txBody>
          <a:bodyPr wrap="square" rtlCol="0">
            <a:spAutoFit/>
          </a:bodyPr>
          <a:lstStyle/>
          <a:p>
            <a:pPr algn="ctr"/>
            <a:r>
              <a:rPr lang="en-US" dirty="0"/>
              <a:t>West</a:t>
            </a:r>
          </a:p>
        </p:txBody>
      </p:sp>
      <p:sp>
        <p:nvSpPr>
          <p:cNvPr id="6" name="TextBox 5">
            <a:extLst>
              <a:ext uri="{FF2B5EF4-FFF2-40B4-BE49-F238E27FC236}">
                <a16:creationId xmlns:a16="http://schemas.microsoft.com/office/drawing/2014/main" id="{FEAFA499-BAA7-E74D-6972-D4744A71715A}"/>
              </a:ext>
            </a:extLst>
          </p:cNvPr>
          <p:cNvSpPr txBox="1"/>
          <p:nvPr/>
        </p:nvSpPr>
        <p:spPr>
          <a:xfrm>
            <a:off x="579691" y="5102278"/>
            <a:ext cx="837487" cy="369332"/>
          </a:xfrm>
          <a:prstGeom prst="rect">
            <a:avLst/>
          </a:prstGeom>
          <a:solidFill>
            <a:schemeClr val="accent4">
              <a:lumMod val="40000"/>
              <a:lumOff val="60000"/>
            </a:schemeClr>
          </a:solidFill>
        </p:spPr>
        <p:txBody>
          <a:bodyPr wrap="square" rtlCol="0">
            <a:spAutoFit/>
          </a:bodyPr>
          <a:lstStyle/>
          <a:p>
            <a:pPr algn="ctr"/>
            <a:r>
              <a:rPr lang="en-US" dirty="0"/>
              <a:t>East</a:t>
            </a:r>
          </a:p>
        </p:txBody>
      </p:sp>
    </p:spTree>
    <p:extLst>
      <p:ext uri="{BB962C8B-B14F-4D97-AF65-F5344CB8AC3E}">
        <p14:creationId xmlns:p14="http://schemas.microsoft.com/office/powerpoint/2010/main" val="31423568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C3CD3-1EDC-E567-9499-59204818AA38}"/>
              </a:ext>
            </a:extLst>
          </p:cNvPr>
          <p:cNvSpPr>
            <a:spLocks noGrp="1"/>
          </p:cNvSpPr>
          <p:nvPr>
            <p:ph type="title"/>
          </p:nvPr>
        </p:nvSpPr>
        <p:spPr/>
        <p:txBody>
          <a:bodyPr/>
          <a:lstStyle/>
          <a:p>
            <a:r>
              <a:rPr lang="en-US" dirty="0"/>
              <a:t>Matthew 21:28</a:t>
            </a:r>
          </a:p>
        </p:txBody>
      </p:sp>
      <p:sp>
        <p:nvSpPr>
          <p:cNvPr id="3" name="Content Placeholder 2">
            <a:extLst>
              <a:ext uri="{FF2B5EF4-FFF2-40B4-BE49-F238E27FC236}">
                <a16:creationId xmlns:a16="http://schemas.microsoft.com/office/drawing/2014/main" id="{421ECE93-3614-5C61-2898-4507DE1E778F}"/>
              </a:ext>
            </a:extLst>
          </p:cNvPr>
          <p:cNvSpPr>
            <a:spLocks noGrp="1"/>
          </p:cNvSpPr>
          <p:nvPr>
            <p:ph idx="1"/>
          </p:nvPr>
        </p:nvSpPr>
        <p:spPr>
          <a:xfrm>
            <a:off x="838200" y="1825624"/>
            <a:ext cx="10515600" cy="4874113"/>
          </a:xfrm>
        </p:spPr>
        <p:txBody>
          <a:bodyPr>
            <a:normAutofit lnSpcReduction="10000"/>
          </a:bodyPr>
          <a:lstStyle/>
          <a:p>
            <a:r>
              <a:rPr lang="en-US" dirty="0">
                <a:latin typeface="Source Sans Pro Black" panose="020B0803030403020204" pitchFamily="34" charset="0"/>
              </a:rPr>
              <a:t>“What do you think? A man had two sons. And he went to the first and said, ‘Son, go and work in the vineyard today.’”</a:t>
            </a:r>
          </a:p>
          <a:p>
            <a:pPr lvl="1"/>
            <a:r>
              <a:rPr lang="en-US" dirty="0">
                <a:latin typeface="Source Sans Pro Black" panose="020B0803030403020204" pitchFamily="34" charset="0"/>
              </a:rPr>
              <a:t>Think</a:t>
            </a:r>
            <a:r>
              <a:rPr lang="en-US" dirty="0"/>
              <a:t> (</a:t>
            </a:r>
            <a:r>
              <a:rPr lang="en-US" i="1" dirty="0" err="1"/>
              <a:t>dokeō</a:t>
            </a:r>
            <a:r>
              <a:rPr lang="en-US" dirty="0"/>
              <a:t>): “to consider as probably, </a:t>
            </a:r>
            <a:r>
              <a:rPr lang="en-US" i="1" dirty="0"/>
              <a:t>think, believe, suppose, consider</a:t>
            </a:r>
            <a:r>
              <a:rPr lang="en-US" dirty="0"/>
              <a:t>” (BDAG, 254).</a:t>
            </a:r>
          </a:p>
          <a:p>
            <a:pPr lvl="2"/>
            <a:r>
              <a:rPr lang="en-US" dirty="0"/>
              <a:t>Jesus will draw out of those who opposing Him, their own indictment for their sins.</a:t>
            </a:r>
          </a:p>
          <a:p>
            <a:pPr lvl="1"/>
            <a:r>
              <a:rPr lang="en-US" dirty="0"/>
              <a:t>Persons in the parable:</a:t>
            </a:r>
          </a:p>
          <a:p>
            <a:pPr lvl="2"/>
            <a:r>
              <a:rPr lang="en-US" dirty="0"/>
              <a:t>Father who owns a vineyard: Represents God.</a:t>
            </a:r>
          </a:p>
          <a:p>
            <a:pPr lvl="2"/>
            <a:r>
              <a:rPr lang="en-US" dirty="0"/>
              <a:t>Two sons</a:t>
            </a:r>
          </a:p>
          <a:p>
            <a:pPr lvl="3"/>
            <a:r>
              <a:rPr lang="en-US" dirty="0"/>
              <a:t>Son 1: When instructed to work, he refuses, but later changes his mind and then goes to work: represents those sinners who, at first disobeyed God, but when called by John the Baptist and Jesus, obeyed.</a:t>
            </a:r>
          </a:p>
          <a:p>
            <a:pPr lvl="3"/>
            <a:r>
              <a:rPr lang="en-US" dirty="0"/>
              <a:t>Son 2: When instructed to work, he consents to go but does not go: represents those who agreed to work, but refused to do what God commanded.</a:t>
            </a:r>
          </a:p>
          <a:p>
            <a:endParaRPr lang="en-US" dirty="0"/>
          </a:p>
        </p:txBody>
      </p:sp>
    </p:spTree>
    <p:extLst>
      <p:ext uri="{BB962C8B-B14F-4D97-AF65-F5344CB8AC3E}">
        <p14:creationId xmlns:p14="http://schemas.microsoft.com/office/powerpoint/2010/main" val="16039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ircle(in)">
                                      <p:cBhvr>
                                        <p:cTn id="10" dur="2000"/>
                                        <p:tgtEl>
                                          <p:spTgt spid="3">
                                            <p:txEl>
                                              <p:pRg st="4" end="4"/>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circle(in)">
                                      <p:cBhvr>
                                        <p:cTn id="13" dur="2000"/>
                                        <p:tgtEl>
                                          <p:spTgt spid="3">
                                            <p:txEl>
                                              <p:pRg st="5" end="5"/>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circle(in)">
                                      <p:cBhvr>
                                        <p:cTn id="16" dur="2000"/>
                                        <p:tgtEl>
                                          <p:spTgt spid="3">
                                            <p:txEl>
                                              <p:pRg st="6" end="6"/>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circle(in)">
                                      <p:cBhvr>
                                        <p:cTn id="19"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0118-F36D-C792-B7A2-5D8B59393ED8}"/>
              </a:ext>
            </a:extLst>
          </p:cNvPr>
          <p:cNvSpPr>
            <a:spLocks noGrp="1"/>
          </p:cNvSpPr>
          <p:nvPr>
            <p:ph type="title"/>
          </p:nvPr>
        </p:nvSpPr>
        <p:spPr/>
        <p:txBody>
          <a:bodyPr/>
          <a:lstStyle/>
          <a:p>
            <a:r>
              <a:rPr lang="en-US" dirty="0"/>
              <a:t>Matthew 28:29</a:t>
            </a:r>
          </a:p>
        </p:txBody>
      </p:sp>
      <p:sp>
        <p:nvSpPr>
          <p:cNvPr id="3" name="Content Placeholder 2">
            <a:extLst>
              <a:ext uri="{FF2B5EF4-FFF2-40B4-BE49-F238E27FC236}">
                <a16:creationId xmlns:a16="http://schemas.microsoft.com/office/drawing/2014/main" id="{505438C1-65EB-08D0-E788-8945A021377E}"/>
              </a:ext>
            </a:extLst>
          </p:cNvPr>
          <p:cNvSpPr>
            <a:spLocks noGrp="1"/>
          </p:cNvSpPr>
          <p:nvPr>
            <p:ph idx="1"/>
          </p:nvPr>
        </p:nvSpPr>
        <p:spPr/>
        <p:txBody>
          <a:bodyPr/>
          <a:lstStyle/>
          <a:p>
            <a:r>
              <a:rPr lang="en-US" dirty="0">
                <a:latin typeface="Source Sans Pro Black" panose="020B0803030403020204" pitchFamily="34" charset="0"/>
              </a:rPr>
              <a:t>“And he answered, ‘I will not,’ but afterward he changed his mind and went.”</a:t>
            </a:r>
          </a:p>
          <a:p>
            <a:pPr lvl="1"/>
            <a:r>
              <a:rPr lang="en-US" dirty="0"/>
              <a:t>Son 1: </a:t>
            </a:r>
          </a:p>
          <a:p>
            <a:pPr lvl="2"/>
            <a:r>
              <a:rPr lang="en-US" dirty="0"/>
              <a:t>Blatantly refused (</a:t>
            </a:r>
            <a:r>
              <a:rPr lang="en-US" dirty="0">
                <a:latin typeface="Source Sans Pro Black" panose="020B0803030403020204" pitchFamily="34" charset="0"/>
              </a:rPr>
              <a:t>I will not</a:t>
            </a:r>
            <a:r>
              <a:rPr lang="en-US" dirty="0"/>
              <a:t>) to do what his father told him. “The refusal is a major afront to the father” (John </a:t>
            </a:r>
            <a:r>
              <a:rPr lang="en-US" dirty="0" err="1"/>
              <a:t>Nolland</a:t>
            </a:r>
            <a:r>
              <a:rPr lang="en-US" dirty="0"/>
              <a:t>, 861).</a:t>
            </a:r>
          </a:p>
          <a:p>
            <a:pPr lvl="2"/>
            <a:r>
              <a:rPr lang="en-US" dirty="0">
                <a:latin typeface="Source Sans Pro Black" panose="020B0803030403020204" pitchFamily="34" charset="0"/>
              </a:rPr>
              <a:t>Afterward</a:t>
            </a:r>
            <a:r>
              <a:rPr lang="en-US" dirty="0"/>
              <a:t> (</a:t>
            </a:r>
            <a:r>
              <a:rPr lang="en-US" i="1" dirty="0" err="1"/>
              <a:t>husteros</a:t>
            </a:r>
            <a:r>
              <a:rPr lang="en-US" dirty="0"/>
              <a:t>): “in the second place, later, then, thereafter” (BDAG, 1044).</a:t>
            </a:r>
          </a:p>
          <a:p>
            <a:pPr lvl="2"/>
            <a:r>
              <a:rPr lang="en-US" dirty="0">
                <a:latin typeface="Source Sans Pro Black" panose="020B0803030403020204" pitchFamily="34" charset="0"/>
              </a:rPr>
              <a:t>Changed his mind </a:t>
            </a:r>
            <a:r>
              <a:rPr lang="en-US" dirty="0"/>
              <a:t>(</a:t>
            </a:r>
            <a:r>
              <a:rPr lang="en-US" i="1" dirty="0" err="1"/>
              <a:t>metamelomai</a:t>
            </a:r>
            <a:r>
              <a:rPr lang="en-US" dirty="0"/>
              <a:t>): “to change one’s mind about something, without focus on regret, </a:t>
            </a:r>
            <a:r>
              <a:rPr lang="en-US" i="1" dirty="0"/>
              <a:t>change one’s mind, have second thoughts</a:t>
            </a:r>
            <a:r>
              <a:rPr lang="en-US" dirty="0"/>
              <a:t>” (BDAG, 639).</a:t>
            </a:r>
          </a:p>
          <a:p>
            <a:pPr lvl="2"/>
            <a:r>
              <a:rPr lang="en-US" dirty="0">
                <a:latin typeface="Source Sans Pro Black" panose="020B0803030403020204" pitchFamily="34" charset="0"/>
              </a:rPr>
              <a:t>Went</a:t>
            </a:r>
            <a:r>
              <a:rPr lang="en-US" dirty="0"/>
              <a:t>. The implication is that he obeyed what his father commanded.</a:t>
            </a:r>
          </a:p>
          <a:p>
            <a:pPr lvl="2"/>
            <a:endParaRPr lang="en-US" dirty="0"/>
          </a:p>
          <a:p>
            <a:pPr lvl="2"/>
            <a:endParaRPr lang="en-US" dirty="0"/>
          </a:p>
          <a:p>
            <a:endParaRPr lang="en-US" dirty="0"/>
          </a:p>
        </p:txBody>
      </p:sp>
    </p:spTree>
    <p:extLst>
      <p:ext uri="{BB962C8B-B14F-4D97-AF65-F5344CB8AC3E}">
        <p14:creationId xmlns:p14="http://schemas.microsoft.com/office/powerpoint/2010/main" val="13412621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DF730-FE3B-6A76-BA72-721DB3F5DFD8}"/>
              </a:ext>
            </a:extLst>
          </p:cNvPr>
          <p:cNvSpPr>
            <a:spLocks noGrp="1"/>
          </p:cNvSpPr>
          <p:nvPr>
            <p:ph type="title"/>
          </p:nvPr>
        </p:nvSpPr>
        <p:spPr/>
        <p:txBody>
          <a:bodyPr/>
          <a:lstStyle/>
          <a:p>
            <a:r>
              <a:rPr lang="en-US" dirty="0"/>
              <a:t>Matthew 21:30</a:t>
            </a:r>
          </a:p>
        </p:txBody>
      </p:sp>
      <p:sp>
        <p:nvSpPr>
          <p:cNvPr id="3" name="Content Placeholder 2">
            <a:extLst>
              <a:ext uri="{FF2B5EF4-FFF2-40B4-BE49-F238E27FC236}">
                <a16:creationId xmlns:a16="http://schemas.microsoft.com/office/drawing/2014/main" id="{351954B2-30E5-5E22-63C4-645B8E217A59}"/>
              </a:ext>
            </a:extLst>
          </p:cNvPr>
          <p:cNvSpPr>
            <a:spLocks noGrp="1"/>
          </p:cNvSpPr>
          <p:nvPr>
            <p:ph idx="1"/>
          </p:nvPr>
        </p:nvSpPr>
        <p:spPr/>
        <p:txBody>
          <a:bodyPr/>
          <a:lstStyle/>
          <a:p>
            <a:r>
              <a:rPr lang="en-US" dirty="0">
                <a:latin typeface="Source Sans Pro Black" panose="020B0803030403020204" pitchFamily="34" charset="0"/>
              </a:rPr>
              <a:t>“And he went to the other son and said the same. And he answered, ‘I go, sir,’ but did not go.”</a:t>
            </a:r>
          </a:p>
          <a:p>
            <a:pPr lvl="1"/>
            <a:r>
              <a:rPr lang="en-US" dirty="0"/>
              <a:t>The same commandment was given to both sons.</a:t>
            </a:r>
          </a:p>
          <a:p>
            <a:pPr lvl="1"/>
            <a:r>
              <a:rPr lang="en-US" dirty="0">
                <a:latin typeface="Source Sans Pro Black" panose="020B0803030403020204" pitchFamily="34" charset="0"/>
              </a:rPr>
              <a:t>I go, sir </a:t>
            </a:r>
            <a:r>
              <a:rPr lang="en-US" dirty="0"/>
              <a:t>(</a:t>
            </a:r>
            <a:r>
              <a:rPr lang="en-US" i="1" dirty="0" err="1"/>
              <a:t>egō</a:t>
            </a:r>
            <a:r>
              <a:rPr lang="en-US" i="1" dirty="0"/>
              <a:t>, </a:t>
            </a:r>
            <a:r>
              <a:rPr lang="en-US" i="1" dirty="0" err="1"/>
              <a:t>kurie</a:t>
            </a:r>
            <a:r>
              <a:rPr lang="en-US" dirty="0"/>
              <a:t>: literally, “I, Lord”). He answers kindly and obediently.</a:t>
            </a:r>
          </a:p>
          <a:p>
            <a:pPr lvl="1"/>
            <a:r>
              <a:rPr lang="en-US" dirty="0"/>
              <a:t>He calls his father “lord,” but </a:t>
            </a:r>
            <a:r>
              <a:rPr lang="en-US" dirty="0">
                <a:latin typeface="Source Sans Pro Black" panose="020B0803030403020204" pitchFamily="34" charset="0"/>
              </a:rPr>
              <a:t>does not do what he says</a:t>
            </a:r>
            <a:r>
              <a:rPr lang="en-US" dirty="0"/>
              <a:t>.</a:t>
            </a:r>
          </a:p>
          <a:p>
            <a:pPr lvl="1"/>
            <a:endParaRPr lang="en-US" dirty="0"/>
          </a:p>
          <a:p>
            <a:endParaRPr lang="en-US" dirty="0"/>
          </a:p>
        </p:txBody>
      </p:sp>
    </p:spTree>
    <p:extLst>
      <p:ext uri="{BB962C8B-B14F-4D97-AF65-F5344CB8AC3E}">
        <p14:creationId xmlns:p14="http://schemas.microsoft.com/office/powerpoint/2010/main" val="18003131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494A3-6D7D-E7F4-EE96-E0C88C9779FE}"/>
              </a:ext>
            </a:extLst>
          </p:cNvPr>
          <p:cNvSpPr>
            <a:spLocks noGrp="1"/>
          </p:cNvSpPr>
          <p:nvPr>
            <p:ph type="title"/>
          </p:nvPr>
        </p:nvSpPr>
        <p:spPr/>
        <p:txBody>
          <a:bodyPr/>
          <a:lstStyle/>
          <a:p>
            <a:r>
              <a:rPr lang="en-US" dirty="0"/>
              <a:t>Matthew 21:31</a:t>
            </a:r>
          </a:p>
        </p:txBody>
      </p:sp>
      <p:sp>
        <p:nvSpPr>
          <p:cNvPr id="3" name="Content Placeholder 2">
            <a:extLst>
              <a:ext uri="{FF2B5EF4-FFF2-40B4-BE49-F238E27FC236}">
                <a16:creationId xmlns:a16="http://schemas.microsoft.com/office/drawing/2014/main" id="{2B6624F7-80D4-97DD-4343-922033BA8D2A}"/>
              </a:ext>
            </a:extLst>
          </p:cNvPr>
          <p:cNvSpPr>
            <a:spLocks noGrp="1"/>
          </p:cNvSpPr>
          <p:nvPr>
            <p:ph idx="1"/>
          </p:nvPr>
        </p:nvSpPr>
        <p:spPr/>
        <p:txBody>
          <a:bodyPr>
            <a:normAutofit lnSpcReduction="10000"/>
          </a:bodyPr>
          <a:lstStyle/>
          <a:p>
            <a:r>
              <a:rPr lang="en-US" dirty="0">
                <a:latin typeface="Source Sans Pro Black" panose="020B0803030403020204" pitchFamily="34" charset="0"/>
              </a:rPr>
              <a:t>“‘Which of the two did the will of his father?’ They said, ‘The first.’ Jesus said to them, ‘Truly, I say to you, the tax collectors and the prostitutes go into the kingdom of God before you.’”</a:t>
            </a:r>
          </a:p>
          <a:p>
            <a:pPr lvl="1"/>
            <a:r>
              <a:rPr lang="en-US" dirty="0"/>
              <a:t>Note the dialogue:</a:t>
            </a:r>
          </a:p>
          <a:p>
            <a:pPr lvl="2"/>
            <a:r>
              <a:rPr lang="en-US" dirty="0"/>
              <a:t>Jesus: Which of the two did the will of his father?”</a:t>
            </a:r>
          </a:p>
          <a:p>
            <a:pPr lvl="2"/>
            <a:r>
              <a:rPr lang="en-US" dirty="0"/>
              <a:t>The Jews leaders: The first.</a:t>
            </a:r>
          </a:p>
          <a:p>
            <a:pPr lvl="1"/>
            <a:r>
              <a:rPr lang="en-US" dirty="0"/>
              <a:t>The application:</a:t>
            </a:r>
          </a:p>
          <a:p>
            <a:pPr lvl="2"/>
            <a:r>
              <a:rPr lang="en-US" dirty="0">
                <a:latin typeface="Source Sans Pro Black" panose="020B0803030403020204" pitchFamily="34" charset="0"/>
              </a:rPr>
              <a:t>Truly I say unto you: </a:t>
            </a:r>
            <a:r>
              <a:rPr lang="en-US" dirty="0"/>
              <a:t>What is the significance of this phrase?</a:t>
            </a:r>
          </a:p>
          <a:p>
            <a:pPr lvl="3"/>
            <a:r>
              <a:rPr lang="en-US" dirty="0"/>
              <a:t>It seems to be a response to the “we do not know” of v. 21:27.</a:t>
            </a:r>
          </a:p>
          <a:p>
            <a:pPr lvl="2"/>
            <a:r>
              <a:rPr lang="en-US" dirty="0"/>
              <a:t>What attributes of tax collectors and prostitutes is noted?</a:t>
            </a:r>
          </a:p>
          <a:p>
            <a:pPr lvl="3"/>
            <a:r>
              <a:rPr lang="en-US" dirty="0"/>
              <a:t>Refusal: this is what made them the sinners they were consider to be.</a:t>
            </a:r>
          </a:p>
          <a:p>
            <a:pPr lvl="3"/>
            <a:r>
              <a:rPr lang="en-US" dirty="0"/>
              <a:t>Worked in the vineyard: “go into the kingdom before you.”</a:t>
            </a:r>
          </a:p>
          <a:p>
            <a:endParaRPr lang="en-US" dirty="0"/>
          </a:p>
        </p:txBody>
      </p:sp>
    </p:spTree>
    <p:extLst>
      <p:ext uri="{BB962C8B-B14F-4D97-AF65-F5344CB8AC3E}">
        <p14:creationId xmlns:p14="http://schemas.microsoft.com/office/powerpoint/2010/main" val="339819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circle(in)">
                                      <p:cBhvr>
                                        <p:cTn id="12" dur="2000"/>
                                        <p:tgtEl>
                                          <p:spTgt spid="3">
                                            <p:txEl>
                                              <p:pRg st="5" end="5"/>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circle(in)">
                                      <p:cBhvr>
                                        <p:cTn id="15" dur="2000"/>
                                        <p:tgtEl>
                                          <p:spTgt spid="3">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circle(in)">
                                      <p:cBhvr>
                                        <p:cTn id="20" dur="2000"/>
                                        <p:tgtEl>
                                          <p:spTgt spid="3">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circle(in)">
                                      <p:cBhvr>
                                        <p:cTn id="25" dur="2000"/>
                                        <p:tgtEl>
                                          <p:spTgt spid="3">
                                            <p:txEl>
                                              <p:pRg st="8" end="8"/>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circle(in)">
                                      <p:cBhvr>
                                        <p:cTn id="28"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5C6F0-2073-0208-29B3-F11BB2DFD948}"/>
              </a:ext>
            </a:extLst>
          </p:cNvPr>
          <p:cNvSpPr>
            <a:spLocks noGrp="1"/>
          </p:cNvSpPr>
          <p:nvPr>
            <p:ph type="title"/>
          </p:nvPr>
        </p:nvSpPr>
        <p:spPr/>
        <p:txBody>
          <a:bodyPr/>
          <a:lstStyle/>
          <a:p>
            <a:r>
              <a:rPr lang="en-US" dirty="0"/>
              <a:t>The Parallels</a:t>
            </a:r>
          </a:p>
        </p:txBody>
      </p:sp>
      <p:sp>
        <p:nvSpPr>
          <p:cNvPr id="3" name="Content Placeholder 2">
            <a:extLst>
              <a:ext uri="{FF2B5EF4-FFF2-40B4-BE49-F238E27FC236}">
                <a16:creationId xmlns:a16="http://schemas.microsoft.com/office/drawing/2014/main" id="{EF97F723-F82A-25F8-F75B-FB3197C1953E}"/>
              </a:ext>
            </a:extLst>
          </p:cNvPr>
          <p:cNvSpPr>
            <a:spLocks noGrp="1"/>
          </p:cNvSpPr>
          <p:nvPr>
            <p:ph idx="1"/>
          </p:nvPr>
        </p:nvSpPr>
        <p:spPr/>
        <p:txBody>
          <a:bodyPr/>
          <a:lstStyle/>
          <a:p>
            <a:r>
              <a:rPr lang="en-US" dirty="0"/>
              <a:t>The three points of the passage, one per character, may thus be summed up as follows: </a:t>
            </a:r>
          </a:p>
          <a:p>
            <a:pPr lvl="1"/>
            <a:r>
              <a:rPr lang="en-US" dirty="0"/>
              <a:t>“Like the father sending his sons to work, God commands all people to carry out his will. </a:t>
            </a:r>
          </a:p>
          <a:p>
            <a:pPr lvl="1"/>
            <a:r>
              <a:rPr lang="en-US" dirty="0"/>
              <a:t>“Like the son who ultimately disobeyed, some promise but do not perform rightly and so are rejected by God. </a:t>
            </a:r>
          </a:p>
          <a:p>
            <a:pPr lvl="1"/>
            <a:r>
              <a:rPr lang="en-US" dirty="0"/>
              <a:t>“Like the son who ultimately obeyed, some rebel but later submit and so are accepted” (Craig Blomberg, </a:t>
            </a:r>
            <a:r>
              <a:rPr lang="en-US" i="1" dirty="0"/>
              <a:t>Matthew</a:t>
            </a:r>
            <a:r>
              <a:rPr lang="en-US" dirty="0"/>
              <a:t>, 322).</a:t>
            </a:r>
          </a:p>
          <a:p>
            <a:r>
              <a:rPr lang="en-US" dirty="0"/>
              <a:t>“Did the will of his father” recalls Matthew 7:21-23; 12:50.</a:t>
            </a:r>
          </a:p>
        </p:txBody>
      </p:sp>
    </p:spTree>
    <p:extLst>
      <p:ext uri="{BB962C8B-B14F-4D97-AF65-F5344CB8AC3E}">
        <p14:creationId xmlns:p14="http://schemas.microsoft.com/office/powerpoint/2010/main" val="76969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8DD2A-8AB6-3498-808D-10159A99C14C}"/>
              </a:ext>
            </a:extLst>
          </p:cNvPr>
          <p:cNvSpPr>
            <a:spLocks noGrp="1"/>
          </p:cNvSpPr>
          <p:nvPr>
            <p:ph type="title"/>
          </p:nvPr>
        </p:nvSpPr>
        <p:spPr/>
        <p:txBody>
          <a:bodyPr/>
          <a:lstStyle/>
          <a:p>
            <a:r>
              <a:rPr lang="en-US" dirty="0"/>
              <a:t>Matthew 21:32</a:t>
            </a:r>
          </a:p>
        </p:txBody>
      </p:sp>
      <p:sp>
        <p:nvSpPr>
          <p:cNvPr id="3" name="Content Placeholder 2">
            <a:extLst>
              <a:ext uri="{FF2B5EF4-FFF2-40B4-BE49-F238E27FC236}">
                <a16:creationId xmlns:a16="http://schemas.microsoft.com/office/drawing/2014/main" id="{033A3A5E-2CB0-0943-B923-92C7086B3214}"/>
              </a:ext>
            </a:extLst>
          </p:cNvPr>
          <p:cNvSpPr>
            <a:spLocks noGrp="1"/>
          </p:cNvSpPr>
          <p:nvPr>
            <p:ph idx="1"/>
          </p:nvPr>
        </p:nvSpPr>
        <p:spPr>
          <a:xfrm>
            <a:off x="838200" y="1825625"/>
            <a:ext cx="10515600" cy="4838944"/>
          </a:xfrm>
        </p:spPr>
        <p:txBody>
          <a:bodyPr>
            <a:normAutofit fontScale="92500" lnSpcReduction="10000"/>
          </a:bodyPr>
          <a:lstStyle/>
          <a:p>
            <a:r>
              <a:rPr lang="en-US" dirty="0">
                <a:latin typeface="Source Sans Pro Black" panose="020B0803030403020204" pitchFamily="34" charset="0"/>
              </a:rPr>
              <a:t>“For John came to you in the way of righteousness, and you did not believe him, but the tax collectors and the prostitutes believed him. And even when you saw it, you did not afterward change your minds and believe him.”</a:t>
            </a:r>
          </a:p>
          <a:p>
            <a:pPr lvl="1"/>
            <a:r>
              <a:rPr lang="en-US" dirty="0"/>
              <a:t>The reference to John the Baptist joins this parable to the chief priests and elders questioning of Jesus.</a:t>
            </a:r>
          </a:p>
          <a:p>
            <a:pPr lvl="1"/>
            <a:r>
              <a:rPr lang="en-US" dirty="0">
                <a:latin typeface="Source Sans Pro Black" panose="020B0803030403020204" pitchFamily="34" charset="0"/>
              </a:rPr>
              <a:t>Came to you</a:t>
            </a:r>
            <a:r>
              <a:rPr lang="en-US" dirty="0"/>
              <a:t>: John’s message was not hidden and known only to a select few. It was widely published and proclaimed.</a:t>
            </a:r>
          </a:p>
          <a:p>
            <a:pPr lvl="1"/>
            <a:r>
              <a:rPr lang="en-US" dirty="0">
                <a:latin typeface="Source Sans Pro Black" panose="020B0803030403020204" pitchFamily="34" charset="0"/>
              </a:rPr>
              <a:t>Righteousness</a:t>
            </a:r>
            <a:r>
              <a:rPr lang="en-US" dirty="0"/>
              <a:t> (</a:t>
            </a:r>
            <a:r>
              <a:rPr lang="en-US" i="1" dirty="0" err="1"/>
              <a:t>dikaiosunē</a:t>
            </a:r>
            <a:r>
              <a:rPr lang="en-US" dirty="0"/>
              <a:t>): “the quality or characteristic of upright behavior, </a:t>
            </a:r>
            <a:r>
              <a:rPr lang="en-US" i="1" dirty="0"/>
              <a:t>uprightness, righteousness</a:t>
            </a:r>
            <a:r>
              <a:rPr lang="en-US" dirty="0"/>
              <a:t>” (BDAG, 248). “Way of righteousness” is “the right way.” </a:t>
            </a:r>
          </a:p>
          <a:p>
            <a:pPr lvl="2"/>
            <a:r>
              <a:rPr lang="en-US" dirty="0">
                <a:latin typeface="Source Sans Pro Black" panose="020B0803030403020204" pitchFamily="34" charset="0"/>
              </a:rPr>
              <a:t>Jesus clearly affirms that John’s baptism was “from heaven,” the “right way.”</a:t>
            </a:r>
          </a:p>
          <a:p>
            <a:pPr lvl="1"/>
            <a:r>
              <a:rPr lang="en-US" dirty="0"/>
              <a:t>When the chief priests and elders saw the effect John’s preaching was having in men’s life, even this was not enough to convince them that the “baptism of John” was “from heaven.”</a:t>
            </a:r>
          </a:p>
          <a:p>
            <a:endParaRPr lang="en-US" dirty="0"/>
          </a:p>
        </p:txBody>
      </p:sp>
    </p:spTree>
    <p:extLst>
      <p:ext uri="{BB962C8B-B14F-4D97-AF65-F5344CB8AC3E}">
        <p14:creationId xmlns:p14="http://schemas.microsoft.com/office/powerpoint/2010/main" val="235791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circle(in)">
                                      <p:cBhvr>
                                        <p:cTn id="2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B0773-46E0-FC44-A568-45F0FC0A1687}"/>
              </a:ext>
            </a:extLst>
          </p:cNvPr>
          <p:cNvSpPr>
            <a:spLocks noGrp="1"/>
          </p:cNvSpPr>
          <p:nvPr>
            <p:ph type="title"/>
          </p:nvPr>
        </p:nvSpPr>
        <p:spPr/>
        <p:txBody>
          <a:bodyPr/>
          <a:lstStyle/>
          <a:p>
            <a:r>
              <a:rPr lang="en-US" dirty="0"/>
              <a:t>Indictment of the Chief Priests &amp; Elders</a:t>
            </a:r>
          </a:p>
        </p:txBody>
      </p:sp>
      <p:sp>
        <p:nvSpPr>
          <p:cNvPr id="3" name="Content Placeholder 2">
            <a:extLst>
              <a:ext uri="{FF2B5EF4-FFF2-40B4-BE49-F238E27FC236}">
                <a16:creationId xmlns:a16="http://schemas.microsoft.com/office/drawing/2014/main" id="{A149137D-E40C-9516-81A7-31AA5C4291DA}"/>
              </a:ext>
            </a:extLst>
          </p:cNvPr>
          <p:cNvSpPr>
            <a:spLocks noGrp="1"/>
          </p:cNvSpPr>
          <p:nvPr>
            <p:ph idx="1"/>
          </p:nvPr>
        </p:nvSpPr>
        <p:spPr/>
        <p:txBody>
          <a:bodyPr>
            <a:normAutofit/>
          </a:bodyPr>
          <a:lstStyle/>
          <a:p>
            <a:r>
              <a:rPr lang="en-US" dirty="0">
                <a:latin typeface="Source Sans Pro Black" panose="020B0803030403020204" pitchFamily="34" charset="0"/>
              </a:rPr>
              <a:t>You did not believe him.</a:t>
            </a:r>
          </a:p>
          <a:p>
            <a:pPr lvl="1"/>
            <a:r>
              <a:rPr lang="en-US" dirty="0"/>
              <a:t>The word “believe” is used three times in this sentence.</a:t>
            </a:r>
          </a:p>
          <a:p>
            <a:pPr lvl="1"/>
            <a:r>
              <a:rPr lang="en-US" dirty="0"/>
              <a:t>The word recalls the thinking process the chief priests and elders went through as they thought about Jesus’s question to them. If they should reply “from heaven,” they knew Jesus would say to them, “Why then did you not believe him?”</a:t>
            </a:r>
          </a:p>
          <a:p>
            <a:r>
              <a:rPr lang="en-US" dirty="0"/>
              <a:t>When you saw the effect his preaching was having on the lives of sinful men, still you did not change your mind and believe him.</a:t>
            </a:r>
          </a:p>
          <a:p>
            <a:pPr lvl="1"/>
            <a:r>
              <a:rPr lang="en-US" dirty="0"/>
              <a:t>People who they despised as vile sinners opened their hearts to the message from heaven and believed. They entered the kingdom. </a:t>
            </a:r>
          </a:p>
          <a:p>
            <a:pPr lvl="1"/>
            <a:r>
              <a:rPr lang="en-US" dirty="0"/>
              <a:t>Jesus emphasizes their obstinance.</a:t>
            </a:r>
          </a:p>
        </p:txBody>
      </p:sp>
    </p:spTree>
    <p:extLst>
      <p:ext uri="{BB962C8B-B14F-4D97-AF65-F5344CB8AC3E}">
        <p14:creationId xmlns:p14="http://schemas.microsoft.com/office/powerpoint/2010/main" val="182405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ircle(in)">
                                      <p:cBhvr>
                                        <p:cTn id="10" dur="2000"/>
                                        <p:tgtEl>
                                          <p:spTgt spid="3">
                                            <p:txEl>
                                              <p:pRg st="4" end="4"/>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circle(in)">
                                      <p:cBhvr>
                                        <p:cTn id="1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7B4F7-BAF7-09DB-EED2-6F5D7D887B12}"/>
              </a:ext>
            </a:extLst>
          </p:cNvPr>
          <p:cNvSpPr>
            <a:spLocks noGrp="1"/>
          </p:cNvSpPr>
          <p:nvPr>
            <p:ph type="title"/>
          </p:nvPr>
        </p:nvSpPr>
        <p:spPr/>
        <p:txBody>
          <a:bodyPr>
            <a:normAutofit/>
          </a:bodyPr>
          <a:lstStyle/>
          <a:p>
            <a:r>
              <a:rPr lang="en-US" dirty="0"/>
              <a:t>The Parable of the Tenants </a:t>
            </a:r>
            <a:br>
              <a:rPr lang="en-US" dirty="0"/>
            </a:br>
            <a:r>
              <a:rPr lang="en-US" sz="2400" dirty="0"/>
              <a:t>Matthew 21:33-44</a:t>
            </a:r>
          </a:p>
        </p:txBody>
      </p:sp>
      <p:sp>
        <p:nvSpPr>
          <p:cNvPr id="3" name="Content Placeholder 2">
            <a:extLst>
              <a:ext uri="{FF2B5EF4-FFF2-40B4-BE49-F238E27FC236}">
                <a16:creationId xmlns:a16="http://schemas.microsoft.com/office/drawing/2014/main" id="{4EFD48FA-49EC-36D2-895E-658FA221A502}"/>
              </a:ext>
            </a:extLst>
          </p:cNvPr>
          <p:cNvSpPr>
            <a:spLocks noGrp="1"/>
          </p:cNvSpPr>
          <p:nvPr>
            <p:ph idx="1"/>
          </p:nvPr>
        </p:nvSpPr>
        <p:spPr>
          <a:xfrm>
            <a:off x="838200" y="1825625"/>
            <a:ext cx="10515600" cy="4865732"/>
          </a:xfrm>
        </p:spPr>
        <p:txBody>
          <a:bodyPr>
            <a:normAutofit fontScale="85000" lnSpcReduction="20000"/>
          </a:bodyPr>
          <a:lstStyle/>
          <a:p>
            <a:pPr marL="0" indent="0">
              <a:buNone/>
            </a:pPr>
            <a:r>
              <a:rPr lang="en-US" dirty="0"/>
              <a:t>“Hear another parable. There was a master of a house who planted a vineyard and put a fence around it and dug a winepress in it and built a tower and leased it to tenants, and went into another country. When the season for fruit drew near, he sent his servants to the tenants to get his fruit. And the tenants took his servants and beat one, killed another, and stoned another. Again he sent other servants, more than the first. And they did the same to them. Finally he sent his son to them, saying, ‘They will respect my son.’ But when the tenants saw the son, they said to themselves, ‘This is the heir. Come, let us kill him and have his inheritance.’ And they took him and threw him out of the vineyard and killed him. When therefore the owner of the vineyard comes, what will he do to those tenants?” They said to him, “He will put those wretches to a miserable death and let out the vineyard to other tenants who will give him the fruits in their seasons.” Jesus said to them, “Have you never read in the Scriptures: “ ‘The stone that the builders rejected has become the cornerstone; this was the Lord’s doing, and it is marvelous in our eyes’? Therefore I tell you, the kingdom of God will be taken away from you and given to a people producing its fruits. And the one who falls on this stone will be broken to pieces; and when it falls on anyone, it will crush him.”</a:t>
            </a:r>
          </a:p>
          <a:p>
            <a:endParaRPr lang="en-US" dirty="0"/>
          </a:p>
        </p:txBody>
      </p:sp>
    </p:spTree>
    <p:extLst>
      <p:ext uri="{BB962C8B-B14F-4D97-AF65-F5344CB8AC3E}">
        <p14:creationId xmlns:p14="http://schemas.microsoft.com/office/powerpoint/2010/main" val="2776215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9EC5-7FC5-3015-1287-3E678B4A4B87}"/>
              </a:ext>
            </a:extLst>
          </p:cNvPr>
          <p:cNvSpPr>
            <a:spLocks noGrp="1"/>
          </p:cNvSpPr>
          <p:nvPr>
            <p:ph type="title"/>
          </p:nvPr>
        </p:nvSpPr>
        <p:spPr/>
        <p:txBody>
          <a:bodyPr/>
          <a:lstStyle/>
          <a:p>
            <a:r>
              <a:rPr lang="en-US" dirty="0"/>
              <a:t>The Symbols</a:t>
            </a:r>
          </a:p>
        </p:txBody>
      </p:sp>
      <p:sp>
        <p:nvSpPr>
          <p:cNvPr id="3" name="Content Placeholder 2">
            <a:extLst>
              <a:ext uri="{FF2B5EF4-FFF2-40B4-BE49-F238E27FC236}">
                <a16:creationId xmlns:a16="http://schemas.microsoft.com/office/drawing/2014/main" id="{89694A53-D0C9-F392-8EE8-AA836F20099A}"/>
              </a:ext>
            </a:extLst>
          </p:cNvPr>
          <p:cNvSpPr>
            <a:spLocks noGrp="1"/>
          </p:cNvSpPr>
          <p:nvPr>
            <p:ph idx="1"/>
          </p:nvPr>
        </p:nvSpPr>
        <p:spPr/>
        <p:txBody>
          <a:bodyPr/>
          <a:lstStyle/>
          <a:p>
            <a:r>
              <a:rPr lang="en-US" dirty="0"/>
              <a:t>Owner of the vineyard: God</a:t>
            </a:r>
          </a:p>
          <a:p>
            <a:r>
              <a:rPr lang="en-US" dirty="0"/>
              <a:t>The vineyard: Israel</a:t>
            </a:r>
          </a:p>
          <a:p>
            <a:r>
              <a:rPr lang="en-US" dirty="0"/>
              <a:t>The fruit: righteousness</a:t>
            </a:r>
          </a:p>
          <a:p>
            <a:r>
              <a:rPr lang="en-US" dirty="0"/>
              <a:t>The tenants: nation’s leaders</a:t>
            </a:r>
          </a:p>
          <a:p>
            <a:r>
              <a:rPr lang="en-US" dirty="0"/>
              <a:t>Slaves sent to collect owner’s share of harvest: prophets</a:t>
            </a:r>
          </a:p>
          <a:p>
            <a:r>
              <a:rPr lang="en-US" dirty="0"/>
              <a:t>Son: Jesus</a:t>
            </a:r>
          </a:p>
        </p:txBody>
      </p:sp>
    </p:spTree>
    <p:extLst>
      <p:ext uri="{BB962C8B-B14F-4D97-AF65-F5344CB8AC3E}">
        <p14:creationId xmlns:p14="http://schemas.microsoft.com/office/powerpoint/2010/main" val="42088833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887C5-645F-A49A-5235-9A4FC27F7880}"/>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38A8E2B7-9176-DB5E-36E5-0C708BAEA788}"/>
              </a:ext>
            </a:extLst>
          </p:cNvPr>
          <p:cNvSpPr>
            <a:spLocks noGrp="1"/>
          </p:cNvSpPr>
          <p:nvPr>
            <p:ph idx="1"/>
          </p:nvPr>
        </p:nvSpPr>
        <p:spPr/>
        <p:txBody>
          <a:bodyPr>
            <a:normAutofit fontScale="92500" lnSpcReduction="10000"/>
          </a:bodyPr>
          <a:lstStyle/>
          <a:p>
            <a:r>
              <a:rPr lang="en-US" dirty="0"/>
              <a:t>This is another vineyard parable (see 20:1; 21:28).</a:t>
            </a:r>
          </a:p>
          <a:p>
            <a:r>
              <a:rPr lang="en-US" dirty="0"/>
              <a:t>Jesus is drawing from a familiar image of comparing Israel to the Lord’s vineyard:</a:t>
            </a:r>
          </a:p>
          <a:p>
            <a:pPr lvl="1"/>
            <a:r>
              <a:rPr lang="en-US" dirty="0"/>
              <a:t>“Let me sing for my beloved my love song concerning his vineyard: My beloved had a vineyard on a very fertile hill. He dug it and cleared it of stones, and planted it with choice vines; he built a watchtower in the midst of it, and hewed out a wine vat in it; and he looked for it to yield grapes, but it yielded wild grapes” (Isa. 5:1-2).</a:t>
            </a:r>
          </a:p>
          <a:p>
            <a:r>
              <a:rPr lang="en-US" dirty="0"/>
              <a:t>To plant a new vineyard was a major and long-term investment. One could expect no returns on his investment for at least four years.</a:t>
            </a:r>
          </a:p>
          <a:p>
            <a:pPr lvl="1"/>
            <a:r>
              <a:rPr lang="en-US" dirty="0"/>
              <a:t>Therefore, the householder is a man of capital and an absentee landowner.</a:t>
            </a:r>
          </a:p>
          <a:p>
            <a:pPr lvl="1"/>
            <a:r>
              <a:rPr lang="en-US" dirty="0"/>
              <a:t>The tenants are the actual growers responsible to pay a fixed percentage of the crops to the householder who provided the funds for the investment.</a:t>
            </a:r>
          </a:p>
          <a:p>
            <a:pPr lvl="1"/>
            <a:endParaRPr lang="en-US" dirty="0"/>
          </a:p>
        </p:txBody>
      </p:sp>
    </p:spTree>
    <p:extLst>
      <p:ext uri="{BB962C8B-B14F-4D97-AF65-F5344CB8AC3E}">
        <p14:creationId xmlns:p14="http://schemas.microsoft.com/office/powerpoint/2010/main" val="353775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ircle(in)">
                                      <p:cBhvr>
                                        <p:cTn id="21"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outdoor, sky, marketplace, ruins&#10;&#10;Description automatically generated">
            <a:extLst>
              <a:ext uri="{FF2B5EF4-FFF2-40B4-BE49-F238E27FC236}">
                <a16:creationId xmlns:a16="http://schemas.microsoft.com/office/drawing/2014/main" id="{53B2C29D-8A32-F693-91FF-00B608CEBDD8}"/>
              </a:ext>
            </a:extLst>
          </p:cNvPr>
          <p:cNvPicPr>
            <a:picLocks noChangeAspect="1"/>
          </p:cNvPicPr>
          <p:nvPr/>
        </p:nvPicPr>
        <p:blipFill rotWithShape="1">
          <a:blip r:embed="rId2">
            <a:extLst>
              <a:ext uri="{28A0092B-C50C-407E-A947-70E740481C1C}">
                <a14:useLocalDpi xmlns:a14="http://schemas.microsoft.com/office/drawing/2010/main" val="0"/>
              </a:ext>
            </a:extLst>
          </a:blip>
          <a:srcRect l="1813" r="79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928BF85-5674-68EF-9A59-775ACEF439C4}"/>
              </a:ext>
            </a:extLst>
          </p:cNvPr>
          <p:cNvSpPr txBox="1"/>
          <p:nvPr/>
        </p:nvSpPr>
        <p:spPr>
          <a:xfrm>
            <a:off x="4930923" y="840509"/>
            <a:ext cx="7094822" cy="461665"/>
          </a:xfrm>
          <a:prstGeom prst="rect">
            <a:avLst/>
          </a:prstGeom>
          <a:noFill/>
        </p:spPr>
        <p:txBody>
          <a:bodyPr wrap="square" rtlCol="0">
            <a:spAutoFit/>
          </a:bodyPr>
          <a:lstStyle/>
          <a:p>
            <a:r>
              <a:rPr lang="en-US" sz="2400" dirty="0">
                <a:latin typeface="Source Sans Pro Semibold" panose="020B0603030403020204" pitchFamily="34" charset="0"/>
              </a:rPr>
              <a:t>View of the Temple Mount from the Mount of Olives</a:t>
            </a:r>
          </a:p>
        </p:txBody>
      </p:sp>
    </p:spTree>
    <p:extLst>
      <p:ext uri="{BB962C8B-B14F-4D97-AF65-F5344CB8AC3E}">
        <p14:creationId xmlns:p14="http://schemas.microsoft.com/office/powerpoint/2010/main" val="24636173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A3407F-2621-4BE9-89F9-C8473BE26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6300302-623C-C23E-03B1-7E0723CFCF04}"/>
              </a:ext>
            </a:extLst>
          </p:cNvPr>
          <p:cNvSpPr txBox="1"/>
          <p:nvPr/>
        </p:nvSpPr>
        <p:spPr>
          <a:xfrm>
            <a:off x="7204105" y="6118789"/>
            <a:ext cx="4597637" cy="584775"/>
          </a:xfrm>
          <a:prstGeom prst="rect">
            <a:avLst/>
          </a:prstGeom>
          <a:solidFill>
            <a:schemeClr val="accent6">
              <a:lumMod val="40000"/>
              <a:lumOff val="60000"/>
            </a:schemeClr>
          </a:solidFill>
        </p:spPr>
        <p:txBody>
          <a:bodyPr wrap="square" rtlCol="0">
            <a:spAutoFit/>
          </a:bodyPr>
          <a:lstStyle/>
          <a:p>
            <a:pPr algn="ctr"/>
            <a:r>
              <a:rPr lang="en-US" sz="3200" dirty="0">
                <a:latin typeface="Source Sans Pro Semibold" panose="020B0603030403020204" pitchFamily="34" charset="0"/>
              </a:rPr>
              <a:t>A Vineyard in Israel</a:t>
            </a:r>
          </a:p>
        </p:txBody>
      </p:sp>
    </p:spTree>
    <p:extLst>
      <p:ext uri="{BB962C8B-B14F-4D97-AF65-F5344CB8AC3E}">
        <p14:creationId xmlns:p14="http://schemas.microsoft.com/office/powerpoint/2010/main" val="23507518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12962D9-AA71-654B-7DE2-C219A83DCB2B}"/>
              </a:ext>
            </a:extLst>
          </p:cNvPr>
          <p:cNvPicPr>
            <a:picLocks noChangeAspect="1"/>
          </p:cNvPicPr>
          <p:nvPr/>
        </p:nvPicPr>
        <p:blipFill>
          <a:blip r:embed="rId2"/>
          <a:stretch>
            <a:fillRect/>
          </a:stretch>
        </p:blipFill>
        <p:spPr>
          <a:xfrm>
            <a:off x="7597140" y="0"/>
            <a:ext cx="4594860" cy="6858000"/>
          </a:xfrm>
          <a:prstGeom prst="rect">
            <a:avLst/>
          </a:prstGeom>
          <a:ln>
            <a:solidFill>
              <a:schemeClr val="tx1"/>
            </a:solidFill>
          </a:ln>
        </p:spPr>
      </p:pic>
      <p:sp>
        <p:nvSpPr>
          <p:cNvPr id="4" name="TextBox 3">
            <a:extLst>
              <a:ext uri="{FF2B5EF4-FFF2-40B4-BE49-F238E27FC236}">
                <a16:creationId xmlns:a16="http://schemas.microsoft.com/office/drawing/2014/main" id="{3AB57CBD-12A2-99EB-BDE7-16B4A80E16EE}"/>
              </a:ext>
            </a:extLst>
          </p:cNvPr>
          <p:cNvSpPr txBox="1"/>
          <p:nvPr/>
        </p:nvSpPr>
        <p:spPr>
          <a:xfrm>
            <a:off x="951345" y="5495636"/>
            <a:ext cx="6289964" cy="954107"/>
          </a:xfrm>
          <a:prstGeom prst="rect">
            <a:avLst/>
          </a:prstGeom>
          <a:noFill/>
        </p:spPr>
        <p:txBody>
          <a:bodyPr wrap="square" rtlCol="0">
            <a:spAutoFit/>
          </a:bodyPr>
          <a:lstStyle/>
          <a:p>
            <a:pPr algn="r"/>
            <a:r>
              <a:rPr lang="en-US" sz="2800" dirty="0">
                <a:latin typeface="Source Sans Pro Semibold" panose="020B0603030403020204" pitchFamily="34" charset="0"/>
              </a:rPr>
              <a:t>Watch tower vineyard 1937 Middle East Israel photo from Liszt Collection.</a:t>
            </a:r>
          </a:p>
        </p:txBody>
      </p:sp>
      <p:sp>
        <p:nvSpPr>
          <p:cNvPr id="5" name="TextBox 4">
            <a:extLst>
              <a:ext uri="{FF2B5EF4-FFF2-40B4-BE49-F238E27FC236}">
                <a16:creationId xmlns:a16="http://schemas.microsoft.com/office/drawing/2014/main" id="{E2CC190B-6F78-4685-DB7A-9CDAC52058E6}"/>
              </a:ext>
            </a:extLst>
          </p:cNvPr>
          <p:cNvSpPr txBox="1"/>
          <p:nvPr/>
        </p:nvSpPr>
        <p:spPr>
          <a:xfrm>
            <a:off x="299103" y="1486968"/>
            <a:ext cx="7204103" cy="1323439"/>
          </a:xfrm>
          <a:prstGeom prst="rect">
            <a:avLst/>
          </a:prstGeom>
          <a:noFill/>
        </p:spPr>
        <p:txBody>
          <a:bodyPr wrap="square" rtlCol="0">
            <a:spAutoFit/>
          </a:bodyPr>
          <a:lstStyle/>
          <a:p>
            <a:r>
              <a:rPr lang="en-US" sz="2000" dirty="0">
                <a:latin typeface="Source Sans Pro Semibold" panose="020B0603030403020204" pitchFamily="34" charset="0"/>
              </a:rPr>
              <a:t>A watchtower would enable a watchman to survey the vineyard and the surrounding terrain so that he could take action against marauders, human or animal (Leon Morris, </a:t>
            </a:r>
            <a:r>
              <a:rPr lang="en-US" sz="2000" i="1" dirty="0">
                <a:latin typeface="Source Sans Pro Semibold" panose="020B0603030403020204" pitchFamily="34" charset="0"/>
              </a:rPr>
              <a:t>The Gospel According to Matthew</a:t>
            </a:r>
            <a:r>
              <a:rPr lang="en-US" sz="2000" dirty="0">
                <a:latin typeface="Source Sans Pro Semibold" panose="020B0603030403020204" pitchFamily="34" charset="0"/>
              </a:rPr>
              <a:t>, The Pillar New Testament Commentary, 540).</a:t>
            </a:r>
            <a:endParaRPr lang="en-US" dirty="0"/>
          </a:p>
        </p:txBody>
      </p:sp>
    </p:spTree>
    <p:extLst>
      <p:ext uri="{BB962C8B-B14F-4D97-AF65-F5344CB8AC3E}">
        <p14:creationId xmlns:p14="http://schemas.microsoft.com/office/powerpoint/2010/main" val="29680321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one structure with a couple of people standing in the middle&#10;&#10;Description automatically generated">
            <a:extLst>
              <a:ext uri="{FF2B5EF4-FFF2-40B4-BE49-F238E27FC236}">
                <a16:creationId xmlns:a16="http://schemas.microsoft.com/office/drawing/2014/main" id="{3FF01877-F652-0477-447E-992EB327BF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9279" y="0"/>
            <a:ext cx="6873441" cy="6858000"/>
          </a:xfrm>
          <a:prstGeom prst="rect">
            <a:avLst/>
          </a:prstGeom>
        </p:spPr>
      </p:pic>
    </p:spTree>
    <p:extLst>
      <p:ext uri="{BB962C8B-B14F-4D97-AF65-F5344CB8AC3E}">
        <p14:creationId xmlns:p14="http://schemas.microsoft.com/office/powerpoint/2010/main" val="31953116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2229DB-B711-AF54-6790-35A13733F41A}"/>
              </a:ext>
            </a:extLst>
          </p:cNvPr>
          <p:cNvPicPr>
            <a:picLocks noChangeAspect="1"/>
          </p:cNvPicPr>
          <p:nvPr/>
        </p:nvPicPr>
        <p:blipFill>
          <a:blip r:embed="rId2"/>
          <a:stretch>
            <a:fillRect/>
          </a:stretch>
        </p:blipFill>
        <p:spPr>
          <a:xfrm>
            <a:off x="2431612" y="0"/>
            <a:ext cx="9760388" cy="6905475"/>
          </a:xfrm>
          <a:prstGeom prst="rect">
            <a:avLst/>
          </a:prstGeom>
        </p:spPr>
      </p:pic>
      <p:sp>
        <p:nvSpPr>
          <p:cNvPr id="3" name="TextBox 2">
            <a:extLst>
              <a:ext uri="{FF2B5EF4-FFF2-40B4-BE49-F238E27FC236}">
                <a16:creationId xmlns:a16="http://schemas.microsoft.com/office/drawing/2014/main" id="{4930FD8D-DD02-9A05-53CF-97A2144F1DB3}"/>
              </a:ext>
            </a:extLst>
          </p:cNvPr>
          <p:cNvSpPr txBox="1"/>
          <p:nvPr/>
        </p:nvSpPr>
        <p:spPr>
          <a:xfrm>
            <a:off x="128187" y="3771803"/>
            <a:ext cx="2197619" cy="2862322"/>
          </a:xfrm>
          <a:prstGeom prst="rect">
            <a:avLst/>
          </a:prstGeom>
          <a:noFill/>
        </p:spPr>
        <p:txBody>
          <a:bodyPr wrap="square" rtlCol="0">
            <a:spAutoFit/>
          </a:bodyPr>
          <a:lstStyle/>
          <a:p>
            <a:pPr algn="r"/>
            <a:r>
              <a:rPr lang="en-US" sz="2000" dirty="0">
                <a:latin typeface="Source Sans Pro Semibold" panose="020B0603030403020204" pitchFamily="34" charset="0"/>
              </a:rPr>
              <a:t>Photo taken from Tell </a:t>
            </a:r>
            <a:r>
              <a:rPr lang="en-US" sz="2000" dirty="0" err="1">
                <a:latin typeface="Source Sans Pro Semibold" panose="020B0603030403020204" pitchFamily="34" charset="0"/>
              </a:rPr>
              <a:t>el-Burak</a:t>
            </a:r>
            <a:r>
              <a:rPr lang="en-US" sz="2000" dirty="0">
                <a:latin typeface="Source Sans Pro Semibold" panose="020B0603030403020204" pitchFamily="34" charset="0"/>
              </a:rPr>
              <a:t>: reconstruction of the wine press from the southeast.(https://www.asor.org/anetoday/2021/09/phoenician-wine)</a:t>
            </a:r>
          </a:p>
        </p:txBody>
      </p:sp>
    </p:spTree>
    <p:extLst>
      <p:ext uri="{BB962C8B-B14F-4D97-AF65-F5344CB8AC3E}">
        <p14:creationId xmlns:p14="http://schemas.microsoft.com/office/powerpoint/2010/main" val="37843475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04A65-3911-B34C-450E-8B1AD20A5861}"/>
              </a:ext>
            </a:extLst>
          </p:cNvPr>
          <p:cNvSpPr>
            <a:spLocks noGrp="1"/>
          </p:cNvSpPr>
          <p:nvPr>
            <p:ph type="title"/>
          </p:nvPr>
        </p:nvSpPr>
        <p:spPr/>
        <p:txBody>
          <a:bodyPr/>
          <a:lstStyle/>
          <a:p>
            <a:r>
              <a:rPr lang="en-US" dirty="0"/>
              <a:t>Matthew 21:33</a:t>
            </a:r>
          </a:p>
        </p:txBody>
      </p:sp>
      <p:sp>
        <p:nvSpPr>
          <p:cNvPr id="3" name="Content Placeholder 2">
            <a:extLst>
              <a:ext uri="{FF2B5EF4-FFF2-40B4-BE49-F238E27FC236}">
                <a16:creationId xmlns:a16="http://schemas.microsoft.com/office/drawing/2014/main" id="{829B5289-2B41-FA44-F1DC-FE8F5C49182D}"/>
              </a:ext>
            </a:extLst>
          </p:cNvPr>
          <p:cNvSpPr>
            <a:spLocks noGrp="1"/>
          </p:cNvSpPr>
          <p:nvPr>
            <p:ph idx="1"/>
          </p:nvPr>
        </p:nvSpPr>
        <p:spPr>
          <a:xfrm>
            <a:off x="838200" y="1825624"/>
            <a:ext cx="10515600" cy="5032375"/>
          </a:xfrm>
        </p:spPr>
        <p:txBody>
          <a:bodyPr>
            <a:normAutofit fontScale="92500" lnSpcReduction="10000"/>
          </a:bodyPr>
          <a:lstStyle/>
          <a:p>
            <a:r>
              <a:rPr lang="en-US" dirty="0">
                <a:latin typeface="Source Sans Pro Black" panose="020B0803030403020204" pitchFamily="34" charset="0"/>
              </a:rPr>
              <a:t>“Hear another parable. There was a master of a house who planted a vineyard and put a fence around it and dug a winepress in it and built a tower and leased it to tenants, and went into another country.”</a:t>
            </a:r>
          </a:p>
          <a:p>
            <a:pPr lvl="1"/>
            <a:r>
              <a:rPr lang="en-US" dirty="0">
                <a:latin typeface="Source Sans Pro Black" panose="020B0803030403020204" pitchFamily="34" charset="0"/>
              </a:rPr>
              <a:t>Fence: </a:t>
            </a:r>
            <a:r>
              <a:rPr lang="en-US" dirty="0"/>
              <a:t>It was built to keep out animals that might destroy the vineyard (boars, jackals, foxes) (see Psa. 80:13; Song of Sol. 2:15).</a:t>
            </a:r>
          </a:p>
          <a:p>
            <a:pPr lvl="1"/>
            <a:r>
              <a:rPr lang="en-US" dirty="0">
                <a:latin typeface="Source Sans Pro Black" panose="020B0803030403020204" pitchFamily="34" charset="0"/>
              </a:rPr>
              <a:t>Towers: </a:t>
            </a:r>
            <a:r>
              <a:rPr lang="en-US" dirty="0"/>
              <a:t>used for watch-houses and dwellings for the vine keeper.</a:t>
            </a:r>
          </a:p>
          <a:p>
            <a:pPr lvl="1"/>
            <a:r>
              <a:rPr lang="en-US" dirty="0"/>
              <a:t>The things provided for the vineyard (fence, winepress, tower) shows that the householder did all that should be done to ensure its success and has legitimate reason to expect to share in its produce.</a:t>
            </a:r>
          </a:p>
          <a:p>
            <a:pPr lvl="1"/>
            <a:r>
              <a:rPr lang="en-US" dirty="0">
                <a:latin typeface="Source Sans Pro Black" panose="020B0803030403020204" pitchFamily="34" charset="0"/>
              </a:rPr>
              <a:t>Hear another parable </a:t>
            </a:r>
            <a:r>
              <a:rPr lang="en-US" dirty="0"/>
              <a:t>is an imperative (command). Its significance lies in the timing, being presented on Tuesday before Jesus was crucified on Friday.</a:t>
            </a:r>
          </a:p>
          <a:p>
            <a:pPr lvl="1"/>
            <a:r>
              <a:rPr lang="en-US" dirty="0">
                <a:latin typeface="Source Sans Pro Black" panose="020B0803030403020204" pitchFamily="34" charset="0"/>
              </a:rPr>
              <a:t>Went into another country </a:t>
            </a:r>
            <a:r>
              <a:rPr lang="en-US" dirty="0"/>
              <a:t>(</a:t>
            </a:r>
            <a:r>
              <a:rPr lang="en-US" i="1" dirty="0" err="1"/>
              <a:t>apodēmeō</a:t>
            </a:r>
            <a:r>
              <a:rPr lang="en-US" dirty="0"/>
              <a:t>): “to travel away from one’s domicile, go on a journey . . . To be distant from, </a:t>
            </a:r>
            <a:r>
              <a:rPr lang="en-US" i="1" dirty="0"/>
              <a:t>be away, absent</a:t>
            </a:r>
            <a:r>
              <a:rPr lang="en-US" dirty="0"/>
              <a:t>” (BDAG, 109).</a:t>
            </a:r>
          </a:p>
          <a:p>
            <a:pPr lvl="1"/>
            <a:r>
              <a:rPr lang="en-US" dirty="0">
                <a:latin typeface="Source Sans Pro Black" panose="020B0803030403020204" pitchFamily="34" charset="0"/>
              </a:rPr>
              <a:t>Tenant</a:t>
            </a:r>
            <a:r>
              <a:rPr lang="en-US" dirty="0"/>
              <a:t> (</a:t>
            </a:r>
            <a:r>
              <a:rPr lang="en-US" i="1" dirty="0" err="1"/>
              <a:t>geōrgos</a:t>
            </a:r>
            <a:r>
              <a:rPr lang="en-US" dirty="0"/>
              <a:t>): “one who does agricultural work on a contractual basis, </a:t>
            </a:r>
            <a:r>
              <a:rPr lang="en-US" i="1" dirty="0"/>
              <a:t>vine-dresser, tenant farmer</a:t>
            </a:r>
            <a:r>
              <a:rPr lang="en-US" dirty="0"/>
              <a:t>” (BDAG, 196).</a:t>
            </a:r>
          </a:p>
          <a:p>
            <a:endParaRPr lang="en-US" dirty="0"/>
          </a:p>
          <a:p>
            <a:endParaRPr lang="en-US" dirty="0"/>
          </a:p>
        </p:txBody>
      </p:sp>
    </p:spTree>
    <p:extLst>
      <p:ext uri="{BB962C8B-B14F-4D97-AF65-F5344CB8AC3E}">
        <p14:creationId xmlns:p14="http://schemas.microsoft.com/office/powerpoint/2010/main" val="231622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circle(in)">
                                      <p:cBhvr>
                                        <p:cTn id="10" dur="2000"/>
                                        <p:tgtEl>
                                          <p:spTgt spid="3">
                                            <p:txEl>
                                              <p:pRg st="5" end="5"/>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circle(in)">
                                      <p:cBhvr>
                                        <p:cTn id="13"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800AA-F3A2-3E08-C014-CC93254C6261}"/>
              </a:ext>
            </a:extLst>
          </p:cNvPr>
          <p:cNvSpPr>
            <a:spLocks noGrp="1"/>
          </p:cNvSpPr>
          <p:nvPr>
            <p:ph type="title"/>
          </p:nvPr>
        </p:nvSpPr>
        <p:spPr/>
        <p:txBody>
          <a:bodyPr/>
          <a:lstStyle/>
          <a:p>
            <a:r>
              <a:rPr lang="en-US" dirty="0"/>
              <a:t>Matthew 21:34</a:t>
            </a:r>
          </a:p>
        </p:txBody>
      </p:sp>
      <p:sp>
        <p:nvSpPr>
          <p:cNvPr id="3" name="Content Placeholder 2">
            <a:extLst>
              <a:ext uri="{FF2B5EF4-FFF2-40B4-BE49-F238E27FC236}">
                <a16:creationId xmlns:a16="http://schemas.microsoft.com/office/drawing/2014/main" id="{4FBF38C8-990B-80D0-E205-65D18AF225D4}"/>
              </a:ext>
            </a:extLst>
          </p:cNvPr>
          <p:cNvSpPr>
            <a:spLocks noGrp="1"/>
          </p:cNvSpPr>
          <p:nvPr>
            <p:ph idx="1"/>
          </p:nvPr>
        </p:nvSpPr>
        <p:spPr>
          <a:xfrm>
            <a:off x="838200" y="1825625"/>
            <a:ext cx="10515600" cy="4788820"/>
          </a:xfrm>
        </p:spPr>
        <p:txBody>
          <a:bodyPr>
            <a:normAutofit lnSpcReduction="10000"/>
          </a:bodyPr>
          <a:lstStyle/>
          <a:p>
            <a:r>
              <a:rPr lang="en-US" dirty="0">
                <a:latin typeface="Source Sans Pro Black" panose="020B0803030403020204" pitchFamily="34" charset="0"/>
              </a:rPr>
              <a:t>When the season for fruit drew near, he sent his servants to the tenants to get his fruit.</a:t>
            </a:r>
          </a:p>
          <a:p>
            <a:pPr lvl="1"/>
            <a:r>
              <a:rPr lang="en-US" dirty="0"/>
              <a:t>“When you come into the land and plant any kind of tree for food, then you shall regard its fruit as forbidden. Three years it shall be forbidden to you; it must not be eaten. And in the fourth year all its fruit shall be holy, an offering of praise to the LORD. But in the fifth year you may eat of its fruit, to increase its yield for you: I am the LORD your God” (Lev. 19:23-25).</a:t>
            </a:r>
          </a:p>
          <a:p>
            <a:pPr lvl="1"/>
            <a:r>
              <a:rPr lang="en-US" dirty="0"/>
              <a:t>“He is like a tree planted by streams of water that yields its fruit in its season, and its leaf does not wither. In all that he does, he prospers” (Psa. 1:3).</a:t>
            </a:r>
          </a:p>
          <a:p>
            <a:pPr lvl="1"/>
            <a:r>
              <a:rPr lang="en-US" dirty="0"/>
              <a:t>The household had a right and a responsibility to demonstrate his ownership of the vineyard and hold accountable a fair distribution of the fruit.</a:t>
            </a:r>
          </a:p>
        </p:txBody>
      </p:sp>
    </p:spTree>
    <p:extLst>
      <p:ext uri="{BB962C8B-B14F-4D97-AF65-F5344CB8AC3E}">
        <p14:creationId xmlns:p14="http://schemas.microsoft.com/office/powerpoint/2010/main" val="18810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8B9EC-C623-6EFE-D35E-0973735FF8D4}"/>
              </a:ext>
            </a:extLst>
          </p:cNvPr>
          <p:cNvSpPr>
            <a:spLocks noGrp="1"/>
          </p:cNvSpPr>
          <p:nvPr>
            <p:ph type="title"/>
          </p:nvPr>
        </p:nvSpPr>
        <p:spPr/>
        <p:txBody>
          <a:bodyPr/>
          <a:lstStyle/>
          <a:p>
            <a:r>
              <a:rPr lang="en-US" dirty="0"/>
              <a:t>The Householder’s Right</a:t>
            </a:r>
          </a:p>
        </p:txBody>
      </p:sp>
      <p:sp>
        <p:nvSpPr>
          <p:cNvPr id="3" name="Content Placeholder 2">
            <a:extLst>
              <a:ext uri="{FF2B5EF4-FFF2-40B4-BE49-F238E27FC236}">
                <a16:creationId xmlns:a16="http://schemas.microsoft.com/office/drawing/2014/main" id="{304B94F2-195B-D907-E6D3-F9C0B6F549EB}"/>
              </a:ext>
            </a:extLst>
          </p:cNvPr>
          <p:cNvSpPr>
            <a:spLocks noGrp="1"/>
          </p:cNvSpPr>
          <p:nvPr>
            <p:ph idx="1"/>
          </p:nvPr>
        </p:nvSpPr>
        <p:spPr>
          <a:xfrm>
            <a:off x="838200" y="1825624"/>
            <a:ext cx="10515600" cy="4899915"/>
          </a:xfrm>
        </p:spPr>
        <p:txBody>
          <a:bodyPr>
            <a:normAutofit fontScale="92500" lnSpcReduction="20000"/>
          </a:bodyPr>
          <a:lstStyle/>
          <a:p>
            <a:r>
              <a:rPr lang="en-US" dirty="0"/>
              <a:t>“With regard to the presumptive ownership of houses; and of pits; and of ditches; and of caves, which are used to collect water; and of dovecotes; and of bathhouses; and of olive presses; and of irrigated fields, which must be watered by people; and of slaves; and all similar property that constantly, i.e., throughout the year, generates profits, </a:t>
            </a:r>
            <a:r>
              <a:rPr lang="en-US" dirty="0">
                <a:latin typeface="Source Sans Pro Black" panose="020B0803030403020204" pitchFamily="34" charset="0"/>
              </a:rPr>
              <a:t>their presumptive ownership is established by working and profiting from them for a duration of three years from day to day. If the one in possession of the property can prove that he worked and profited from it for the previous three full years, there is a presumption that it belongs to him, and would remain in his possession if another were to claim that the property belonged to him or to his ancestors. </a:t>
            </a:r>
            <a:r>
              <a:rPr lang="en-US" dirty="0"/>
              <a:t>With regard to a non-irrigated field, i.e., one that is watered by rain, in which produce grows during certain seasons during the year, its presumption of ownership is established in three years, but they are not from day to day, since the fields are not worked and harvested continually throughout the three-year period” (Mishnah, </a:t>
            </a:r>
            <a:r>
              <a:rPr lang="en-US" i="1" dirty="0" err="1"/>
              <a:t>Bava</a:t>
            </a:r>
            <a:r>
              <a:rPr lang="en-US" i="1" dirty="0"/>
              <a:t> Batra </a:t>
            </a:r>
            <a:r>
              <a:rPr lang="en-US" dirty="0"/>
              <a:t>3:1; Morris, 540-541).</a:t>
            </a:r>
          </a:p>
        </p:txBody>
      </p:sp>
    </p:spTree>
    <p:extLst>
      <p:ext uri="{BB962C8B-B14F-4D97-AF65-F5344CB8AC3E}">
        <p14:creationId xmlns:p14="http://schemas.microsoft.com/office/powerpoint/2010/main" val="36337025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CE3B3-28E1-851E-BF6E-FD28D5BEC5AB}"/>
              </a:ext>
            </a:extLst>
          </p:cNvPr>
          <p:cNvSpPr>
            <a:spLocks noGrp="1"/>
          </p:cNvSpPr>
          <p:nvPr>
            <p:ph type="title"/>
          </p:nvPr>
        </p:nvSpPr>
        <p:spPr/>
        <p:txBody>
          <a:bodyPr/>
          <a:lstStyle/>
          <a:p>
            <a:r>
              <a:rPr lang="en-US" dirty="0"/>
              <a:t>Matthew 21:35</a:t>
            </a:r>
          </a:p>
        </p:txBody>
      </p:sp>
      <p:sp>
        <p:nvSpPr>
          <p:cNvPr id="3" name="Content Placeholder 2">
            <a:extLst>
              <a:ext uri="{FF2B5EF4-FFF2-40B4-BE49-F238E27FC236}">
                <a16:creationId xmlns:a16="http://schemas.microsoft.com/office/drawing/2014/main" id="{57EC7E87-9A65-549C-04BD-208679E646E8}"/>
              </a:ext>
            </a:extLst>
          </p:cNvPr>
          <p:cNvSpPr>
            <a:spLocks noGrp="1"/>
          </p:cNvSpPr>
          <p:nvPr>
            <p:ph idx="1"/>
          </p:nvPr>
        </p:nvSpPr>
        <p:spPr>
          <a:xfrm>
            <a:off x="838200" y="1825625"/>
            <a:ext cx="10515600" cy="4797366"/>
          </a:xfrm>
        </p:spPr>
        <p:txBody>
          <a:bodyPr>
            <a:normAutofit fontScale="92500" lnSpcReduction="10000"/>
          </a:bodyPr>
          <a:lstStyle/>
          <a:p>
            <a:r>
              <a:rPr lang="en-US" dirty="0">
                <a:latin typeface="Source Sans Pro Black" panose="020B0803030403020204" pitchFamily="34" charset="0"/>
              </a:rPr>
              <a:t>And the tenants took his servants and beat one, killed another, and stoned another.</a:t>
            </a:r>
          </a:p>
          <a:p>
            <a:pPr lvl="1"/>
            <a:r>
              <a:rPr lang="en-US" dirty="0"/>
              <a:t>The three injurious treatments (beat, killed, stoned) implies a minimum of three servants. </a:t>
            </a:r>
          </a:p>
          <a:p>
            <a:pPr lvl="2"/>
            <a:r>
              <a:rPr lang="en-US" dirty="0"/>
              <a:t>Mark’s account (12:2-5) uses four verses to describe the householder as sending three consecutive individuals—one beaten and sent away empty-handed, a second struck on the head and treated shamefully, and the third was killed and then adds, “And so with many others: some they beat, and some they killed.” Luke has the householder sending three individuals who are mistreated (20:10-12).</a:t>
            </a:r>
          </a:p>
          <a:p>
            <a:pPr lvl="1"/>
            <a:r>
              <a:rPr lang="en-US" dirty="0">
                <a:latin typeface="Source Sans Pro Black" panose="020B0803030403020204" pitchFamily="34" charset="0"/>
              </a:rPr>
              <a:t>Stoned</a:t>
            </a:r>
            <a:r>
              <a:rPr lang="en-US" dirty="0"/>
              <a:t> (</a:t>
            </a:r>
            <a:r>
              <a:rPr lang="en-US" i="1" dirty="0" err="1"/>
              <a:t>lithoboleō</a:t>
            </a:r>
            <a:r>
              <a:rPr lang="en-US" dirty="0"/>
              <a:t>): “throw stone at someone. . . stone (to death)” (BDAG, 595).</a:t>
            </a:r>
          </a:p>
          <a:p>
            <a:pPr lvl="1"/>
            <a:r>
              <a:rPr lang="en-US" dirty="0">
                <a:latin typeface="Source Sans Pro Black" panose="020B0803030403020204" pitchFamily="34" charset="0"/>
              </a:rPr>
              <a:t>Craig Blomberg: </a:t>
            </a:r>
            <a:r>
              <a:rPr lang="en-US" dirty="0"/>
              <a:t>“The servants’ fate recalls the treatment of God’s prophets throughout Old Testament history (e.g., </a:t>
            </a:r>
            <a:r>
              <a:rPr lang="en-US" dirty="0" err="1"/>
              <a:t>Jer</a:t>
            </a:r>
            <a:r>
              <a:rPr lang="en-US" dirty="0"/>
              <a:t> 20:1–2; 1 Kgs 18:4; 2 Chr 24:20–21; and cf. Matt 23:34)” (</a:t>
            </a:r>
            <a:r>
              <a:rPr lang="en-US" i="1" dirty="0"/>
              <a:t>Matthew</a:t>
            </a:r>
            <a:r>
              <a:rPr lang="en-US" dirty="0"/>
              <a:t>, The New American Commentary, 323).</a:t>
            </a:r>
          </a:p>
          <a:p>
            <a:pPr lvl="2"/>
            <a:r>
              <a:rPr lang="en-US" dirty="0"/>
              <a:t>“O Jerusalem, Jerusalem, the city that kills the prophets and stones those who are sent to it!” (Matt. 23:37).</a:t>
            </a:r>
          </a:p>
          <a:p>
            <a:endParaRPr lang="en-US" dirty="0"/>
          </a:p>
        </p:txBody>
      </p:sp>
    </p:spTree>
    <p:extLst>
      <p:ext uri="{BB962C8B-B14F-4D97-AF65-F5344CB8AC3E}">
        <p14:creationId xmlns:p14="http://schemas.microsoft.com/office/powerpoint/2010/main" val="409410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ircle(in)">
                                      <p:cBhvr>
                                        <p:cTn id="10" dur="2000"/>
                                        <p:tgtEl>
                                          <p:spTgt spid="3">
                                            <p:txEl>
                                              <p:pRg st="4" end="4"/>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circle(in)">
                                      <p:cBhvr>
                                        <p:cTn id="1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4661-EFB6-DA43-1EAE-B833FE2FA298}"/>
              </a:ext>
            </a:extLst>
          </p:cNvPr>
          <p:cNvSpPr>
            <a:spLocks noGrp="1"/>
          </p:cNvSpPr>
          <p:nvPr>
            <p:ph type="title"/>
          </p:nvPr>
        </p:nvSpPr>
        <p:spPr/>
        <p:txBody>
          <a:bodyPr/>
          <a:lstStyle/>
          <a:p>
            <a:r>
              <a:rPr lang="en-US" dirty="0"/>
              <a:t>Matthew 21:36</a:t>
            </a:r>
          </a:p>
        </p:txBody>
      </p:sp>
      <p:sp>
        <p:nvSpPr>
          <p:cNvPr id="3" name="Content Placeholder 2">
            <a:extLst>
              <a:ext uri="{FF2B5EF4-FFF2-40B4-BE49-F238E27FC236}">
                <a16:creationId xmlns:a16="http://schemas.microsoft.com/office/drawing/2014/main" id="{0D91E680-1FB4-639A-F673-9E531486CBD6}"/>
              </a:ext>
            </a:extLst>
          </p:cNvPr>
          <p:cNvSpPr>
            <a:spLocks noGrp="1"/>
          </p:cNvSpPr>
          <p:nvPr>
            <p:ph idx="1"/>
          </p:nvPr>
        </p:nvSpPr>
        <p:spPr/>
        <p:txBody>
          <a:bodyPr/>
          <a:lstStyle/>
          <a:p>
            <a:r>
              <a:rPr lang="en-US" dirty="0">
                <a:latin typeface="Source Sans Pro Black" panose="020B0803030403020204" pitchFamily="34" charset="0"/>
              </a:rPr>
              <a:t>“Again he sent other servants, more than the first. And they did the same to them.”</a:t>
            </a:r>
          </a:p>
          <a:p>
            <a:pPr lvl="1"/>
            <a:r>
              <a:rPr lang="en-US" dirty="0"/>
              <a:t>The wording of this verse depicts God’s repeated appeal to Israel, particularly through His prophets.</a:t>
            </a:r>
          </a:p>
          <a:p>
            <a:pPr lvl="1"/>
            <a:r>
              <a:rPr lang="en-US" dirty="0"/>
              <a:t>The plural “servants” and “more than the first” indicates the seriousness of the offence and the land owner’s intention to enforce his claims on the fruit.</a:t>
            </a:r>
          </a:p>
        </p:txBody>
      </p:sp>
    </p:spTree>
    <p:extLst>
      <p:ext uri="{BB962C8B-B14F-4D97-AF65-F5344CB8AC3E}">
        <p14:creationId xmlns:p14="http://schemas.microsoft.com/office/powerpoint/2010/main" val="35756541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5226C-3435-1B26-FE93-DE370CBE4B42}"/>
              </a:ext>
            </a:extLst>
          </p:cNvPr>
          <p:cNvSpPr>
            <a:spLocks noGrp="1"/>
          </p:cNvSpPr>
          <p:nvPr>
            <p:ph type="title"/>
          </p:nvPr>
        </p:nvSpPr>
        <p:spPr/>
        <p:txBody>
          <a:bodyPr/>
          <a:lstStyle/>
          <a:p>
            <a:r>
              <a:rPr lang="en-US" dirty="0"/>
              <a:t>Matthew 21:37</a:t>
            </a:r>
          </a:p>
        </p:txBody>
      </p:sp>
      <p:sp>
        <p:nvSpPr>
          <p:cNvPr id="3" name="Content Placeholder 2">
            <a:extLst>
              <a:ext uri="{FF2B5EF4-FFF2-40B4-BE49-F238E27FC236}">
                <a16:creationId xmlns:a16="http://schemas.microsoft.com/office/drawing/2014/main" id="{1B266750-0116-9EDD-4C02-F88B7981AF3A}"/>
              </a:ext>
            </a:extLst>
          </p:cNvPr>
          <p:cNvSpPr>
            <a:spLocks noGrp="1"/>
          </p:cNvSpPr>
          <p:nvPr>
            <p:ph idx="1"/>
          </p:nvPr>
        </p:nvSpPr>
        <p:spPr/>
        <p:txBody>
          <a:bodyPr>
            <a:normAutofit fontScale="92500"/>
          </a:bodyPr>
          <a:lstStyle/>
          <a:p>
            <a:r>
              <a:rPr lang="en-US" dirty="0">
                <a:latin typeface="Source Sans Pro Black" panose="020B0803030403020204" pitchFamily="34" charset="0"/>
              </a:rPr>
              <a:t>“Finally he sent his son to them, saying, ‘They will respect my son.’”</a:t>
            </a:r>
          </a:p>
          <a:p>
            <a:pPr lvl="1"/>
            <a:r>
              <a:rPr lang="en-US" dirty="0"/>
              <a:t>There can be no doubt that Jesus is speaking about Himself in this part of the parable. Mark’s narrative describes the son as “a beloved son” (12:6).</a:t>
            </a:r>
          </a:p>
          <a:p>
            <a:pPr lvl="2"/>
            <a:r>
              <a:rPr lang="en-US" dirty="0"/>
              <a:t>This statement from Jesus is a strong claim to being deity.</a:t>
            </a:r>
          </a:p>
          <a:p>
            <a:pPr lvl="1"/>
            <a:r>
              <a:rPr lang="en-US" dirty="0">
                <a:latin typeface="Source Sans Pro Black" panose="020B0803030403020204" pitchFamily="34" charset="0"/>
              </a:rPr>
              <a:t>Finally</a:t>
            </a:r>
            <a:r>
              <a:rPr lang="en-US" dirty="0"/>
              <a:t> (</a:t>
            </a:r>
            <a:r>
              <a:rPr lang="en-US" i="1" dirty="0" err="1"/>
              <a:t>husteros</a:t>
            </a:r>
            <a:r>
              <a:rPr lang="en-US" dirty="0"/>
              <a:t>): This is the last effort the householder will make before dealing with the rebellious tenants.</a:t>
            </a:r>
          </a:p>
          <a:p>
            <a:pPr lvl="2"/>
            <a:r>
              <a:rPr lang="en-US" dirty="0"/>
              <a:t>“Long ago, at many times and in many ways, God spoke to our fathers by the prophets, but in these last days he has spoken to us by his Son, whom he appointed the heir of all things, through whom also he created the world” (Heb. 1:1-2).</a:t>
            </a:r>
          </a:p>
          <a:p>
            <a:pPr lvl="1"/>
            <a:r>
              <a:rPr lang="en-US" dirty="0">
                <a:latin typeface="Source Sans Pro Black" panose="020B0803030403020204" pitchFamily="34" charset="0"/>
              </a:rPr>
              <a:t>Will respect </a:t>
            </a:r>
            <a:r>
              <a:rPr lang="en-US" dirty="0"/>
              <a:t>(</a:t>
            </a:r>
            <a:r>
              <a:rPr lang="en-US" i="1" dirty="0" err="1"/>
              <a:t>entrepō</a:t>
            </a:r>
            <a:r>
              <a:rPr lang="en-US" dirty="0"/>
              <a:t>): “to show deference to a person in recognition of special status, </a:t>
            </a:r>
            <a:r>
              <a:rPr lang="en-US" i="1" dirty="0"/>
              <a:t>turn toward something/someone, have regard for, respect</a:t>
            </a:r>
            <a:r>
              <a:rPr lang="en-US" dirty="0"/>
              <a:t>” (BDAG, 341).</a:t>
            </a:r>
          </a:p>
          <a:p>
            <a:endParaRPr lang="en-US" dirty="0"/>
          </a:p>
        </p:txBody>
      </p:sp>
    </p:spTree>
    <p:extLst>
      <p:ext uri="{BB962C8B-B14F-4D97-AF65-F5344CB8AC3E}">
        <p14:creationId xmlns:p14="http://schemas.microsoft.com/office/powerpoint/2010/main" val="102239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ircle(in)">
                                      <p:cBhvr>
                                        <p:cTn id="10" dur="20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circle(in)">
                                      <p:cBhvr>
                                        <p:cTn id="15"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48E2-1A1C-7E58-687E-68703F4DAAC2}"/>
              </a:ext>
            </a:extLst>
          </p:cNvPr>
          <p:cNvSpPr>
            <a:spLocks noGrp="1"/>
          </p:cNvSpPr>
          <p:nvPr>
            <p:ph type="title"/>
          </p:nvPr>
        </p:nvSpPr>
        <p:spPr/>
        <p:txBody>
          <a:bodyPr>
            <a:normAutofit/>
          </a:bodyPr>
          <a:lstStyle/>
          <a:p>
            <a:r>
              <a:rPr lang="en-US" sz="4000" dirty="0"/>
              <a:t>Significant Events That Have Occurred </a:t>
            </a:r>
            <a:br>
              <a:rPr lang="en-US" sz="4000" dirty="0"/>
            </a:br>
            <a:r>
              <a:rPr lang="en-US" sz="4000" dirty="0"/>
              <a:t>But Are Not in Matthew</a:t>
            </a:r>
          </a:p>
        </p:txBody>
      </p:sp>
      <p:sp>
        <p:nvSpPr>
          <p:cNvPr id="3" name="Content Placeholder 2">
            <a:extLst>
              <a:ext uri="{FF2B5EF4-FFF2-40B4-BE49-F238E27FC236}">
                <a16:creationId xmlns:a16="http://schemas.microsoft.com/office/drawing/2014/main" id="{89755E00-4984-3257-5B54-E5AF1368FE79}"/>
              </a:ext>
            </a:extLst>
          </p:cNvPr>
          <p:cNvSpPr>
            <a:spLocks noGrp="1"/>
          </p:cNvSpPr>
          <p:nvPr>
            <p:ph idx="1"/>
          </p:nvPr>
        </p:nvSpPr>
        <p:spPr/>
        <p:txBody>
          <a:bodyPr>
            <a:normAutofit lnSpcReduction="10000"/>
          </a:bodyPr>
          <a:lstStyle/>
          <a:p>
            <a:r>
              <a:rPr lang="en-US" dirty="0"/>
              <a:t>Visit to Jerusalem at the Feast of Tabernacles (John 7:1-52)</a:t>
            </a:r>
          </a:p>
          <a:p>
            <a:r>
              <a:rPr lang="en-US" dirty="0"/>
              <a:t>Woman taken in adultery (John 8:12-30)</a:t>
            </a:r>
          </a:p>
          <a:p>
            <a:r>
              <a:rPr lang="en-US" dirty="0"/>
              <a:t>Visit to the house of Mary and Martha (Luke 10:38-42)</a:t>
            </a:r>
          </a:p>
          <a:p>
            <a:r>
              <a:rPr lang="en-US" dirty="0"/>
              <a:t>Healing of the blind man (John 9)</a:t>
            </a:r>
          </a:p>
          <a:p>
            <a:r>
              <a:rPr lang="en-US" dirty="0"/>
              <a:t>Jesus at the Feast of Dedication (John 10:22-42)</a:t>
            </a:r>
          </a:p>
          <a:p>
            <a:r>
              <a:rPr lang="en-US" dirty="0"/>
              <a:t>Raising of Lazarus (John 11:1-46) </a:t>
            </a:r>
          </a:p>
          <a:p>
            <a:r>
              <a:rPr lang="en-US" dirty="0"/>
              <a:t>Withdrawal to the village of Ephraim (John 11:47-54)</a:t>
            </a:r>
          </a:p>
          <a:p>
            <a:r>
              <a:rPr lang="en-US" dirty="0"/>
              <a:t>Anointing by Mary of Bethany six days before the Passover (John 11:55</a:t>
            </a:r>
            <a:r>
              <a:rPr lang="en-US" dirty="0">
                <a:latin typeface="Adobe Gothic Std B" panose="020B0800000000000000" pitchFamily="34" charset="-128"/>
              </a:rPr>
              <a:t>‐</a:t>
            </a:r>
            <a:r>
              <a:rPr lang="en-US" dirty="0"/>
              <a:t>12:11)</a:t>
            </a:r>
          </a:p>
        </p:txBody>
      </p:sp>
    </p:spTree>
    <p:extLst>
      <p:ext uri="{BB962C8B-B14F-4D97-AF65-F5344CB8AC3E}">
        <p14:creationId xmlns:p14="http://schemas.microsoft.com/office/powerpoint/2010/main" val="19241443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976D9-6E19-671E-81F4-17238D1DEF9D}"/>
              </a:ext>
            </a:extLst>
          </p:cNvPr>
          <p:cNvSpPr>
            <a:spLocks noGrp="1"/>
          </p:cNvSpPr>
          <p:nvPr>
            <p:ph type="title"/>
          </p:nvPr>
        </p:nvSpPr>
        <p:spPr/>
        <p:txBody>
          <a:bodyPr/>
          <a:lstStyle/>
          <a:p>
            <a:r>
              <a:rPr lang="en-US" dirty="0"/>
              <a:t>The Parable Is Illustrative</a:t>
            </a:r>
          </a:p>
        </p:txBody>
      </p:sp>
      <p:sp>
        <p:nvSpPr>
          <p:cNvPr id="3" name="Content Placeholder 2">
            <a:extLst>
              <a:ext uri="{FF2B5EF4-FFF2-40B4-BE49-F238E27FC236}">
                <a16:creationId xmlns:a16="http://schemas.microsoft.com/office/drawing/2014/main" id="{9C03C436-7D7A-DAEF-BA72-47D8B19E9926}"/>
              </a:ext>
            </a:extLst>
          </p:cNvPr>
          <p:cNvSpPr>
            <a:spLocks noGrp="1"/>
          </p:cNvSpPr>
          <p:nvPr>
            <p:ph idx="1"/>
          </p:nvPr>
        </p:nvSpPr>
        <p:spPr/>
        <p:txBody>
          <a:bodyPr/>
          <a:lstStyle/>
          <a:p>
            <a:r>
              <a:rPr lang="en-US" dirty="0"/>
              <a:t>Some have criticized the father in the parable for putting in danger, knowing full well that these tenants had already killed some of his servants.</a:t>
            </a:r>
          </a:p>
          <a:p>
            <a:endParaRPr lang="en-US" dirty="0"/>
          </a:p>
        </p:txBody>
      </p:sp>
    </p:spTree>
    <p:extLst>
      <p:ext uri="{BB962C8B-B14F-4D97-AF65-F5344CB8AC3E}">
        <p14:creationId xmlns:p14="http://schemas.microsoft.com/office/powerpoint/2010/main" val="24036054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5796D-714F-D5DB-A9DD-C0EE7BE43A4B}"/>
              </a:ext>
            </a:extLst>
          </p:cNvPr>
          <p:cNvSpPr>
            <a:spLocks noGrp="1"/>
          </p:cNvSpPr>
          <p:nvPr>
            <p:ph type="title"/>
          </p:nvPr>
        </p:nvSpPr>
        <p:spPr/>
        <p:txBody>
          <a:bodyPr/>
          <a:lstStyle/>
          <a:p>
            <a:r>
              <a:rPr lang="en-US" dirty="0"/>
              <a:t>Matthew 21:38-39</a:t>
            </a:r>
          </a:p>
        </p:txBody>
      </p:sp>
      <p:sp>
        <p:nvSpPr>
          <p:cNvPr id="3" name="Content Placeholder 2">
            <a:extLst>
              <a:ext uri="{FF2B5EF4-FFF2-40B4-BE49-F238E27FC236}">
                <a16:creationId xmlns:a16="http://schemas.microsoft.com/office/drawing/2014/main" id="{FB956145-4FEF-0B10-8511-7315950B7CAD}"/>
              </a:ext>
            </a:extLst>
          </p:cNvPr>
          <p:cNvSpPr>
            <a:spLocks noGrp="1"/>
          </p:cNvSpPr>
          <p:nvPr>
            <p:ph idx="1"/>
          </p:nvPr>
        </p:nvSpPr>
        <p:spPr/>
        <p:txBody>
          <a:bodyPr>
            <a:normAutofit fontScale="92500"/>
          </a:bodyPr>
          <a:lstStyle/>
          <a:p>
            <a:r>
              <a:rPr lang="en-US" dirty="0">
                <a:latin typeface="Source Sans Pro Black" panose="020B0803030403020204" pitchFamily="34" charset="0"/>
              </a:rPr>
              <a:t>“But when the tenants saw the son, they said to themselves, ‘This is the heir. Come, let us kill him and have his inheritance.’ And they took him and threw him out of the vineyard and killed him.””</a:t>
            </a:r>
          </a:p>
          <a:p>
            <a:pPr lvl="1"/>
            <a:r>
              <a:rPr lang="en-US" dirty="0"/>
              <a:t>The text contrasts the reasoning of the owner and the reasoning of the tenants.</a:t>
            </a:r>
          </a:p>
          <a:p>
            <a:pPr lvl="1"/>
            <a:r>
              <a:rPr lang="en-US" dirty="0"/>
              <a:t>The reasoning of the tenant farmers:</a:t>
            </a:r>
          </a:p>
          <a:p>
            <a:pPr lvl="2"/>
            <a:r>
              <a:rPr lang="en-US" dirty="0">
                <a:latin typeface="Source Sans Pro Black" panose="020B0803030403020204" pitchFamily="34" charset="0"/>
              </a:rPr>
              <a:t>Leon Morris: </a:t>
            </a:r>
            <a:r>
              <a:rPr lang="en-US" dirty="0"/>
              <a:t>“From their point of view their title was now secure. They had never paid rent for the vineyard, they had been in it a number of years to secure their claim, and they were sure that the owner, who had never been back since he established the vineyard, would not care (and perhaps not dare) to prosecute his claim. The vineyard was theirs” (</a:t>
            </a:r>
            <a:r>
              <a:rPr lang="en-US" i="1" dirty="0"/>
              <a:t>The Gospel according to Matthew</a:t>
            </a:r>
            <a:r>
              <a:rPr lang="en-US" dirty="0"/>
              <a:t>, The Pillar New Testament Commentary, 542).</a:t>
            </a:r>
          </a:p>
          <a:p>
            <a:pPr lvl="1"/>
            <a:r>
              <a:rPr lang="en-US" dirty="0"/>
              <a:t>The reasoning of the tenants exposes their motive and their character. They have one concern: their own gain.</a:t>
            </a:r>
          </a:p>
          <a:p>
            <a:endParaRPr lang="en-US" dirty="0"/>
          </a:p>
        </p:txBody>
      </p:sp>
    </p:spTree>
    <p:extLst>
      <p:ext uri="{BB962C8B-B14F-4D97-AF65-F5344CB8AC3E}">
        <p14:creationId xmlns:p14="http://schemas.microsoft.com/office/powerpoint/2010/main" val="117698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8B42A-FF10-AF7B-B0F9-0882E2D2CB69}"/>
              </a:ext>
            </a:extLst>
          </p:cNvPr>
          <p:cNvSpPr>
            <a:spLocks noGrp="1"/>
          </p:cNvSpPr>
          <p:nvPr>
            <p:ph type="title"/>
          </p:nvPr>
        </p:nvSpPr>
        <p:spPr/>
        <p:txBody>
          <a:bodyPr/>
          <a:lstStyle/>
          <a:p>
            <a:r>
              <a:rPr lang="en-US" dirty="0"/>
              <a:t>Matthew 21:40-41</a:t>
            </a:r>
          </a:p>
        </p:txBody>
      </p:sp>
      <p:sp>
        <p:nvSpPr>
          <p:cNvPr id="3" name="Content Placeholder 2">
            <a:extLst>
              <a:ext uri="{FF2B5EF4-FFF2-40B4-BE49-F238E27FC236}">
                <a16:creationId xmlns:a16="http://schemas.microsoft.com/office/drawing/2014/main" id="{3342D94B-0686-3DF5-4C4D-9F4E0DDA4624}"/>
              </a:ext>
            </a:extLst>
          </p:cNvPr>
          <p:cNvSpPr>
            <a:spLocks noGrp="1"/>
          </p:cNvSpPr>
          <p:nvPr>
            <p:ph idx="1"/>
          </p:nvPr>
        </p:nvSpPr>
        <p:spPr/>
        <p:txBody>
          <a:bodyPr/>
          <a:lstStyle/>
          <a:p>
            <a:r>
              <a:rPr lang="en-US" dirty="0">
                <a:latin typeface="Source Sans Pro Black" panose="020B0803030403020204" pitchFamily="34" charset="0"/>
              </a:rPr>
              <a:t>“‘When therefore the owner of the vineyard comes, what will he do to those tenants?’ They said to him, ‘He will put those wretches to a miserable death and let out the vineyard to other tenants who will give him the fruits in their seasons.’”</a:t>
            </a:r>
          </a:p>
          <a:p>
            <a:pPr lvl="1"/>
            <a:r>
              <a:rPr lang="en-US" dirty="0"/>
              <a:t>Jesus’s question results in the Jewish leaders to pronounce sentence upon themselves (cf. Nathan’s question to David, 2 Sam. 12:1-7).</a:t>
            </a:r>
          </a:p>
          <a:p>
            <a:pPr lvl="2"/>
            <a:r>
              <a:rPr lang="en-US" dirty="0"/>
              <a:t>In the challenge to Jesus’s authority (vv. 23-27) and  the Parable of the Two Sons (vv. 28-32), Jesus poses a question which requires an answer that is self indicting.</a:t>
            </a:r>
          </a:p>
          <a:p>
            <a:pPr lvl="1"/>
            <a:r>
              <a:rPr lang="en-US" dirty="0"/>
              <a:t>What will become of the householder’s vineyard?</a:t>
            </a:r>
          </a:p>
          <a:p>
            <a:pPr lvl="1"/>
            <a:r>
              <a:rPr lang="en-US" dirty="0"/>
              <a:t>What will the householder expect from the new tenants?</a:t>
            </a:r>
          </a:p>
          <a:p>
            <a:pPr lvl="1"/>
            <a:endParaRPr lang="en-US" dirty="0"/>
          </a:p>
          <a:p>
            <a:endParaRPr lang="en-US" dirty="0"/>
          </a:p>
        </p:txBody>
      </p:sp>
    </p:spTree>
    <p:extLst>
      <p:ext uri="{BB962C8B-B14F-4D97-AF65-F5344CB8AC3E}">
        <p14:creationId xmlns:p14="http://schemas.microsoft.com/office/powerpoint/2010/main" val="378804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69EBA-81B4-F773-3FFA-E653D396AD4F}"/>
              </a:ext>
            </a:extLst>
          </p:cNvPr>
          <p:cNvSpPr>
            <a:spLocks noGrp="1"/>
          </p:cNvSpPr>
          <p:nvPr>
            <p:ph type="title"/>
          </p:nvPr>
        </p:nvSpPr>
        <p:spPr/>
        <p:txBody>
          <a:bodyPr/>
          <a:lstStyle/>
          <a:p>
            <a:r>
              <a:rPr lang="en-US" dirty="0"/>
              <a:t>The Punishment of the Wicked</a:t>
            </a:r>
          </a:p>
        </p:txBody>
      </p:sp>
      <p:sp>
        <p:nvSpPr>
          <p:cNvPr id="3" name="Content Placeholder 2">
            <a:extLst>
              <a:ext uri="{FF2B5EF4-FFF2-40B4-BE49-F238E27FC236}">
                <a16:creationId xmlns:a16="http://schemas.microsoft.com/office/drawing/2014/main" id="{7058BB05-2C06-EE59-316F-24F1314C7E47}"/>
              </a:ext>
            </a:extLst>
          </p:cNvPr>
          <p:cNvSpPr>
            <a:spLocks noGrp="1"/>
          </p:cNvSpPr>
          <p:nvPr>
            <p:ph idx="1"/>
          </p:nvPr>
        </p:nvSpPr>
        <p:spPr/>
        <p:txBody>
          <a:bodyPr/>
          <a:lstStyle/>
          <a:p>
            <a:r>
              <a:rPr lang="en-US" dirty="0">
                <a:latin typeface="Source Sans Pro Black" panose="020B0803030403020204" pitchFamily="34" charset="0"/>
              </a:rPr>
              <a:t>Wretches</a:t>
            </a:r>
            <a:r>
              <a:rPr lang="en-US" dirty="0"/>
              <a:t> (</a:t>
            </a:r>
            <a:r>
              <a:rPr lang="en-US" i="1" dirty="0" err="1"/>
              <a:t>kakos</a:t>
            </a:r>
            <a:r>
              <a:rPr lang="en-US" dirty="0"/>
              <a:t>): plural form of persons who are “socially or morally reprehensible, </a:t>
            </a:r>
            <a:r>
              <a:rPr lang="en-US" i="1" dirty="0"/>
              <a:t>bad, evil</a:t>
            </a:r>
            <a:r>
              <a:rPr lang="en-US" dirty="0"/>
              <a:t>” (BDAG, 501).</a:t>
            </a:r>
          </a:p>
          <a:p>
            <a:r>
              <a:rPr lang="en-US" dirty="0">
                <a:latin typeface="Source Sans Pro Black" panose="020B0803030403020204" pitchFamily="34" charset="0"/>
              </a:rPr>
              <a:t>Miserable</a:t>
            </a:r>
            <a:r>
              <a:rPr lang="en-US" dirty="0"/>
              <a:t> (</a:t>
            </a:r>
            <a:r>
              <a:rPr lang="en-US" i="1" dirty="0" err="1"/>
              <a:t>kakōs</a:t>
            </a:r>
            <a:r>
              <a:rPr lang="en-US" dirty="0"/>
              <a:t>): used as an adverb “pertaining to experiencing harm in a physical sense, </a:t>
            </a:r>
            <a:r>
              <a:rPr lang="en-US" i="1" dirty="0"/>
              <a:t>bad, badly</a:t>
            </a:r>
            <a:r>
              <a:rPr lang="en-US" dirty="0"/>
              <a:t>. . . with expression of intensity” (BDAG, 502).</a:t>
            </a:r>
          </a:p>
          <a:p>
            <a:r>
              <a:rPr lang="en-US" dirty="0">
                <a:latin typeface="Source Sans Pro Black" panose="020B0803030403020204" pitchFamily="34" charset="0"/>
              </a:rPr>
              <a:t>Put . . . to . . . death </a:t>
            </a:r>
            <a:r>
              <a:rPr lang="en-US" dirty="0"/>
              <a:t>(</a:t>
            </a:r>
            <a:r>
              <a:rPr lang="en-US" i="1" dirty="0" err="1"/>
              <a:t>apollumi</a:t>
            </a:r>
            <a:r>
              <a:rPr lang="en-US" dirty="0"/>
              <a:t>): “he will put the evildoers to a miserable death” (BDAG, 116).</a:t>
            </a:r>
          </a:p>
        </p:txBody>
      </p:sp>
    </p:spTree>
    <p:extLst>
      <p:ext uri="{BB962C8B-B14F-4D97-AF65-F5344CB8AC3E}">
        <p14:creationId xmlns:p14="http://schemas.microsoft.com/office/powerpoint/2010/main" val="28526777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EAEFC-D3F0-F16F-F197-679C10DFA2B4}"/>
              </a:ext>
            </a:extLst>
          </p:cNvPr>
          <p:cNvSpPr>
            <a:spLocks noGrp="1"/>
          </p:cNvSpPr>
          <p:nvPr>
            <p:ph type="title"/>
          </p:nvPr>
        </p:nvSpPr>
        <p:spPr/>
        <p:txBody>
          <a:bodyPr/>
          <a:lstStyle/>
          <a:p>
            <a:r>
              <a:rPr lang="en-US" dirty="0"/>
              <a:t>Matthew 21:42</a:t>
            </a:r>
          </a:p>
        </p:txBody>
      </p:sp>
      <p:sp>
        <p:nvSpPr>
          <p:cNvPr id="3" name="Content Placeholder 2">
            <a:extLst>
              <a:ext uri="{FF2B5EF4-FFF2-40B4-BE49-F238E27FC236}">
                <a16:creationId xmlns:a16="http://schemas.microsoft.com/office/drawing/2014/main" id="{89EFD0DC-DC80-7141-E888-DE89A8B5A422}"/>
              </a:ext>
            </a:extLst>
          </p:cNvPr>
          <p:cNvSpPr>
            <a:spLocks noGrp="1"/>
          </p:cNvSpPr>
          <p:nvPr>
            <p:ph idx="1"/>
          </p:nvPr>
        </p:nvSpPr>
        <p:spPr>
          <a:xfrm>
            <a:off x="838200" y="1825625"/>
            <a:ext cx="10515600" cy="4857186"/>
          </a:xfrm>
        </p:spPr>
        <p:txBody>
          <a:bodyPr>
            <a:normAutofit/>
          </a:bodyPr>
          <a:lstStyle/>
          <a:p>
            <a:r>
              <a:rPr lang="en-US" dirty="0">
                <a:latin typeface="Source Sans Pro Black" panose="020B0803030403020204" pitchFamily="34" charset="0"/>
              </a:rPr>
              <a:t>“Jesus said to them, ‘Have you never read in the Scriptures: “The stone that the builders rejected has become the cornerstone; this was the Lord’s doing, and it is marvelous in our eyes”?’”</a:t>
            </a:r>
          </a:p>
          <a:p>
            <a:pPr lvl="1"/>
            <a:r>
              <a:rPr lang="en-US" dirty="0"/>
              <a:t>How would the chief priests and elders have reacted to “Have you never read the Scriptures?”</a:t>
            </a:r>
          </a:p>
          <a:p>
            <a:pPr lvl="1"/>
            <a:r>
              <a:rPr lang="en-US" dirty="0"/>
              <a:t>The passage quoted taken from Psalm 118:22-23.</a:t>
            </a:r>
          </a:p>
          <a:p>
            <a:pPr lvl="2"/>
            <a:r>
              <a:rPr lang="en-US" dirty="0"/>
              <a:t>The passage is quoted in the following places in the New Testament: Matt. 21:42 (and parallels in Mark 12:10; Luke 20:17); Acts 4:11; Eph. 2:20; 1 Pet. 2:4-7).</a:t>
            </a:r>
          </a:p>
          <a:p>
            <a:endParaRPr lang="en-US" dirty="0"/>
          </a:p>
        </p:txBody>
      </p:sp>
    </p:spTree>
    <p:extLst>
      <p:ext uri="{BB962C8B-B14F-4D97-AF65-F5344CB8AC3E}">
        <p14:creationId xmlns:p14="http://schemas.microsoft.com/office/powerpoint/2010/main" val="313713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3AFC-9D04-0FBB-8B90-E82AE0226B62}"/>
              </a:ext>
            </a:extLst>
          </p:cNvPr>
          <p:cNvSpPr>
            <a:spLocks noGrp="1"/>
          </p:cNvSpPr>
          <p:nvPr>
            <p:ph type="title"/>
          </p:nvPr>
        </p:nvSpPr>
        <p:spPr/>
        <p:txBody>
          <a:bodyPr/>
          <a:lstStyle/>
          <a:p>
            <a:r>
              <a:rPr lang="en-US" dirty="0"/>
              <a:t>The Cornerstone</a:t>
            </a:r>
          </a:p>
        </p:txBody>
      </p:sp>
      <p:sp>
        <p:nvSpPr>
          <p:cNvPr id="3" name="Content Placeholder 2">
            <a:extLst>
              <a:ext uri="{FF2B5EF4-FFF2-40B4-BE49-F238E27FC236}">
                <a16:creationId xmlns:a16="http://schemas.microsoft.com/office/drawing/2014/main" id="{A8A274F9-659B-2370-C2E3-31303FB15CB3}"/>
              </a:ext>
            </a:extLst>
          </p:cNvPr>
          <p:cNvSpPr>
            <a:spLocks noGrp="1"/>
          </p:cNvSpPr>
          <p:nvPr>
            <p:ph idx="1"/>
          </p:nvPr>
        </p:nvSpPr>
        <p:spPr/>
        <p:txBody>
          <a:bodyPr>
            <a:normAutofit/>
          </a:bodyPr>
          <a:lstStyle/>
          <a:p>
            <a:r>
              <a:rPr lang="en-US" dirty="0">
                <a:latin typeface="Source Sans Pro Black" panose="020B0803030403020204" pitchFamily="34" charset="0"/>
              </a:rPr>
              <a:t>Cornerstone</a:t>
            </a:r>
            <a:r>
              <a:rPr lang="en-US" dirty="0"/>
              <a:t> (</a:t>
            </a:r>
            <a:r>
              <a:rPr lang="en-US" dirty="0" err="1"/>
              <a:t>kephalēn</a:t>
            </a:r>
            <a:r>
              <a:rPr lang="en-US" dirty="0"/>
              <a:t> </a:t>
            </a:r>
            <a:r>
              <a:rPr lang="en-US" dirty="0" err="1"/>
              <a:t>gōnias</a:t>
            </a:r>
            <a:r>
              <a:rPr lang="en-US" dirty="0"/>
              <a:t>): “cornerstone or keystone” (BDAG, 209).</a:t>
            </a:r>
          </a:p>
          <a:p>
            <a:pPr lvl="1"/>
            <a:r>
              <a:rPr lang="en-US" dirty="0"/>
              <a:t>“So then you are no longer strangers and aliens, but you are fellow citizens with the saints and members of the household of God, built on the foundation of the apostles and prophets, </a:t>
            </a:r>
            <a:r>
              <a:rPr lang="en-US" dirty="0">
                <a:latin typeface="Source Sans Pro Black" panose="020B0803030403020204" pitchFamily="34" charset="0"/>
              </a:rPr>
              <a:t>Christ Jesus himself being the cornerstone</a:t>
            </a:r>
            <a:r>
              <a:rPr lang="en-US" dirty="0"/>
              <a:t>, in whom the whole structure, being joined together, grows into a holy temple in the Lord” (Eph. 2:20).</a:t>
            </a:r>
          </a:p>
          <a:p>
            <a:pPr lvl="1"/>
            <a:r>
              <a:rPr lang="en-US" dirty="0"/>
              <a:t>“As the NIV and margin indicate, there is a problem in determining which of these is the correct translation. Verse 44a fits more naturally the </a:t>
            </a:r>
            <a:r>
              <a:rPr lang="en-US" dirty="0">
                <a:latin typeface="Source Sans Pro Black" panose="020B0803030403020204" pitchFamily="34" charset="0"/>
              </a:rPr>
              <a:t>cornerstone</a:t>
            </a:r>
            <a:r>
              <a:rPr lang="en-US" dirty="0"/>
              <a:t> (something over which someone can stumble); v. 44b, the </a:t>
            </a:r>
            <a:r>
              <a:rPr lang="en-US" dirty="0">
                <a:latin typeface="Source Sans Pro Black" panose="020B0803030403020204" pitchFamily="34" charset="0"/>
              </a:rPr>
              <a:t>capstone</a:t>
            </a:r>
            <a:r>
              <a:rPr lang="en-US" dirty="0"/>
              <a:t> (something that can fall on a person)” (Blomberg, 324).</a:t>
            </a:r>
          </a:p>
        </p:txBody>
      </p:sp>
    </p:spTree>
    <p:extLst>
      <p:ext uri="{BB962C8B-B14F-4D97-AF65-F5344CB8AC3E}">
        <p14:creationId xmlns:p14="http://schemas.microsoft.com/office/powerpoint/2010/main" val="340911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AA0EC-0ABE-D5DD-02C2-6C08780F7273}"/>
              </a:ext>
            </a:extLst>
          </p:cNvPr>
          <p:cNvSpPr>
            <a:spLocks noGrp="1"/>
          </p:cNvSpPr>
          <p:nvPr>
            <p:ph type="title"/>
          </p:nvPr>
        </p:nvSpPr>
        <p:spPr/>
        <p:txBody>
          <a:bodyPr/>
          <a:lstStyle/>
          <a:p>
            <a:r>
              <a:rPr lang="en-US" dirty="0"/>
              <a:t>Messianic Implications</a:t>
            </a:r>
          </a:p>
        </p:txBody>
      </p:sp>
      <p:sp>
        <p:nvSpPr>
          <p:cNvPr id="3" name="Content Placeholder 2">
            <a:extLst>
              <a:ext uri="{FF2B5EF4-FFF2-40B4-BE49-F238E27FC236}">
                <a16:creationId xmlns:a16="http://schemas.microsoft.com/office/drawing/2014/main" id="{2DA48A4C-4AE3-E019-8873-AEE8CC94F007}"/>
              </a:ext>
            </a:extLst>
          </p:cNvPr>
          <p:cNvSpPr>
            <a:spLocks noGrp="1"/>
          </p:cNvSpPr>
          <p:nvPr>
            <p:ph idx="1"/>
          </p:nvPr>
        </p:nvSpPr>
        <p:spPr/>
        <p:txBody>
          <a:bodyPr>
            <a:normAutofit lnSpcReduction="10000"/>
          </a:bodyPr>
          <a:lstStyle/>
          <a:p>
            <a:r>
              <a:rPr lang="en-US" dirty="0"/>
              <a:t>“Israel’s leaders’ rejection of Jesus does not disprove his messiahship. God specifically predicted that the one whom he would honor would first be rejected” (Blomberg, 325).</a:t>
            </a:r>
          </a:p>
          <a:p>
            <a:r>
              <a:rPr lang="en-US" dirty="0"/>
              <a:t>“The Psalm speaks of an unexpected revolution: a stone that the builders thought they could not use—it was unsuitable and they rejected it—in due course became the most important stone in the building” (Morris, 543).</a:t>
            </a:r>
          </a:p>
          <a:p>
            <a:r>
              <a:rPr lang="en-US" dirty="0"/>
              <a:t>What does </a:t>
            </a:r>
            <a:r>
              <a:rPr lang="en-US" dirty="0">
                <a:latin typeface="Source Sans Pro Black" panose="020B0803030403020204" pitchFamily="34" charset="0"/>
              </a:rPr>
              <a:t>this was the Lord’s doing </a:t>
            </a:r>
            <a:r>
              <a:rPr lang="en-US" dirty="0"/>
              <a:t>emphasize? </a:t>
            </a:r>
          </a:p>
          <a:p>
            <a:r>
              <a:rPr lang="en-US" dirty="0"/>
              <a:t>Why would make the Lord’s doing so marvelous?</a:t>
            </a:r>
            <a:endParaRPr lang="en-US" dirty="0">
              <a:latin typeface="Source Sans Pro Black" panose="020B0803030403020204" pitchFamily="34" charset="0"/>
            </a:endParaRPr>
          </a:p>
          <a:p>
            <a:pPr lvl="1"/>
            <a:r>
              <a:rPr lang="en-US" dirty="0">
                <a:latin typeface="Source Sans Pro Black" panose="020B0803030403020204" pitchFamily="34" charset="0"/>
              </a:rPr>
              <a:t>Marvelous</a:t>
            </a:r>
            <a:r>
              <a:rPr lang="en-US" dirty="0"/>
              <a:t> (</a:t>
            </a:r>
            <a:r>
              <a:rPr lang="en-US" i="1" dirty="0" err="1"/>
              <a:t>thaumastos</a:t>
            </a:r>
            <a:r>
              <a:rPr lang="en-US" dirty="0"/>
              <a:t>: “pertaining to being a cause of wonder or worthy of amazement, </a:t>
            </a:r>
            <a:r>
              <a:rPr lang="en-US" i="1" dirty="0"/>
              <a:t>wonderful, marvelous, remarkable</a:t>
            </a:r>
            <a:r>
              <a:rPr lang="en-US" dirty="0"/>
              <a:t>” [BDAG, 445])?</a:t>
            </a:r>
          </a:p>
        </p:txBody>
      </p:sp>
    </p:spTree>
    <p:extLst>
      <p:ext uri="{BB962C8B-B14F-4D97-AF65-F5344CB8AC3E}">
        <p14:creationId xmlns:p14="http://schemas.microsoft.com/office/powerpoint/2010/main" val="6905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5881E-0EF4-1BA7-8900-094515EA1273}"/>
              </a:ext>
            </a:extLst>
          </p:cNvPr>
          <p:cNvSpPr>
            <a:spLocks noGrp="1"/>
          </p:cNvSpPr>
          <p:nvPr>
            <p:ph type="title"/>
          </p:nvPr>
        </p:nvSpPr>
        <p:spPr/>
        <p:txBody>
          <a:bodyPr/>
          <a:lstStyle/>
          <a:p>
            <a:r>
              <a:rPr lang="en-US" dirty="0"/>
              <a:t>Matthew 21:43</a:t>
            </a:r>
          </a:p>
        </p:txBody>
      </p:sp>
      <p:sp>
        <p:nvSpPr>
          <p:cNvPr id="3" name="Content Placeholder 2">
            <a:extLst>
              <a:ext uri="{FF2B5EF4-FFF2-40B4-BE49-F238E27FC236}">
                <a16:creationId xmlns:a16="http://schemas.microsoft.com/office/drawing/2014/main" id="{18F52334-1B98-EB80-7293-7621E47AB672}"/>
              </a:ext>
            </a:extLst>
          </p:cNvPr>
          <p:cNvSpPr>
            <a:spLocks noGrp="1"/>
          </p:cNvSpPr>
          <p:nvPr>
            <p:ph idx="1"/>
          </p:nvPr>
        </p:nvSpPr>
        <p:spPr/>
        <p:txBody>
          <a:bodyPr>
            <a:normAutofit lnSpcReduction="10000"/>
          </a:bodyPr>
          <a:lstStyle/>
          <a:p>
            <a:r>
              <a:rPr lang="en-US" dirty="0">
                <a:latin typeface="Source Sans Pro Black" panose="020B0803030403020204" pitchFamily="34" charset="0"/>
              </a:rPr>
              <a:t>Therefore I tell you, the kingdom of God will be taken away from you and given to a people producing its fruits.</a:t>
            </a:r>
          </a:p>
          <a:p>
            <a:pPr lvl="1"/>
            <a:r>
              <a:rPr lang="en-US" dirty="0">
                <a:latin typeface="Source Sans Pro Black" panose="020B0803030403020204" pitchFamily="34" charset="0"/>
              </a:rPr>
              <a:t>Therefore I tell you </a:t>
            </a:r>
            <a:r>
              <a:rPr lang="en-US" dirty="0"/>
              <a:t>introduces a solemn announcement.</a:t>
            </a:r>
          </a:p>
          <a:p>
            <a:pPr lvl="1"/>
            <a:r>
              <a:rPr lang="en-US" dirty="0"/>
              <a:t>What is the new announcement?</a:t>
            </a:r>
          </a:p>
          <a:p>
            <a:pPr lvl="1"/>
            <a:r>
              <a:rPr lang="en-US" dirty="0"/>
              <a:t>Who was represented by “taken from you”?</a:t>
            </a:r>
          </a:p>
          <a:p>
            <a:pPr lvl="1"/>
            <a:r>
              <a:rPr lang="en-US" dirty="0"/>
              <a:t>Who is represented by “given to a people producing its fruits”?</a:t>
            </a:r>
          </a:p>
          <a:p>
            <a:pPr lvl="2"/>
            <a:r>
              <a:rPr lang="en-US" dirty="0"/>
              <a:t>Read Matthew 8:11-12.</a:t>
            </a:r>
          </a:p>
          <a:p>
            <a:pPr lvl="2"/>
            <a:r>
              <a:rPr lang="en-US" dirty="0"/>
              <a:t>“But you are a chosen race, a royal priesthood, a holy nation, a people for his own possession, that you may proclaim the excellencies of him who called you out of darkness into his marvelous light” (1 Pet. 2:9).</a:t>
            </a:r>
          </a:p>
          <a:p>
            <a:pPr lvl="2"/>
            <a:r>
              <a:rPr lang="en-US" dirty="0"/>
              <a:t>“And as for all who walk by this rule, peace and mercy be upon them, and upon the Israel of God” (Gal. 6:17).</a:t>
            </a:r>
          </a:p>
          <a:p>
            <a:pPr lvl="2"/>
            <a:r>
              <a:rPr lang="en-US" dirty="0"/>
              <a:t>Israel is replaced by the church!</a:t>
            </a:r>
          </a:p>
          <a:p>
            <a:pPr lvl="2"/>
            <a:endParaRPr lang="en-US" dirty="0"/>
          </a:p>
          <a:p>
            <a:endParaRPr lang="en-US" dirty="0"/>
          </a:p>
        </p:txBody>
      </p:sp>
    </p:spTree>
    <p:extLst>
      <p:ext uri="{BB962C8B-B14F-4D97-AF65-F5344CB8AC3E}">
        <p14:creationId xmlns:p14="http://schemas.microsoft.com/office/powerpoint/2010/main" val="83350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ircle(in)">
                                      <p:cBhvr>
                                        <p:cTn id="32" dur="20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circle(in)">
                                      <p:cBhvr>
                                        <p:cTn id="37"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DDF7-27C5-9E7E-B131-8C1A129CF241}"/>
              </a:ext>
            </a:extLst>
          </p:cNvPr>
          <p:cNvSpPr>
            <a:spLocks noGrp="1"/>
          </p:cNvSpPr>
          <p:nvPr>
            <p:ph type="title"/>
          </p:nvPr>
        </p:nvSpPr>
        <p:spPr/>
        <p:txBody>
          <a:bodyPr/>
          <a:lstStyle/>
          <a:p>
            <a:r>
              <a:rPr lang="en-US" dirty="0"/>
              <a:t>Matthew 21:44</a:t>
            </a:r>
          </a:p>
        </p:txBody>
      </p:sp>
      <p:sp>
        <p:nvSpPr>
          <p:cNvPr id="3" name="Content Placeholder 2">
            <a:extLst>
              <a:ext uri="{FF2B5EF4-FFF2-40B4-BE49-F238E27FC236}">
                <a16:creationId xmlns:a16="http://schemas.microsoft.com/office/drawing/2014/main" id="{3BA9494E-AF66-5DA6-32B1-BCD080D6542C}"/>
              </a:ext>
            </a:extLst>
          </p:cNvPr>
          <p:cNvSpPr>
            <a:spLocks noGrp="1"/>
          </p:cNvSpPr>
          <p:nvPr>
            <p:ph idx="1"/>
          </p:nvPr>
        </p:nvSpPr>
        <p:spPr/>
        <p:txBody>
          <a:bodyPr/>
          <a:lstStyle/>
          <a:p>
            <a:r>
              <a:rPr lang="en-US" dirty="0">
                <a:latin typeface="Source Sans Pro Black" panose="020B0803030403020204" pitchFamily="34" charset="0"/>
              </a:rPr>
              <a:t>“And the one who falls on this stone will be broken to pieces; and when it falls on anyone, it will crush him.”</a:t>
            </a:r>
          </a:p>
          <a:p>
            <a:pPr lvl="1"/>
            <a:r>
              <a:rPr lang="en-US" dirty="0"/>
              <a:t>This verse recalls Isaiah 8:13-14—“But the LORD of hosts, him you shall honor as holy. Let him be your fear, and let him be your dread. And he will become a sanctuary and </a:t>
            </a:r>
            <a:r>
              <a:rPr lang="en-US" dirty="0">
                <a:latin typeface="Source Sans Pro Black" panose="020B0803030403020204" pitchFamily="34" charset="0"/>
              </a:rPr>
              <a:t>a stone of offense and a rock of stumbling </a:t>
            </a:r>
            <a:r>
              <a:rPr lang="en-US" dirty="0"/>
              <a:t>to both houses of Israel, a trap and a snare to the inhabitants of Jerusalem. And many shall stumble on it. </a:t>
            </a:r>
            <a:r>
              <a:rPr lang="en-US" dirty="0">
                <a:latin typeface="Source Sans Pro Black" panose="020B0803030403020204" pitchFamily="34" charset="0"/>
              </a:rPr>
              <a:t>They shall fall and be broken; they shall be snared and taken</a:t>
            </a:r>
            <a:r>
              <a:rPr lang="en-US" dirty="0"/>
              <a:t>.”</a:t>
            </a:r>
          </a:p>
          <a:p>
            <a:pPr lvl="1"/>
            <a:r>
              <a:rPr lang="en-US" dirty="0"/>
              <a:t>The same theme is repeated in Romans 9:32-33 and 1 Peter 2:4-8.</a:t>
            </a:r>
          </a:p>
          <a:p>
            <a:pPr lvl="1"/>
            <a:r>
              <a:rPr lang="en-US" dirty="0"/>
              <a:t>What does this text say about those who reject Jesus today?</a:t>
            </a:r>
          </a:p>
          <a:p>
            <a:pPr lvl="1"/>
            <a:endParaRPr lang="en-US" dirty="0"/>
          </a:p>
          <a:p>
            <a:endParaRPr lang="en-US" dirty="0"/>
          </a:p>
        </p:txBody>
      </p:sp>
    </p:spTree>
    <p:extLst>
      <p:ext uri="{BB962C8B-B14F-4D97-AF65-F5344CB8AC3E}">
        <p14:creationId xmlns:p14="http://schemas.microsoft.com/office/powerpoint/2010/main" val="192391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EFFE8-9B85-3CCC-8768-3D938EB6E812}"/>
              </a:ext>
            </a:extLst>
          </p:cNvPr>
          <p:cNvSpPr>
            <a:spLocks noGrp="1"/>
          </p:cNvSpPr>
          <p:nvPr>
            <p:ph type="title"/>
          </p:nvPr>
        </p:nvSpPr>
        <p:spPr/>
        <p:txBody>
          <a:bodyPr/>
          <a:lstStyle/>
          <a:p>
            <a:r>
              <a:rPr lang="en-US" dirty="0"/>
              <a:t>Matthew 21:45-46</a:t>
            </a:r>
          </a:p>
        </p:txBody>
      </p:sp>
      <p:sp>
        <p:nvSpPr>
          <p:cNvPr id="3" name="Content Placeholder 2">
            <a:extLst>
              <a:ext uri="{FF2B5EF4-FFF2-40B4-BE49-F238E27FC236}">
                <a16:creationId xmlns:a16="http://schemas.microsoft.com/office/drawing/2014/main" id="{65681BEB-871D-15F8-2D94-90B6CA9F583C}"/>
              </a:ext>
            </a:extLst>
          </p:cNvPr>
          <p:cNvSpPr>
            <a:spLocks noGrp="1"/>
          </p:cNvSpPr>
          <p:nvPr>
            <p:ph idx="1"/>
          </p:nvPr>
        </p:nvSpPr>
        <p:spPr/>
        <p:txBody>
          <a:bodyPr/>
          <a:lstStyle/>
          <a:p>
            <a:r>
              <a:rPr lang="en-US" dirty="0">
                <a:latin typeface="Source Sans Pro Black" panose="020B0803030403020204" pitchFamily="34" charset="0"/>
              </a:rPr>
              <a:t>“When the chief priests and the Pharisees heard his parables, they perceived that he was speaking about them. And although they were seeking to arrest him, they feared the crowds, because they held him to be a prophet.”</a:t>
            </a:r>
          </a:p>
          <a:p>
            <a:pPr lvl="1"/>
            <a:r>
              <a:rPr lang="en-US" dirty="0"/>
              <a:t>What did the chief priests and Pharisees understand from the parables given on Tuesday—the Parable of the Two Sons (21:28-32) and the Parable of the Tenants (21:33-44)?</a:t>
            </a:r>
          </a:p>
          <a:p>
            <a:pPr lvl="1"/>
            <a:r>
              <a:rPr lang="en-US" dirty="0"/>
              <a:t>What does v. 46 tell us about Jewish plans that Tuesday before the crucifixion of Jesus?</a:t>
            </a:r>
          </a:p>
          <a:p>
            <a:pPr lvl="1"/>
            <a:r>
              <a:rPr lang="en-US" dirty="0"/>
              <a:t>How did the chief priest and Pharisees react to Jesus’s parables?</a:t>
            </a:r>
          </a:p>
          <a:p>
            <a:pPr lvl="1"/>
            <a:r>
              <a:rPr lang="en-US" dirty="0"/>
              <a:t>How did the crowds react to Jesus’s teaching?</a:t>
            </a:r>
          </a:p>
          <a:p>
            <a:pPr lvl="1"/>
            <a:endParaRPr lang="en-US" dirty="0"/>
          </a:p>
          <a:p>
            <a:pPr lvl="1"/>
            <a:endParaRPr lang="en-US" dirty="0"/>
          </a:p>
          <a:p>
            <a:endParaRPr lang="en-US" dirty="0"/>
          </a:p>
        </p:txBody>
      </p:sp>
    </p:spTree>
    <p:extLst>
      <p:ext uri="{BB962C8B-B14F-4D97-AF65-F5344CB8AC3E}">
        <p14:creationId xmlns:p14="http://schemas.microsoft.com/office/powerpoint/2010/main" val="176153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490C90FF-20FF-47D5-8843-2E6596586CF1}" vid="{1826B2CA-E9CD-4B43-9CEC-9EBFAABAE7B0}"/>
    </a:ext>
  </a:extLst>
</a:theme>
</file>

<file path=docProps/app.xml><?xml version="1.0" encoding="utf-8"?>
<Properties xmlns="http://schemas.openxmlformats.org/officeDocument/2006/extended-properties" xmlns:vt="http://schemas.openxmlformats.org/officeDocument/2006/docPropsVTypes">
  <Template/>
  <TotalTime>9173</TotalTime>
  <Words>11127</Words>
  <Application>Microsoft Office PowerPoint</Application>
  <PresentationFormat>Widescreen</PresentationFormat>
  <Paragraphs>546</Paragraphs>
  <Slides>99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99</vt:i4>
      </vt:variant>
    </vt:vector>
  </HeadingPairs>
  <TitlesOfParts>
    <vt:vector size="106" baseType="lpstr">
      <vt:lpstr>Adobe Gothic Std B</vt:lpstr>
      <vt:lpstr>Arial</vt:lpstr>
      <vt:lpstr>Arial Rounded MT Bold</vt:lpstr>
      <vt:lpstr>Calibri</vt:lpstr>
      <vt:lpstr>Source Sans Pro Black</vt:lpstr>
      <vt:lpstr>Source Sans Pro Semibold</vt:lpstr>
      <vt:lpstr>Office Theme</vt:lpstr>
      <vt:lpstr>PowerPoint Presentation</vt:lpstr>
      <vt:lpstr>PowerPoint Presentation</vt:lpstr>
      <vt:lpstr>Outline of Chapter 21</vt:lpstr>
      <vt:lpstr>PowerPoint Presentation</vt:lpstr>
      <vt:lpstr>PowerPoint Presentation</vt:lpstr>
      <vt:lpstr>PowerPoint Presentation</vt:lpstr>
      <vt:lpstr>PowerPoint Presentation</vt:lpstr>
      <vt:lpstr>PowerPoint Presentation</vt:lpstr>
      <vt:lpstr>Significant Events That Have Occurred  But Are Not in Matthew</vt:lpstr>
      <vt:lpstr>PowerPoint Presentation</vt:lpstr>
      <vt:lpstr>Sunday: The Triumphal Entry  Matthew 21:1-9</vt:lpstr>
      <vt:lpstr>PowerPoint Presentation</vt:lpstr>
      <vt:lpstr>Matthew 21:1</vt:lpstr>
      <vt:lpstr>Matthew 21:2</vt:lpstr>
      <vt:lpstr>Riding on a Donkey</vt:lpstr>
      <vt:lpstr>Matthew 21:3</vt:lpstr>
      <vt:lpstr>Matthew 21:4</vt:lpstr>
      <vt:lpstr>PowerPoint Presentation</vt:lpstr>
      <vt:lpstr>Matthew 21:5</vt:lpstr>
      <vt:lpstr>Matthew 21:6</vt:lpstr>
      <vt:lpstr>Matthew 21:7</vt:lpstr>
      <vt:lpstr>Matthew 21:8</vt:lpstr>
      <vt:lpstr>Matthew 21:9</vt:lpstr>
      <vt:lpstr>The Significance of the Triumphal Entry</vt:lpstr>
      <vt:lpstr>Sunday: Arrival in Jerusalem Matthew 24:10-11</vt:lpstr>
      <vt:lpstr>Matthew 24:10</vt:lpstr>
      <vt:lpstr>Matthew 24:11</vt:lpstr>
      <vt:lpstr>Monday: Jesus Cleanses the Temple  Matthew 21:12-17</vt:lpstr>
      <vt:lpstr>Mark’s Sequence of Events</vt:lpstr>
      <vt:lpstr>Observations</vt:lpstr>
      <vt:lpstr>PowerPoint Presentation</vt:lpstr>
      <vt:lpstr>Matthew 21:12</vt:lpstr>
      <vt:lpstr>PowerPoint Presentation</vt:lpstr>
      <vt:lpstr>Matthew 21:13</vt:lpstr>
      <vt:lpstr>What Would Jesus Say?</vt:lpstr>
      <vt:lpstr>Matthew 21:14</vt:lpstr>
      <vt:lpstr>Matthew 21:15</vt:lpstr>
      <vt:lpstr>Matthew 21:16</vt:lpstr>
      <vt:lpstr>Matthew 21:17</vt:lpstr>
      <vt:lpstr>Events Occurring on Tuesday of Passion Week</vt:lpstr>
      <vt:lpstr>Tuesday: Jesus Curses the Fig Tree Matthew 21:18-22</vt:lpstr>
      <vt:lpstr>Mark’s Account</vt:lpstr>
      <vt:lpstr>Observations</vt:lpstr>
      <vt:lpstr>Three Symbolic Acts</vt:lpstr>
      <vt:lpstr>Matthew 21:18</vt:lpstr>
      <vt:lpstr>Matthew 21:19</vt:lpstr>
      <vt:lpstr>Fig Tree Horticulture</vt:lpstr>
      <vt:lpstr>Explanation</vt:lpstr>
      <vt:lpstr>Matthew 21:20</vt:lpstr>
      <vt:lpstr>The Effect of Jesus’s Curse</vt:lpstr>
      <vt:lpstr>What Are We to Learn?</vt:lpstr>
      <vt:lpstr>Matthew 21:20</vt:lpstr>
      <vt:lpstr>This Mountain</vt:lpstr>
      <vt:lpstr>Matthew 21:21</vt:lpstr>
      <vt:lpstr>The Authority of Jesus Challenged  Matthew 21:23-27</vt:lpstr>
      <vt:lpstr>Background Information</vt:lpstr>
      <vt:lpstr>PowerPoint Presentation</vt:lpstr>
      <vt:lpstr>A Series of Confrontations in the Temple Matthew 21:23‐24:1</vt:lpstr>
      <vt:lpstr>Jesus’s Opponents</vt:lpstr>
      <vt:lpstr>Matthew 21:23</vt:lpstr>
      <vt:lpstr>What Were the Jewish Leaders Thinking?</vt:lpstr>
      <vt:lpstr>Matthew 21:24</vt:lpstr>
      <vt:lpstr>How to Establish Authority</vt:lpstr>
      <vt:lpstr>Matthew 21:25</vt:lpstr>
      <vt:lpstr>Matthew 21:26</vt:lpstr>
      <vt:lpstr>Matthew 21:27</vt:lpstr>
      <vt:lpstr>What Has Jesus Taught Us?</vt:lpstr>
      <vt:lpstr>The Parable of the Two Sons Matthew 21:28-32</vt:lpstr>
      <vt:lpstr>Observations</vt:lpstr>
      <vt:lpstr>Matthew 21:28</vt:lpstr>
      <vt:lpstr>Matthew 28:29</vt:lpstr>
      <vt:lpstr>Matthew 21:30</vt:lpstr>
      <vt:lpstr>Matthew 21:31</vt:lpstr>
      <vt:lpstr>The Parallels</vt:lpstr>
      <vt:lpstr>Matthew 21:32</vt:lpstr>
      <vt:lpstr>Indictment of the Chief Priests &amp; Elders</vt:lpstr>
      <vt:lpstr>The Parable of the Tenants  Matthew 21:33-44</vt:lpstr>
      <vt:lpstr>The Symbols</vt:lpstr>
      <vt:lpstr>Observations</vt:lpstr>
      <vt:lpstr>PowerPoint Presentation</vt:lpstr>
      <vt:lpstr>PowerPoint Presentation</vt:lpstr>
      <vt:lpstr>PowerPoint Presentation</vt:lpstr>
      <vt:lpstr>PowerPoint Presentation</vt:lpstr>
      <vt:lpstr>Matthew 21:33</vt:lpstr>
      <vt:lpstr>Matthew 21:34</vt:lpstr>
      <vt:lpstr>The Householder’s Right</vt:lpstr>
      <vt:lpstr>Matthew 21:35</vt:lpstr>
      <vt:lpstr>Matthew 21:36</vt:lpstr>
      <vt:lpstr>Matthew 21:37</vt:lpstr>
      <vt:lpstr>The Parable Is Illustrative</vt:lpstr>
      <vt:lpstr>Matthew 21:38-39</vt:lpstr>
      <vt:lpstr>Matthew 21:40-41</vt:lpstr>
      <vt:lpstr>The Punishment of the Wicked</vt:lpstr>
      <vt:lpstr>Matthew 21:42</vt:lpstr>
      <vt:lpstr>The Cornerstone</vt:lpstr>
      <vt:lpstr>Messianic Implications</vt:lpstr>
      <vt:lpstr>Matthew 21:43</vt:lpstr>
      <vt:lpstr>Matthew 21:44</vt:lpstr>
      <vt:lpstr>Matthew 21:45-46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Willis</dc:creator>
  <cp:lastModifiedBy>Mike Willis</cp:lastModifiedBy>
  <cp:revision>16</cp:revision>
  <dcterms:created xsi:type="dcterms:W3CDTF">2022-04-12T15:32:23Z</dcterms:created>
  <dcterms:modified xsi:type="dcterms:W3CDTF">2023-08-16T20:59:18Z</dcterms:modified>
</cp:coreProperties>
</file>