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78" r:id="rId1"/>
    <p:sldMasterId id="2147483690" r:id="rId2"/>
  </p:sldMasterIdLst>
  <p:sldIdLst>
    <p:sldId id="256" r:id="rId3"/>
    <p:sldId id="258" r:id="rId4"/>
    <p:sldId id="274" r:id="rId5"/>
    <p:sldId id="275" r:id="rId6"/>
    <p:sldId id="276" r:id="rId7"/>
    <p:sldId id="277" r:id="rId8"/>
    <p:sldId id="282" r:id="rId9"/>
    <p:sldId id="273" r:id="rId10"/>
    <p:sldId id="279" r:id="rId11"/>
    <p:sldId id="283" r:id="rId12"/>
    <p:sldId id="281" r:id="rId13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21"/>
  </p:normalViewPr>
  <p:slideViewPr>
    <p:cSldViewPr>
      <p:cViewPr varScale="1">
        <p:scale>
          <a:sx n="90" d="100"/>
          <a:sy n="90" d="100"/>
        </p:scale>
        <p:origin x="232" y="5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7F9F1-6C3E-AD4C-B729-270DC30C0A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0938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CD0B-80FD-7E49-B714-FD89796C64B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82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9C435-C3FC-F347-A3F5-58963836C7D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341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53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1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700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927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07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67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25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5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B496C-9BEC-2E47-963D-70DA3324504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6536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073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014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89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E1E26-DE15-AC41-959B-02CEB6F0496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73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61186-6CA7-E148-9C9D-307A049DB3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92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708A1-892D-5B4E-9297-9CB9BC60887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941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BE97B-A303-0941-93C8-06DCFB4AA6A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2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1759E-FB2F-724C-A616-18097ED044C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5174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707AD-EAB1-7348-A299-9305F9E87A5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3394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8467D-13F6-074D-A9BE-0A4784D944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4379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8/23/23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rgiveness is a pure gift from God | The Apopka Voice">
            <a:extLst>
              <a:ext uri="{FF2B5EF4-FFF2-40B4-BE49-F238E27FC236}">
                <a16:creationId xmlns:a16="http://schemas.microsoft.com/office/drawing/2014/main" id="{A1B9B82E-2C7C-AED3-AB75-2BD7FA821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0"/>
            <a:ext cx="120808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 descr="Finding peace through forgiveness | Edward-Elmhurst Health">
            <a:extLst>
              <a:ext uri="{FF2B5EF4-FFF2-40B4-BE49-F238E27FC236}">
                <a16:creationId xmlns:a16="http://schemas.microsoft.com/office/drawing/2014/main" id="{1B6BF9EC-E035-E058-40A7-0F4DC46A3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9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2">
            <a:extLst>
              <a:ext uri="{FF2B5EF4-FFF2-40B4-BE49-F238E27FC236}">
                <a16:creationId xmlns:a16="http://schemas.microsoft.com/office/drawing/2014/main" id="{E7547C34-4BA7-31C6-7F53-378EA0735A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8610600" cy="1143000"/>
          </a:xfrm>
        </p:spPr>
        <p:txBody>
          <a:bodyPr/>
          <a:lstStyle/>
          <a:p>
            <a:pPr algn="ctr"/>
            <a:r>
              <a:rPr lang="en-US" alt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Who Should We Forgive?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F396BC8-4B7B-205F-EE61-9F2A034EE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53035"/>
            <a:ext cx="6096000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Anyone who has injured us. Matt. 6:14-15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36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All who seek forgiveness. Col. 3:13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ED561B-8FDF-9179-0E69-C2EE35B94B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4700" y="4138999"/>
            <a:ext cx="89154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And be ye kind one to another, tenderhearted, forgiving one another, even as God for Christ's sake hath forgiven you. (Eph. 4:32)</a:t>
            </a:r>
          </a:p>
        </p:txBody>
      </p:sp>
    </p:spTree>
    <p:extLst>
      <p:ext uri="{BB962C8B-B14F-4D97-AF65-F5344CB8AC3E}">
        <p14:creationId xmlns:p14="http://schemas.microsoft.com/office/powerpoint/2010/main" val="26583548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nding peace through forgiveness | Edward-Elmhurst Health">
            <a:extLst>
              <a:ext uri="{FF2B5EF4-FFF2-40B4-BE49-F238E27FC236}">
                <a16:creationId xmlns:a16="http://schemas.microsoft.com/office/drawing/2014/main" id="{F51F443F-B3E5-2B58-2D8B-8214126DE6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530" b="18703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3" name="Text Box 5">
            <a:extLst>
              <a:ext uri="{FF2B5EF4-FFF2-40B4-BE49-F238E27FC236}">
                <a16:creationId xmlns:a16="http://schemas.microsoft.com/office/drawing/2014/main" id="{F79B3189-6B7D-6073-AD60-3551ECF0ED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276600"/>
            <a:ext cx="11175995" cy="371060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Forgiveness available to all people (Rev. 22:17)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Jesus paid the price; suffered our penalty            (2 Cor. 5:21)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Seek forgiveness on HIS terms (Heb. 5:9)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</a:rPr>
              <a:t>No one is done with sin until forgiven by God!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17" name="Rectangle 410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inding peace through forgiveness | Edward-Elmhurst Health">
            <a:extLst>
              <a:ext uri="{FF2B5EF4-FFF2-40B4-BE49-F238E27FC236}">
                <a16:creationId xmlns:a16="http://schemas.microsoft.com/office/drawing/2014/main" id="{1B6BF9EC-E035-E058-40A7-0F4DC46A3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" r="2632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1" name="Rectangle 411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2B1C8B-3355-301B-C7F6-93F7E087C4E7}"/>
              </a:ext>
            </a:extLst>
          </p:cNvPr>
          <p:cNvSpPr txBox="1"/>
          <p:nvPr/>
        </p:nvSpPr>
        <p:spPr>
          <a:xfrm>
            <a:off x="671872" y="228600"/>
            <a:ext cx="6490928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l"/>
            <a:r>
              <a:rPr lang="en-US" sz="3600" dirty="0">
                <a:effectLst/>
                <a:latin typeface="Bookman Old Style" panose="02050604050505020204" pitchFamily="18" charset="0"/>
              </a:rPr>
              <a:t>A new commandment I give to you, that you love one another: just as I have loved you, you also are to love one another.</a:t>
            </a:r>
          </a:p>
          <a:p>
            <a:pPr marL="0" marR="0" algn="l"/>
            <a:r>
              <a:rPr lang="en-US" sz="3600" dirty="0">
                <a:effectLst/>
                <a:latin typeface="Bookman Old Style" panose="02050604050505020204" pitchFamily="18" charset="0"/>
              </a:rPr>
              <a:t>By this all people will know that you are my disciples, if you have love for one another.” John 13:34-35</a:t>
            </a: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Scripture Alone? What the Reformers Really Believed | Desiring God">
            <a:extLst>
              <a:ext uri="{FF2B5EF4-FFF2-40B4-BE49-F238E27FC236}">
                <a16:creationId xmlns:a16="http://schemas.microsoft.com/office/drawing/2014/main" id="{1CA7D732-95A2-6367-E8F8-071CAAA447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9" r="9166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1" name="Rectangle 3080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8E7AA4-8C2D-ED3F-51F2-C59333BFA627}"/>
              </a:ext>
            </a:extLst>
          </p:cNvPr>
          <p:cNvSpPr txBox="1"/>
          <p:nvPr/>
        </p:nvSpPr>
        <p:spPr>
          <a:xfrm>
            <a:off x="6629400" y="228600"/>
            <a:ext cx="5486400" cy="6629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algn="l"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sz="3600" dirty="0">
                <a:effectLst/>
                <a:latin typeface="Bookman Old Style" panose="02050604050505020204" pitchFamily="18" charset="0"/>
              </a:rPr>
              <a:t>“Woe to you, scribes and Pharisees, hypocrites! For you clean the outside of the cup and the plate, but inside they are full of greed and self-indulgence.</a:t>
            </a:r>
            <a:r>
              <a:rPr lang="en-US" sz="3600" dirty="0">
                <a:latin typeface="Bookman Old Style" panose="02050604050505020204" pitchFamily="18" charset="0"/>
              </a:rPr>
              <a:t> </a:t>
            </a:r>
            <a:r>
              <a:rPr lang="en-US" sz="3600" dirty="0">
                <a:effectLst/>
                <a:latin typeface="Bookman Old Style" panose="02050604050505020204" pitchFamily="18" charset="0"/>
              </a:rPr>
              <a:t>You blind Pharisee! First clean the inside of the cup and the plate, that the outside also may be clean.” Matt. 23:25-26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True Forgiveness - The Personal Wellness Center">
            <a:extLst>
              <a:ext uri="{FF2B5EF4-FFF2-40B4-BE49-F238E27FC236}">
                <a16:creationId xmlns:a16="http://schemas.microsoft.com/office/drawing/2014/main" id="{0B883FF7-EB8E-587C-A6A1-510C7B4DB7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6" name="Text Box 6">
            <a:extLst>
              <a:ext uri="{FF2B5EF4-FFF2-40B4-BE49-F238E27FC236}">
                <a16:creationId xmlns:a16="http://schemas.microsoft.com/office/drawing/2014/main" id="{E9B16A59-2F7A-2993-76E3-1F8CBAC5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856413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800" b="1" dirty="0">
                <a:latin typeface="Bookman Old Style" panose="02050604050505020204" pitchFamily="18" charset="0"/>
              </a:rPr>
              <a:t>“Increase Our Faith”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7FD6A8-6BA7-7AFD-2240-A9BB69B56453}"/>
              </a:ext>
            </a:extLst>
          </p:cNvPr>
          <p:cNvSpPr txBox="1"/>
          <p:nvPr/>
        </p:nvSpPr>
        <p:spPr>
          <a:xfrm>
            <a:off x="304800" y="206276"/>
            <a:ext cx="7315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effectLst/>
                <a:latin typeface="Bookman Old Style" panose="02050604050505020204" pitchFamily="18" charset="0"/>
              </a:rPr>
              <a:t>“Pay attention to yourselves! If your brother sins, rebuke him, and if he repents, forgive him,” Luke 17:3</a:t>
            </a:r>
            <a:endParaRPr lang="en-US" sz="3600" b="1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ue Forgiveness - The Personal Wellness Center">
            <a:extLst>
              <a:ext uri="{FF2B5EF4-FFF2-40B4-BE49-F238E27FC236}">
                <a16:creationId xmlns:a16="http://schemas.microsoft.com/office/drawing/2014/main" id="{22CDA2AB-9F45-664C-1607-2938F1CD6C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3252" name="Text Box 4">
            <a:extLst>
              <a:ext uri="{FF2B5EF4-FFF2-40B4-BE49-F238E27FC236}">
                <a16:creationId xmlns:a16="http://schemas.microsoft.com/office/drawing/2014/main" id="{D466AA15-34A5-E662-DAC2-DC0DA2D44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029200"/>
            <a:ext cx="5562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latin typeface="Bookman Old Style" panose="02050604050505020204" pitchFamily="18" charset="0"/>
              </a:rPr>
              <a:t>“Not An Option, but a Command”</a:t>
            </a:r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A13A341D-DF8C-82CA-CF7C-C057A69961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6492"/>
            <a:ext cx="10591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altLang="en-US" sz="3600" dirty="0">
                <a:latin typeface="Bookman Old Style" panose="02050604050505020204" pitchFamily="18" charset="0"/>
              </a:rPr>
              <a:t>So likewise ye, when ye shall have done all those things which are commanded you, say, We are unprofitable servants: we have done that which was </a:t>
            </a:r>
            <a:r>
              <a:rPr lang="en-US" altLang="en-US" sz="3600" b="1" u="sng" dirty="0">
                <a:latin typeface="Bookman Old Style" panose="02050604050505020204" pitchFamily="18" charset="0"/>
              </a:rPr>
              <a:t>our duty to do</a:t>
            </a:r>
            <a:r>
              <a:rPr lang="en-US" altLang="en-US" sz="3600" dirty="0">
                <a:latin typeface="Bookman Old Style" panose="02050604050505020204" pitchFamily="18" charset="0"/>
              </a:rPr>
              <a:t>. (Luke 17:10)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ue Forgiveness - The Personal Wellness Center">
            <a:extLst>
              <a:ext uri="{FF2B5EF4-FFF2-40B4-BE49-F238E27FC236}">
                <a16:creationId xmlns:a16="http://schemas.microsoft.com/office/drawing/2014/main" id="{4B31F4B8-AF12-179C-83E3-1724EAE10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4276" name="Text Box 4">
            <a:extLst>
              <a:ext uri="{FF2B5EF4-FFF2-40B4-BE49-F238E27FC236}">
                <a16:creationId xmlns:a16="http://schemas.microsoft.com/office/drawing/2014/main" id="{9C7EC22E-E8DC-FB9B-D3BC-6B2B08898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37" y="4800600"/>
            <a:ext cx="9144000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600" b="1" dirty="0">
                <a:latin typeface="Arial" panose="020B0604020202020204" pitchFamily="34" charset="0"/>
              </a:rPr>
              <a:t>…grant pardon; absolve; give up all claim for retribution; cease resentment; cancel indebtedness or liability.</a:t>
            </a:r>
          </a:p>
        </p:txBody>
      </p:sp>
      <p:sp>
        <p:nvSpPr>
          <p:cNvPr id="54277" name="Text Box 5">
            <a:extLst>
              <a:ext uri="{FF2B5EF4-FFF2-40B4-BE49-F238E27FC236}">
                <a16:creationId xmlns:a16="http://schemas.microsoft.com/office/drawing/2014/main" id="{741FBB79-B3F3-C9D4-9C18-8D38D84D1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1337" y="317361"/>
            <a:ext cx="48006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400" b="1" dirty="0">
                <a:latin typeface="Bookman Old Style" panose="02050604050505020204" pitchFamily="18" charset="0"/>
              </a:rPr>
              <a:t>Is A Divine Quality!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Finding peace through forgiveness | Edward-Elmhurst Health">
            <a:extLst>
              <a:ext uri="{FF2B5EF4-FFF2-40B4-BE49-F238E27FC236}">
                <a16:creationId xmlns:a16="http://schemas.microsoft.com/office/drawing/2014/main" id="{1B6BF9EC-E035-E058-40A7-0F4DC46A32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" r="2632"/>
          <a:stretch/>
        </p:blipFill>
        <p:spPr bwMode="auto">
          <a:xfrm>
            <a:off x="2522356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2056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E10F100D-3A73-C166-8CD0-94D245505A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77" y="1628765"/>
            <a:ext cx="6934200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4000" b="1" dirty="0">
                <a:latin typeface="Bookman Old Style" panose="02050604050505020204" pitchFamily="18" charset="0"/>
              </a:rPr>
              <a:t>“Seek and save the lost” (Lk. 19:10)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4000" b="1" dirty="0">
                <a:latin typeface="Bookman Old Style" panose="02050604050505020204" pitchFamily="18" charset="0"/>
              </a:rPr>
              <a:t>“Give His life a ransom for many” (Mark 10:45)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4000" b="1" dirty="0">
                <a:latin typeface="Bookman Old Style" panose="02050604050505020204" pitchFamily="18" charset="0"/>
              </a:rPr>
              <a:t>Jesus lesson on prayer. Matt. 6:12-15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55A9F22-D927-C55B-22D0-103F35EEF2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8610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sz="4400" b="1" dirty="0">
                <a:latin typeface="Bookman Old Style" panose="02050604050505020204" pitchFamily="18" charset="0"/>
              </a:rPr>
              <a:t>Forgiveness is at the very      heart of the Gospel!</a:t>
            </a:r>
          </a:p>
        </p:txBody>
      </p:sp>
    </p:spTree>
    <p:extLst>
      <p:ext uri="{BB962C8B-B14F-4D97-AF65-F5344CB8AC3E}">
        <p14:creationId xmlns:p14="http://schemas.microsoft.com/office/powerpoint/2010/main" val="24042771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rue Forgiveness - The Personal Wellness Center">
            <a:extLst>
              <a:ext uri="{FF2B5EF4-FFF2-40B4-BE49-F238E27FC236}">
                <a16:creationId xmlns:a16="http://schemas.microsoft.com/office/drawing/2014/main" id="{45396188-BE1D-5133-AB3F-443F17957A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43" b="6266"/>
          <a:stretch/>
        </p:blipFill>
        <p:spPr bwMode="auto">
          <a:xfrm>
            <a:off x="20" y="10"/>
            <a:ext cx="12191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Text Box 4">
            <a:extLst>
              <a:ext uri="{FF2B5EF4-FFF2-40B4-BE49-F238E27FC236}">
                <a16:creationId xmlns:a16="http://schemas.microsoft.com/office/drawing/2014/main" id="{C5156D31-A75C-C450-FE58-334E53BD2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3962400"/>
            <a:ext cx="10668000" cy="24526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/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latin typeface="Bookman Old Style" panose="02050604050505020204" pitchFamily="18" charset="0"/>
              </a:rPr>
              <a:t>Need forgiveness from others.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latin typeface="Bookman Old Style" panose="02050604050505020204" pitchFamily="18" charset="0"/>
              </a:rPr>
              <a:t>Need forgiveness from God.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latin typeface="Bookman Old Style" panose="02050604050505020204" pitchFamily="18" charset="0"/>
              </a:rPr>
              <a:t>All have sinned. Rom. 3:23</a:t>
            </a:r>
          </a:p>
          <a:p>
            <a:pPr indent="-228600" algn="l"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3200" b="1" dirty="0">
                <a:latin typeface="Bookman Old Style" panose="02050604050505020204" pitchFamily="18" charset="0"/>
              </a:rPr>
              <a:t>No right to look down on others. Luke 18:9-14</a:t>
            </a:r>
          </a:p>
        </p:txBody>
      </p:sp>
      <p:sp>
        <p:nvSpPr>
          <p:cNvPr id="49155" name="Text Box 3">
            <a:extLst>
              <a:ext uri="{FF2B5EF4-FFF2-40B4-BE49-F238E27FC236}">
                <a16:creationId xmlns:a16="http://schemas.microsoft.com/office/drawing/2014/main" id="{A85D1B86-3239-EB1A-2727-AFBD65040D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76200"/>
            <a:ext cx="5486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anose="02050604050505020204" pitchFamily="18" charset="0"/>
                <a:ea typeface="+mj-ea"/>
                <a:cs typeface="+mj-cs"/>
              </a:rPr>
              <a:t>Need For Forgiveness                      Is Enormous!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5" name="Picture 5">
            <a:extLst>
              <a:ext uri="{FF2B5EF4-FFF2-40B4-BE49-F238E27FC236}">
                <a16:creationId xmlns:a16="http://schemas.microsoft.com/office/drawing/2014/main" id="{B1847309-6424-EBAC-DAC1-4C31FD2889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24" name="Rectangle 4">
            <a:extLst>
              <a:ext uri="{FF2B5EF4-FFF2-40B4-BE49-F238E27FC236}">
                <a16:creationId xmlns:a16="http://schemas.microsoft.com/office/drawing/2014/main" id="{D1BF45B5-CD7C-FC64-3911-E6CF232780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3"/>
            <a:ext cx="6324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Forgiveness Granted, Consequences Remain!</a:t>
            </a:r>
          </a:p>
        </p:txBody>
      </p:sp>
      <p:sp>
        <p:nvSpPr>
          <p:cNvPr id="56326" name="Text Box 6">
            <a:extLst>
              <a:ext uri="{FF2B5EF4-FFF2-40B4-BE49-F238E27FC236}">
                <a16:creationId xmlns:a16="http://schemas.microsoft.com/office/drawing/2014/main" id="{86E8C142-4D09-0785-5E6B-97B1D269C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752" y="1734834"/>
            <a:ext cx="4827048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Moses – Num. 20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Judah – Ezra 10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 altLang="en-US" sz="36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Easily seen in everyday Life.</a:t>
            </a:r>
          </a:p>
        </p:txBody>
      </p:sp>
      <p:sp>
        <p:nvSpPr>
          <p:cNvPr id="56328" name="Text Box 8">
            <a:extLst>
              <a:ext uri="{FF2B5EF4-FFF2-40B4-BE49-F238E27FC236}">
                <a16:creationId xmlns:a16="http://schemas.microsoft.com/office/drawing/2014/main" id="{1B13FB55-1A81-DEBB-E636-EE63A2083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3" y="1676400"/>
            <a:ext cx="3597275" cy="3937000"/>
          </a:xfrm>
          <a:prstGeom prst="rect">
            <a:avLst/>
          </a:prstGeom>
          <a:solidFill>
            <a:srgbClr val="0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Alcoholic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Tobacco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Gossip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Thief, Murder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Liar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Adulterer</a:t>
            </a:r>
          </a:p>
          <a:p>
            <a:r>
              <a:rPr lang="en-US" altLang="en-US" sz="3600" b="1" dirty="0">
                <a:solidFill>
                  <a:srgbClr val="FFFF66"/>
                </a:solidFill>
                <a:latin typeface="Arial" panose="020B0604020202020204" pitchFamily="34" charset="0"/>
              </a:rPr>
              <a:t>Child Molester</a:t>
            </a:r>
          </a:p>
        </p:txBody>
      </p:sp>
      <p:sp>
        <p:nvSpPr>
          <p:cNvPr id="56331" name="Text Box 11">
            <a:extLst>
              <a:ext uri="{FF2B5EF4-FFF2-40B4-BE49-F238E27FC236}">
                <a16:creationId xmlns:a16="http://schemas.microsoft.com/office/drawing/2014/main" id="{424CB2E4-44BD-DD26-41B3-F6635F874387}"/>
              </a:ext>
            </a:extLst>
          </p:cNvPr>
          <p:cNvSpPr txBox="1">
            <a:spLocks noChangeArrowheads="1"/>
          </p:cNvSpPr>
          <p:nvPr/>
        </p:nvSpPr>
        <p:spPr bwMode="auto">
          <a:xfrm rot="21402873">
            <a:off x="994681" y="4890125"/>
            <a:ext cx="5178425" cy="144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/>
              <a:t> </a:t>
            </a:r>
            <a:r>
              <a:rPr lang="en-US" altLang="en-US" sz="4400" b="1" dirty="0">
                <a:solidFill>
                  <a:srgbClr val="1C1C1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Consequences Are MY Fault!</a:t>
            </a:r>
          </a:p>
        </p:txBody>
      </p:sp>
      <p:sp>
        <p:nvSpPr>
          <p:cNvPr id="56332" name="AutoShape 12">
            <a:extLst>
              <a:ext uri="{FF2B5EF4-FFF2-40B4-BE49-F238E27FC236}">
                <a16:creationId xmlns:a16="http://schemas.microsoft.com/office/drawing/2014/main" id="{3008466D-CCB3-075F-6ACA-1B93B4F6D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486753"/>
            <a:ext cx="1676400" cy="838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8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63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3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63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63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6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633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633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uiExpand="1" build="allAtOnce" animBg="1"/>
      <p:bldP spid="56331" grpId="0" uiExpand="1" build="allAtOnce" animBg="1"/>
      <p:bldP spid="5633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w_nail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cross-01</Template>
  <TotalTime>192</TotalTime>
  <Words>422</Words>
  <Application>Microsoft Macintosh PowerPoint</Application>
  <PresentationFormat>Widescreen</PresentationFormat>
  <Paragraphs>38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Bookman Old Style</vt:lpstr>
      <vt:lpstr>Calibri</vt:lpstr>
      <vt:lpstr>Calibri Light</vt:lpstr>
      <vt:lpstr>Times New Roman</vt:lpstr>
      <vt:lpstr>Default Design</vt:lpstr>
      <vt:lpstr>pw_nails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Forgiveness is at the very      heart of the Gospel!</vt:lpstr>
      <vt:lpstr>PowerPoint Presentation</vt:lpstr>
      <vt:lpstr>PowerPoint Presentation</vt:lpstr>
      <vt:lpstr>Who Should We Forgive?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FORGIVENESS</dc:title>
  <dc:creator>Greg King</dc:creator>
  <cp:lastModifiedBy>Gregory King</cp:lastModifiedBy>
  <cp:revision>11</cp:revision>
  <dcterms:created xsi:type="dcterms:W3CDTF">2002-12-11T15:21:11Z</dcterms:created>
  <dcterms:modified xsi:type="dcterms:W3CDTF">2023-08-23T12:00:57Z</dcterms:modified>
</cp:coreProperties>
</file>