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84" r:id="rId3"/>
    <p:sldId id="285" r:id="rId4"/>
    <p:sldId id="286" r:id="rId5"/>
    <p:sldId id="287" r:id="rId6"/>
    <p:sldId id="288" r:id="rId7"/>
    <p:sldId id="289" r:id="rId8"/>
    <p:sldId id="283"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 id="306" r:id="rId26"/>
    <p:sldId id="307" r:id="rId27"/>
    <p:sldId id="308" r:id="rId28"/>
    <p:sldId id="309" r:id="rId29"/>
    <p:sldId id="310" r:id="rId30"/>
    <p:sldId id="311"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2025"/>
    <a:srgbClr val="2AC0F0"/>
    <a:srgbClr val="F5A73B"/>
    <a:srgbClr val="4A5CA7"/>
    <a:srgbClr val="7CC343"/>
    <a:srgbClr val="B15644"/>
    <a:srgbClr val="282E1F"/>
    <a:srgbClr val="303227"/>
    <a:srgbClr val="8A8865"/>
    <a:srgbClr val="3A2B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C2AC38-0DC0-491E-B4A3-70E3F261ABF7}" v="17" dt="2023-08-27T01:34:51.7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8684C-0C55-45E8-80E2-B6E8564480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959AFD-3D78-4A01-8925-1D85824F08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0670F8-311E-4B49-BC74-E855B9164244}"/>
              </a:ext>
            </a:extLst>
          </p:cNvPr>
          <p:cNvSpPr>
            <a:spLocks noGrp="1"/>
          </p:cNvSpPr>
          <p:nvPr>
            <p:ph type="dt" sz="half" idx="10"/>
          </p:nvPr>
        </p:nvSpPr>
        <p:spPr/>
        <p:txBody>
          <a:bodyPr/>
          <a:lstStyle/>
          <a:p>
            <a:fld id="{B2D8B8F1-9098-4AF8-9193-4142E79ED368}" type="datetimeFigureOut">
              <a:rPr lang="en-US" smtClean="0"/>
              <a:t>8/26/2023</a:t>
            </a:fld>
            <a:endParaRPr lang="en-US"/>
          </a:p>
        </p:txBody>
      </p:sp>
      <p:sp>
        <p:nvSpPr>
          <p:cNvPr id="5" name="Footer Placeholder 4">
            <a:extLst>
              <a:ext uri="{FF2B5EF4-FFF2-40B4-BE49-F238E27FC236}">
                <a16:creationId xmlns:a16="http://schemas.microsoft.com/office/drawing/2014/main" id="{D43EDB2F-2BCC-4AFA-9AA9-105251898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D2967A-33EB-44A1-9AED-0D0E10EC6426}"/>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199407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A3C18-130F-42B0-859F-70F981A259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CF9B8B-D46E-485F-8D04-72EEB896FF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3405FC-81DF-4CA2-B648-F2209D03D50C}"/>
              </a:ext>
            </a:extLst>
          </p:cNvPr>
          <p:cNvSpPr>
            <a:spLocks noGrp="1"/>
          </p:cNvSpPr>
          <p:nvPr>
            <p:ph type="dt" sz="half" idx="10"/>
          </p:nvPr>
        </p:nvSpPr>
        <p:spPr/>
        <p:txBody>
          <a:bodyPr/>
          <a:lstStyle/>
          <a:p>
            <a:fld id="{B2D8B8F1-9098-4AF8-9193-4142E79ED368}" type="datetimeFigureOut">
              <a:rPr lang="en-US" smtClean="0"/>
              <a:t>8/26/2023</a:t>
            </a:fld>
            <a:endParaRPr lang="en-US"/>
          </a:p>
        </p:txBody>
      </p:sp>
      <p:sp>
        <p:nvSpPr>
          <p:cNvPr id="5" name="Footer Placeholder 4">
            <a:extLst>
              <a:ext uri="{FF2B5EF4-FFF2-40B4-BE49-F238E27FC236}">
                <a16:creationId xmlns:a16="http://schemas.microsoft.com/office/drawing/2014/main" id="{120DCF02-BBFD-4F34-B66C-A8561920F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FAF25-6F7C-474E-A97D-8BA644BD32DC}"/>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54214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D04279-96E9-4F51-B1C5-9A0BA52C18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C7D03E-60BE-43EB-B18C-EB0839287F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83B66-F024-4F26-879F-DC5959A934F1}"/>
              </a:ext>
            </a:extLst>
          </p:cNvPr>
          <p:cNvSpPr>
            <a:spLocks noGrp="1"/>
          </p:cNvSpPr>
          <p:nvPr>
            <p:ph type="dt" sz="half" idx="10"/>
          </p:nvPr>
        </p:nvSpPr>
        <p:spPr/>
        <p:txBody>
          <a:bodyPr/>
          <a:lstStyle/>
          <a:p>
            <a:fld id="{B2D8B8F1-9098-4AF8-9193-4142E79ED368}" type="datetimeFigureOut">
              <a:rPr lang="en-US" smtClean="0"/>
              <a:t>8/26/2023</a:t>
            </a:fld>
            <a:endParaRPr lang="en-US"/>
          </a:p>
        </p:txBody>
      </p:sp>
      <p:sp>
        <p:nvSpPr>
          <p:cNvPr id="5" name="Footer Placeholder 4">
            <a:extLst>
              <a:ext uri="{FF2B5EF4-FFF2-40B4-BE49-F238E27FC236}">
                <a16:creationId xmlns:a16="http://schemas.microsoft.com/office/drawing/2014/main" id="{C2777EBA-E220-4A6D-9711-2260C64B23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09902-918D-4B5A-BE0B-8747C9F9858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06458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469F0-209E-4DAF-95E0-C9D6667C734B}"/>
              </a:ext>
            </a:extLst>
          </p:cNvPr>
          <p:cNvSpPr>
            <a:spLocks noGrp="1"/>
          </p:cNvSpPr>
          <p:nvPr>
            <p:ph type="title"/>
          </p:nvPr>
        </p:nvSpPr>
        <p:spPr/>
        <p:txBody>
          <a:bodyPr/>
          <a:lstStyle>
            <a:lvl1pPr>
              <a:defRPr>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D0CAE664-B815-4EBC-B42F-138ADE9F57E2}"/>
              </a:ext>
            </a:extLst>
          </p:cNvPr>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290E768-88F0-40D9-B264-E740B0C81F27}"/>
              </a:ext>
            </a:extLst>
          </p:cNvPr>
          <p:cNvSpPr>
            <a:spLocks noGrp="1"/>
          </p:cNvSpPr>
          <p:nvPr>
            <p:ph type="dt" sz="half" idx="10"/>
          </p:nvPr>
        </p:nvSpPr>
        <p:spPr/>
        <p:txBody>
          <a:bodyPr/>
          <a:lstStyle/>
          <a:p>
            <a:fld id="{B2D8B8F1-9098-4AF8-9193-4142E79ED368}" type="datetimeFigureOut">
              <a:rPr lang="en-US" smtClean="0"/>
              <a:t>8/26/2023</a:t>
            </a:fld>
            <a:endParaRPr lang="en-US"/>
          </a:p>
        </p:txBody>
      </p:sp>
      <p:sp>
        <p:nvSpPr>
          <p:cNvPr id="5" name="Footer Placeholder 4">
            <a:extLst>
              <a:ext uri="{FF2B5EF4-FFF2-40B4-BE49-F238E27FC236}">
                <a16:creationId xmlns:a16="http://schemas.microsoft.com/office/drawing/2014/main" id="{4859A2B6-8DA0-478E-95BF-615F2D6C9A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F6EA12-FA3D-4A6F-AC50-7CB6CEE8F80B}"/>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56911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0FB5F-9710-42EB-9CAC-E9F83C6E97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32C872-3CFA-4E36-92E7-7103490E36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45EBD4-3AC9-45CB-9C63-502DEAE85469}"/>
              </a:ext>
            </a:extLst>
          </p:cNvPr>
          <p:cNvSpPr>
            <a:spLocks noGrp="1"/>
          </p:cNvSpPr>
          <p:nvPr>
            <p:ph type="dt" sz="half" idx="10"/>
          </p:nvPr>
        </p:nvSpPr>
        <p:spPr/>
        <p:txBody>
          <a:bodyPr/>
          <a:lstStyle/>
          <a:p>
            <a:fld id="{B2D8B8F1-9098-4AF8-9193-4142E79ED368}" type="datetimeFigureOut">
              <a:rPr lang="en-US" smtClean="0"/>
              <a:t>8/26/2023</a:t>
            </a:fld>
            <a:endParaRPr lang="en-US"/>
          </a:p>
        </p:txBody>
      </p:sp>
      <p:sp>
        <p:nvSpPr>
          <p:cNvPr id="5" name="Footer Placeholder 4">
            <a:extLst>
              <a:ext uri="{FF2B5EF4-FFF2-40B4-BE49-F238E27FC236}">
                <a16:creationId xmlns:a16="http://schemas.microsoft.com/office/drawing/2014/main" id="{4E4164B2-4293-4C8B-992F-5CC36C5B13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DE91A7-7B35-4C93-B316-FC3DE1EAFE83}"/>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37084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9AE7B-27D2-4C44-B204-4D5B25CB69D0}"/>
              </a:ext>
            </a:extLst>
          </p:cNvPr>
          <p:cNvSpPr>
            <a:spLocks noGrp="1"/>
          </p:cNvSpPr>
          <p:nvPr>
            <p:ph type="title"/>
          </p:nvPr>
        </p:nvSpPr>
        <p:spPr/>
        <p:txBody>
          <a:bodyPr/>
          <a:lstStyle>
            <a:lvl1pPr algn="ctr">
              <a:defRPr/>
            </a:lvl1pPr>
          </a:lstStyle>
          <a:p>
            <a:r>
              <a:rPr lang="en-US" dirty="0"/>
              <a:t>Click to edit Master title style</a:t>
            </a:r>
          </a:p>
        </p:txBody>
      </p:sp>
      <p:sp>
        <p:nvSpPr>
          <p:cNvPr id="3" name="Content Placeholder 2">
            <a:extLst>
              <a:ext uri="{FF2B5EF4-FFF2-40B4-BE49-F238E27FC236}">
                <a16:creationId xmlns:a16="http://schemas.microsoft.com/office/drawing/2014/main" id="{8E1AA215-F25E-451D-9524-30FFDDC30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9D64EB-3A19-4D96-8E04-FEF33A31E9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CF5120-129F-4DDD-9119-C8F6B35B8439}"/>
              </a:ext>
            </a:extLst>
          </p:cNvPr>
          <p:cNvSpPr>
            <a:spLocks noGrp="1"/>
          </p:cNvSpPr>
          <p:nvPr>
            <p:ph type="dt" sz="half" idx="10"/>
          </p:nvPr>
        </p:nvSpPr>
        <p:spPr/>
        <p:txBody>
          <a:bodyPr/>
          <a:lstStyle/>
          <a:p>
            <a:fld id="{B2D8B8F1-9098-4AF8-9193-4142E79ED368}" type="datetimeFigureOut">
              <a:rPr lang="en-US" smtClean="0"/>
              <a:t>8/26/2023</a:t>
            </a:fld>
            <a:endParaRPr lang="en-US"/>
          </a:p>
        </p:txBody>
      </p:sp>
      <p:sp>
        <p:nvSpPr>
          <p:cNvPr id="6" name="Footer Placeholder 5">
            <a:extLst>
              <a:ext uri="{FF2B5EF4-FFF2-40B4-BE49-F238E27FC236}">
                <a16:creationId xmlns:a16="http://schemas.microsoft.com/office/drawing/2014/main" id="{BB26E8A7-376D-42EF-89A1-E1B3B11122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117E5E-12E5-41D3-BF0C-E8C6F23C329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612143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EF9CF-694E-46EB-8D5D-6443C24BCE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D5EAC9-8E87-4B30-800B-A09A95C50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F14CE9-9C06-4FC6-AF2D-8050426EA9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8D84BD-3244-4ACC-8880-C2B9263EC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E0583-3A54-4438-8037-35B81C41EC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02BAE4-1B6F-492E-92EE-B06404D7BD29}"/>
              </a:ext>
            </a:extLst>
          </p:cNvPr>
          <p:cNvSpPr>
            <a:spLocks noGrp="1"/>
          </p:cNvSpPr>
          <p:nvPr>
            <p:ph type="dt" sz="half" idx="10"/>
          </p:nvPr>
        </p:nvSpPr>
        <p:spPr/>
        <p:txBody>
          <a:bodyPr/>
          <a:lstStyle/>
          <a:p>
            <a:fld id="{B2D8B8F1-9098-4AF8-9193-4142E79ED368}" type="datetimeFigureOut">
              <a:rPr lang="en-US" smtClean="0"/>
              <a:t>8/26/2023</a:t>
            </a:fld>
            <a:endParaRPr lang="en-US"/>
          </a:p>
        </p:txBody>
      </p:sp>
      <p:sp>
        <p:nvSpPr>
          <p:cNvPr id="8" name="Footer Placeholder 7">
            <a:extLst>
              <a:ext uri="{FF2B5EF4-FFF2-40B4-BE49-F238E27FC236}">
                <a16:creationId xmlns:a16="http://schemas.microsoft.com/office/drawing/2014/main" id="{4DA55760-865F-4EC1-B3E9-21F6A7B8C6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BA8295-4E33-48F2-9183-FDC0A9D4A2B4}"/>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334637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D2E7-6BE1-4C3C-BB32-C8E3FB40E8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0FB3EF-D215-48C0-BFA3-BB904CB1D683}"/>
              </a:ext>
            </a:extLst>
          </p:cNvPr>
          <p:cNvSpPr>
            <a:spLocks noGrp="1"/>
          </p:cNvSpPr>
          <p:nvPr>
            <p:ph type="dt" sz="half" idx="10"/>
          </p:nvPr>
        </p:nvSpPr>
        <p:spPr/>
        <p:txBody>
          <a:bodyPr/>
          <a:lstStyle/>
          <a:p>
            <a:fld id="{B2D8B8F1-9098-4AF8-9193-4142E79ED368}" type="datetimeFigureOut">
              <a:rPr lang="en-US" smtClean="0"/>
              <a:t>8/26/2023</a:t>
            </a:fld>
            <a:endParaRPr lang="en-US"/>
          </a:p>
        </p:txBody>
      </p:sp>
      <p:sp>
        <p:nvSpPr>
          <p:cNvPr id="4" name="Footer Placeholder 3">
            <a:extLst>
              <a:ext uri="{FF2B5EF4-FFF2-40B4-BE49-F238E27FC236}">
                <a16:creationId xmlns:a16="http://schemas.microsoft.com/office/drawing/2014/main" id="{85FDC419-E590-4127-AE7E-78533AABC7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CFBF6F-B2E0-4A83-99AF-203A79EEA2B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77924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3801F5-3691-4936-A9DB-3B50E7F4E24E}"/>
              </a:ext>
            </a:extLst>
          </p:cNvPr>
          <p:cNvSpPr>
            <a:spLocks noGrp="1"/>
          </p:cNvSpPr>
          <p:nvPr>
            <p:ph type="dt" sz="half" idx="10"/>
          </p:nvPr>
        </p:nvSpPr>
        <p:spPr/>
        <p:txBody>
          <a:bodyPr/>
          <a:lstStyle/>
          <a:p>
            <a:fld id="{B2D8B8F1-9098-4AF8-9193-4142E79ED368}" type="datetimeFigureOut">
              <a:rPr lang="en-US" smtClean="0"/>
              <a:t>8/26/2023</a:t>
            </a:fld>
            <a:endParaRPr lang="en-US"/>
          </a:p>
        </p:txBody>
      </p:sp>
      <p:sp>
        <p:nvSpPr>
          <p:cNvPr id="3" name="Footer Placeholder 2">
            <a:extLst>
              <a:ext uri="{FF2B5EF4-FFF2-40B4-BE49-F238E27FC236}">
                <a16:creationId xmlns:a16="http://schemas.microsoft.com/office/drawing/2014/main" id="{9416DA89-FBDB-48E3-8464-9BF43DE73B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4D0653-BF4F-4E4A-AF27-531149A4A6E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45777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101B-8707-4105-A773-F19C64E26A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EA59C5-B0F8-4415-9030-83C6AEBA1F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42D337-B170-409B-8D9D-FB9510EAF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C0C73C-A2AB-443F-AC03-DEC8F794930D}"/>
              </a:ext>
            </a:extLst>
          </p:cNvPr>
          <p:cNvSpPr>
            <a:spLocks noGrp="1"/>
          </p:cNvSpPr>
          <p:nvPr>
            <p:ph type="dt" sz="half" idx="10"/>
          </p:nvPr>
        </p:nvSpPr>
        <p:spPr/>
        <p:txBody>
          <a:bodyPr/>
          <a:lstStyle/>
          <a:p>
            <a:fld id="{B2D8B8F1-9098-4AF8-9193-4142E79ED368}" type="datetimeFigureOut">
              <a:rPr lang="en-US" smtClean="0"/>
              <a:t>8/26/2023</a:t>
            </a:fld>
            <a:endParaRPr lang="en-US"/>
          </a:p>
        </p:txBody>
      </p:sp>
      <p:sp>
        <p:nvSpPr>
          <p:cNvPr id="6" name="Footer Placeholder 5">
            <a:extLst>
              <a:ext uri="{FF2B5EF4-FFF2-40B4-BE49-F238E27FC236}">
                <a16:creationId xmlns:a16="http://schemas.microsoft.com/office/drawing/2014/main" id="{1A971F78-3166-4B8A-9502-EC07C5783B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1B8C20-7918-45E9-AB23-66137F7066C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35901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EC0A-47F3-4B4B-B12C-C092935CD6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4359DC-1BF9-41CE-88C8-17CAC9983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7B6E05-E329-4A53-8A7F-8E5328B97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3F0B44-24FB-40EC-B34A-5520714F50FF}"/>
              </a:ext>
            </a:extLst>
          </p:cNvPr>
          <p:cNvSpPr>
            <a:spLocks noGrp="1"/>
          </p:cNvSpPr>
          <p:nvPr>
            <p:ph type="dt" sz="half" idx="10"/>
          </p:nvPr>
        </p:nvSpPr>
        <p:spPr/>
        <p:txBody>
          <a:bodyPr/>
          <a:lstStyle/>
          <a:p>
            <a:fld id="{B2D8B8F1-9098-4AF8-9193-4142E79ED368}" type="datetimeFigureOut">
              <a:rPr lang="en-US" smtClean="0"/>
              <a:t>8/26/2023</a:t>
            </a:fld>
            <a:endParaRPr lang="en-US"/>
          </a:p>
        </p:txBody>
      </p:sp>
      <p:sp>
        <p:nvSpPr>
          <p:cNvPr id="6" name="Footer Placeholder 5">
            <a:extLst>
              <a:ext uri="{FF2B5EF4-FFF2-40B4-BE49-F238E27FC236}">
                <a16:creationId xmlns:a16="http://schemas.microsoft.com/office/drawing/2014/main" id="{F987F805-D3E1-4103-9466-7B651037C0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E47A20-271C-4FA0-963C-6D8BF93005D5}"/>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878753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795B85-C0D8-4DE0-AD78-DA04317DE646}"/>
              </a:ext>
            </a:extLst>
          </p:cNvPr>
          <p:cNvSpPr>
            <a:spLocks noGrp="1"/>
          </p:cNvSpPr>
          <p:nvPr>
            <p:ph type="title"/>
          </p:nvPr>
        </p:nvSpPr>
        <p:spPr>
          <a:xfrm>
            <a:off x="838200" y="365125"/>
            <a:ext cx="10515600" cy="1325563"/>
          </a:xfrm>
          <a:prstGeom prst="rect">
            <a:avLst/>
          </a:prstGeom>
          <a:solidFill>
            <a:srgbClr val="BC2025"/>
          </a:solidFill>
          <a:ln>
            <a:solidFill>
              <a:srgbClr val="BC2025"/>
            </a:solidFill>
          </a:ln>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1DE59A7-94E0-4AFA-9372-F02AFA91D8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0B32D40-1B6B-4889-9BE1-148ECADB96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8B8F1-9098-4AF8-9193-4142E79ED368}" type="datetimeFigureOut">
              <a:rPr lang="en-US" smtClean="0"/>
              <a:t>8/26/2023</a:t>
            </a:fld>
            <a:endParaRPr lang="en-US"/>
          </a:p>
        </p:txBody>
      </p:sp>
      <p:sp>
        <p:nvSpPr>
          <p:cNvPr id="5" name="Footer Placeholder 4">
            <a:extLst>
              <a:ext uri="{FF2B5EF4-FFF2-40B4-BE49-F238E27FC236}">
                <a16:creationId xmlns:a16="http://schemas.microsoft.com/office/drawing/2014/main" id="{11FC3B06-BBB1-43B0-85D4-3FB95F92CC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202870-6B3E-49DE-99E0-B40A1DE336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ACE13-1B56-4700-A513-8157BAA78198}" type="slidenum">
              <a:rPr lang="en-US" smtClean="0"/>
              <a:t>‹#›</a:t>
            </a:fld>
            <a:endParaRPr lang="en-US"/>
          </a:p>
        </p:txBody>
      </p:sp>
    </p:spTree>
    <p:extLst>
      <p:ext uri="{BB962C8B-B14F-4D97-AF65-F5344CB8AC3E}">
        <p14:creationId xmlns:p14="http://schemas.microsoft.com/office/powerpoint/2010/main" val="2231010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bg1"/>
          </a:solidFill>
          <a:latin typeface="+mj-lt"/>
          <a:ea typeface="Adobe Gothic Std B" panose="020B08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Adobe Gothic Std B" panose="020B08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Adobe Gothic Std B" panose="020B08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Adobe Gothic Std B" panose="020B08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8378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8ED69-C04E-5FE5-BF63-82169AD0CF9A}"/>
              </a:ext>
            </a:extLst>
          </p:cNvPr>
          <p:cNvSpPr>
            <a:spLocks noGrp="1"/>
          </p:cNvSpPr>
          <p:nvPr>
            <p:ph type="title"/>
          </p:nvPr>
        </p:nvSpPr>
        <p:spPr/>
        <p:txBody>
          <a:bodyPr/>
          <a:lstStyle/>
          <a:p>
            <a:r>
              <a:rPr lang="en-US" dirty="0"/>
              <a:t>What Does “Heaven” Mean?</a:t>
            </a:r>
          </a:p>
        </p:txBody>
      </p:sp>
      <p:sp>
        <p:nvSpPr>
          <p:cNvPr id="3" name="Content Placeholder 2">
            <a:extLst>
              <a:ext uri="{FF2B5EF4-FFF2-40B4-BE49-F238E27FC236}">
                <a16:creationId xmlns:a16="http://schemas.microsoft.com/office/drawing/2014/main" id="{07C4F850-2955-02B6-D4F5-3154CA9B879F}"/>
              </a:ext>
            </a:extLst>
          </p:cNvPr>
          <p:cNvSpPr>
            <a:spLocks noGrp="1"/>
          </p:cNvSpPr>
          <p:nvPr>
            <p:ph idx="1"/>
          </p:nvPr>
        </p:nvSpPr>
        <p:spPr/>
        <p:txBody>
          <a:bodyPr>
            <a:normAutofit lnSpcReduction="10000"/>
          </a:bodyPr>
          <a:lstStyle/>
          <a:p>
            <a:r>
              <a:rPr lang="en-US" dirty="0">
                <a:solidFill>
                  <a:srgbClr val="BC2025"/>
                </a:solidFill>
                <a:latin typeface="+mj-lt"/>
              </a:rPr>
              <a:t>The atmosphere</a:t>
            </a:r>
            <a:r>
              <a:rPr lang="en-US" dirty="0"/>
              <a:t>, as opposed to the earth (see Heb. 1:10; 2 Pet. 3:5, 10, 12). This is the heavens in which the birds fly. </a:t>
            </a:r>
          </a:p>
          <a:p>
            <a:pPr lvl="1"/>
            <a:r>
              <a:rPr lang="en-US" dirty="0"/>
              <a:t>The phrase “the heavens and the earth” is the equivalent to what we mean by the “universe.”</a:t>
            </a:r>
          </a:p>
          <a:p>
            <a:r>
              <a:rPr lang="en-US" dirty="0">
                <a:solidFill>
                  <a:srgbClr val="BC2025"/>
                </a:solidFill>
                <a:latin typeface="+mj-lt"/>
              </a:rPr>
              <a:t>The starry heavens </a:t>
            </a:r>
            <a:r>
              <a:rPr lang="en-US" dirty="0"/>
              <a:t>(see Heb. 11:12; Deut. 1:10; 10:22; etc.). This refers to outer space, the place of the sun, moon, stars, planets and galaxies.</a:t>
            </a:r>
          </a:p>
          <a:p>
            <a:r>
              <a:rPr lang="en-US" dirty="0">
                <a:solidFill>
                  <a:srgbClr val="BC2025"/>
                </a:solidFill>
                <a:latin typeface="+mj-lt"/>
              </a:rPr>
              <a:t>The abode of God: </a:t>
            </a:r>
            <a:r>
              <a:rPr lang="en-US" dirty="0"/>
              <a:t>the seat of the order of things eternal and consummately perfect, where God dwells and other heavenly beings (Isa. 57:15; 63:15; Matt. 6:9-10). </a:t>
            </a:r>
          </a:p>
          <a:p>
            <a:pPr lvl="1"/>
            <a:r>
              <a:rPr lang="en-US" dirty="0"/>
              <a:t>God is described as the “God of heaven” (2 Chron. 35:23; Neh. 1:4-5). </a:t>
            </a:r>
          </a:p>
        </p:txBody>
      </p:sp>
    </p:spTree>
    <p:extLst>
      <p:ext uri="{BB962C8B-B14F-4D97-AF65-F5344CB8AC3E}">
        <p14:creationId xmlns:p14="http://schemas.microsoft.com/office/powerpoint/2010/main" val="2880977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arn(inVertical)">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8B482-5529-87B1-165C-D6EA54C779EE}"/>
              </a:ext>
            </a:extLst>
          </p:cNvPr>
          <p:cNvSpPr>
            <a:spLocks noGrp="1"/>
          </p:cNvSpPr>
          <p:nvPr>
            <p:ph type="title"/>
          </p:nvPr>
        </p:nvSpPr>
        <p:spPr/>
        <p:txBody>
          <a:bodyPr/>
          <a:lstStyle/>
          <a:p>
            <a:r>
              <a:rPr lang="en-US" dirty="0"/>
              <a:t>The Throne of God</a:t>
            </a:r>
          </a:p>
        </p:txBody>
      </p:sp>
      <p:sp>
        <p:nvSpPr>
          <p:cNvPr id="3" name="Content Placeholder 2">
            <a:extLst>
              <a:ext uri="{FF2B5EF4-FFF2-40B4-BE49-F238E27FC236}">
                <a16:creationId xmlns:a16="http://schemas.microsoft.com/office/drawing/2014/main" id="{B04821EA-0B9E-DDF9-B467-5559C8C82CF8}"/>
              </a:ext>
            </a:extLst>
          </p:cNvPr>
          <p:cNvSpPr>
            <a:spLocks noGrp="1"/>
          </p:cNvSpPr>
          <p:nvPr>
            <p:ph idx="1"/>
          </p:nvPr>
        </p:nvSpPr>
        <p:spPr/>
        <p:txBody>
          <a:bodyPr/>
          <a:lstStyle/>
          <a:p>
            <a:r>
              <a:rPr lang="en-US" dirty="0"/>
              <a:t>“In the year that King Uzziah died I saw the Lord sitting upon a throne, high and lifted up; and the train of his robe filled the temple. Above him stood the seraphim. Each had six wings: with two he covered his face, and with two he covered his feet, and with two he flew. And one called to another and said: ‘Holy, holy, holy is the LORD of hosts; the whole earth is full of his glory!’” (Isa. 6:1-3). Isaiah’s vision is similar to Revelation 4-5.</a:t>
            </a:r>
          </a:p>
          <a:p>
            <a:r>
              <a:rPr lang="en-US" dirty="0"/>
              <a:t>“The LORD is in his holy temple; the LORD’s throne is in heaven; his eyes see, his eyelids test the children of man” (Psa. 11:4).</a:t>
            </a:r>
          </a:p>
          <a:p>
            <a:endParaRPr lang="en-US" dirty="0"/>
          </a:p>
        </p:txBody>
      </p:sp>
    </p:spTree>
    <p:extLst>
      <p:ext uri="{BB962C8B-B14F-4D97-AF65-F5344CB8AC3E}">
        <p14:creationId xmlns:p14="http://schemas.microsoft.com/office/powerpoint/2010/main" val="2427371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a:extLst>
              <a:ext uri="{FF2B5EF4-FFF2-40B4-BE49-F238E27FC236}">
                <a16:creationId xmlns:a16="http://schemas.microsoft.com/office/drawing/2014/main" id="{FACF27F6-399A-8479-41B7-9477764B43D6}"/>
              </a:ext>
            </a:extLst>
          </p:cNvPr>
          <p:cNvPicPr>
            <a:picLocks noChangeAspect="1"/>
          </p:cNvPicPr>
          <p:nvPr/>
        </p:nvPicPr>
        <p:blipFill rotWithShape="1">
          <a:blip r:embed="rId2"/>
          <a:srcRect t="5733" b="11256"/>
          <a:stretch/>
        </p:blipFill>
        <p:spPr>
          <a:xfrm>
            <a:off x="20" y="1282"/>
            <a:ext cx="11382978" cy="6856718"/>
          </a:xfrm>
          <a:prstGeom prst="rect">
            <a:avLst/>
          </a:prstGeom>
        </p:spPr>
      </p:pic>
      <p:sp>
        <p:nvSpPr>
          <p:cNvPr id="4" name="TextBox 3">
            <a:extLst>
              <a:ext uri="{FF2B5EF4-FFF2-40B4-BE49-F238E27FC236}">
                <a16:creationId xmlns:a16="http://schemas.microsoft.com/office/drawing/2014/main" id="{D892F2A7-4007-BD7C-D325-EFCEDEAE14EF}"/>
              </a:ext>
            </a:extLst>
          </p:cNvPr>
          <p:cNvSpPr txBox="1"/>
          <p:nvPr/>
        </p:nvSpPr>
        <p:spPr>
          <a:xfrm>
            <a:off x="10774704" y="-1282"/>
            <a:ext cx="1415772" cy="6858000"/>
          </a:xfrm>
          <a:prstGeom prst="rect">
            <a:avLst/>
          </a:prstGeom>
          <a:solidFill>
            <a:srgbClr val="BC2025"/>
          </a:solidFill>
        </p:spPr>
        <p:txBody>
          <a:bodyPr vert="vert" wrap="square" rtlCol="0">
            <a:spAutoFit/>
          </a:bodyPr>
          <a:lstStyle/>
          <a:p>
            <a:pPr algn="ctr"/>
            <a:r>
              <a:rPr lang="en-US" sz="8000" dirty="0"/>
              <a:t>HEAVEN</a:t>
            </a:r>
          </a:p>
        </p:txBody>
      </p:sp>
      <p:sp>
        <p:nvSpPr>
          <p:cNvPr id="5" name="TextBox 4">
            <a:extLst>
              <a:ext uri="{FF2B5EF4-FFF2-40B4-BE49-F238E27FC236}">
                <a16:creationId xmlns:a16="http://schemas.microsoft.com/office/drawing/2014/main" id="{3F2992E1-5F17-5917-8E77-C527466208D8}"/>
              </a:ext>
            </a:extLst>
          </p:cNvPr>
          <p:cNvSpPr txBox="1"/>
          <p:nvPr/>
        </p:nvSpPr>
        <p:spPr>
          <a:xfrm>
            <a:off x="3597780" y="734938"/>
            <a:ext cx="7007551" cy="923330"/>
          </a:xfrm>
          <a:prstGeom prst="rect">
            <a:avLst/>
          </a:prstGeom>
          <a:noFill/>
        </p:spPr>
        <p:txBody>
          <a:bodyPr wrap="square" rtlCol="0">
            <a:spAutoFit/>
          </a:bodyPr>
          <a:lstStyle/>
          <a:p>
            <a:pPr algn="ctr"/>
            <a:r>
              <a:rPr lang="en-US" sz="5400" dirty="0">
                <a:solidFill>
                  <a:srgbClr val="FF0000"/>
                </a:solidFill>
                <a:latin typeface="+mj-lt"/>
              </a:rPr>
              <a:t>Focus on Your Target</a:t>
            </a:r>
          </a:p>
        </p:txBody>
      </p:sp>
      <p:sp>
        <p:nvSpPr>
          <p:cNvPr id="2" name="TextBox 1">
            <a:extLst>
              <a:ext uri="{FF2B5EF4-FFF2-40B4-BE49-F238E27FC236}">
                <a16:creationId xmlns:a16="http://schemas.microsoft.com/office/drawing/2014/main" id="{3DD97879-9F2E-4E9C-B489-64963A69B34A}"/>
              </a:ext>
            </a:extLst>
          </p:cNvPr>
          <p:cNvSpPr txBox="1"/>
          <p:nvPr/>
        </p:nvSpPr>
        <p:spPr>
          <a:xfrm>
            <a:off x="4871102" y="5292065"/>
            <a:ext cx="5606041" cy="1200329"/>
          </a:xfrm>
          <a:prstGeom prst="rect">
            <a:avLst/>
          </a:prstGeom>
          <a:noFill/>
        </p:spPr>
        <p:txBody>
          <a:bodyPr wrap="square" rtlCol="0">
            <a:spAutoFit/>
          </a:bodyPr>
          <a:lstStyle/>
          <a:p>
            <a:pPr algn="r"/>
            <a:r>
              <a:rPr lang="en-US" sz="3600" dirty="0">
                <a:solidFill>
                  <a:srgbClr val="4A5CA7"/>
                </a:solidFill>
                <a:latin typeface="+mj-lt"/>
              </a:rPr>
              <a:t>Heaven: God Is Separated From His Creation</a:t>
            </a:r>
          </a:p>
        </p:txBody>
      </p:sp>
    </p:spTree>
    <p:extLst>
      <p:ext uri="{BB962C8B-B14F-4D97-AF65-F5344CB8AC3E}">
        <p14:creationId xmlns:p14="http://schemas.microsoft.com/office/powerpoint/2010/main" val="1639120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34F53-F8DC-3F15-5920-134A06D964A5}"/>
              </a:ext>
            </a:extLst>
          </p:cNvPr>
          <p:cNvSpPr>
            <a:spLocks noGrp="1"/>
          </p:cNvSpPr>
          <p:nvPr>
            <p:ph type="title"/>
          </p:nvPr>
        </p:nvSpPr>
        <p:spPr/>
        <p:txBody>
          <a:bodyPr/>
          <a:lstStyle/>
          <a:p>
            <a:r>
              <a:rPr lang="en-US" dirty="0"/>
              <a:t>God’s Separateness From His Creation</a:t>
            </a:r>
          </a:p>
        </p:txBody>
      </p:sp>
      <p:sp>
        <p:nvSpPr>
          <p:cNvPr id="3" name="Content Placeholder 2">
            <a:extLst>
              <a:ext uri="{FF2B5EF4-FFF2-40B4-BE49-F238E27FC236}">
                <a16:creationId xmlns:a16="http://schemas.microsoft.com/office/drawing/2014/main" id="{E556CB5D-C11C-7C20-0158-6AA567115BF6}"/>
              </a:ext>
            </a:extLst>
          </p:cNvPr>
          <p:cNvSpPr>
            <a:spLocks noGrp="1"/>
          </p:cNvSpPr>
          <p:nvPr>
            <p:ph idx="1"/>
          </p:nvPr>
        </p:nvSpPr>
        <p:spPr/>
        <p:txBody>
          <a:bodyPr>
            <a:normAutofit lnSpcReduction="10000"/>
          </a:bodyPr>
          <a:lstStyle/>
          <a:p>
            <a:r>
              <a:rPr lang="en-US" dirty="0"/>
              <a:t>This is the transcendence of God.</a:t>
            </a:r>
          </a:p>
          <a:p>
            <a:r>
              <a:rPr lang="en-US" dirty="0"/>
              <a:t>One of Job’s three friends, Eliphaz, said, </a:t>
            </a:r>
            <a:r>
              <a:rPr lang="en-US" dirty="0">
                <a:solidFill>
                  <a:srgbClr val="4A5CA7"/>
                </a:solidFill>
              </a:rPr>
              <a:t>“Is not God high in the heavens? See the highest stars, how lofty they are! But you say, ‘What does God know? Can he judge through the deep darkness? Thick clouds veil him, so that he does not see, and he walks on the vault of heaven’” </a:t>
            </a:r>
            <a:r>
              <a:rPr lang="en-US" dirty="0"/>
              <a:t>(Job. 22:12-14).</a:t>
            </a:r>
          </a:p>
          <a:p>
            <a:r>
              <a:rPr lang="en-US" dirty="0"/>
              <a:t>Jeremiah spoke of Israel’s feelings when Jerusalem was destroyed by the Babylonians, </a:t>
            </a:r>
            <a:r>
              <a:rPr lang="en-US" dirty="0">
                <a:solidFill>
                  <a:srgbClr val="4A5CA7"/>
                </a:solidFill>
              </a:rPr>
              <a:t>“You have wrapped yourself with anger and pursued us, killing without pity; you have wrapped yourself with a cloud so that no prayer can pass through. You have made us scum and garbage among the peoples” </a:t>
            </a:r>
            <a:r>
              <a:rPr lang="en-US" dirty="0"/>
              <a:t>(Lam. 3:43-45).</a:t>
            </a:r>
          </a:p>
        </p:txBody>
      </p:sp>
      <p:sp>
        <p:nvSpPr>
          <p:cNvPr id="4" name="TextBox 3">
            <a:extLst>
              <a:ext uri="{FF2B5EF4-FFF2-40B4-BE49-F238E27FC236}">
                <a16:creationId xmlns:a16="http://schemas.microsoft.com/office/drawing/2014/main" id="{3997B144-0219-308C-9ADD-DA494EFBC55E}"/>
              </a:ext>
            </a:extLst>
          </p:cNvPr>
          <p:cNvSpPr txBox="1"/>
          <p:nvPr/>
        </p:nvSpPr>
        <p:spPr>
          <a:xfrm>
            <a:off x="2019437" y="3698343"/>
            <a:ext cx="8399448" cy="769441"/>
          </a:xfrm>
          <a:prstGeom prst="rect">
            <a:avLst/>
          </a:prstGeom>
          <a:solidFill>
            <a:srgbClr val="4A5CA7"/>
          </a:solidFill>
        </p:spPr>
        <p:txBody>
          <a:bodyPr wrap="square" rtlCol="0">
            <a:spAutoFit/>
          </a:bodyPr>
          <a:lstStyle/>
          <a:p>
            <a:pPr algn="ctr"/>
            <a:r>
              <a:rPr lang="en-US" sz="4400" dirty="0">
                <a:solidFill>
                  <a:schemeClr val="bg1"/>
                </a:solidFill>
              </a:rPr>
              <a:t>Do Your Ever Feel the Same Way?</a:t>
            </a:r>
          </a:p>
        </p:txBody>
      </p:sp>
    </p:spTree>
    <p:extLst>
      <p:ext uri="{BB962C8B-B14F-4D97-AF65-F5344CB8AC3E}">
        <p14:creationId xmlns:p14="http://schemas.microsoft.com/office/powerpoint/2010/main" val="2448616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fltVal val="0"/>
                                          </p:val>
                                        </p:tav>
                                        <p:tav tm="100000">
                                          <p:val>
                                            <p:strVal val="#ppt_w"/>
                                          </p:val>
                                        </p:tav>
                                      </p:tavLst>
                                    </p:anim>
                                    <p:anim calcmode="lin" valueType="num">
                                      <p:cBhvr>
                                        <p:cTn id="18" dur="1000" fill="hold"/>
                                        <p:tgtEl>
                                          <p:spTgt spid="4"/>
                                        </p:tgtEl>
                                        <p:attrNameLst>
                                          <p:attrName>ppt_h</p:attrName>
                                        </p:attrNameLst>
                                      </p:cBhvr>
                                      <p:tavLst>
                                        <p:tav tm="0">
                                          <p:val>
                                            <p:fltVal val="0"/>
                                          </p:val>
                                        </p:tav>
                                        <p:tav tm="100000">
                                          <p:val>
                                            <p:strVal val="#ppt_h"/>
                                          </p:val>
                                        </p:tav>
                                      </p:tavLst>
                                    </p:anim>
                                    <p:anim calcmode="lin" valueType="num">
                                      <p:cBhvr>
                                        <p:cTn id="19" dur="1000" fill="hold"/>
                                        <p:tgtEl>
                                          <p:spTgt spid="4"/>
                                        </p:tgtEl>
                                        <p:attrNameLst>
                                          <p:attrName>style.rotation</p:attrName>
                                        </p:attrNameLst>
                                      </p:cBhvr>
                                      <p:tavLst>
                                        <p:tav tm="0">
                                          <p:val>
                                            <p:fltVal val="90"/>
                                          </p:val>
                                        </p:tav>
                                        <p:tav tm="100000">
                                          <p:val>
                                            <p:fltVal val="0"/>
                                          </p:val>
                                        </p:tav>
                                      </p:tavLst>
                                    </p:anim>
                                    <p:animEffect transition="in" filter="fade">
                                      <p:cBhvr>
                                        <p:cTn id="2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549DD-84C3-1585-6C96-DE2671CD6C5E}"/>
              </a:ext>
            </a:extLst>
          </p:cNvPr>
          <p:cNvSpPr>
            <a:spLocks noGrp="1"/>
          </p:cNvSpPr>
          <p:nvPr>
            <p:ph type="title"/>
          </p:nvPr>
        </p:nvSpPr>
        <p:spPr/>
        <p:txBody>
          <a:bodyPr/>
          <a:lstStyle/>
          <a:p>
            <a:r>
              <a:rPr lang="en-US" dirty="0"/>
              <a:t>You Are Not Alone</a:t>
            </a:r>
          </a:p>
        </p:txBody>
      </p:sp>
      <p:sp>
        <p:nvSpPr>
          <p:cNvPr id="3" name="Content Placeholder 2">
            <a:extLst>
              <a:ext uri="{FF2B5EF4-FFF2-40B4-BE49-F238E27FC236}">
                <a16:creationId xmlns:a16="http://schemas.microsoft.com/office/drawing/2014/main" id="{8DA020E2-F40D-5428-F9CA-0CDD002E466A}"/>
              </a:ext>
            </a:extLst>
          </p:cNvPr>
          <p:cNvSpPr>
            <a:spLocks noGrp="1"/>
          </p:cNvSpPr>
          <p:nvPr>
            <p:ph idx="1"/>
          </p:nvPr>
        </p:nvSpPr>
        <p:spPr/>
        <p:txBody>
          <a:bodyPr>
            <a:normAutofit fontScale="92500"/>
          </a:bodyPr>
          <a:lstStyle/>
          <a:p>
            <a:r>
              <a:rPr lang="en-US" dirty="0"/>
              <a:t>Maybe in your grief, you have the same feeling—feeling that God is so far removed from how you are feeling in these moments of grief. </a:t>
            </a:r>
          </a:p>
          <a:p>
            <a:r>
              <a:rPr lang="en-US" dirty="0"/>
              <a:t>We find ourselves, like Isaiah, wishing that God would act in some way to show Himself and His concern for us: </a:t>
            </a:r>
            <a:r>
              <a:rPr lang="en-US" dirty="0">
                <a:solidFill>
                  <a:srgbClr val="4A5CA7"/>
                </a:solidFill>
              </a:rPr>
              <a:t>“Oh that you would rend the heavens and come down, that the mountains might quake at your presence— as when fire kindles brushwood and the fire causes water to boil— to make your name known to your adversaries, and that the nations might tremble at your presence!” </a:t>
            </a:r>
            <a:r>
              <a:rPr lang="en-US" dirty="0"/>
              <a:t>(Isa. 64:1-2).</a:t>
            </a:r>
          </a:p>
          <a:p>
            <a:r>
              <a:rPr lang="en-US" dirty="0"/>
              <a:t>I hope that these verses make those who are hurting and feel the same way realize that </a:t>
            </a:r>
            <a:r>
              <a:rPr lang="en-US" dirty="0">
                <a:solidFill>
                  <a:srgbClr val="4A5CA7"/>
                </a:solidFill>
              </a:rPr>
              <a:t>you are not the first person to have these feelings</a:t>
            </a:r>
            <a:r>
              <a:rPr lang="en-US" dirty="0"/>
              <a:t>.</a:t>
            </a:r>
          </a:p>
        </p:txBody>
      </p:sp>
    </p:spTree>
    <p:extLst>
      <p:ext uri="{BB962C8B-B14F-4D97-AF65-F5344CB8AC3E}">
        <p14:creationId xmlns:p14="http://schemas.microsoft.com/office/powerpoint/2010/main" val="405428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a:extLst>
              <a:ext uri="{FF2B5EF4-FFF2-40B4-BE49-F238E27FC236}">
                <a16:creationId xmlns:a16="http://schemas.microsoft.com/office/drawing/2014/main" id="{FACF27F6-399A-8479-41B7-9477764B43D6}"/>
              </a:ext>
            </a:extLst>
          </p:cNvPr>
          <p:cNvPicPr>
            <a:picLocks noChangeAspect="1"/>
          </p:cNvPicPr>
          <p:nvPr/>
        </p:nvPicPr>
        <p:blipFill rotWithShape="1">
          <a:blip r:embed="rId2"/>
          <a:srcRect t="5733" b="11256"/>
          <a:stretch/>
        </p:blipFill>
        <p:spPr>
          <a:xfrm>
            <a:off x="20" y="1282"/>
            <a:ext cx="11382978" cy="6856718"/>
          </a:xfrm>
          <a:prstGeom prst="rect">
            <a:avLst/>
          </a:prstGeom>
        </p:spPr>
      </p:pic>
      <p:sp>
        <p:nvSpPr>
          <p:cNvPr id="4" name="TextBox 3">
            <a:extLst>
              <a:ext uri="{FF2B5EF4-FFF2-40B4-BE49-F238E27FC236}">
                <a16:creationId xmlns:a16="http://schemas.microsoft.com/office/drawing/2014/main" id="{D892F2A7-4007-BD7C-D325-EFCEDEAE14EF}"/>
              </a:ext>
            </a:extLst>
          </p:cNvPr>
          <p:cNvSpPr txBox="1"/>
          <p:nvPr/>
        </p:nvSpPr>
        <p:spPr>
          <a:xfrm>
            <a:off x="10774704" y="-1282"/>
            <a:ext cx="1415772" cy="6858000"/>
          </a:xfrm>
          <a:prstGeom prst="rect">
            <a:avLst/>
          </a:prstGeom>
          <a:solidFill>
            <a:srgbClr val="BC2025"/>
          </a:solidFill>
        </p:spPr>
        <p:txBody>
          <a:bodyPr vert="vert" wrap="square" rtlCol="0">
            <a:spAutoFit/>
          </a:bodyPr>
          <a:lstStyle/>
          <a:p>
            <a:pPr algn="ctr"/>
            <a:r>
              <a:rPr lang="en-US" sz="8000" dirty="0"/>
              <a:t>HEAVEN</a:t>
            </a:r>
          </a:p>
        </p:txBody>
      </p:sp>
      <p:sp>
        <p:nvSpPr>
          <p:cNvPr id="5" name="TextBox 4">
            <a:extLst>
              <a:ext uri="{FF2B5EF4-FFF2-40B4-BE49-F238E27FC236}">
                <a16:creationId xmlns:a16="http://schemas.microsoft.com/office/drawing/2014/main" id="{3F2992E1-5F17-5917-8E77-C527466208D8}"/>
              </a:ext>
            </a:extLst>
          </p:cNvPr>
          <p:cNvSpPr txBox="1"/>
          <p:nvPr/>
        </p:nvSpPr>
        <p:spPr>
          <a:xfrm>
            <a:off x="3597780" y="734938"/>
            <a:ext cx="7007551" cy="923330"/>
          </a:xfrm>
          <a:prstGeom prst="rect">
            <a:avLst/>
          </a:prstGeom>
          <a:noFill/>
        </p:spPr>
        <p:txBody>
          <a:bodyPr wrap="square" rtlCol="0">
            <a:spAutoFit/>
          </a:bodyPr>
          <a:lstStyle/>
          <a:p>
            <a:pPr algn="ctr"/>
            <a:r>
              <a:rPr lang="en-US" sz="5400" dirty="0">
                <a:solidFill>
                  <a:srgbClr val="FF0000"/>
                </a:solidFill>
                <a:latin typeface="+mj-lt"/>
              </a:rPr>
              <a:t>Focus on Your Target</a:t>
            </a:r>
          </a:p>
        </p:txBody>
      </p:sp>
      <p:sp>
        <p:nvSpPr>
          <p:cNvPr id="2" name="TextBox 1">
            <a:extLst>
              <a:ext uri="{FF2B5EF4-FFF2-40B4-BE49-F238E27FC236}">
                <a16:creationId xmlns:a16="http://schemas.microsoft.com/office/drawing/2014/main" id="{3DD97879-9F2E-4E9C-B489-64963A69B34A}"/>
              </a:ext>
            </a:extLst>
          </p:cNvPr>
          <p:cNvSpPr txBox="1"/>
          <p:nvPr/>
        </p:nvSpPr>
        <p:spPr>
          <a:xfrm>
            <a:off x="4871102" y="5292065"/>
            <a:ext cx="5606041" cy="1200329"/>
          </a:xfrm>
          <a:prstGeom prst="rect">
            <a:avLst/>
          </a:prstGeom>
          <a:noFill/>
        </p:spPr>
        <p:txBody>
          <a:bodyPr wrap="square" rtlCol="0">
            <a:spAutoFit/>
          </a:bodyPr>
          <a:lstStyle/>
          <a:p>
            <a:pPr algn="r"/>
            <a:r>
              <a:rPr lang="en-US" sz="3600" dirty="0">
                <a:solidFill>
                  <a:srgbClr val="F5A73B"/>
                </a:solidFill>
                <a:latin typeface="+mj-lt"/>
              </a:rPr>
              <a:t>Heaven: God Is Involved in His Creation</a:t>
            </a:r>
          </a:p>
        </p:txBody>
      </p:sp>
    </p:spTree>
    <p:extLst>
      <p:ext uri="{BB962C8B-B14F-4D97-AF65-F5344CB8AC3E}">
        <p14:creationId xmlns:p14="http://schemas.microsoft.com/office/powerpoint/2010/main" val="1647929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8F650-6D62-545A-D64B-7BFFFCBB1145}"/>
              </a:ext>
            </a:extLst>
          </p:cNvPr>
          <p:cNvSpPr>
            <a:spLocks noGrp="1"/>
          </p:cNvSpPr>
          <p:nvPr>
            <p:ph type="title"/>
          </p:nvPr>
        </p:nvSpPr>
        <p:spPr/>
        <p:txBody>
          <a:bodyPr/>
          <a:lstStyle/>
          <a:p>
            <a:r>
              <a:rPr lang="en-US" dirty="0"/>
              <a:t>God Is Involved In His Creation</a:t>
            </a:r>
          </a:p>
        </p:txBody>
      </p:sp>
      <p:sp>
        <p:nvSpPr>
          <p:cNvPr id="3" name="Content Placeholder 2">
            <a:extLst>
              <a:ext uri="{FF2B5EF4-FFF2-40B4-BE49-F238E27FC236}">
                <a16:creationId xmlns:a16="http://schemas.microsoft.com/office/drawing/2014/main" id="{CEB3E751-1D34-7658-488E-DB271FDC7013}"/>
              </a:ext>
            </a:extLst>
          </p:cNvPr>
          <p:cNvSpPr>
            <a:spLocks noGrp="1"/>
          </p:cNvSpPr>
          <p:nvPr>
            <p:ph idx="1"/>
          </p:nvPr>
        </p:nvSpPr>
        <p:spPr/>
        <p:txBody>
          <a:bodyPr/>
          <a:lstStyle/>
          <a:p>
            <a:r>
              <a:rPr lang="en-US" dirty="0"/>
              <a:t>This is known as God’s immanence of God. </a:t>
            </a:r>
          </a:p>
          <a:p>
            <a:r>
              <a:rPr lang="en-US" dirty="0"/>
              <a:t>It refers to His presence within His creation. </a:t>
            </a:r>
          </a:p>
          <a:p>
            <a:pPr lvl="1"/>
            <a:r>
              <a:rPr lang="en-US" dirty="0"/>
              <a:t>It is not to be confused with imminence, which refers to the timing of Jesus’ return to earth. </a:t>
            </a:r>
          </a:p>
          <a:p>
            <a:r>
              <a:rPr lang="en-US" dirty="0"/>
              <a:t>A belief in God’s immanence holds that God is present in all of creation, while remaining distinct from it. </a:t>
            </a:r>
          </a:p>
          <a:p>
            <a:r>
              <a:rPr lang="en-US" dirty="0"/>
              <a:t>In other words, there is no place where God is not. </a:t>
            </a:r>
          </a:p>
        </p:txBody>
      </p:sp>
    </p:spTree>
    <p:extLst>
      <p:ext uri="{BB962C8B-B14F-4D97-AF65-F5344CB8AC3E}">
        <p14:creationId xmlns:p14="http://schemas.microsoft.com/office/powerpoint/2010/main" val="1830330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82206-1447-5AC0-3509-DAB410F4ABFA}"/>
              </a:ext>
            </a:extLst>
          </p:cNvPr>
          <p:cNvSpPr>
            <a:spLocks noGrp="1"/>
          </p:cNvSpPr>
          <p:nvPr>
            <p:ph type="title"/>
          </p:nvPr>
        </p:nvSpPr>
        <p:spPr/>
        <p:txBody>
          <a:bodyPr/>
          <a:lstStyle/>
          <a:p>
            <a:r>
              <a:rPr lang="en-US" dirty="0"/>
              <a:t>God Was Present</a:t>
            </a:r>
          </a:p>
        </p:txBody>
      </p:sp>
      <p:sp>
        <p:nvSpPr>
          <p:cNvPr id="3" name="Content Placeholder 2">
            <a:extLst>
              <a:ext uri="{FF2B5EF4-FFF2-40B4-BE49-F238E27FC236}">
                <a16:creationId xmlns:a16="http://schemas.microsoft.com/office/drawing/2014/main" id="{1E325247-D907-168C-7561-6D56308F8187}"/>
              </a:ext>
            </a:extLst>
          </p:cNvPr>
          <p:cNvSpPr>
            <a:spLocks noGrp="1"/>
          </p:cNvSpPr>
          <p:nvPr>
            <p:ph idx="1"/>
          </p:nvPr>
        </p:nvSpPr>
        <p:spPr/>
        <p:txBody>
          <a:bodyPr/>
          <a:lstStyle/>
          <a:p>
            <a:r>
              <a:rPr lang="en-US" dirty="0"/>
              <a:t>In the Garden of Eden</a:t>
            </a:r>
          </a:p>
          <a:p>
            <a:r>
              <a:rPr lang="en-US" dirty="0"/>
              <a:t>Before, during, and after the Flood</a:t>
            </a:r>
          </a:p>
          <a:p>
            <a:r>
              <a:rPr lang="en-US" dirty="0"/>
              <a:t>When Israel was in Egyptian slavery</a:t>
            </a:r>
          </a:p>
          <a:p>
            <a:r>
              <a:rPr lang="en-US" dirty="0"/>
              <a:t>When Israel was escaping from slavery</a:t>
            </a:r>
          </a:p>
          <a:p>
            <a:r>
              <a:rPr lang="en-US" dirty="0"/>
              <a:t>The point is: God is ever present and with His people.</a:t>
            </a:r>
          </a:p>
        </p:txBody>
      </p:sp>
    </p:spTree>
    <p:extLst>
      <p:ext uri="{BB962C8B-B14F-4D97-AF65-F5344CB8AC3E}">
        <p14:creationId xmlns:p14="http://schemas.microsoft.com/office/powerpoint/2010/main" val="2202442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EB6E1-E750-7050-D0D2-54C06BF12BDE}"/>
              </a:ext>
            </a:extLst>
          </p:cNvPr>
          <p:cNvSpPr>
            <a:spLocks noGrp="1"/>
          </p:cNvSpPr>
          <p:nvPr>
            <p:ph type="title"/>
          </p:nvPr>
        </p:nvSpPr>
        <p:spPr/>
        <p:txBody>
          <a:bodyPr/>
          <a:lstStyle/>
          <a:p>
            <a:r>
              <a:rPr lang="en-US" dirty="0"/>
              <a:t>God’s Promises</a:t>
            </a:r>
          </a:p>
        </p:txBody>
      </p:sp>
      <p:sp>
        <p:nvSpPr>
          <p:cNvPr id="3" name="Content Placeholder 2">
            <a:extLst>
              <a:ext uri="{FF2B5EF4-FFF2-40B4-BE49-F238E27FC236}">
                <a16:creationId xmlns:a16="http://schemas.microsoft.com/office/drawing/2014/main" id="{9E1F385C-CB6F-2288-1422-CC0B1DB9F205}"/>
              </a:ext>
            </a:extLst>
          </p:cNvPr>
          <p:cNvSpPr>
            <a:spLocks noGrp="1"/>
          </p:cNvSpPr>
          <p:nvPr>
            <p:ph idx="1"/>
          </p:nvPr>
        </p:nvSpPr>
        <p:spPr/>
        <p:txBody>
          <a:bodyPr/>
          <a:lstStyle/>
          <a:p>
            <a:r>
              <a:rPr lang="en-US" dirty="0"/>
              <a:t>“I will dwell among the people of Israel and will be their God. And they shall know that I am the LORD their God, who brought them out of the land of Egypt that I might dwell among them. I am the LORD their God” (Exod. 29:45-46).</a:t>
            </a:r>
          </a:p>
          <a:p>
            <a:r>
              <a:rPr lang="en-US" dirty="0"/>
              <a:t>The same thought is expressed in the New Testament where the church is viewed as the Temple of God (1 Cor. 3:16; Eph. 2:21-22).</a:t>
            </a:r>
          </a:p>
          <a:p>
            <a:endParaRPr lang="en-US" dirty="0"/>
          </a:p>
        </p:txBody>
      </p:sp>
    </p:spTree>
    <p:extLst>
      <p:ext uri="{BB962C8B-B14F-4D97-AF65-F5344CB8AC3E}">
        <p14:creationId xmlns:p14="http://schemas.microsoft.com/office/powerpoint/2010/main" val="2180578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a:extLst>
              <a:ext uri="{FF2B5EF4-FFF2-40B4-BE49-F238E27FC236}">
                <a16:creationId xmlns:a16="http://schemas.microsoft.com/office/drawing/2014/main" id="{FACF27F6-399A-8479-41B7-9477764B43D6}"/>
              </a:ext>
            </a:extLst>
          </p:cNvPr>
          <p:cNvPicPr>
            <a:picLocks noChangeAspect="1"/>
          </p:cNvPicPr>
          <p:nvPr/>
        </p:nvPicPr>
        <p:blipFill rotWithShape="1">
          <a:blip r:embed="rId2"/>
          <a:srcRect t="5733" b="11256"/>
          <a:stretch/>
        </p:blipFill>
        <p:spPr>
          <a:xfrm>
            <a:off x="20" y="1282"/>
            <a:ext cx="11382978" cy="6856718"/>
          </a:xfrm>
          <a:prstGeom prst="rect">
            <a:avLst/>
          </a:prstGeom>
        </p:spPr>
      </p:pic>
      <p:sp>
        <p:nvSpPr>
          <p:cNvPr id="4" name="TextBox 3">
            <a:extLst>
              <a:ext uri="{FF2B5EF4-FFF2-40B4-BE49-F238E27FC236}">
                <a16:creationId xmlns:a16="http://schemas.microsoft.com/office/drawing/2014/main" id="{D892F2A7-4007-BD7C-D325-EFCEDEAE14EF}"/>
              </a:ext>
            </a:extLst>
          </p:cNvPr>
          <p:cNvSpPr txBox="1"/>
          <p:nvPr/>
        </p:nvSpPr>
        <p:spPr>
          <a:xfrm>
            <a:off x="10774704" y="-1282"/>
            <a:ext cx="1415772" cy="6858000"/>
          </a:xfrm>
          <a:prstGeom prst="rect">
            <a:avLst/>
          </a:prstGeom>
          <a:solidFill>
            <a:srgbClr val="BC2025"/>
          </a:solidFill>
        </p:spPr>
        <p:txBody>
          <a:bodyPr vert="vert" wrap="square" rtlCol="0">
            <a:spAutoFit/>
          </a:bodyPr>
          <a:lstStyle/>
          <a:p>
            <a:pPr algn="ctr"/>
            <a:r>
              <a:rPr lang="en-US" sz="8000" dirty="0"/>
              <a:t>HEAVEN</a:t>
            </a:r>
          </a:p>
        </p:txBody>
      </p:sp>
      <p:sp>
        <p:nvSpPr>
          <p:cNvPr id="5" name="TextBox 4">
            <a:extLst>
              <a:ext uri="{FF2B5EF4-FFF2-40B4-BE49-F238E27FC236}">
                <a16:creationId xmlns:a16="http://schemas.microsoft.com/office/drawing/2014/main" id="{3F2992E1-5F17-5917-8E77-C527466208D8}"/>
              </a:ext>
            </a:extLst>
          </p:cNvPr>
          <p:cNvSpPr txBox="1"/>
          <p:nvPr/>
        </p:nvSpPr>
        <p:spPr>
          <a:xfrm>
            <a:off x="3597780" y="734938"/>
            <a:ext cx="7007551" cy="923330"/>
          </a:xfrm>
          <a:prstGeom prst="rect">
            <a:avLst/>
          </a:prstGeom>
          <a:noFill/>
        </p:spPr>
        <p:txBody>
          <a:bodyPr wrap="square" rtlCol="0">
            <a:spAutoFit/>
          </a:bodyPr>
          <a:lstStyle/>
          <a:p>
            <a:pPr algn="ctr"/>
            <a:r>
              <a:rPr lang="en-US" sz="5400" dirty="0">
                <a:solidFill>
                  <a:srgbClr val="FF0000"/>
                </a:solidFill>
                <a:latin typeface="+mj-lt"/>
              </a:rPr>
              <a:t>Focus on Your Target</a:t>
            </a:r>
          </a:p>
        </p:txBody>
      </p:sp>
      <p:sp>
        <p:nvSpPr>
          <p:cNvPr id="2" name="TextBox 1">
            <a:extLst>
              <a:ext uri="{FF2B5EF4-FFF2-40B4-BE49-F238E27FC236}">
                <a16:creationId xmlns:a16="http://schemas.microsoft.com/office/drawing/2014/main" id="{3DD97879-9F2E-4E9C-B489-64963A69B34A}"/>
              </a:ext>
            </a:extLst>
          </p:cNvPr>
          <p:cNvSpPr txBox="1"/>
          <p:nvPr/>
        </p:nvSpPr>
        <p:spPr>
          <a:xfrm>
            <a:off x="4871102" y="5292065"/>
            <a:ext cx="5606041" cy="1200329"/>
          </a:xfrm>
          <a:prstGeom prst="rect">
            <a:avLst/>
          </a:prstGeom>
          <a:noFill/>
        </p:spPr>
        <p:txBody>
          <a:bodyPr wrap="square" rtlCol="0">
            <a:spAutoFit/>
          </a:bodyPr>
          <a:lstStyle/>
          <a:p>
            <a:pPr algn="r"/>
            <a:r>
              <a:rPr lang="en-US" sz="3600" dirty="0">
                <a:solidFill>
                  <a:srgbClr val="2AC0F0"/>
                </a:solidFill>
                <a:latin typeface="+mj-lt"/>
              </a:rPr>
              <a:t>Heaven Is the Source of Man’s Salvation</a:t>
            </a:r>
          </a:p>
        </p:txBody>
      </p:sp>
    </p:spTree>
    <p:extLst>
      <p:ext uri="{BB962C8B-B14F-4D97-AF65-F5344CB8AC3E}">
        <p14:creationId xmlns:p14="http://schemas.microsoft.com/office/powerpoint/2010/main" val="1381120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499D4-7740-48D4-DF38-FA463D086DBD}"/>
              </a:ext>
            </a:extLst>
          </p:cNvPr>
          <p:cNvSpPr>
            <a:spLocks noGrp="1"/>
          </p:cNvSpPr>
          <p:nvPr>
            <p:ph type="title"/>
          </p:nvPr>
        </p:nvSpPr>
        <p:spPr/>
        <p:txBody>
          <a:bodyPr/>
          <a:lstStyle/>
          <a:p>
            <a:r>
              <a:rPr lang="en-US" dirty="0"/>
              <a:t>Some Circumstances in Life Are Painful</a:t>
            </a:r>
          </a:p>
        </p:txBody>
      </p:sp>
      <p:sp>
        <p:nvSpPr>
          <p:cNvPr id="3" name="Content Placeholder 2">
            <a:extLst>
              <a:ext uri="{FF2B5EF4-FFF2-40B4-BE49-F238E27FC236}">
                <a16:creationId xmlns:a16="http://schemas.microsoft.com/office/drawing/2014/main" id="{9D605B9C-A45C-0D88-381F-7EB1A907B8CF}"/>
              </a:ext>
            </a:extLst>
          </p:cNvPr>
          <p:cNvSpPr>
            <a:spLocks noGrp="1"/>
          </p:cNvSpPr>
          <p:nvPr>
            <p:ph idx="1"/>
          </p:nvPr>
        </p:nvSpPr>
        <p:spPr/>
        <p:txBody>
          <a:bodyPr/>
          <a:lstStyle/>
          <a:p>
            <a:r>
              <a:rPr lang="en-US" dirty="0"/>
              <a:t>It is an undeniable fact!</a:t>
            </a:r>
          </a:p>
          <a:p>
            <a:r>
              <a:rPr lang="en-US" dirty="0"/>
              <a:t>Sometimes these painful experiences in life are </a:t>
            </a:r>
            <a:r>
              <a:rPr lang="en-US" dirty="0">
                <a:latin typeface="+mj-lt"/>
              </a:rPr>
              <a:t>the expected consequences of poor life choices</a:t>
            </a:r>
            <a:r>
              <a:rPr lang="en-US" dirty="0"/>
              <a:t>.</a:t>
            </a:r>
          </a:p>
          <a:p>
            <a:r>
              <a:rPr lang="en-US" dirty="0"/>
              <a:t>However, on other occasions, they come upon those who are living a righteous life </a:t>
            </a:r>
            <a:r>
              <a:rPr lang="en-US" dirty="0">
                <a:latin typeface="+mj-lt"/>
              </a:rPr>
              <a:t>through no fault of their own</a:t>
            </a:r>
            <a:r>
              <a:rPr lang="en-US" dirty="0"/>
              <a:t>.</a:t>
            </a:r>
          </a:p>
        </p:txBody>
      </p:sp>
    </p:spTree>
    <p:extLst>
      <p:ext uri="{BB962C8B-B14F-4D97-AF65-F5344CB8AC3E}">
        <p14:creationId xmlns:p14="http://schemas.microsoft.com/office/powerpoint/2010/main" val="1518003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423B2-D02A-5980-2BE3-9441F9CC32EA}"/>
              </a:ext>
            </a:extLst>
          </p:cNvPr>
          <p:cNvSpPr>
            <a:spLocks noGrp="1"/>
          </p:cNvSpPr>
          <p:nvPr>
            <p:ph type="title"/>
          </p:nvPr>
        </p:nvSpPr>
        <p:spPr/>
        <p:txBody>
          <a:bodyPr/>
          <a:lstStyle/>
          <a:p>
            <a:r>
              <a:rPr lang="en-US" dirty="0"/>
              <a:t>Heaven Is the Source</a:t>
            </a:r>
          </a:p>
        </p:txBody>
      </p:sp>
      <p:sp>
        <p:nvSpPr>
          <p:cNvPr id="3" name="Content Placeholder 2">
            <a:extLst>
              <a:ext uri="{FF2B5EF4-FFF2-40B4-BE49-F238E27FC236}">
                <a16:creationId xmlns:a16="http://schemas.microsoft.com/office/drawing/2014/main" id="{4F9C6BEF-A652-1875-B66B-52169BF48BAA}"/>
              </a:ext>
            </a:extLst>
          </p:cNvPr>
          <p:cNvSpPr>
            <a:spLocks noGrp="1"/>
          </p:cNvSpPr>
          <p:nvPr>
            <p:ph idx="1"/>
          </p:nvPr>
        </p:nvSpPr>
        <p:spPr/>
        <p:txBody>
          <a:bodyPr/>
          <a:lstStyle/>
          <a:p>
            <a:r>
              <a:rPr lang="en-US" dirty="0"/>
              <a:t>The bread which fed the Israelites in the wilderness came from heaven (Exod. 16:4). </a:t>
            </a:r>
          </a:p>
          <a:p>
            <a:r>
              <a:rPr lang="en-US" dirty="0"/>
              <a:t>Blessings upon God’s people come from heaven (Gen. 49:25; Deut. 33:13).</a:t>
            </a:r>
          </a:p>
          <a:p>
            <a:r>
              <a:rPr lang="en-US" dirty="0"/>
              <a:t>Elijah is taken up into heaven in a whirlwind (2 Kings 2:11). </a:t>
            </a:r>
          </a:p>
          <a:p>
            <a:r>
              <a:rPr lang="en-US" dirty="0"/>
              <a:t>When the idea of life after death developed within Judaism, the location of such existence was often situated in heaven with God (Dan. 12:2–3). </a:t>
            </a:r>
          </a:p>
        </p:txBody>
      </p:sp>
    </p:spTree>
    <p:extLst>
      <p:ext uri="{BB962C8B-B14F-4D97-AF65-F5344CB8AC3E}">
        <p14:creationId xmlns:p14="http://schemas.microsoft.com/office/powerpoint/2010/main" val="3032733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17E70-007A-16D0-4F1A-F58539413256}"/>
              </a:ext>
            </a:extLst>
          </p:cNvPr>
          <p:cNvSpPr>
            <a:spLocks noGrp="1"/>
          </p:cNvSpPr>
          <p:nvPr>
            <p:ph type="title"/>
          </p:nvPr>
        </p:nvSpPr>
        <p:spPr/>
        <p:txBody>
          <a:bodyPr/>
          <a:lstStyle/>
          <a:p>
            <a:r>
              <a:rPr lang="en-US" dirty="0"/>
              <a:t>Focus on God’s Promises</a:t>
            </a:r>
          </a:p>
        </p:txBody>
      </p:sp>
      <p:sp>
        <p:nvSpPr>
          <p:cNvPr id="3" name="Content Placeholder 2">
            <a:extLst>
              <a:ext uri="{FF2B5EF4-FFF2-40B4-BE49-F238E27FC236}">
                <a16:creationId xmlns:a16="http://schemas.microsoft.com/office/drawing/2014/main" id="{0673CB90-2A8A-EEAB-0219-1CB3C38778B1}"/>
              </a:ext>
            </a:extLst>
          </p:cNvPr>
          <p:cNvSpPr>
            <a:spLocks noGrp="1"/>
          </p:cNvSpPr>
          <p:nvPr>
            <p:ph idx="1"/>
          </p:nvPr>
        </p:nvSpPr>
        <p:spPr/>
        <p:txBody>
          <a:bodyPr>
            <a:normAutofit lnSpcReduction="10000"/>
          </a:bodyPr>
          <a:lstStyle/>
          <a:p>
            <a:r>
              <a:rPr lang="en-US" dirty="0"/>
              <a:t>Father’s house with rooms for all of His children: </a:t>
            </a:r>
          </a:p>
          <a:p>
            <a:pPr lvl="1"/>
            <a:r>
              <a:rPr lang="en-US" dirty="0"/>
              <a:t>“Let not your hearts be troubled. Believe in God; believe also in me. In my Father’s house are many rooms. If it were not so, would I have told you that I go to prepare a place for you? And if I go and prepare a place for you, I will come again and will take you to myself, that where I am you may be also” (John 14:1-3).</a:t>
            </a:r>
          </a:p>
          <a:p>
            <a:r>
              <a:rPr lang="en-US" dirty="0"/>
              <a:t>The destiny of those risen from the dead to everlasting life: </a:t>
            </a:r>
          </a:p>
          <a:p>
            <a:pPr lvl="1"/>
            <a:r>
              <a:rPr lang="en-US" dirty="0"/>
              <a:t>“And many of those who sleep in the dust of the earth shall awake, some to everlasting life, and some to shame and everlasting contempt. And those who are wise shall shine like the brightness of the sky above; and those who turn many to righteousness, like the stars forever and ever” (Dan. 12:2-3).</a:t>
            </a:r>
          </a:p>
        </p:txBody>
      </p:sp>
    </p:spTree>
    <p:extLst>
      <p:ext uri="{BB962C8B-B14F-4D97-AF65-F5344CB8AC3E}">
        <p14:creationId xmlns:p14="http://schemas.microsoft.com/office/powerpoint/2010/main" val="2554154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17E70-007A-16D0-4F1A-F58539413256}"/>
              </a:ext>
            </a:extLst>
          </p:cNvPr>
          <p:cNvSpPr>
            <a:spLocks noGrp="1"/>
          </p:cNvSpPr>
          <p:nvPr>
            <p:ph type="title"/>
          </p:nvPr>
        </p:nvSpPr>
        <p:spPr/>
        <p:txBody>
          <a:bodyPr/>
          <a:lstStyle/>
          <a:p>
            <a:r>
              <a:rPr lang="en-US" dirty="0"/>
              <a:t>Focus on God’s Promises</a:t>
            </a:r>
          </a:p>
        </p:txBody>
      </p:sp>
      <p:sp>
        <p:nvSpPr>
          <p:cNvPr id="3" name="Content Placeholder 2">
            <a:extLst>
              <a:ext uri="{FF2B5EF4-FFF2-40B4-BE49-F238E27FC236}">
                <a16:creationId xmlns:a16="http://schemas.microsoft.com/office/drawing/2014/main" id="{0673CB90-2A8A-EEAB-0219-1CB3C38778B1}"/>
              </a:ext>
            </a:extLst>
          </p:cNvPr>
          <p:cNvSpPr>
            <a:spLocks noGrp="1"/>
          </p:cNvSpPr>
          <p:nvPr>
            <p:ph idx="1"/>
          </p:nvPr>
        </p:nvSpPr>
        <p:spPr/>
        <p:txBody>
          <a:bodyPr>
            <a:normAutofit fontScale="92500" lnSpcReduction="10000"/>
          </a:bodyPr>
          <a:lstStyle/>
          <a:p>
            <a:r>
              <a:rPr lang="en-US" dirty="0"/>
              <a:t>The believer’s eternal house: </a:t>
            </a:r>
          </a:p>
          <a:p>
            <a:pPr lvl="1"/>
            <a:r>
              <a:rPr lang="en-US" dirty="0"/>
              <a:t>“For we know that if the tent that is our earthly home is destroyed, </a:t>
            </a:r>
            <a:r>
              <a:rPr lang="en-US" dirty="0">
                <a:latin typeface="+mj-lt"/>
              </a:rPr>
              <a:t>we have a building from God, a house not made with hands, eternal in the heave</a:t>
            </a:r>
            <a:r>
              <a:rPr lang="en-US" dirty="0"/>
              <a:t>ns. For in this tent we groan, longing to put on our heavenly dwelling, if indeed by putting it on we may not be found naked. For while we are still in this tent, we groan, being burdened —not that we would be unclothed, but that we would be further clothed, so that what is mortal may be swallowed up by life. He who has prepared us for this very thing is God, who has given us the Spirit as a guarantee. So we are always of good courage. We know that while we are at home in the body we are away from the Lord, for we walk by faith, not by sight. Yes, we are of good courage, and we would rather be away from the body and at home with the Lord. So whether we are at home or away, we make it our aim to please him. For we must all appear before the judgment seat of Christ, so that each one may receive what is due for what he has done in the body, whether good or evil” (2 Cor. 5:1-10).</a:t>
            </a:r>
          </a:p>
        </p:txBody>
      </p:sp>
    </p:spTree>
    <p:extLst>
      <p:ext uri="{BB962C8B-B14F-4D97-AF65-F5344CB8AC3E}">
        <p14:creationId xmlns:p14="http://schemas.microsoft.com/office/powerpoint/2010/main" val="24268030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17E70-007A-16D0-4F1A-F58539413256}"/>
              </a:ext>
            </a:extLst>
          </p:cNvPr>
          <p:cNvSpPr>
            <a:spLocks noGrp="1"/>
          </p:cNvSpPr>
          <p:nvPr>
            <p:ph type="title"/>
          </p:nvPr>
        </p:nvSpPr>
        <p:spPr/>
        <p:txBody>
          <a:bodyPr/>
          <a:lstStyle/>
          <a:p>
            <a:r>
              <a:rPr lang="en-US" dirty="0"/>
              <a:t>Focus on God’s Promises</a:t>
            </a:r>
          </a:p>
        </p:txBody>
      </p:sp>
      <p:sp>
        <p:nvSpPr>
          <p:cNvPr id="3" name="Content Placeholder 2">
            <a:extLst>
              <a:ext uri="{FF2B5EF4-FFF2-40B4-BE49-F238E27FC236}">
                <a16:creationId xmlns:a16="http://schemas.microsoft.com/office/drawing/2014/main" id="{0673CB90-2A8A-EEAB-0219-1CB3C38778B1}"/>
              </a:ext>
            </a:extLst>
          </p:cNvPr>
          <p:cNvSpPr>
            <a:spLocks noGrp="1"/>
          </p:cNvSpPr>
          <p:nvPr>
            <p:ph idx="1"/>
          </p:nvPr>
        </p:nvSpPr>
        <p:spPr/>
        <p:txBody>
          <a:bodyPr>
            <a:normAutofit fontScale="92500" lnSpcReduction="10000"/>
          </a:bodyPr>
          <a:lstStyle/>
          <a:p>
            <a:r>
              <a:rPr lang="en-US" dirty="0"/>
              <a:t>The believer’s eternal house: </a:t>
            </a:r>
          </a:p>
          <a:p>
            <a:pPr lvl="1"/>
            <a:r>
              <a:rPr lang="en-US" dirty="0"/>
              <a:t>“For we know that if the tent that is our earthly home is destroyed, </a:t>
            </a:r>
            <a:r>
              <a:rPr lang="en-US" dirty="0">
                <a:latin typeface="+mj-lt"/>
              </a:rPr>
              <a:t>we have a building from God, a house not made with hands, eternal in the heave</a:t>
            </a:r>
            <a:r>
              <a:rPr lang="en-US" dirty="0"/>
              <a:t>ns. For in this tent we groan, longing to put on our heavenly dwelling, if indeed by putting it on we may not be found naked. For while we are still in this tent, we groan, being burdened —not that we would be unclothed, but that we would be further clothed, so that </a:t>
            </a:r>
            <a:r>
              <a:rPr lang="en-US" dirty="0">
                <a:latin typeface="+mj-lt"/>
              </a:rPr>
              <a:t>what is mortal may be swallowed up by life</a:t>
            </a:r>
            <a:r>
              <a:rPr lang="en-US" dirty="0"/>
              <a:t>. </a:t>
            </a:r>
            <a:r>
              <a:rPr lang="en-US" dirty="0">
                <a:latin typeface="+mj-lt"/>
              </a:rPr>
              <a:t>He who has prepared us for this very thing is God</a:t>
            </a:r>
            <a:r>
              <a:rPr lang="en-US" dirty="0"/>
              <a:t>, who has given us the Spirit as a guarantee. So we are always of good courage. We know that while we are at home in the body we are away from the Lord, for we walk by faith, not by sight. Yes, we are of good courage, and we would rather be away from the body and at home with the Lord. So whether we are at home or away, we make it our aim to please him. For we must all appear before the judgment seat of Christ, so that each one may receive what is due for what he has done in the body, whether good or evil” (2 Cor. 5:1-10).</a:t>
            </a:r>
          </a:p>
        </p:txBody>
      </p:sp>
    </p:spTree>
    <p:extLst>
      <p:ext uri="{BB962C8B-B14F-4D97-AF65-F5344CB8AC3E}">
        <p14:creationId xmlns:p14="http://schemas.microsoft.com/office/powerpoint/2010/main" val="33380697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17E70-007A-16D0-4F1A-F58539413256}"/>
              </a:ext>
            </a:extLst>
          </p:cNvPr>
          <p:cNvSpPr>
            <a:spLocks noGrp="1"/>
          </p:cNvSpPr>
          <p:nvPr>
            <p:ph type="title"/>
          </p:nvPr>
        </p:nvSpPr>
        <p:spPr/>
        <p:txBody>
          <a:bodyPr/>
          <a:lstStyle/>
          <a:p>
            <a:r>
              <a:rPr lang="en-US" dirty="0"/>
              <a:t>Focus on God’s Promises</a:t>
            </a:r>
          </a:p>
        </p:txBody>
      </p:sp>
      <p:sp>
        <p:nvSpPr>
          <p:cNvPr id="3" name="Content Placeholder 2">
            <a:extLst>
              <a:ext uri="{FF2B5EF4-FFF2-40B4-BE49-F238E27FC236}">
                <a16:creationId xmlns:a16="http://schemas.microsoft.com/office/drawing/2014/main" id="{0673CB90-2A8A-EEAB-0219-1CB3C38778B1}"/>
              </a:ext>
            </a:extLst>
          </p:cNvPr>
          <p:cNvSpPr>
            <a:spLocks noGrp="1"/>
          </p:cNvSpPr>
          <p:nvPr>
            <p:ph idx="1"/>
          </p:nvPr>
        </p:nvSpPr>
        <p:spPr/>
        <p:txBody>
          <a:bodyPr>
            <a:normAutofit fontScale="92500" lnSpcReduction="10000"/>
          </a:bodyPr>
          <a:lstStyle/>
          <a:p>
            <a:r>
              <a:rPr lang="en-US" dirty="0"/>
              <a:t>The believer’s eternal house: </a:t>
            </a:r>
          </a:p>
          <a:p>
            <a:pPr lvl="1"/>
            <a:r>
              <a:rPr lang="en-US" dirty="0"/>
              <a:t>“For we know that if the tent that is our earthly home is destroyed, </a:t>
            </a:r>
            <a:r>
              <a:rPr lang="en-US" dirty="0">
                <a:latin typeface="+mj-lt"/>
              </a:rPr>
              <a:t>we have a building from God, a house not made with hands, eternal in the heave</a:t>
            </a:r>
            <a:r>
              <a:rPr lang="en-US" dirty="0"/>
              <a:t>ns. For in this tent we groan, longing to put on our heavenly dwelling, if indeed by putting it on we may not be found naked. For while we are still in this tent, we groan, being burdened —not that we would be unclothed, but that we would be further clothed, so that </a:t>
            </a:r>
            <a:r>
              <a:rPr lang="en-US" dirty="0">
                <a:latin typeface="+mj-lt"/>
              </a:rPr>
              <a:t>what is mortal may be swallowed up by life</a:t>
            </a:r>
            <a:r>
              <a:rPr lang="en-US" dirty="0"/>
              <a:t>. </a:t>
            </a:r>
            <a:r>
              <a:rPr lang="en-US" dirty="0">
                <a:latin typeface="+mj-lt"/>
              </a:rPr>
              <a:t>He who has prepared us for this very thing is God</a:t>
            </a:r>
            <a:r>
              <a:rPr lang="en-US" dirty="0"/>
              <a:t>, who has given us the Spirit as a guarantee. So we are always of good courage. We know that while we are at home in the body we are away from the Lord, </a:t>
            </a:r>
            <a:r>
              <a:rPr lang="en-US" dirty="0">
                <a:latin typeface="+mj-lt"/>
              </a:rPr>
              <a:t>for we walk by faith, not by sight</a:t>
            </a:r>
            <a:r>
              <a:rPr lang="en-US" dirty="0"/>
              <a:t>. Yes, we are of good courage, and we would rather be away from the body and at home with the Lord. So whether we are at home or away, we make it our aim to please him. For we must all appear before the judgment seat of Christ, so that each one may receive what is due for what he has done in the body, whether good or evil” (2 Cor. 5:1-10).</a:t>
            </a:r>
          </a:p>
        </p:txBody>
      </p:sp>
    </p:spTree>
    <p:extLst>
      <p:ext uri="{BB962C8B-B14F-4D97-AF65-F5344CB8AC3E}">
        <p14:creationId xmlns:p14="http://schemas.microsoft.com/office/powerpoint/2010/main" val="40347347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17E70-007A-16D0-4F1A-F58539413256}"/>
              </a:ext>
            </a:extLst>
          </p:cNvPr>
          <p:cNvSpPr>
            <a:spLocks noGrp="1"/>
          </p:cNvSpPr>
          <p:nvPr>
            <p:ph type="title"/>
          </p:nvPr>
        </p:nvSpPr>
        <p:spPr/>
        <p:txBody>
          <a:bodyPr/>
          <a:lstStyle/>
          <a:p>
            <a:r>
              <a:rPr lang="en-US" dirty="0"/>
              <a:t>Focus on God’s Promises</a:t>
            </a:r>
          </a:p>
        </p:txBody>
      </p:sp>
      <p:sp>
        <p:nvSpPr>
          <p:cNvPr id="3" name="Content Placeholder 2">
            <a:extLst>
              <a:ext uri="{FF2B5EF4-FFF2-40B4-BE49-F238E27FC236}">
                <a16:creationId xmlns:a16="http://schemas.microsoft.com/office/drawing/2014/main" id="{0673CB90-2A8A-EEAB-0219-1CB3C38778B1}"/>
              </a:ext>
            </a:extLst>
          </p:cNvPr>
          <p:cNvSpPr>
            <a:spLocks noGrp="1"/>
          </p:cNvSpPr>
          <p:nvPr>
            <p:ph idx="1"/>
          </p:nvPr>
        </p:nvSpPr>
        <p:spPr/>
        <p:txBody>
          <a:bodyPr>
            <a:normAutofit fontScale="92500" lnSpcReduction="10000"/>
          </a:bodyPr>
          <a:lstStyle/>
          <a:p>
            <a:r>
              <a:rPr lang="en-US" dirty="0"/>
              <a:t>The believer’s eternal house: </a:t>
            </a:r>
          </a:p>
          <a:p>
            <a:pPr lvl="1"/>
            <a:r>
              <a:rPr lang="en-US" dirty="0"/>
              <a:t>“For we know that if the tent that is our earthly home is destroyed, </a:t>
            </a:r>
            <a:r>
              <a:rPr lang="en-US" dirty="0">
                <a:latin typeface="+mj-lt"/>
              </a:rPr>
              <a:t>we have a building from God, a house not made with hands, eternal in the heave</a:t>
            </a:r>
            <a:r>
              <a:rPr lang="en-US" dirty="0"/>
              <a:t>ns. For in this tent we groan, longing to put on our heavenly dwelling, if indeed by putting it on we may not be found naked. For while we are still in this tent, we groan, being burdened —not that we would be unclothed, but that we would be further clothed, so that </a:t>
            </a:r>
            <a:r>
              <a:rPr lang="en-US" dirty="0">
                <a:latin typeface="+mj-lt"/>
              </a:rPr>
              <a:t>what is mortal may be swallowed up by life</a:t>
            </a:r>
            <a:r>
              <a:rPr lang="en-US" dirty="0"/>
              <a:t>. </a:t>
            </a:r>
            <a:r>
              <a:rPr lang="en-US" dirty="0">
                <a:latin typeface="+mj-lt"/>
              </a:rPr>
              <a:t>He who has prepared us for this very thing is God</a:t>
            </a:r>
            <a:r>
              <a:rPr lang="en-US" dirty="0"/>
              <a:t>, who has given us the Spirit as a guarantee. So we are always of good courage. We know that while we are at home in the body we are away from the Lord, </a:t>
            </a:r>
            <a:r>
              <a:rPr lang="en-US" dirty="0">
                <a:latin typeface="+mj-lt"/>
              </a:rPr>
              <a:t>for we walk by faith, not by sight</a:t>
            </a:r>
            <a:r>
              <a:rPr lang="en-US" dirty="0"/>
              <a:t>. Yes, we are of good courage, and we would rather be away from the body and at home with the Lord. </a:t>
            </a:r>
            <a:r>
              <a:rPr lang="en-US" dirty="0">
                <a:latin typeface="+mj-lt"/>
              </a:rPr>
              <a:t>So whether we are at home or away, we make it our aim to please him</a:t>
            </a:r>
            <a:r>
              <a:rPr lang="en-US" dirty="0"/>
              <a:t>. For we must all appear before the judgment seat of Christ, so that each one may receive what is due for what he has done in the body, whether good or evil” (2 Cor. 5:1-10).</a:t>
            </a:r>
          </a:p>
        </p:txBody>
      </p:sp>
    </p:spTree>
    <p:extLst>
      <p:ext uri="{BB962C8B-B14F-4D97-AF65-F5344CB8AC3E}">
        <p14:creationId xmlns:p14="http://schemas.microsoft.com/office/powerpoint/2010/main" val="2591654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17E70-007A-16D0-4F1A-F58539413256}"/>
              </a:ext>
            </a:extLst>
          </p:cNvPr>
          <p:cNvSpPr>
            <a:spLocks noGrp="1"/>
          </p:cNvSpPr>
          <p:nvPr>
            <p:ph type="title"/>
          </p:nvPr>
        </p:nvSpPr>
        <p:spPr/>
        <p:txBody>
          <a:bodyPr/>
          <a:lstStyle/>
          <a:p>
            <a:r>
              <a:rPr lang="en-US" dirty="0"/>
              <a:t>Focus on God’s Promises</a:t>
            </a:r>
          </a:p>
        </p:txBody>
      </p:sp>
      <p:sp>
        <p:nvSpPr>
          <p:cNvPr id="3" name="Content Placeholder 2">
            <a:extLst>
              <a:ext uri="{FF2B5EF4-FFF2-40B4-BE49-F238E27FC236}">
                <a16:creationId xmlns:a16="http://schemas.microsoft.com/office/drawing/2014/main" id="{0673CB90-2A8A-EEAB-0219-1CB3C38778B1}"/>
              </a:ext>
            </a:extLst>
          </p:cNvPr>
          <p:cNvSpPr>
            <a:spLocks noGrp="1"/>
          </p:cNvSpPr>
          <p:nvPr>
            <p:ph idx="1"/>
          </p:nvPr>
        </p:nvSpPr>
        <p:spPr/>
        <p:txBody>
          <a:bodyPr>
            <a:normAutofit/>
          </a:bodyPr>
          <a:lstStyle/>
          <a:p>
            <a:r>
              <a:rPr lang="en-US" dirty="0"/>
              <a:t>The vindication of the faithful: </a:t>
            </a:r>
          </a:p>
          <a:p>
            <a:pPr lvl="1"/>
            <a:r>
              <a:rPr lang="en-US" dirty="0"/>
              <a:t>“Then they heard a loud voice from heaven saying to them, ‘Come up here!’ And they went up to heaven in a cloud, and their enemies watched them” (Rev. 11:12).</a:t>
            </a:r>
          </a:p>
          <a:p>
            <a:r>
              <a:rPr lang="en-US" dirty="0"/>
              <a:t>The place of the Christian’s citizenship: </a:t>
            </a:r>
          </a:p>
          <a:p>
            <a:pPr lvl="1"/>
            <a:r>
              <a:rPr lang="en-US" dirty="0"/>
              <a:t>“But our citizenship is in heaven, and from it we await a Savior, the Lord Jesus Christ, who will transform our lowly body to be like his glorious body, by the power that enables him even to subject all things to himself” (Phil. 3:20-21).</a:t>
            </a:r>
          </a:p>
        </p:txBody>
      </p:sp>
    </p:spTree>
    <p:extLst>
      <p:ext uri="{BB962C8B-B14F-4D97-AF65-F5344CB8AC3E}">
        <p14:creationId xmlns:p14="http://schemas.microsoft.com/office/powerpoint/2010/main" val="67106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17E70-007A-16D0-4F1A-F58539413256}"/>
              </a:ext>
            </a:extLst>
          </p:cNvPr>
          <p:cNvSpPr>
            <a:spLocks noGrp="1"/>
          </p:cNvSpPr>
          <p:nvPr>
            <p:ph type="title"/>
          </p:nvPr>
        </p:nvSpPr>
        <p:spPr/>
        <p:txBody>
          <a:bodyPr/>
          <a:lstStyle/>
          <a:p>
            <a:r>
              <a:rPr lang="en-US" dirty="0"/>
              <a:t>Focus on God’s Promises</a:t>
            </a:r>
          </a:p>
        </p:txBody>
      </p:sp>
      <p:sp>
        <p:nvSpPr>
          <p:cNvPr id="3" name="Content Placeholder 2">
            <a:extLst>
              <a:ext uri="{FF2B5EF4-FFF2-40B4-BE49-F238E27FC236}">
                <a16:creationId xmlns:a16="http://schemas.microsoft.com/office/drawing/2014/main" id="{0673CB90-2A8A-EEAB-0219-1CB3C38778B1}"/>
              </a:ext>
            </a:extLst>
          </p:cNvPr>
          <p:cNvSpPr>
            <a:spLocks noGrp="1"/>
          </p:cNvSpPr>
          <p:nvPr>
            <p:ph idx="1"/>
          </p:nvPr>
        </p:nvSpPr>
        <p:spPr/>
        <p:txBody>
          <a:bodyPr>
            <a:normAutofit/>
          </a:bodyPr>
          <a:lstStyle/>
          <a:p>
            <a:r>
              <a:rPr lang="en-US" dirty="0"/>
              <a:t>A better country: </a:t>
            </a:r>
          </a:p>
          <a:p>
            <a:pPr lvl="1"/>
            <a:r>
              <a:rPr lang="en-US" dirty="0"/>
              <a:t>“These all died in faith, not having received the things promised, but having seen them and greeted them from afar, and having acknowledged that they were strangers and exiles on the earth. For people who speak thus make it clear that </a:t>
            </a:r>
            <a:r>
              <a:rPr lang="en-US" dirty="0">
                <a:latin typeface="+mj-lt"/>
              </a:rPr>
              <a:t>they are seeking a homeland</a:t>
            </a:r>
            <a:r>
              <a:rPr lang="en-US" dirty="0"/>
              <a:t>. If they had been thinking of that land from which they had gone out, they would have had opportunity to return. But as it is, they desire </a:t>
            </a:r>
            <a:r>
              <a:rPr lang="en-US" dirty="0">
                <a:latin typeface="+mj-lt"/>
              </a:rPr>
              <a:t>a better country, that is, a heavenly one</a:t>
            </a:r>
            <a:r>
              <a:rPr lang="en-US" dirty="0"/>
              <a:t>. Therefore God is not ashamed to be called their God, for he has prepared for them a city” (Heb. 11:13-16).</a:t>
            </a:r>
          </a:p>
        </p:txBody>
      </p:sp>
    </p:spTree>
    <p:extLst>
      <p:ext uri="{BB962C8B-B14F-4D97-AF65-F5344CB8AC3E}">
        <p14:creationId xmlns:p14="http://schemas.microsoft.com/office/powerpoint/2010/main" val="11534120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1D530-95BC-0750-F968-EBCFF668F511}"/>
              </a:ext>
            </a:extLst>
          </p:cNvPr>
          <p:cNvSpPr>
            <a:spLocks noGrp="1"/>
          </p:cNvSpPr>
          <p:nvPr>
            <p:ph type="title"/>
          </p:nvPr>
        </p:nvSpPr>
        <p:spPr>
          <a:solidFill>
            <a:schemeClr val="bg1"/>
          </a:solidFill>
        </p:spPr>
        <p:txBody>
          <a:bodyPr/>
          <a:lstStyle/>
          <a:p>
            <a:r>
              <a:rPr lang="en-US" dirty="0">
                <a:solidFill>
                  <a:srgbClr val="C00000"/>
                </a:solidFill>
              </a:rPr>
              <a:t>Conclusion</a:t>
            </a:r>
          </a:p>
        </p:txBody>
      </p:sp>
      <p:sp>
        <p:nvSpPr>
          <p:cNvPr id="3" name="Text Placeholder 2">
            <a:extLst>
              <a:ext uri="{FF2B5EF4-FFF2-40B4-BE49-F238E27FC236}">
                <a16:creationId xmlns:a16="http://schemas.microsoft.com/office/drawing/2014/main" id="{87106C17-B7C6-7677-ABB6-B69B45937375}"/>
              </a:ext>
            </a:extLst>
          </p:cNvPr>
          <p:cNvSpPr>
            <a:spLocks noGrp="1"/>
          </p:cNvSpPr>
          <p:nvPr>
            <p:ph type="body" idx="1"/>
          </p:nvPr>
        </p:nvSpPr>
        <p:spPr>
          <a:solidFill>
            <a:srgbClr val="C00000"/>
          </a:solidFill>
        </p:spPr>
        <p:txBody>
          <a:bodyPr/>
          <a:lstStyle/>
          <a:p>
            <a:endParaRPr lang="en-US" dirty="0"/>
          </a:p>
        </p:txBody>
      </p:sp>
    </p:spTree>
    <p:extLst>
      <p:ext uri="{BB962C8B-B14F-4D97-AF65-F5344CB8AC3E}">
        <p14:creationId xmlns:p14="http://schemas.microsoft.com/office/powerpoint/2010/main" val="28348638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59E1DE-08D5-167B-54A8-E846530A493B}"/>
              </a:ext>
            </a:extLst>
          </p:cNvPr>
          <p:cNvSpPr txBox="1"/>
          <p:nvPr/>
        </p:nvSpPr>
        <p:spPr>
          <a:xfrm>
            <a:off x="307731" y="1538654"/>
            <a:ext cx="6013938" cy="5047536"/>
          </a:xfrm>
          <a:prstGeom prst="rect">
            <a:avLst/>
          </a:prstGeom>
          <a:noFill/>
        </p:spPr>
        <p:txBody>
          <a:bodyPr wrap="square" rtlCol="0">
            <a:spAutoFit/>
          </a:bodyPr>
          <a:lstStyle/>
          <a:p>
            <a:r>
              <a:rPr lang="en-US" sz="2300" b="0" i="0" u="none" strike="noStrike" baseline="0" dirty="0"/>
              <a:t>Just a few more days to be filled with praise,</a:t>
            </a:r>
          </a:p>
          <a:p>
            <a:r>
              <a:rPr lang="en-US" sz="2300" b="0" i="0" u="none" strike="noStrike" baseline="0" dirty="0"/>
              <a:t>And to tell the old, old story;</a:t>
            </a:r>
          </a:p>
          <a:p>
            <a:r>
              <a:rPr lang="en-US" sz="2300" b="0" i="0" u="none" strike="noStrike" baseline="0" dirty="0"/>
              <a:t>Then, when twilight falls, and my Savior calls,</a:t>
            </a:r>
          </a:p>
          <a:p>
            <a:r>
              <a:rPr lang="en-US" sz="2300" b="0" i="0" u="none" strike="noStrike" baseline="0" dirty="0"/>
              <a:t>I shall go to Him in glory.</a:t>
            </a:r>
          </a:p>
          <a:p>
            <a:endParaRPr lang="en-US" sz="2300" b="0" i="0" u="none" strike="noStrike" baseline="0" dirty="0"/>
          </a:p>
          <a:p>
            <a:r>
              <a:rPr lang="en-US" sz="2300" b="0" i="0" u="none" strike="noStrike" baseline="0" dirty="0">
                <a:solidFill>
                  <a:srgbClr val="FF0000"/>
                </a:solidFill>
              </a:rPr>
              <a:t>Just a few more years with their toil and tears,</a:t>
            </a:r>
          </a:p>
          <a:p>
            <a:r>
              <a:rPr lang="en-US" sz="2300" b="0" i="0" u="none" strike="noStrike" baseline="0" dirty="0">
                <a:solidFill>
                  <a:srgbClr val="FF0000"/>
                </a:solidFill>
              </a:rPr>
              <a:t>And the journey will be ended;</a:t>
            </a:r>
          </a:p>
          <a:p>
            <a:r>
              <a:rPr lang="en-US" sz="2300" b="0" i="0" u="none" strike="noStrike" baseline="0" dirty="0"/>
              <a:t>Then I’ll be with Him, where the tide of time</a:t>
            </a:r>
          </a:p>
          <a:p>
            <a:r>
              <a:rPr lang="en-US" sz="2300" b="0" i="0" u="none" strike="noStrike" baseline="0" dirty="0"/>
              <a:t>With eternity is blended. </a:t>
            </a:r>
          </a:p>
          <a:p>
            <a:endParaRPr lang="en-US" sz="2300" b="0" i="0" u="none" strike="noStrike" baseline="0" dirty="0"/>
          </a:p>
          <a:p>
            <a:r>
              <a:rPr lang="en-US" sz="2300" b="0" i="0" u="none" strike="noStrike" baseline="0" dirty="0">
                <a:solidFill>
                  <a:srgbClr val="FF0000"/>
                </a:solidFill>
              </a:rPr>
              <a:t>Tho’ the hills be steep and the valleys deep,</a:t>
            </a:r>
          </a:p>
          <a:p>
            <a:r>
              <a:rPr lang="en-US" sz="2300" b="0" i="0" u="none" strike="noStrike" baseline="0" dirty="0">
                <a:solidFill>
                  <a:srgbClr val="FF0000"/>
                </a:solidFill>
              </a:rPr>
              <a:t>With no </a:t>
            </a:r>
            <a:r>
              <a:rPr lang="en-US" sz="2300" b="0" i="0" u="none" strike="noStrike" baseline="0" dirty="0" err="1">
                <a:solidFill>
                  <a:srgbClr val="FF0000"/>
                </a:solidFill>
              </a:rPr>
              <a:t>flow’rs</a:t>
            </a:r>
            <a:r>
              <a:rPr lang="en-US" sz="2300" b="0" i="0" u="none" strike="noStrike" baseline="0" dirty="0">
                <a:solidFill>
                  <a:srgbClr val="FF0000"/>
                </a:solidFill>
              </a:rPr>
              <a:t> my way adorning;</a:t>
            </a:r>
          </a:p>
          <a:p>
            <a:r>
              <a:rPr lang="en-US" sz="2300" b="0" i="0" u="none" strike="noStrike" baseline="0" dirty="0">
                <a:solidFill>
                  <a:srgbClr val="FF0000"/>
                </a:solidFill>
              </a:rPr>
              <a:t>Tho’ the night be lone and my rest a stone,</a:t>
            </a:r>
          </a:p>
          <a:p>
            <a:r>
              <a:rPr lang="en-US" sz="2300" b="0" i="0" u="none" strike="noStrike" baseline="0" dirty="0"/>
              <a:t>Joy awaits me in the morning.</a:t>
            </a:r>
            <a:endParaRPr lang="en-US" sz="2300" dirty="0"/>
          </a:p>
        </p:txBody>
      </p:sp>
      <p:sp>
        <p:nvSpPr>
          <p:cNvPr id="3" name="TextBox 2">
            <a:extLst>
              <a:ext uri="{FF2B5EF4-FFF2-40B4-BE49-F238E27FC236}">
                <a16:creationId xmlns:a16="http://schemas.microsoft.com/office/drawing/2014/main" id="{B561F14E-DBB5-8EB0-D106-0494A0958CE0}"/>
              </a:ext>
            </a:extLst>
          </p:cNvPr>
          <p:cNvSpPr txBox="1"/>
          <p:nvPr/>
        </p:nvSpPr>
        <p:spPr>
          <a:xfrm>
            <a:off x="6564922" y="2677428"/>
            <a:ext cx="5319347" cy="3908762"/>
          </a:xfrm>
          <a:prstGeom prst="rect">
            <a:avLst/>
          </a:prstGeom>
          <a:noFill/>
        </p:spPr>
        <p:txBody>
          <a:bodyPr wrap="square" rtlCol="0">
            <a:spAutoFit/>
          </a:bodyPr>
          <a:lstStyle/>
          <a:p>
            <a:r>
              <a:rPr lang="en-US" sz="2300" b="0" i="0" u="none" strike="noStrike" baseline="0" dirty="0">
                <a:latin typeface="Source Sans Pro Semibold" panose="020B0603030403020204" pitchFamily="34" charset="0"/>
              </a:rPr>
              <a:t>What a joy ’twill be when I wake to see</a:t>
            </a:r>
          </a:p>
          <a:p>
            <a:r>
              <a:rPr lang="en-US" sz="2300" b="0" i="0" u="none" strike="noStrike" baseline="0" dirty="0">
                <a:latin typeface="Source Sans Pro Semibold" panose="020B0603030403020204" pitchFamily="34" charset="0"/>
              </a:rPr>
              <a:t>Him for whom my heart is burning!</a:t>
            </a:r>
          </a:p>
          <a:p>
            <a:r>
              <a:rPr lang="en-US" sz="2300" b="0" i="0" u="none" strike="noStrike" baseline="0" dirty="0">
                <a:latin typeface="Source Sans Pro Semibold" panose="020B0603030403020204" pitchFamily="34" charset="0"/>
              </a:rPr>
              <a:t>Nevermore to sigh, nevermore to die—</a:t>
            </a:r>
          </a:p>
          <a:p>
            <a:r>
              <a:rPr lang="en-US" sz="2300" b="0" i="0" u="none" strike="noStrike" baseline="0" dirty="0">
                <a:latin typeface="Source Sans Pro Semibold" panose="020B0603030403020204" pitchFamily="34" charset="0"/>
              </a:rPr>
              <a:t>For that day my heart is yearning. </a:t>
            </a:r>
          </a:p>
          <a:p>
            <a:endParaRPr lang="en-US" sz="2300" b="0" i="0" u="none" strike="noStrike" baseline="0" dirty="0">
              <a:latin typeface="Source Sans Pro Semibold" panose="020B0603030403020204" pitchFamily="34" charset="0"/>
            </a:endParaRPr>
          </a:p>
          <a:p>
            <a:r>
              <a:rPr lang="en-US" sz="2300" b="1" i="0" u="none" strike="noStrike" baseline="0" dirty="0">
                <a:solidFill>
                  <a:srgbClr val="BC2025"/>
                </a:solidFill>
                <a:latin typeface="+mj-lt"/>
              </a:rPr>
              <a:t>Chorus:</a:t>
            </a:r>
            <a:endParaRPr lang="en-US" sz="2300" b="0" i="0" u="none" strike="noStrike" baseline="0" dirty="0">
              <a:solidFill>
                <a:srgbClr val="BC2025"/>
              </a:solidFill>
              <a:latin typeface="+mj-lt"/>
            </a:endParaRPr>
          </a:p>
          <a:p>
            <a:r>
              <a:rPr lang="en-US" sz="2300" b="0" i="0" u="none" strike="noStrike" baseline="0" dirty="0">
                <a:latin typeface="Source Sans Pro Semibold" panose="020B0603030403020204" pitchFamily="34" charset="0"/>
              </a:rPr>
              <a:t>I’ll exchange my cross for a starry crown,</a:t>
            </a:r>
          </a:p>
          <a:p>
            <a:r>
              <a:rPr lang="en-US" sz="2300" b="0" i="0" u="none" strike="noStrike" baseline="0" dirty="0">
                <a:latin typeface="Source Sans Pro Semibold" panose="020B0603030403020204" pitchFamily="34" charset="0"/>
              </a:rPr>
              <a:t>Where the gates swing outward never;</a:t>
            </a:r>
          </a:p>
          <a:p>
            <a:r>
              <a:rPr lang="en-US" sz="2300" b="0" i="0" u="none" strike="noStrike" baseline="0" dirty="0">
                <a:solidFill>
                  <a:srgbClr val="FF0000"/>
                </a:solidFill>
                <a:latin typeface="Source Sans Pro Semibold" panose="020B0603030403020204" pitchFamily="34" charset="0"/>
              </a:rPr>
              <a:t>At His feet I’ll lay </a:t>
            </a:r>
            <a:r>
              <a:rPr lang="en-US" sz="2300" b="0" i="0" u="none" strike="noStrike" baseline="0" dirty="0" err="1">
                <a:solidFill>
                  <a:srgbClr val="FF0000"/>
                </a:solidFill>
                <a:latin typeface="Source Sans Pro Semibold" panose="020B0603030403020204" pitchFamily="34" charset="0"/>
              </a:rPr>
              <a:t>ev’ry</a:t>
            </a:r>
            <a:r>
              <a:rPr lang="en-US" sz="2300" b="0" i="0" u="none" strike="noStrike" baseline="0" dirty="0">
                <a:solidFill>
                  <a:srgbClr val="FF0000"/>
                </a:solidFill>
                <a:latin typeface="Source Sans Pro Semibold" panose="020B0603030403020204" pitchFamily="34" charset="0"/>
              </a:rPr>
              <a:t> burden down,</a:t>
            </a:r>
          </a:p>
          <a:p>
            <a:r>
              <a:rPr lang="en-US" sz="2300" b="0" i="0" u="none" strike="noStrike" baseline="0" dirty="0">
                <a:solidFill>
                  <a:srgbClr val="FF0000"/>
                </a:solidFill>
                <a:latin typeface="Source Sans Pro Semibold" panose="020B0603030403020204" pitchFamily="34" charset="0"/>
              </a:rPr>
              <a:t>And with Jesus reign forever.</a:t>
            </a:r>
          </a:p>
          <a:p>
            <a:endParaRPr lang="en-US" dirty="0"/>
          </a:p>
        </p:txBody>
      </p:sp>
      <p:sp>
        <p:nvSpPr>
          <p:cNvPr id="4" name="TextBox 3">
            <a:extLst>
              <a:ext uri="{FF2B5EF4-FFF2-40B4-BE49-F238E27FC236}">
                <a16:creationId xmlns:a16="http://schemas.microsoft.com/office/drawing/2014/main" id="{A5215859-1B91-456B-EA62-6CD6D55CFB4F}"/>
              </a:ext>
            </a:extLst>
          </p:cNvPr>
          <p:cNvSpPr txBox="1"/>
          <p:nvPr/>
        </p:nvSpPr>
        <p:spPr>
          <a:xfrm>
            <a:off x="465992" y="325315"/>
            <a:ext cx="11418277" cy="954107"/>
          </a:xfrm>
          <a:prstGeom prst="rect">
            <a:avLst/>
          </a:prstGeom>
          <a:solidFill>
            <a:srgbClr val="C00000"/>
          </a:solidFill>
          <a:ln>
            <a:solidFill>
              <a:srgbClr val="BC2025"/>
            </a:solidFill>
          </a:ln>
        </p:spPr>
        <p:txBody>
          <a:bodyPr wrap="square" rtlCol="0">
            <a:spAutoFit/>
          </a:bodyPr>
          <a:lstStyle/>
          <a:p>
            <a:pPr algn="ctr"/>
            <a:r>
              <a:rPr lang="en-US" sz="3200" b="0" i="0" u="none" strike="noStrike" baseline="0" dirty="0">
                <a:solidFill>
                  <a:schemeClr val="bg1"/>
                </a:solidFill>
                <a:latin typeface="Source Sans Pro Black" panose="020B0803030403020204" pitchFamily="34" charset="0"/>
              </a:rPr>
              <a:t>“Where the Gates Swing Outward Never” </a:t>
            </a:r>
          </a:p>
          <a:p>
            <a:pPr algn="ctr"/>
            <a:r>
              <a:rPr lang="en-US" sz="2400" dirty="0">
                <a:solidFill>
                  <a:schemeClr val="bg1"/>
                </a:solidFill>
              </a:rPr>
              <a:t>Charles H. Gabriel (1856-1932)</a:t>
            </a:r>
          </a:p>
        </p:txBody>
      </p:sp>
    </p:spTree>
    <p:extLst>
      <p:ext uri="{BB962C8B-B14F-4D97-AF65-F5344CB8AC3E}">
        <p14:creationId xmlns:p14="http://schemas.microsoft.com/office/powerpoint/2010/main" val="2203300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D5AE4-991E-8810-31C6-67414272D999}"/>
              </a:ext>
            </a:extLst>
          </p:cNvPr>
          <p:cNvSpPr>
            <a:spLocks noGrp="1"/>
          </p:cNvSpPr>
          <p:nvPr>
            <p:ph type="title"/>
          </p:nvPr>
        </p:nvSpPr>
        <p:spPr/>
        <p:txBody>
          <a:bodyPr/>
          <a:lstStyle/>
          <a:p>
            <a:r>
              <a:rPr lang="en-US" dirty="0"/>
              <a:t>Adam &amp; Eve</a:t>
            </a:r>
          </a:p>
        </p:txBody>
      </p:sp>
      <p:sp>
        <p:nvSpPr>
          <p:cNvPr id="3" name="Content Placeholder 2">
            <a:extLst>
              <a:ext uri="{FF2B5EF4-FFF2-40B4-BE49-F238E27FC236}">
                <a16:creationId xmlns:a16="http://schemas.microsoft.com/office/drawing/2014/main" id="{2410A499-95D4-B851-3628-12E59DA190A7}"/>
              </a:ext>
            </a:extLst>
          </p:cNvPr>
          <p:cNvSpPr>
            <a:spLocks noGrp="1"/>
          </p:cNvSpPr>
          <p:nvPr>
            <p:ph idx="1"/>
          </p:nvPr>
        </p:nvSpPr>
        <p:spPr/>
        <p:txBody>
          <a:bodyPr/>
          <a:lstStyle/>
          <a:p>
            <a:r>
              <a:rPr lang="en-US" dirty="0"/>
              <a:t>Made a sinful choice.</a:t>
            </a:r>
          </a:p>
          <a:p>
            <a:r>
              <a:rPr lang="en-US" dirty="0"/>
              <a:t>The consequences were painful to all their descendants:</a:t>
            </a:r>
          </a:p>
          <a:p>
            <a:pPr lvl="1"/>
            <a:r>
              <a:rPr lang="en-US" dirty="0"/>
              <a:t>Increased pain in childbirth.</a:t>
            </a:r>
          </a:p>
          <a:p>
            <a:pPr lvl="1"/>
            <a:r>
              <a:rPr lang="en-US" dirty="0"/>
              <a:t>Difficulty in earning a living.</a:t>
            </a:r>
          </a:p>
          <a:p>
            <a:pPr lvl="1"/>
            <a:r>
              <a:rPr lang="en-US" dirty="0"/>
              <a:t>Physical death.</a:t>
            </a:r>
          </a:p>
        </p:txBody>
      </p:sp>
    </p:spTree>
    <p:extLst>
      <p:ext uri="{BB962C8B-B14F-4D97-AF65-F5344CB8AC3E}">
        <p14:creationId xmlns:p14="http://schemas.microsoft.com/office/powerpoint/2010/main" val="20682371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31014798-83E6-7380-5A0B-6C8527F9BF7F}"/>
              </a:ext>
            </a:extLst>
          </p:cNvPr>
          <p:cNvSpPr/>
          <p:nvPr/>
        </p:nvSpPr>
        <p:spPr>
          <a:xfrm>
            <a:off x="738554" y="536331"/>
            <a:ext cx="10849708" cy="5846884"/>
          </a:xfrm>
          <a:prstGeom prst="roundRect">
            <a:avLst/>
          </a:prstGeom>
          <a:solidFill>
            <a:srgbClr val="C00000"/>
          </a:solidFill>
          <a:ln>
            <a:solidFill>
              <a:srgbClr val="BC20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7200" dirty="0">
                <a:latin typeface="Arial Rounded MT Bold" panose="020F0704030504030204" pitchFamily="34" charset="0"/>
              </a:rPr>
              <a:t>I’m not telling you it is going to </a:t>
            </a:r>
            <a:r>
              <a:rPr lang="en-US" sz="7200" i="1" dirty="0">
                <a:latin typeface="Arial Rounded MT Bold" panose="020F0704030504030204" pitchFamily="34" charset="0"/>
              </a:rPr>
              <a:t>be easy</a:t>
            </a:r>
            <a:r>
              <a:rPr lang="en-US" sz="7200" dirty="0">
                <a:latin typeface="Arial Rounded MT Bold" panose="020F0704030504030204" pitchFamily="34" charset="0"/>
              </a:rPr>
              <a:t>, </a:t>
            </a:r>
          </a:p>
          <a:p>
            <a:pPr algn="ctr"/>
            <a:r>
              <a:rPr lang="en-US" sz="7200" dirty="0">
                <a:latin typeface="Arial Rounded MT Bold" panose="020F0704030504030204" pitchFamily="34" charset="0"/>
              </a:rPr>
              <a:t>I am telling you it’s going to be </a:t>
            </a:r>
            <a:r>
              <a:rPr lang="en-US" sz="7200" i="1">
                <a:latin typeface="Arial Rounded MT Bold" panose="020F0704030504030204" pitchFamily="34" charset="0"/>
              </a:rPr>
              <a:t>worth it </a:t>
            </a:r>
            <a:r>
              <a:rPr lang="en-US" sz="7200">
                <a:latin typeface="Arial Rounded MT Bold" panose="020F0704030504030204" pitchFamily="34" charset="0"/>
              </a:rPr>
              <a:t>!</a:t>
            </a:r>
            <a:endParaRPr lang="en-US" sz="7200" dirty="0">
              <a:latin typeface="Arial Rounded MT Bold" panose="020F0704030504030204" pitchFamily="34" charset="0"/>
            </a:endParaRPr>
          </a:p>
        </p:txBody>
      </p:sp>
    </p:spTree>
    <p:extLst>
      <p:ext uri="{BB962C8B-B14F-4D97-AF65-F5344CB8AC3E}">
        <p14:creationId xmlns:p14="http://schemas.microsoft.com/office/powerpoint/2010/main" val="178973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76DBB-5B2C-A536-A548-4DC14EE2737E}"/>
              </a:ext>
            </a:extLst>
          </p:cNvPr>
          <p:cNvSpPr>
            <a:spLocks noGrp="1"/>
          </p:cNvSpPr>
          <p:nvPr>
            <p:ph type="title"/>
          </p:nvPr>
        </p:nvSpPr>
        <p:spPr/>
        <p:txBody>
          <a:bodyPr/>
          <a:lstStyle/>
          <a:p>
            <a:r>
              <a:rPr lang="en-US" dirty="0"/>
              <a:t>King David</a:t>
            </a:r>
          </a:p>
        </p:txBody>
      </p:sp>
      <p:sp>
        <p:nvSpPr>
          <p:cNvPr id="3" name="Content Placeholder 2">
            <a:extLst>
              <a:ext uri="{FF2B5EF4-FFF2-40B4-BE49-F238E27FC236}">
                <a16:creationId xmlns:a16="http://schemas.microsoft.com/office/drawing/2014/main" id="{85CA17B4-5C40-D24D-6FC0-1F7E36DC9C8C}"/>
              </a:ext>
            </a:extLst>
          </p:cNvPr>
          <p:cNvSpPr>
            <a:spLocks noGrp="1"/>
          </p:cNvSpPr>
          <p:nvPr>
            <p:ph idx="1"/>
          </p:nvPr>
        </p:nvSpPr>
        <p:spPr/>
        <p:txBody>
          <a:bodyPr/>
          <a:lstStyle/>
          <a:p>
            <a:r>
              <a:rPr lang="en-US" dirty="0"/>
              <a:t>David’s choice to commit adultery with Bathsheba brought many painful consequences to him.</a:t>
            </a:r>
          </a:p>
          <a:p>
            <a:pPr lvl="1"/>
            <a:r>
              <a:rPr lang="en-US" dirty="0"/>
              <a:t>The death of their infant child.</a:t>
            </a:r>
          </a:p>
          <a:p>
            <a:pPr lvl="1"/>
            <a:r>
              <a:rPr lang="en-US" dirty="0"/>
              <a:t>The revolution of Absalom, which resulted in the defilement of David’s own wives.</a:t>
            </a:r>
          </a:p>
          <a:p>
            <a:endParaRPr lang="en-US" dirty="0"/>
          </a:p>
        </p:txBody>
      </p:sp>
    </p:spTree>
    <p:extLst>
      <p:ext uri="{BB962C8B-B14F-4D97-AF65-F5344CB8AC3E}">
        <p14:creationId xmlns:p14="http://schemas.microsoft.com/office/powerpoint/2010/main" val="245733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F5CE5-0922-FE5C-28CF-3CDD2E492280}"/>
              </a:ext>
            </a:extLst>
          </p:cNvPr>
          <p:cNvSpPr>
            <a:spLocks noGrp="1"/>
          </p:cNvSpPr>
          <p:nvPr>
            <p:ph type="title"/>
          </p:nvPr>
        </p:nvSpPr>
        <p:spPr/>
        <p:txBody>
          <a:bodyPr/>
          <a:lstStyle/>
          <a:p>
            <a:r>
              <a:rPr lang="en-US" dirty="0"/>
              <a:t>Luke 13:1-5</a:t>
            </a:r>
          </a:p>
        </p:txBody>
      </p:sp>
      <p:sp>
        <p:nvSpPr>
          <p:cNvPr id="3" name="Content Placeholder 2">
            <a:extLst>
              <a:ext uri="{FF2B5EF4-FFF2-40B4-BE49-F238E27FC236}">
                <a16:creationId xmlns:a16="http://schemas.microsoft.com/office/drawing/2014/main" id="{6AED4C8B-F043-9468-1E35-41FA4D379132}"/>
              </a:ext>
            </a:extLst>
          </p:cNvPr>
          <p:cNvSpPr>
            <a:spLocks noGrp="1"/>
          </p:cNvSpPr>
          <p:nvPr>
            <p:ph idx="1"/>
          </p:nvPr>
        </p:nvSpPr>
        <p:spPr/>
        <p:txBody>
          <a:bodyPr/>
          <a:lstStyle/>
          <a:p>
            <a:r>
              <a:rPr lang="en-US" dirty="0"/>
              <a:t>“There were some present at that very time who told him about the Galileans whose blood Pilate had mingled with their sacrifices. And he answered them, ‘Do you think that these Galileans were worse sinners than all the other Galileans, because they suffered in this way? </a:t>
            </a:r>
            <a:r>
              <a:rPr lang="en-US" dirty="0">
                <a:latin typeface="+mj-lt"/>
              </a:rPr>
              <a:t>No</a:t>
            </a:r>
            <a:r>
              <a:rPr lang="en-US" dirty="0"/>
              <a:t>, I tell you; but unless you repent, you will all likewise perish. Or those eighteen on whom the tower in Siloam fell and killed them: do you think that they were worse offenders than all the others who lived in Jerusalem? </a:t>
            </a:r>
            <a:r>
              <a:rPr lang="en-US" dirty="0">
                <a:latin typeface="+mj-lt"/>
              </a:rPr>
              <a:t>No</a:t>
            </a:r>
            <a:r>
              <a:rPr lang="en-US" dirty="0"/>
              <a:t>, I tell you; but unless you repent, you will all likewise perish’” (Luke 13:1-5).</a:t>
            </a:r>
          </a:p>
        </p:txBody>
      </p:sp>
    </p:spTree>
    <p:extLst>
      <p:ext uri="{BB962C8B-B14F-4D97-AF65-F5344CB8AC3E}">
        <p14:creationId xmlns:p14="http://schemas.microsoft.com/office/powerpoint/2010/main" val="3663748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awaii Wildfires: Thousands Are Evacuated and Destruction Is Widespread as  Wildfires Rage in Maui - The New York Times">
            <a:extLst>
              <a:ext uri="{FF2B5EF4-FFF2-40B4-BE49-F238E27FC236}">
                <a16:creationId xmlns:a16="http://schemas.microsoft.com/office/drawing/2014/main" id="{6B7FCCA9-179E-8689-0666-F44F42208A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096000" cy="6096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9117932-2EEF-5DBE-18A7-C65277043C57}"/>
              </a:ext>
            </a:extLst>
          </p:cNvPr>
          <p:cNvSpPr txBox="1"/>
          <p:nvPr/>
        </p:nvSpPr>
        <p:spPr>
          <a:xfrm>
            <a:off x="184727" y="6253018"/>
            <a:ext cx="5772728" cy="523220"/>
          </a:xfrm>
          <a:prstGeom prst="rect">
            <a:avLst/>
          </a:prstGeom>
          <a:noFill/>
        </p:spPr>
        <p:txBody>
          <a:bodyPr wrap="square" rtlCol="0">
            <a:spAutoFit/>
          </a:bodyPr>
          <a:lstStyle/>
          <a:p>
            <a:pPr algn="ctr"/>
            <a:r>
              <a:rPr lang="en-US" sz="2800" dirty="0">
                <a:solidFill>
                  <a:srgbClr val="BC2025"/>
                </a:solidFill>
                <a:latin typeface="+mj-lt"/>
              </a:rPr>
              <a:t>Wildfires in Hawaii</a:t>
            </a:r>
          </a:p>
        </p:txBody>
      </p:sp>
      <p:pic>
        <p:nvPicPr>
          <p:cNvPr id="4100" name="Picture 4">
            <a:extLst>
              <a:ext uri="{FF2B5EF4-FFF2-40B4-BE49-F238E27FC236}">
                <a16:creationId xmlns:a16="http://schemas.microsoft.com/office/drawing/2014/main" id="{13E04B6C-064E-DCDB-5843-1BBA375666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783320"/>
            <a:ext cx="6115842" cy="407468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E649AC67-4A5B-37F2-A680-EC4B9F50ECFA}"/>
              </a:ext>
            </a:extLst>
          </p:cNvPr>
          <p:cNvSpPr txBox="1"/>
          <p:nvPr/>
        </p:nvSpPr>
        <p:spPr>
          <a:xfrm>
            <a:off x="7010400" y="1108364"/>
            <a:ext cx="4932218" cy="1077218"/>
          </a:xfrm>
          <a:prstGeom prst="rect">
            <a:avLst/>
          </a:prstGeom>
          <a:noFill/>
        </p:spPr>
        <p:txBody>
          <a:bodyPr wrap="square" rtlCol="0">
            <a:spAutoFit/>
          </a:bodyPr>
          <a:lstStyle/>
          <a:p>
            <a:pPr algn="ctr"/>
            <a:r>
              <a:rPr lang="en-US" sz="3200" dirty="0">
                <a:solidFill>
                  <a:srgbClr val="BC2025"/>
                </a:solidFill>
                <a:latin typeface="+mj-lt"/>
              </a:rPr>
              <a:t>Auto Accident That Is Not Your Fault</a:t>
            </a:r>
          </a:p>
        </p:txBody>
      </p:sp>
    </p:spTree>
    <p:extLst>
      <p:ext uri="{BB962C8B-B14F-4D97-AF65-F5344CB8AC3E}">
        <p14:creationId xmlns:p14="http://schemas.microsoft.com/office/powerpoint/2010/main" val="1323258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CDF23-3A86-0E16-5E07-5D781C927C1B}"/>
              </a:ext>
            </a:extLst>
          </p:cNvPr>
          <p:cNvSpPr>
            <a:spLocks noGrp="1"/>
          </p:cNvSpPr>
          <p:nvPr>
            <p:ph type="title"/>
          </p:nvPr>
        </p:nvSpPr>
        <p:spPr/>
        <p:txBody>
          <a:bodyPr/>
          <a:lstStyle/>
          <a:p>
            <a:r>
              <a:rPr lang="en-US" dirty="0"/>
              <a:t>The Problem of Suffering</a:t>
            </a:r>
          </a:p>
        </p:txBody>
      </p:sp>
      <p:sp>
        <p:nvSpPr>
          <p:cNvPr id="3" name="Content Placeholder 2">
            <a:extLst>
              <a:ext uri="{FF2B5EF4-FFF2-40B4-BE49-F238E27FC236}">
                <a16:creationId xmlns:a16="http://schemas.microsoft.com/office/drawing/2014/main" id="{078FCD9D-8565-7CD3-E03D-E8D9CBF002CD}"/>
              </a:ext>
            </a:extLst>
          </p:cNvPr>
          <p:cNvSpPr>
            <a:spLocks noGrp="1"/>
          </p:cNvSpPr>
          <p:nvPr>
            <p:ph idx="1"/>
          </p:nvPr>
        </p:nvSpPr>
        <p:spPr/>
        <p:txBody>
          <a:bodyPr/>
          <a:lstStyle/>
          <a:p>
            <a:r>
              <a:rPr lang="en-US" dirty="0"/>
              <a:t>We have some hurting in our congregation through devastating diseases with which they are struggling to cope. </a:t>
            </a:r>
          </a:p>
          <a:p>
            <a:r>
              <a:rPr lang="en-US" dirty="0"/>
              <a:t>In view of these circumstances and others who have similar problems in their lives, I have chosen to speak to you about heaven. </a:t>
            </a:r>
          </a:p>
          <a:p>
            <a:r>
              <a:rPr lang="en-US" dirty="0"/>
              <a:t>Let’s focus on heaven.</a:t>
            </a:r>
          </a:p>
        </p:txBody>
      </p:sp>
    </p:spTree>
    <p:extLst>
      <p:ext uri="{BB962C8B-B14F-4D97-AF65-F5344CB8AC3E}">
        <p14:creationId xmlns:p14="http://schemas.microsoft.com/office/powerpoint/2010/main" val="3871477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a:extLst>
              <a:ext uri="{FF2B5EF4-FFF2-40B4-BE49-F238E27FC236}">
                <a16:creationId xmlns:a16="http://schemas.microsoft.com/office/drawing/2014/main" id="{FACF27F6-399A-8479-41B7-9477764B43D6}"/>
              </a:ext>
            </a:extLst>
          </p:cNvPr>
          <p:cNvPicPr>
            <a:picLocks noChangeAspect="1"/>
          </p:cNvPicPr>
          <p:nvPr/>
        </p:nvPicPr>
        <p:blipFill rotWithShape="1">
          <a:blip r:embed="rId2"/>
          <a:srcRect t="5733" b="11256"/>
          <a:stretch/>
        </p:blipFill>
        <p:spPr>
          <a:xfrm>
            <a:off x="20" y="1282"/>
            <a:ext cx="11382978" cy="6856718"/>
          </a:xfrm>
          <a:prstGeom prst="rect">
            <a:avLst/>
          </a:prstGeom>
        </p:spPr>
      </p:pic>
      <p:sp>
        <p:nvSpPr>
          <p:cNvPr id="4" name="TextBox 3">
            <a:extLst>
              <a:ext uri="{FF2B5EF4-FFF2-40B4-BE49-F238E27FC236}">
                <a16:creationId xmlns:a16="http://schemas.microsoft.com/office/drawing/2014/main" id="{D892F2A7-4007-BD7C-D325-EFCEDEAE14EF}"/>
              </a:ext>
            </a:extLst>
          </p:cNvPr>
          <p:cNvSpPr txBox="1"/>
          <p:nvPr/>
        </p:nvSpPr>
        <p:spPr>
          <a:xfrm>
            <a:off x="10774704" y="-1282"/>
            <a:ext cx="1415772" cy="6858000"/>
          </a:xfrm>
          <a:prstGeom prst="rect">
            <a:avLst/>
          </a:prstGeom>
          <a:solidFill>
            <a:srgbClr val="BC2025"/>
          </a:solidFill>
        </p:spPr>
        <p:txBody>
          <a:bodyPr vert="vert" wrap="square" rtlCol="0">
            <a:spAutoFit/>
          </a:bodyPr>
          <a:lstStyle/>
          <a:p>
            <a:pPr algn="ctr"/>
            <a:r>
              <a:rPr lang="en-US" sz="8000" dirty="0"/>
              <a:t>HEAVEN</a:t>
            </a:r>
          </a:p>
        </p:txBody>
      </p:sp>
      <p:sp>
        <p:nvSpPr>
          <p:cNvPr id="5" name="TextBox 4">
            <a:extLst>
              <a:ext uri="{FF2B5EF4-FFF2-40B4-BE49-F238E27FC236}">
                <a16:creationId xmlns:a16="http://schemas.microsoft.com/office/drawing/2014/main" id="{3F2992E1-5F17-5917-8E77-C527466208D8}"/>
              </a:ext>
            </a:extLst>
          </p:cNvPr>
          <p:cNvSpPr txBox="1"/>
          <p:nvPr/>
        </p:nvSpPr>
        <p:spPr>
          <a:xfrm>
            <a:off x="3597780" y="734938"/>
            <a:ext cx="7007551" cy="923330"/>
          </a:xfrm>
          <a:prstGeom prst="rect">
            <a:avLst/>
          </a:prstGeom>
          <a:noFill/>
        </p:spPr>
        <p:txBody>
          <a:bodyPr wrap="square" rtlCol="0">
            <a:spAutoFit/>
          </a:bodyPr>
          <a:lstStyle/>
          <a:p>
            <a:pPr algn="ctr"/>
            <a:r>
              <a:rPr lang="en-US" sz="5400" dirty="0">
                <a:solidFill>
                  <a:srgbClr val="FF0000"/>
                </a:solidFill>
                <a:latin typeface="+mj-lt"/>
              </a:rPr>
              <a:t>Focus on Your Target</a:t>
            </a:r>
          </a:p>
        </p:txBody>
      </p:sp>
    </p:spTree>
    <p:extLst>
      <p:ext uri="{BB962C8B-B14F-4D97-AF65-F5344CB8AC3E}">
        <p14:creationId xmlns:p14="http://schemas.microsoft.com/office/powerpoint/2010/main" val="1440169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a:extLst>
              <a:ext uri="{FF2B5EF4-FFF2-40B4-BE49-F238E27FC236}">
                <a16:creationId xmlns:a16="http://schemas.microsoft.com/office/drawing/2014/main" id="{FACF27F6-399A-8479-41B7-9477764B43D6}"/>
              </a:ext>
            </a:extLst>
          </p:cNvPr>
          <p:cNvPicPr>
            <a:picLocks noChangeAspect="1"/>
          </p:cNvPicPr>
          <p:nvPr/>
        </p:nvPicPr>
        <p:blipFill rotWithShape="1">
          <a:blip r:embed="rId2"/>
          <a:srcRect t="5733" b="11256"/>
          <a:stretch/>
        </p:blipFill>
        <p:spPr>
          <a:xfrm>
            <a:off x="20" y="1282"/>
            <a:ext cx="11382978" cy="6856718"/>
          </a:xfrm>
          <a:prstGeom prst="rect">
            <a:avLst/>
          </a:prstGeom>
        </p:spPr>
      </p:pic>
      <p:sp>
        <p:nvSpPr>
          <p:cNvPr id="4" name="TextBox 3">
            <a:extLst>
              <a:ext uri="{FF2B5EF4-FFF2-40B4-BE49-F238E27FC236}">
                <a16:creationId xmlns:a16="http://schemas.microsoft.com/office/drawing/2014/main" id="{D892F2A7-4007-BD7C-D325-EFCEDEAE14EF}"/>
              </a:ext>
            </a:extLst>
          </p:cNvPr>
          <p:cNvSpPr txBox="1"/>
          <p:nvPr/>
        </p:nvSpPr>
        <p:spPr>
          <a:xfrm>
            <a:off x="10774704" y="-1282"/>
            <a:ext cx="1415772" cy="6858000"/>
          </a:xfrm>
          <a:prstGeom prst="rect">
            <a:avLst/>
          </a:prstGeom>
          <a:solidFill>
            <a:srgbClr val="BC2025"/>
          </a:solidFill>
        </p:spPr>
        <p:txBody>
          <a:bodyPr vert="vert" wrap="square" rtlCol="0">
            <a:spAutoFit/>
          </a:bodyPr>
          <a:lstStyle/>
          <a:p>
            <a:pPr algn="ctr"/>
            <a:r>
              <a:rPr lang="en-US" sz="8000" dirty="0"/>
              <a:t>HEAVEN</a:t>
            </a:r>
          </a:p>
        </p:txBody>
      </p:sp>
      <p:sp>
        <p:nvSpPr>
          <p:cNvPr id="5" name="TextBox 4">
            <a:extLst>
              <a:ext uri="{FF2B5EF4-FFF2-40B4-BE49-F238E27FC236}">
                <a16:creationId xmlns:a16="http://schemas.microsoft.com/office/drawing/2014/main" id="{3F2992E1-5F17-5917-8E77-C527466208D8}"/>
              </a:ext>
            </a:extLst>
          </p:cNvPr>
          <p:cNvSpPr txBox="1"/>
          <p:nvPr/>
        </p:nvSpPr>
        <p:spPr>
          <a:xfrm>
            <a:off x="3597780" y="734938"/>
            <a:ext cx="7007551" cy="923330"/>
          </a:xfrm>
          <a:prstGeom prst="rect">
            <a:avLst/>
          </a:prstGeom>
          <a:noFill/>
        </p:spPr>
        <p:txBody>
          <a:bodyPr wrap="square" rtlCol="0">
            <a:spAutoFit/>
          </a:bodyPr>
          <a:lstStyle/>
          <a:p>
            <a:pPr algn="ctr"/>
            <a:r>
              <a:rPr lang="en-US" sz="5400" dirty="0">
                <a:solidFill>
                  <a:srgbClr val="FF0000"/>
                </a:solidFill>
                <a:latin typeface="+mj-lt"/>
              </a:rPr>
              <a:t>Focus on Your Target</a:t>
            </a:r>
          </a:p>
        </p:txBody>
      </p:sp>
      <p:sp>
        <p:nvSpPr>
          <p:cNvPr id="2" name="TextBox 1">
            <a:extLst>
              <a:ext uri="{FF2B5EF4-FFF2-40B4-BE49-F238E27FC236}">
                <a16:creationId xmlns:a16="http://schemas.microsoft.com/office/drawing/2014/main" id="{3DD97879-9F2E-4E9C-B489-64963A69B34A}"/>
              </a:ext>
            </a:extLst>
          </p:cNvPr>
          <p:cNvSpPr txBox="1"/>
          <p:nvPr/>
        </p:nvSpPr>
        <p:spPr>
          <a:xfrm>
            <a:off x="4871102" y="5292065"/>
            <a:ext cx="5606041" cy="830997"/>
          </a:xfrm>
          <a:prstGeom prst="rect">
            <a:avLst/>
          </a:prstGeom>
          <a:noFill/>
        </p:spPr>
        <p:txBody>
          <a:bodyPr wrap="square" rtlCol="0">
            <a:spAutoFit/>
          </a:bodyPr>
          <a:lstStyle/>
          <a:p>
            <a:pPr algn="r"/>
            <a:r>
              <a:rPr lang="en-US" sz="4800" dirty="0">
                <a:solidFill>
                  <a:srgbClr val="7CC343"/>
                </a:solidFill>
                <a:latin typeface="+mj-lt"/>
              </a:rPr>
              <a:t>What Is Heaven?</a:t>
            </a:r>
          </a:p>
        </p:txBody>
      </p:sp>
    </p:spTree>
    <p:extLst>
      <p:ext uri="{BB962C8B-B14F-4D97-AF65-F5344CB8AC3E}">
        <p14:creationId xmlns:p14="http://schemas.microsoft.com/office/powerpoint/2010/main" val="36023024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ource Sans Pro Black"/>
        <a:ea typeface=""/>
        <a:cs typeface=""/>
      </a:majorFont>
      <a:minorFont>
        <a:latin typeface="Source Sans Pro Semi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2 Sermon Template.potx" id="{B3D6A9BF-8F68-4A58-9C25-C7454ED9A6E3}" vid="{A8F7E920-647D-4164-9543-BEAFE35BBC3B}"/>
    </a:ext>
  </a:extLst>
</a:theme>
</file>

<file path=docProps/app.xml><?xml version="1.0" encoding="utf-8"?>
<Properties xmlns="http://schemas.openxmlformats.org/officeDocument/2006/extended-properties" xmlns:vt="http://schemas.openxmlformats.org/officeDocument/2006/docPropsVTypes">
  <Template/>
  <TotalTime>2986</TotalTime>
  <Words>2873</Words>
  <Application>Microsoft Office PowerPoint</Application>
  <PresentationFormat>Widescreen</PresentationFormat>
  <Paragraphs>128</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Arial Rounded MT Bold</vt:lpstr>
      <vt:lpstr>Source Sans Pro Black</vt:lpstr>
      <vt:lpstr>Source Sans Pro Semibold</vt:lpstr>
      <vt:lpstr>Office Theme</vt:lpstr>
      <vt:lpstr>PowerPoint Presentation</vt:lpstr>
      <vt:lpstr>Some Circumstances in Life Are Painful</vt:lpstr>
      <vt:lpstr>Adam &amp; Eve</vt:lpstr>
      <vt:lpstr>King David</vt:lpstr>
      <vt:lpstr>Luke 13:1-5</vt:lpstr>
      <vt:lpstr>PowerPoint Presentation</vt:lpstr>
      <vt:lpstr>The Problem of Suffering</vt:lpstr>
      <vt:lpstr>PowerPoint Presentation</vt:lpstr>
      <vt:lpstr>PowerPoint Presentation</vt:lpstr>
      <vt:lpstr>What Does “Heaven” Mean?</vt:lpstr>
      <vt:lpstr>The Throne of God</vt:lpstr>
      <vt:lpstr>PowerPoint Presentation</vt:lpstr>
      <vt:lpstr>God’s Separateness From His Creation</vt:lpstr>
      <vt:lpstr>You Are Not Alone</vt:lpstr>
      <vt:lpstr>PowerPoint Presentation</vt:lpstr>
      <vt:lpstr>God Is Involved In His Creation</vt:lpstr>
      <vt:lpstr>God Was Present</vt:lpstr>
      <vt:lpstr>God’s Promises</vt:lpstr>
      <vt:lpstr>PowerPoint Presentation</vt:lpstr>
      <vt:lpstr>Heaven Is the Source</vt:lpstr>
      <vt:lpstr>Focus on God’s Promises</vt:lpstr>
      <vt:lpstr>Focus on God’s Promises</vt:lpstr>
      <vt:lpstr>Focus on God’s Promises</vt:lpstr>
      <vt:lpstr>Focus on God’s Promises</vt:lpstr>
      <vt:lpstr>Focus on God’s Promises</vt:lpstr>
      <vt:lpstr>Focus on God’s Promises</vt:lpstr>
      <vt:lpstr>Focus on God’s Promises</vt:lpstr>
      <vt:lpstr>Conclusion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Willis</dc:creator>
  <cp:lastModifiedBy>Mike Willis</cp:lastModifiedBy>
  <cp:revision>101</cp:revision>
  <dcterms:created xsi:type="dcterms:W3CDTF">2021-11-23T13:46:08Z</dcterms:created>
  <dcterms:modified xsi:type="dcterms:W3CDTF">2023-08-27T01:38:48Z</dcterms:modified>
</cp:coreProperties>
</file>