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 ContentType="image/ti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7" r:id="rId3"/>
    <p:sldId id="278" r:id="rId4"/>
    <p:sldId id="281" r:id="rId5"/>
    <p:sldId id="258" r:id="rId6"/>
    <p:sldId id="259" r:id="rId7"/>
    <p:sldId id="260" r:id="rId8"/>
    <p:sldId id="261" r:id="rId9"/>
    <p:sldId id="262" r:id="rId10"/>
    <p:sldId id="263" r:id="rId11"/>
    <p:sldId id="273" r:id="rId12"/>
    <p:sldId id="279" r:id="rId13"/>
    <p:sldId id="264" r:id="rId14"/>
    <p:sldId id="265" r:id="rId15"/>
    <p:sldId id="266" r:id="rId16"/>
    <p:sldId id="267" r:id="rId17"/>
    <p:sldId id="268" r:id="rId18"/>
    <p:sldId id="269" r:id="rId19"/>
    <p:sldId id="270" r:id="rId20"/>
    <p:sldId id="271" r:id="rId21"/>
    <p:sldId id="272" r:id="rId22"/>
    <p:sldId id="282" r:id="rId23"/>
    <p:sldId id="274" r:id="rId24"/>
    <p:sldId id="275" r:id="rId25"/>
    <p:sldId id="276" r:id="rId2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D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13"/>
  </p:normalViewPr>
  <p:slideViewPr>
    <p:cSldViewPr snapToGrid="0">
      <p:cViewPr varScale="1">
        <p:scale>
          <a:sx n="23" d="100"/>
          <a:sy n="23" d="100"/>
        </p:scale>
        <p:origin x="121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1143000" y="685800"/>
            <a:ext cx="4572000" cy="3429000"/>
          </a:xfrm>
          <a:prstGeom prst="rect">
            <a:avLst/>
          </a:prstGeom>
        </p:spPr>
        <p:txBody>
          <a:bodyPr/>
          <a:lstStyle/>
          <a:p>
            <a:endParaRPr/>
          </a:p>
        </p:txBody>
      </p:sp>
      <p:sp>
        <p:nvSpPr>
          <p:cNvPr id="159" name="Shape 15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804296"/>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21309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0131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12007748" y="13080999"/>
            <a:ext cx="368504" cy="374600"/>
          </a:xfrm>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7" name="Body Level One…"/>
          <p:cNvSpPr txBox="1">
            <a:spLocks noGrp="1"/>
          </p:cNvSpPr>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Close-up of wild plants growing between rocks"/>
          <p:cNvSpPr>
            <a:spLocks noGrp="1"/>
          </p:cNvSpPr>
          <p:nvPr>
            <p:ph type="pic" sz="quarter" idx="21"/>
          </p:nvPr>
        </p:nvSpPr>
        <p:spPr>
          <a:xfrm>
            <a:off x="15430500" y="7085409"/>
            <a:ext cx="8128000" cy="5410201"/>
          </a:xfrm>
          <a:prstGeom prst="rect">
            <a:avLst/>
          </a:prstGeom>
        </p:spPr>
        <p:txBody>
          <a:bodyPr lIns="91439" tIns="45719" rIns="91439" bIns="45719">
            <a:noAutofit/>
          </a:bodyPr>
          <a:lstStyle/>
          <a:p>
            <a:endParaRPr/>
          </a:p>
        </p:txBody>
      </p:sp>
      <p:sp>
        <p:nvSpPr>
          <p:cNvPr id="125" name="Large rock formation under dark clouds with a dirt road in the foreground"/>
          <p:cNvSpPr>
            <a:spLocks noGrp="1"/>
          </p:cNvSpPr>
          <p:nvPr>
            <p:ph type="pic" idx="22"/>
          </p:nvPr>
        </p:nvSpPr>
        <p:spPr>
          <a:xfrm>
            <a:off x="-2933700" y="1270000"/>
            <a:ext cx="22699133" cy="11277600"/>
          </a:xfrm>
          <a:prstGeom prst="rect">
            <a:avLst/>
          </a:prstGeom>
        </p:spPr>
        <p:txBody>
          <a:bodyPr lIns="91439" tIns="45719" rIns="91439" bIns="45719">
            <a:noAutofit/>
          </a:bodyPr>
          <a:lstStyle/>
          <a:p>
            <a:endParaRPr/>
          </a:p>
        </p:txBody>
      </p:sp>
      <p:sp>
        <p:nvSpPr>
          <p:cNvPr id="126" name="Close-up of a wild plant growing between lava rocks"/>
          <p:cNvSpPr>
            <a:spLocks noGrp="1"/>
          </p:cNvSpPr>
          <p:nvPr>
            <p:ph type="pic" sz="quarter" idx="23"/>
          </p:nvPr>
        </p:nvSpPr>
        <p:spPr>
          <a:xfrm>
            <a:off x="15430500" y="1270000"/>
            <a:ext cx="8128000" cy="54102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waterfall surrounded by a green rocky landscape"/>
          <p:cNvSpPr>
            <a:spLocks noGrp="1"/>
          </p:cNvSpPr>
          <p:nvPr>
            <p:ph type="pic" idx="21"/>
          </p:nvPr>
        </p:nvSpPr>
        <p:spPr>
          <a:xfrm>
            <a:off x="-1511300" y="-3721100"/>
            <a:ext cx="28511500" cy="19030242"/>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49" name="Author and Date"/>
          <p:cNvSpPr txBox="1">
            <a:spLocks noGrp="1"/>
          </p:cNvSpPr>
          <p:nvPr>
            <p:ph type="body" sz="quarter" idx="21" hasCustomPrompt="1"/>
          </p:nvPr>
        </p:nvSpPr>
        <p:spPr>
          <a:xfrm>
            <a:off x="1206498" y="11839049"/>
            <a:ext cx="21971004" cy="636979"/>
          </a:xfrm>
          <a:prstGeom prst="rect">
            <a:avLst/>
          </a:prstGeom>
        </p:spPr>
        <p:txBody>
          <a:bodyPr lIns="45719" tIns="45719" rIns="45719" bIns="45719" anchor="b"/>
          <a:lstStyle>
            <a:lvl1pPr marL="0" indent="0" defTabSz="825500">
              <a:lnSpc>
                <a:spcPct val="100000"/>
              </a:lnSpc>
              <a:spcBef>
                <a:spcPts val="0"/>
              </a:spcBef>
              <a:buSzTx/>
              <a:buNone/>
              <a:defRPr sz="3200" b="1"/>
            </a:lvl1pPr>
          </a:lstStyle>
          <a:p>
            <a:r>
              <a:t>Author and Date</a:t>
            </a:r>
          </a:p>
        </p:txBody>
      </p:sp>
      <p:sp>
        <p:nvSpPr>
          <p:cNvPr id="150" name="Presentation Title"/>
          <p:cNvSpPr txBox="1">
            <a:spLocks noGrp="1"/>
          </p:cNvSpPr>
          <p:nvPr>
            <p:ph type="title" hasCustomPrompt="1"/>
          </p:nvPr>
        </p:nvSpPr>
        <p:spPr>
          <a:xfrm>
            <a:off x="1206496" y="2574991"/>
            <a:ext cx="21971006" cy="4648201"/>
          </a:xfrm>
          <a:prstGeom prst="rect">
            <a:avLst/>
          </a:prstGeom>
        </p:spPr>
        <p:txBody>
          <a:bodyPr anchor="b"/>
          <a:lstStyle>
            <a:lvl1pPr>
              <a:defRPr sz="11200" spc="-224"/>
            </a:lvl1pPr>
          </a:lstStyle>
          <a:p>
            <a:r>
              <a:t>Presentation Title</a:t>
            </a:r>
          </a:p>
        </p:txBody>
      </p:sp>
      <p:sp>
        <p:nvSpPr>
          <p:cNvPr id="151" name="Body Level One…"/>
          <p:cNvSpPr txBox="1">
            <a:spLocks noGrp="1"/>
          </p:cNvSpPr>
          <p:nvPr>
            <p:ph type="body" sz="quarter" idx="1" hasCustomPrompt="1"/>
          </p:nvPr>
        </p:nvSpPr>
        <p:spPr>
          <a:xfrm>
            <a:off x="1206499" y="7196865"/>
            <a:ext cx="21971001" cy="1905001"/>
          </a:xfrm>
          <a:prstGeom prst="rect">
            <a:avLst/>
          </a:prstGeom>
        </p:spPr>
        <p:txBody>
          <a:bodyPr/>
          <a:lstStyle>
            <a:lvl1pPr marL="0" indent="0" defTabSz="825500">
              <a:lnSpc>
                <a:spcPct val="100000"/>
              </a:lnSpc>
              <a:spcBef>
                <a:spcPts val="0"/>
              </a:spcBef>
              <a:buSzTx/>
              <a:buNone/>
              <a:defRPr sz="5200" b="1"/>
            </a:lvl1pPr>
            <a:lvl2pPr marL="0" indent="457200" defTabSz="825500">
              <a:lnSpc>
                <a:spcPct val="100000"/>
              </a:lnSpc>
              <a:spcBef>
                <a:spcPts val="0"/>
              </a:spcBef>
              <a:buSzTx/>
              <a:buNone/>
              <a:defRPr sz="5200" b="1"/>
            </a:lvl2pPr>
            <a:lvl3pPr marL="0" indent="914400" defTabSz="825500">
              <a:lnSpc>
                <a:spcPct val="100000"/>
              </a:lnSpc>
              <a:spcBef>
                <a:spcPts val="0"/>
              </a:spcBef>
              <a:buSzTx/>
              <a:buNone/>
              <a:defRPr sz="5200" b="1"/>
            </a:lvl3pPr>
            <a:lvl4pPr marL="0" indent="1371600" defTabSz="825500">
              <a:lnSpc>
                <a:spcPct val="100000"/>
              </a:lnSpc>
              <a:spcBef>
                <a:spcPts val="0"/>
              </a:spcBef>
              <a:buSzTx/>
              <a:buNone/>
              <a:defRPr sz="5200" b="1"/>
            </a:lvl4pPr>
            <a:lvl5pPr marL="0" indent="1828800" defTabSz="825500">
              <a:lnSpc>
                <a:spcPct val="100000"/>
              </a:lnSpc>
              <a:spcBef>
                <a:spcPts val="0"/>
              </a:spcBef>
              <a:buSzTx/>
              <a:buNone/>
              <a:defRPr sz="5200" b="1"/>
            </a:lvl5pPr>
          </a:lstStyle>
          <a:p>
            <a:r>
              <a:t>Presentation Subtitle</a:t>
            </a:r>
          </a:p>
          <a:p>
            <a:pPr lvl="1"/>
            <a:endParaRPr/>
          </a:p>
          <a:p>
            <a:pPr lvl="2"/>
            <a:endParaRPr/>
          </a:p>
          <a:p>
            <a:pPr lvl="3"/>
            <a:endParaRPr/>
          </a:p>
          <a:p>
            <a:pPr lvl="4"/>
            <a:endParaRPr/>
          </a:p>
        </p:txBody>
      </p:sp>
      <p:sp>
        <p:nvSpPr>
          <p:cNvPr id="152" name="Slide Number"/>
          <p:cNvSpPr txBox="1">
            <a:spLocks noGrp="1"/>
          </p:cNvSpPr>
          <p:nvPr>
            <p:ph type="sldNum" sz="quarter" idx="2"/>
          </p:nvPr>
        </p:nvSpPr>
        <p:spPr>
          <a:xfrm>
            <a:off x="12021870" y="13131088"/>
            <a:ext cx="340260" cy="324511"/>
          </a:xfrm>
          <a:prstGeom prst="rect">
            <a:avLst/>
          </a:prstGeom>
        </p:spPr>
        <p:txBody>
          <a:bodyPr/>
          <a:lstStyle>
            <a:lvl1pPr>
              <a:defRPr sz="1600"/>
            </a:lvl1pPr>
          </a:lstStyle>
          <a:p>
            <a:fld id="{86CB4B4D-7CA3-9044-876B-883B54F8677D}" type="slidenum">
              <a:t>‹#›</a:t>
            </a:fld>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Green, hilly landscape"/>
          <p:cNvSpPr>
            <a:spLocks noGrp="1"/>
          </p:cNvSpPr>
          <p:nvPr>
            <p:ph type="pic" idx="21"/>
          </p:nvPr>
        </p:nvSpPr>
        <p:spPr>
          <a:xfrm>
            <a:off x="-431800" y="-4038600"/>
            <a:ext cx="29464000" cy="18034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 </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3" name="Body Level One…"/>
          <p:cNvSpPr txBox="1">
            <a:spLocks noGrp="1"/>
          </p:cNvSpPr>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4" name="Moss-covered rocks"/>
          <p:cNvSpPr>
            <a:spLocks noGrp="1"/>
          </p:cNvSpPr>
          <p:nvPr>
            <p:ph type="pic" sz="half" idx="21"/>
          </p:nvPr>
        </p:nvSpPr>
        <p:spPr>
          <a:xfrm>
            <a:off x="12052303" y="1270000"/>
            <a:ext cx="11188406" cy="11209889"/>
          </a:xfrm>
          <a:prstGeom prst="rect">
            <a:avLst/>
          </a:prstGeom>
        </p:spPr>
        <p:txBody>
          <a:bodyPr lIns="91439" tIns="45719" rIns="91439" bIns="45719">
            <a:noAutofit/>
          </a:bodyPr>
          <a:lstStyle/>
          <a:p>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61" name="Slide Subtitle"/>
          <p:cNvSpPr txBox="1">
            <a:spLocks noGrp="1"/>
          </p:cNvSpPr>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2"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63" name="Large rock formation under dark clouds with a dirt road in the foreground"/>
          <p:cNvSpPr>
            <a:spLocks noGrp="1"/>
          </p:cNvSpPr>
          <p:nvPr>
            <p:ph type="pic" idx="22"/>
          </p:nvPr>
        </p:nvSpPr>
        <p:spPr>
          <a:xfrm>
            <a:off x="6380200" y="1263848"/>
            <a:ext cx="22529801" cy="11193471"/>
          </a:xfrm>
          <a:prstGeom prst="rect">
            <a:avLst/>
          </a:prstGeom>
        </p:spPr>
        <p:txBody>
          <a:bodyPr lIns="91439" tIns="45719" rIns="91439" bIns="45719">
            <a:noAutofit/>
          </a:bodyPr>
          <a:lstStyle/>
          <a:p>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952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952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slow">
    <p:push dir="u"/>
  </p:transition>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7.tif"/><Relationship Id="rId1" Type="http://schemas.openxmlformats.org/officeDocument/2006/relationships/slideLayout" Target="../slideLayouts/slideLayout15.xml"/><Relationship Id="rId5" Type="http://schemas.openxmlformats.org/officeDocument/2006/relationships/image" Target="../media/image10.tif"/><Relationship Id="rId4" Type="http://schemas.openxmlformats.org/officeDocument/2006/relationships/image" Target="../media/image9.tif"/></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6.t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Image" descr="Image"/>
          <p:cNvPicPr>
            <a:picLocks noChangeAspect="1"/>
          </p:cNvPicPr>
          <p:nvPr/>
        </p:nvPicPr>
        <p:blipFill>
          <a:blip r:embed="rId2"/>
          <a:stretch>
            <a:fillRect/>
          </a:stretch>
        </p:blipFill>
        <p:spPr>
          <a:xfrm>
            <a:off x="1144176" y="1009044"/>
            <a:ext cx="11259965" cy="11259964"/>
          </a:xfrm>
          <a:prstGeom prst="rect">
            <a:avLst/>
          </a:prstGeom>
          <a:ln w="12700">
            <a:miter lim="400000"/>
          </a:ln>
        </p:spPr>
      </p:pic>
      <p:sp>
        <p:nvSpPr>
          <p:cNvPr id="162" name="Psalm 139:13-18"/>
          <p:cNvSpPr txBox="1"/>
          <p:nvPr/>
        </p:nvSpPr>
        <p:spPr>
          <a:xfrm>
            <a:off x="12765989" y="9479315"/>
            <a:ext cx="10620193" cy="16394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0400"/>
            </a:lvl1pPr>
          </a:lstStyle>
          <a:p>
            <a:r>
              <a:t>Psalm 139:13-18</a:t>
            </a:r>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2 Timothy 2:22-26…"/>
          <p:cNvSpPr txBox="1"/>
          <p:nvPr/>
        </p:nvSpPr>
        <p:spPr>
          <a:xfrm>
            <a:off x="1600020" y="2768812"/>
            <a:ext cx="21552348" cy="8661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300">
                <a:solidFill>
                  <a:srgbClr val="76D6FF"/>
                </a:solidFill>
              </a:defRPr>
            </a:pPr>
            <a:r>
              <a:t>2 Timothy 2:22-26</a:t>
            </a:r>
          </a:p>
          <a:p>
            <a:pPr algn="r">
              <a:lnSpc>
                <a:spcPct val="120000"/>
              </a:lnSpc>
              <a:spcBef>
                <a:spcPts val="6300"/>
              </a:spcBef>
              <a:defRPr sz="10400"/>
            </a:pPr>
            <a:r>
              <a:t>The </a:t>
            </a:r>
            <a:r>
              <a:rPr>
                <a:solidFill>
                  <a:srgbClr val="76D6FF"/>
                </a:solidFill>
              </a:rPr>
              <a:t>Lord’s</a:t>
            </a:r>
            <a:r>
              <a:t> </a:t>
            </a:r>
            <a:r>
              <a:rPr>
                <a:solidFill>
                  <a:srgbClr val="76D6FF"/>
                </a:solidFill>
              </a:rPr>
              <a:t>Servant</a:t>
            </a:r>
            <a:r>
              <a:rPr>
                <a:solidFill>
                  <a:srgbClr val="FFFB00"/>
                </a:solidFill>
              </a:rPr>
              <a:t> </a:t>
            </a:r>
            <a:r>
              <a:t>must approach the </a:t>
            </a:r>
            <a:r>
              <a:rPr>
                <a:solidFill>
                  <a:srgbClr val="76D6FF"/>
                </a:solidFill>
              </a:rPr>
              <a:t>gender debate</a:t>
            </a:r>
            <a:r>
              <a:t> with </a:t>
            </a:r>
          </a:p>
          <a:p>
            <a:pPr lvl="1" algn="r">
              <a:lnSpc>
                <a:spcPct val="120000"/>
              </a:lnSpc>
              <a:defRPr sz="19500">
                <a:solidFill>
                  <a:srgbClr val="FFFB00"/>
                </a:solidFill>
              </a:defRPr>
            </a:pPr>
            <a:r>
              <a:t>CORRECTION</a:t>
            </a:r>
          </a:p>
        </p:txBody>
      </p:sp>
      <p:sp>
        <p:nvSpPr>
          <p:cNvPr id="185" name="1. How to Respond?"/>
          <p:cNvSpPr txBox="1"/>
          <p:nvPr/>
        </p:nvSpPr>
        <p:spPr>
          <a:xfrm>
            <a:off x="893205" y="1105712"/>
            <a:ext cx="8157903" cy="1180390"/>
          </a:xfrm>
          <a:prstGeom prst="rect">
            <a:avLst/>
          </a:prstGeom>
          <a:solidFill>
            <a:srgbClr val="76D6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6200" b="1">
                <a:solidFill>
                  <a:srgbClr val="000000"/>
                </a:solidFill>
              </a:defRPr>
            </a:pPr>
            <a:r>
              <a:t> 1. How to Respond?</a:t>
            </a:r>
          </a:p>
          <a:p>
            <a:pPr algn="l">
              <a:spcBef>
                <a:spcPts val="600"/>
              </a:spcBef>
              <a:defRPr sz="200">
                <a:solidFill>
                  <a:srgbClr val="000000"/>
                </a:solidFill>
              </a:defRPr>
            </a:pPr>
            <a:endParaRPr/>
          </a:p>
        </p:txBody>
      </p:sp>
    </p:spTree>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2 Tim. 2:22-26…"/>
          <p:cNvSpPr txBox="1"/>
          <p:nvPr/>
        </p:nvSpPr>
        <p:spPr>
          <a:xfrm>
            <a:off x="-1010873" y="4137613"/>
            <a:ext cx="11061833" cy="71512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300">
                <a:solidFill>
                  <a:srgbClr val="76D6FF"/>
                </a:solidFill>
              </a:defRPr>
            </a:pPr>
            <a:r>
              <a:rPr dirty="0"/>
              <a:t>2 Tim. 2:22-26</a:t>
            </a:r>
          </a:p>
          <a:p>
            <a:pPr algn="r">
              <a:spcBef>
                <a:spcPts val="4000"/>
              </a:spcBef>
              <a:defRPr sz="10400"/>
            </a:pPr>
            <a:r>
              <a:rPr dirty="0"/>
              <a:t>The Lord’s </a:t>
            </a:r>
            <a:r>
              <a:rPr sz="15300" dirty="0">
                <a:solidFill>
                  <a:srgbClr val="76D6FF"/>
                </a:solidFill>
              </a:rPr>
              <a:t>Servant</a:t>
            </a:r>
            <a:r>
              <a:rPr dirty="0">
                <a:solidFill>
                  <a:srgbClr val="FFFB00"/>
                </a:solidFill>
              </a:rPr>
              <a:t> </a:t>
            </a:r>
          </a:p>
          <a:p>
            <a:pPr algn="r">
              <a:defRPr sz="10400"/>
            </a:pPr>
            <a:r>
              <a:rPr dirty="0"/>
              <a:t>Must Respond</a:t>
            </a:r>
          </a:p>
        </p:txBody>
      </p:sp>
      <p:sp>
        <p:nvSpPr>
          <p:cNvPr id="224" name="Loving…"/>
          <p:cNvSpPr txBox="1"/>
          <p:nvPr/>
        </p:nvSpPr>
        <p:spPr>
          <a:xfrm>
            <a:off x="11973032" y="-1578284"/>
            <a:ext cx="12796515" cy="16872568"/>
          </a:xfrm>
          <a:prstGeom prst="rect">
            <a:avLst/>
          </a:prstGeom>
          <a:solidFill>
            <a:srgbClr val="76D6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30000"/>
              </a:lnSpc>
              <a:spcBef>
                <a:spcPts val="1900"/>
              </a:spcBef>
              <a:defRPr sz="8200">
                <a:solidFill>
                  <a:srgbClr val="000000"/>
                </a:solidFill>
              </a:defRPr>
            </a:pPr>
            <a:endParaRPr dirty="0"/>
          </a:p>
          <a:p>
            <a:pPr marL="2324100" indent="-1600200" algn="l">
              <a:lnSpc>
                <a:spcPct val="190000"/>
              </a:lnSpc>
              <a:spcBef>
                <a:spcPts val="1900"/>
              </a:spcBef>
              <a:buSzPct val="100000"/>
              <a:buAutoNum type="arabicPeriod"/>
              <a:defRPr sz="10000" b="1">
                <a:solidFill>
                  <a:srgbClr val="000000"/>
                </a:solidFill>
              </a:defRPr>
            </a:pPr>
            <a:r>
              <a:rPr dirty="0"/>
              <a:t>Loving</a:t>
            </a:r>
          </a:p>
          <a:p>
            <a:pPr marL="2324100" indent="-1600200" algn="l">
              <a:lnSpc>
                <a:spcPct val="190000"/>
              </a:lnSpc>
              <a:buSzPct val="100000"/>
              <a:buAutoNum type="arabicPeriod"/>
              <a:defRPr sz="10000" b="1">
                <a:solidFill>
                  <a:srgbClr val="000000"/>
                </a:solidFill>
              </a:defRPr>
            </a:pPr>
            <a:r>
              <a:rPr dirty="0"/>
              <a:t>Understanding</a:t>
            </a:r>
          </a:p>
          <a:p>
            <a:pPr marL="2324100" indent="-1600200" algn="l">
              <a:lnSpc>
                <a:spcPct val="190000"/>
              </a:lnSpc>
              <a:buSzPct val="100000"/>
              <a:buAutoNum type="arabicPeriod"/>
              <a:defRPr sz="10000" b="1">
                <a:solidFill>
                  <a:srgbClr val="000000"/>
                </a:solidFill>
              </a:defRPr>
            </a:pPr>
            <a:r>
              <a:rPr dirty="0"/>
              <a:t>Discernment</a:t>
            </a:r>
          </a:p>
          <a:p>
            <a:pPr marL="2324100" indent="-1600200" algn="l">
              <a:lnSpc>
                <a:spcPct val="190000"/>
              </a:lnSpc>
              <a:spcBef>
                <a:spcPts val="600"/>
              </a:spcBef>
              <a:buSzPct val="100000"/>
              <a:buAutoNum type="arabicPeriod"/>
              <a:defRPr sz="10000" b="1">
                <a:solidFill>
                  <a:srgbClr val="000000"/>
                </a:solidFill>
              </a:defRPr>
            </a:pPr>
            <a:r>
              <a:rPr dirty="0"/>
              <a:t>Correction</a:t>
            </a:r>
            <a:endParaRPr lang="en-US" dirty="0"/>
          </a:p>
          <a:p>
            <a:pPr marL="723900" algn="l">
              <a:lnSpc>
                <a:spcPct val="190000"/>
              </a:lnSpc>
              <a:spcBef>
                <a:spcPts val="600"/>
              </a:spcBef>
              <a:buSzPct val="100000"/>
              <a:defRPr sz="10000" b="1">
                <a:solidFill>
                  <a:srgbClr val="000000"/>
                </a:solidFill>
              </a:defRPr>
            </a:pPr>
            <a:endParaRPr dirty="0"/>
          </a:p>
          <a:p>
            <a:pPr algn="l">
              <a:lnSpc>
                <a:spcPct val="130000"/>
              </a:lnSpc>
              <a:spcBef>
                <a:spcPts val="600"/>
              </a:spcBef>
              <a:defRPr sz="200">
                <a:solidFill>
                  <a:srgbClr val="000000"/>
                </a:solidFill>
              </a:defRPr>
            </a:pPr>
            <a:endParaRPr dirty="0"/>
          </a:p>
        </p:txBody>
      </p:sp>
      <p:sp>
        <p:nvSpPr>
          <p:cNvPr id="225" name="HOW?"/>
          <p:cNvSpPr txBox="1"/>
          <p:nvPr/>
        </p:nvSpPr>
        <p:spPr>
          <a:xfrm>
            <a:off x="1640081" y="677047"/>
            <a:ext cx="8693700" cy="2275751"/>
          </a:xfrm>
          <a:prstGeom prst="rect">
            <a:avLst/>
          </a:prstGeom>
          <a:solidFill>
            <a:srgbClr val="76D6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30000"/>
              </a:lnSpc>
              <a:spcBef>
                <a:spcPts val="1900"/>
              </a:spcBef>
              <a:defRPr sz="2300">
                <a:solidFill>
                  <a:srgbClr val="000000"/>
                </a:solidFill>
              </a:defRPr>
            </a:pPr>
            <a:endParaRPr dirty="0"/>
          </a:p>
          <a:p>
            <a:pPr marL="2789766" indent="-1926166" algn="l">
              <a:buSzPct val="100000"/>
              <a:buAutoNum type="arabicPeriod"/>
              <a:defRPr sz="10400" b="1">
                <a:solidFill>
                  <a:srgbClr val="000000"/>
                </a:solidFill>
              </a:defRPr>
            </a:pPr>
            <a:r>
              <a:rPr dirty="0"/>
              <a:t>HOW?</a:t>
            </a:r>
          </a:p>
          <a:p>
            <a:pPr algn="l">
              <a:lnSpc>
                <a:spcPct val="130000"/>
              </a:lnSpc>
              <a:spcBef>
                <a:spcPts val="600"/>
              </a:spcBef>
              <a:defRPr sz="200">
                <a:solidFill>
                  <a:srgbClr val="000000"/>
                </a:solidFill>
              </a:defRPr>
            </a:pPr>
            <a:endParaRPr dirty="0"/>
          </a:p>
        </p:txBody>
      </p:sp>
    </p:spTree>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 name="2 Timothy 2:22-26…"/>
          <p:cNvSpPr txBox="1"/>
          <p:nvPr/>
        </p:nvSpPr>
        <p:spPr>
          <a:xfrm>
            <a:off x="-67130" y="1672761"/>
            <a:ext cx="11061832" cy="11215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r">
              <a:defRPr sz="7300">
                <a:solidFill>
                  <a:srgbClr val="76D6FF"/>
                </a:solidFill>
              </a:defRPr>
            </a:pPr>
            <a:r>
              <a:rPr dirty="0"/>
              <a:t>2 Timothy 2:22-26</a:t>
            </a:r>
          </a:p>
          <a:p>
            <a:pPr algn="r">
              <a:spcBef>
                <a:spcPts val="4000"/>
              </a:spcBef>
              <a:defRPr sz="10400"/>
            </a:pPr>
            <a:r>
              <a:rPr dirty="0"/>
              <a:t>The Lord’s </a:t>
            </a:r>
            <a:r>
              <a:rPr sz="15300" dirty="0">
                <a:solidFill>
                  <a:srgbClr val="76D6FF"/>
                </a:solidFill>
              </a:rPr>
              <a:t>Servant</a:t>
            </a:r>
            <a:r>
              <a:rPr dirty="0">
                <a:solidFill>
                  <a:srgbClr val="FFFB00"/>
                </a:solidFill>
              </a:rPr>
              <a:t> </a:t>
            </a:r>
          </a:p>
          <a:p>
            <a:pPr algn="r">
              <a:defRPr sz="10400"/>
            </a:pPr>
            <a:r>
              <a:rPr dirty="0"/>
              <a:t>may save souls </a:t>
            </a:r>
          </a:p>
          <a:p>
            <a:pPr algn="r">
              <a:defRPr sz="10400"/>
            </a:pPr>
            <a:r>
              <a:rPr sz="16400" dirty="0">
                <a:solidFill>
                  <a:srgbClr val="76D6FF"/>
                </a:solidFill>
              </a:rPr>
              <a:t>ENSARED</a:t>
            </a:r>
          </a:p>
          <a:p>
            <a:pPr algn="r">
              <a:defRPr sz="10400"/>
            </a:pPr>
            <a:r>
              <a:rPr dirty="0"/>
              <a:t>by Satan</a:t>
            </a:r>
          </a:p>
        </p:txBody>
      </p:sp>
      <p:sp>
        <p:nvSpPr>
          <p:cNvPr id="168" name="Loving…"/>
          <p:cNvSpPr txBox="1"/>
          <p:nvPr/>
        </p:nvSpPr>
        <p:spPr>
          <a:xfrm>
            <a:off x="12192000" y="-985868"/>
            <a:ext cx="12796515" cy="16532475"/>
          </a:xfrm>
          <a:prstGeom prst="rect">
            <a:avLst/>
          </a:prstGeom>
          <a:solidFill>
            <a:srgbClr val="76D6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130000"/>
              </a:lnSpc>
              <a:spcBef>
                <a:spcPts val="1900"/>
              </a:spcBef>
              <a:defRPr sz="8200">
                <a:solidFill>
                  <a:srgbClr val="000000"/>
                </a:solidFill>
              </a:defRPr>
            </a:pPr>
            <a:endParaRPr sz="6500" dirty="0"/>
          </a:p>
          <a:p>
            <a:pPr marL="2324100" indent="-1600200" algn="l">
              <a:lnSpc>
                <a:spcPct val="190000"/>
              </a:lnSpc>
              <a:spcBef>
                <a:spcPts val="1900"/>
              </a:spcBef>
              <a:buSzPct val="100000"/>
              <a:buAutoNum type="arabicPeriod"/>
              <a:defRPr sz="10000" b="1">
                <a:solidFill>
                  <a:srgbClr val="000000"/>
                </a:solidFill>
              </a:defRPr>
            </a:pPr>
            <a:r>
              <a:rPr dirty="0"/>
              <a:t>Loving</a:t>
            </a:r>
          </a:p>
          <a:p>
            <a:pPr marL="2324100" indent="-1600200" algn="l">
              <a:lnSpc>
                <a:spcPct val="190000"/>
              </a:lnSpc>
              <a:buSzPct val="100000"/>
              <a:buAutoNum type="arabicPeriod"/>
              <a:defRPr sz="10000" b="1">
                <a:solidFill>
                  <a:srgbClr val="000000"/>
                </a:solidFill>
              </a:defRPr>
            </a:pPr>
            <a:r>
              <a:rPr dirty="0"/>
              <a:t>Understanding</a:t>
            </a:r>
          </a:p>
          <a:p>
            <a:pPr marL="2324100" indent="-1600200" algn="l">
              <a:lnSpc>
                <a:spcPct val="190000"/>
              </a:lnSpc>
              <a:buSzPct val="100000"/>
              <a:buAutoNum type="arabicPeriod"/>
              <a:defRPr sz="10000" b="1">
                <a:solidFill>
                  <a:srgbClr val="000000"/>
                </a:solidFill>
              </a:defRPr>
            </a:pPr>
            <a:r>
              <a:rPr dirty="0"/>
              <a:t>Discernment</a:t>
            </a:r>
          </a:p>
          <a:p>
            <a:pPr marL="2324100" indent="-1600200" algn="l">
              <a:lnSpc>
                <a:spcPct val="190000"/>
              </a:lnSpc>
              <a:spcBef>
                <a:spcPts val="600"/>
              </a:spcBef>
              <a:buSzPct val="100000"/>
              <a:buAutoNum type="arabicPeriod"/>
              <a:defRPr sz="10000" b="1">
                <a:solidFill>
                  <a:srgbClr val="000000"/>
                </a:solidFill>
              </a:defRPr>
            </a:pPr>
            <a:r>
              <a:rPr dirty="0"/>
              <a:t>Correction</a:t>
            </a:r>
            <a:endParaRPr lang="en-US" dirty="0"/>
          </a:p>
          <a:p>
            <a:pPr marL="723900" algn="l">
              <a:lnSpc>
                <a:spcPct val="190000"/>
              </a:lnSpc>
              <a:spcBef>
                <a:spcPts val="600"/>
              </a:spcBef>
              <a:buSzPct val="100000"/>
              <a:defRPr sz="10000" b="1">
                <a:solidFill>
                  <a:srgbClr val="000000"/>
                </a:solidFill>
              </a:defRPr>
            </a:pPr>
            <a:endParaRPr dirty="0"/>
          </a:p>
          <a:p>
            <a:pPr algn="l">
              <a:lnSpc>
                <a:spcPct val="130000"/>
              </a:lnSpc>
              <a:spcBef>
                <a:spcPts val="600"/>
              </a:spcBef>
              <a:defRPr sz="200">
                <a:solidFill>
                  <a:srgbClr val="000000"/>
                </a:solidFill>
              </a:defRPr>
            </a:pPr>
            <a:endParaRPr dirty="0"/>
          </a:p>
        </p:txBody>
      </p:sp>
    </p:spTree>
    <p:extLst>
      <p:ext uri="{BB962C8B-B14F-4D97-AF65-F5344CB8AC3E}">
        <p14:creationId xmlns:p14="http://schemas.microsoft.com/office/powerpoint/2010/main" val="205735511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2.  What to Respond?"/>
          <p:cNvSpPr txBox="1"/>
          <p:nvPr/>
        </p:nvSpPr>
        <p:spPr>
          <a:xfrm>
            <a:off x="1346818" y="1513790"/>
            <a:ext cx="6837017" cy="2606867"/>
          </a:xfrm>
          <a:prstGeom prst="rect">
            <a:avLst/>
          </a:prstGeom>
          <a:solidFill>
            <a:srgbClr val="76D6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indent="330200" algn="l">
              <a:lnSpc>
                <a:spcPct val="140000"/>
              </a:lnSpc>
              <a:spcBef>
                <a:spcPts val="4400"/>
              </a:spcBef>
              <a:defRPr sz="100" b="1">
                <a:solidFill>
                  <a:srgbClr val="000000"/>
                </a:solidFill>
              </a:defRPr>
            </a:pPr>
            <a:endParaRPr dirty="0"/>
          </a:p>
          <a:p>
            <a:pPr indent="330200" algn="l">
              <a:spcBef>
                <a:spcPts val="800"/>
              </a:spcBef>
              <a:defRPr sz="4800" b="1">
                <a:solidFill>
                  <a:srgbClr val="000000"/>
                </a:solidFill>
              </a:defRPr>
            </a:pPr>
            <a:r>
              <a:rPr sz="6500" dirty="0"/>
              <a:t>2.  </a:t>
            </a:r>
            <a:r>
              <a:rPr sz="10000" dirty="0"/>
              <a:t>What</a:t>
            </a:r>
            <a:r>
              <a:rPr dirty="0"/>
              <a:t> </a:t>
            </a:r>
            <a:endParaRPr lang="en-US" dirty="0"/>
          </a:p>
          <a:p>
            <a:pPr indent="330200" algn="l">
              <a:spcBef>
                <a:spcPts val="800"/>
              </a:spcBef>
              <a:defRPr sz="4800" b="1">
                <a:solidFill>
                  <a:srgbClr val="000000"/>
                </a:solidFill>
              </a:defRPr>
            </a:pPr>
            <a:r>
              <a:rPr lang="en-US" dirty="0"/>
              <a:t>       </a:t>
            </a:r>
            <a:r>
              <a:rPr dirty="0"/>
              <a:t>to Respond?</a:t>
            </a:r>
          </a:p>
        </p:txBody>
      </p:sp>
      <p:sp>
        <p:nvSpPr>
          <p:cNvPr id="188" name="Gen. 1:27  “male and female He created them”…"/>
          <p:cNvSpPr txBox="1"/>
          <p:nvPr/>
        </p:nvSpPr>
        <p:spPr>
          <a:xfrm>
            <a:off x="1634914" y="4621133"/>
            <a:ext cx="22749086" cy="67609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defRPr sz="9000">
                <a:solidFill>
                  <a:srgbClr val="76D6FF"/>
                </a:solidFill>
              </a:defRPr>
            </a:pPr>
            <a:endParaRPr sz="100" dirty="0"/>
          </a:p>
          <a:p>
            <a:pPr marL="1587500" lvl="1" indent="-482600" algn="l">
              <a:lnSpc>
                <a:spcPct val="150000"/>
              </a:lnSpc>
              <a:spcBef>
                <a:spcPts val="5300"/>
              </a:spcBef>
              <a:buSzPct val="100000"/>
              <a:buChar char="•"/>
              <a:defRPr sz="6500">
                <a:solidFill>
                  <a:srgbClr val="76D6FF"/>
                </a:solidFill>
              </a:defRPr>
            </a:pPr>
            <a:r>
              <a:rPr dirty="0">
                <a:solidFill>
                  <a:srgbClr val="FFFFFF"/>
                </a:solidFill>
              </a:rPr>
              <a:t>Gen. 1:27</a:t>
            </a:r>
            <a:r>
              <a:rPr i="1" dirty="0">
                <a:solidFill>
                  <a:srgbClr val="FFFFFF"/>
                </a:solidFill>
              </a:rPr>
              <a:t>  </a:t>
            </a:r>
            <a:r>
              <a:rPr dirty="0">
                <a:solidFill>
                  <a:srgbClr val="FFFFFF"/>
                </a:solidFill>
              </a:rPr>
              <a:t>“male and female He created them”</a:t>
            </a:r>
          </a:p>
          <a:p>
            <a:pPr marL="1587500" lvl="1" indent="-482600" algn="l">
              <a:lnSpc>
                <a:spcPct val="150000"/>
              </a:lnSpc>
              <a:buSzPct val="100000"/>
              <a:buChar char="•"/>
              <a:defRPr sz="6500">
                <a:solidFill>
                  <a:srgbClr val="76D6FF"/>
                </a:solidFill>
              </a:defRPr>
            </a:pPr>
            <a:r>
              <a:rPr dirty="0">
                <a:solidFill>
                  <a:srgbClr val="FFFFFF"/>
                </a:solidFill>
              </a:rPr>
              <a:t>bodies are </a:t>
            </a:r>
            <a:r>
              <a:rPr dirty="0">
                <a:solidFill>
                  <a:srgbClr val="FFFB00"/>
                </a:solidFill>
              </a:rPr>
              <a:t>NOT an accident</a:t>
            </a:r>
            <a:r>
              <a:rPr dirty="0">
                <a:solidFill>
                  <a:srgbClr val="FFFFFF"/>
                </a:solidFill>
              </a:rPr>
              <a:t> or prison</a:t>
            </a:r>
          </a:p>
          <a:p>
            <a:pPr marL="1587500" lvl="1" indent="-482600" algn="l">
              <a:lnSpc>
                <a:spcPct val="150000"/>
              </a:lnSpc>
              <a:buSzPct val="100000"/>
              <a:buChar char="•"/>
              <a:defRPr sz="6500">
                <a:solidFill>
                  <a:srgbClr val="76D6FF"/>
                </a:solidFill>
              </a:defRPr>
            </a:pPr>
            <a:r>
              <a:rPr dirty="0">
                <a:solidFill>
                  <a:srgbClr val="FFFFFF"/>
                </a:solidFill>
              </a:rPr>
              <a:t>bodies are God’s </a:t>
            </a:r>
            <a:r>
              <a:rPr dirty="0">
                <a:solidFill>
                  <a:srgbClr val="FFFB00"/>
                </a:solidFill>
              </a:rPr>
              <a:t>magnificent handiwork!</a:t>
            </a:r>
          </a:p>
          <a:p>
            <a:pPr marL="1587500" lvl="1" indent="-482600" algn="l">
              <a:lnSpc>
                <a:spcPct val="150000"/>
              </a:lnSpc>
              <a:spcBef>
                <a:spcPts val="1200"/>
              </a:spcBef>
              <a:buSzPct val="100000"/>
              <a:buChar char="•"/>
              <a:defRPr sz="6500">
                <a:solidFill>
                  <a:srgbClr val="76D6FF"/>
                </a:solidFill>
              </a:defRPr>
            </a:pPr>
            <a:r>
              <a:rPr dirty="0">
                <a:solidFill>
                  <a:srgbClr val="FFFFFF"/>
                </a:solidFill>
              </a:rPr>
              <a:t>God fashioned your body for you</a:t>
            </a:r>
          </a:p>
        </p:txBody>
      </p:sp>
      <p:sp>
        <p:nvSpPr>
          <p:cNvPr id="189" name="God values the body thru…"/>
          <p:cNvSpPr txBox="1"/>
          <p:nvPr/>
        </p:nvSpPr>
        <p:spPr>
          <a:xfrm>
            <a:off x="8668489" y="1013316"/>
            <a:ext cx="15230857" cy="36078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lgn="l">
              <a:defRPr sz="9000">
                <a:solidFill>
                  <a:srgbClr val="76D6FF"/>
                </a:solidFill>
              </a:defRPr>
            </a:pPr>
            <a:r>
              <a:rPr sz="9500" dirty="0">
                <a:solidFill>
                  <a:srgbClr val="FFFFFF"/>
                </a:solidFill>
              </a:rPr>
              <a:t>God values the body thru</a:t>
            </a:r>
            <a:r>
              <a:rPr sz="9500" dirty="0"/>
              <a:t> </a:t>
            </a:r>
          </a:p>
          <a:p>
            <a:pPr lvl="1" algn="l">
              <a:defRPr sz="13000">
                <a:solidFill>
                  <a:srgbClr val="76D6FF"/>
                </a:solidFill>
              </a:defRPr>
            </a:pPr>
            <a:r>
              <a:rPr sz="14000" dirty="0"/>
              <a:t>CREATION</a:t>
            </a:r>
            <a:r>
              <a:rPr dirty="0"/>
              <a:t>             </a:t>
            </a:r>
          </a:p>
        </p:txBody>
      </p:sp>
    </p:spTree>
  </p:cSld>
  <p:clrMapOvr>
    <a:masterClrMapping/>
  </p:clrMapOvr>
  <p:transition spd="slow">
    <p:push dir="u"/>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withEffect">
                                  <p:stCondLst>
                                    <p:cond delay="0"/>
                                  </p:stCondLst>
                                  <p:iterate>
                                    <p:tmAbs val="0"/>
                                  </p:iterate>
                                  <p:childTnLst>
                                    <p:set>
                                      <p:cBhvr>
                                        <p:cTn id="6" fill="hold"/>
                                        <p:tgtEl>
                                          <p:spTgt spid="188">
                                            <p:bg/>
                                          </p:spTgt>
                                        </p:tgtEl>
                                        <p:attrNameLst>
                                          <p:attrName>style.visibility</p:attrName>
                                        </p:attrNameLst>
                                      </p:cBhvr>
                                      <p:to>
                                        <p:strVal val="visible"/>
                                      </p:to>
                                    </p:set>
                                    <p:anim calcmode="lin" valueType="num">
                                      <p:cBhvr>
                                        <p:cTn id="7" dur="1000" fill="hold"/>
                                        <p:tgtEl>
                                          <p:spTgt spid="188">
                                            <p:bg/>
                                          </p:spTgt>
                                        </p:tgtEl>
                                        <p:attrNameLst>
                                          <p:attrName>ppt_x</p:attrName>
                                        </p:attrNameLst>
                                      </p:cBhvr>
                                      <p:tavLst>
                                        <p:tav tm="0">
                                          <p:val>
                                            <p:strVal val="0-#ppt_w/2"/>
                                          </p:val>
                                        </p:tav>
                                        <p:tav tm="100000">
                                          <p:val>
                                            <p:strVal val="#ppt_x"/>
                                          </p:val>
                                        </p:tav>
                                      </p:tavLst>
                                    </p:anim>
                                    <p:anim calcmode="lin" valueType="num">
                                      <p:cBhvr>
                                        <p:cTn id="8" dur="1000" fill="hold"/>
                                        <p:tgtEl>
                                          <p:spTgt spid="188">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88">
                                            <p:txEl>
                                              <p:pRg st="0" end="0"/>
                                            </p:txEl>
                                          </p:spTgt>
                                        </p:tgtEl>
                                        <p:attrNameLst>
                                          <p:attrName>style.visibility</p:attrName>
                                        </p:attrNameLst>
                                      </p:cBhvr>
                                      <p:to>
                                        <p:strVal val="visible"/>
                                      </p:to>
                                    </p:set>
                                    <p:anim calcmode="lin" valueType="num">
                                      <p:cBhvr>
                                        <p:cTn id="11" dur="1000" fill="hold"/>
                                        <p:tgtEl>
                                          <p:spTgt spid="188">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18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0"/>
                                  </p:stCondLst>
                                  <p:iterate>
                                    <p:tmAbs val="0"/>
                                  </p:iterate>
                                  <p:childTnLst>
                                    <p:set>
                                      <p:cBhvr>
                                        <p:cTn id="14" fill="hold"/>
                                        <p:tgtEl>
                                          <p:spTgt spid="188">
                                            <p:txEl>
                                              <p:pRg st="1" end="1"/>
                                            </p:txEl>
                                          </p:spTgt>
                                        </p:tgtEl>
                                        <p:attrNameLst>
                                          <p:attrName>style.visibility</p:attrName>
                                        </p:attrNameLst>
                                      </p:cBhvr>
                                      <p:to>
                                        <p:strVal val="visible"/>
                                      </p:to>
                                    </p:set>
                                    <p:anim calcmode="lin" valueType="num">
                                      <p:cBhvr>
                                        <p:cTn id="15" dur="1000" fill="hold"/>
                                        <p:tgtEl>
                                          <p:spTgt spid="188">
                                            <p:txEl>
                                              <p:pRg st="1" end="1"/>
                                            </p:txEl>
                                          </p:spTgt>
                                        </p:tgtEl>
                                        <p:attrNameLst>
                                          <p:attrName>ppt_x</p:attrName>
                                        </p:attrNameLst>
                                      </p:cBhvr>
                                      <p:tavLst>
                                        <p:tav tm="0">
                                          <p:val>
                                            <p:strVal val="0-#ppt_w/2"/>
                                          </p:val>
                                        </p:tav>
                                        <p:tav tm="100000">
                                          <p:val>
                                            <p:strVal val="#ppt_x"/>
                                          </p:val>
                                        </p:tav>
                                      </p:tavLst>
                                    </p:anim>
                                    <p:anim calcmode="lin" valueType="num">
                                      <p:cBhvr>
                                        <p:cTn id="16" dur="1000" fill="hold"/>
                                        <p:tgtEl>
                                          <p:spTgt spid="18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1" nodeType="clickEffect">
                                  <p:stCondLst>
                                    <p:cond delay="0"/>
                                  </p:stCondLst>
                                  <p:iterate>
                                    <p:tmAbs val="0"/>
                                  </p:iterate>
                                  <p:childTnLst>
                                    <p:set>
                                      <p:cBhvr>
                                        <p:cTn id="20" fill="hold"/>
                                        <p:tgtEl>
                                          <p:spTgt spid="188">
                                            <p:txEl>
                                              <p:pRg st="2" end="2"/>
                                            </p:txEl>
                                          </p:spTgt>
                                        </p:tgtEl>
                                        <p:attrNameLst>
                                          <p:attrName>style.visibility</p:attrName>
                                        </p:attrNameLst>
                                      </p:cBhvr>
                                      <p:to>
                                        <p:strVal val="visible"/>
                                      </p:to>
                                    </p:set>
                                    <p:anim calcmode="lin" valueType="num">
                                      <p:cBhvr>
                                        <p:cTn id="21" dur="1000" fill="hold"/>
                                        <p:tgtEl>
                                          <p:spTgt spid="188">
                                            <p:txEl>
                                              <p:pRg st="2" end="2"/>
                                            </p:txEl>
                                          </p:spTgt>
                                        </p:tgtEl>
                                        <p:attrNameLst>
                                          <p:attrName>ppt_x</p:attrName>
                                        </p:attrNameLst>
                                      </p:cBhvr>
                                      <p:tavLst>
                                        <p:tav tm="0">
                                          <p:val>
                                            <p:strVal val="0-#ppt_w/2"/>
                                          </p:val>
                                        </p:tav>
                                        <p:tav tm="100000">
                                          <p:val>
                                            <p:strVal val="#ppt_x"/>
                                          </p:val>
                                        </p:tav>
                                      </p:tavLst>
                                    </p:anim>
                                    <p:anim calcmode="lin" valueType="num">
                                      <p:cBhvr>
                                        <p:cTn id="22" dur="1000" fill="hold"/>
                                        <p:tgtEl>
                                          <p:spTgt spid="188">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8" fill="hold" grpId="1" nodeType="withEffect">
                                  <p:stCondLst>
                                    <p:cond delay="0"/>
                                  </p:stCondLst>
                                  <p:iterate>
                                    <p:tmAbs val="0"/>
                                  </p:iterate>
                                  <p:childTnLst>
                                    <p:set>
                                      <p:cBhvr>
                                        <p:cTn id="24" fill="hold"/>
                                        <p:tgtEl>
                                          <p:spTgt spid="188">
                                            <p:txEl>
                                              <p:pRg st="3" end="3"/>
                                            </p:txEl>
                                          </p:spTgt>
                                        </p:tgtEl>
                                        <p:attrNameLst>
                                          <p:attrName>style.visibility</p:attrName>
                                        </p:attrNameLst>
                                      </p:cBhvr>
                                      <p:to>
                                        <p:strVal val="visible"/>
                                      </p:to>
                                    </p:set>
                                    <p:anim calcmode="lin" valueType="num">
                                      <p:cBhvr>
                                        <p:cTn id="25" dur="1000" fill="hold"/>
                                        <p:tgtEl>
                                          <p:spTgt spid="188">
                                            <p:txEl>
                                              <p:pRg st="3" end="3"/>
                                            </p:txEl>
                                          </p:spTgt>
                                        </p:tgtEl>
                                        <p:attrNameLst>
                                          <p:attrName>ppt_x</p:attrName>
                                        </p:attrNameLst>
                                      </p:cBhvr>
                                      <p:tavLst>
                                        <p:tav tm="0">
                                          <p:val>
                                            <p:strVal val="0-#ppt_w/2"/>
                                          </p:val>
                                        </p:tav>
                                        <p:tav tm="100000">
                                          <p:val>
                                            <p:strVal val="#ppt_x"/>
                                          </p:val>
                                        </p:tav>
                                      </p:tavLst>
                                    </p:anim>
                                    <p:anim calcmode="lin" valueType="num">
                                      <p:cBhvr>
                                        <p:cTn id="26" dur="1000" fill="hold"/>
                                        <p:tgtEl>
                                          <p:spTgt spid="188">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8" fill="hold" grpId="1" nodeType="withEffect">
                                  <p:stCondLst>
                                    <p:cond delay="0"/>
                                  </p:stCondLst>
                                  <p:iterate>
                                    <p:tmAbs val="0"/>
                                  </p:iterate>
                                  <p:childTnLst>
                                    <p:set>
                                      <p:cBhvr>
                                        <p:cTn id="28" fill="hold"/>
                                        <p:tgtEl>
                                          <p:spTgt spid="188">
                                            <p:txEl>
                                              <p:pRg st="4" end="4"/>
                                            </p:txEl>
                                          </p:spTgt>
                                        </p:tgtEl>
                                        <p:attrNameLst>
                                          <p:attrName>style.visibility</p:attrName>
                                        </p:attrNameLst>
                                      </p:cBhvr>
                                      <p:to>
                                        <p:strVal val="visible"/>
                                      </p:to>
                                    </p:set>
                                    <p:anim calcmode="lin" valueType="num">
                                      <p:cBhvr>
                                        <p:cTn id="29" dur="1000" fill="hold"/>
                                        <p:tgtEl>
                                          <p:spTgt spid="188">
                                            <p:txEl>
                                              <p:pRg st="4" end="4"/>
                                            </p:txEl>
                                          </p:spTgt>
                                        </p:tgtEl>
                                        <p:attrNameLst>
                                          <p:attrName>ppt_x</p:attrName>
                                        </p:attrNameLst>
                                      </p:cBhvr>
                                      <p:tavLst>
                                        <p:tav tm="0">
                                          <p:val>
                                            <p:strVal val="0-#ppt_w/2"/>
                                          </p:val>
                                        </p:tav>
                                        <p:tav tm="100000">
                                          <p:val>
                                            <p:strVal val="#ppt_x"/>
                                          </p:val>
                                        </p:tav>
                                      </p:tavLst>
                                    </p:anim>
                                    <p:anim calcmode="lin" valueType="num">
                                      <p:cBhvr>
                                        <p:cTn id="30" dur="1000" fill="hold"/>
                                        <p:tgtEl>
                                          <p:spTgt spid="18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1" nodeType="clickEffect">
                                  <p:stCondLst>
                                    <p:cond delay="0"/>
                                  </p:stCondLst>
                                  <p:iterate>
                                    <p:tmAbs val="0"/>
                                  </p:iterate>
                                  <p:childTnLst>
                                    <p:set>
                                      <p:cBhvr>
                                        <p:cTn id="34" fill="hold"/>
                                        <p:tgtEl>
                                          <p:spTgt spid="188">
                                            <p:txEl>
                                              <p:pRg st="5" end="5"/>
                                            </p:txEl>
                                          </p:spTgt>
                                        </p:tgtEl>
                                        <p:attrNameLst>
                                          <p:attrName>style.visibility</p:attrName>
                                        </p:attrNameLst>
                                      </p:cBhvr>
                                      <p:to>
                                        <p:strVal val="visible"/>
                                      </p:to>
                                    </p:set>
                                    <p:anim calcmode="lin" valueType="num">
                                      <p:cBhvr>
                                        <p:cTn id="35" dur="1000" fill="hold"/>
                                        <p:tgtEl>
                                          <p:spTgt spid="188">
                                            <p:txEl>
                                              <p:pRg st="5" end="5"/>
                                            </p:txEl>
                                          </p:spTgt>
                                        </p:tgtEl>
                                        <p:attrNameLst>
                                          <p:attrName>ppt_x</p:attrName>
                                        </p:attrNameLst>
                                      </p:cBhvr>
                                      <p:tavLst>
                                        <p:tav tm="0">
                                          <p:val>
                                            <p:strVal val="0-#ppt_w/2"/>
                                          </p:val>
                                        </p:tav>
                                        <p:tav tm="100000">
                                          <p:val>
                                            <p:strVal val="#ppt_x"/>
                                          </p:val>
                                        </p:tav>
                                      </p:tavLst>
                                    </p:anim>
                                    <p:anim calcmode="lin" valueType="num">
                                      <p:cBhvr>
                                        <p:cTn id="36" dur="1000" fill="hold"/>
                                        <p:tgtEl>
                                          <p:spTgt spid="18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1" uiExpand="1"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God values the body thru…"/>
          <p:cNvSpPr txBox="1"/>
          <p:nvPr/>
        </p:nvSpPr>
        <p:spPr>
          <a:xfrm>
            <a:off x="716582" y="894458"/>
            <a:ext cx="21677126" cy="3544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defRPr sz="9000">
                <a:solidFill>
                  <a:srgbClr val="76D6FF"/>
                </a:solidFill>
              </a:defRPr>
            </a:pPr>
            <a:r>
              <a:rPr>
                <a:solidFill>
                  <a:srgbClr val="FFFFFF"/>
                </a:solidFill>
              </a:rPr>
              <a:t>God values the body thru</a:t>
            </a:r>
            <a:r>
              <a:t> </a:t>
            </a:r>
          </a:p>
          <a:p>
            <a:pPr lvl="1" algn="l">
              <a:defRPr sz="11000">
                <a:solidFill>
                  <a:srgbClr val="76D6FF"/>
                </a:solidFill>
              </a:defRPr>
            </a:pPr>
            <a:r>
              <a:rPr sz="14000"/>
              <a:t>IMAGE BEARING</a:t>
            </a:r>
            <a:r>
              <a:t> </a:t>
            </a:r>
          </a:p>
        </p:txBody>
      </p:sp>
      <p:sp>
        <p:nvSpPr>
          <p:cNvPr id="192" name="2.  What to Respond?"/>
          <p:cNvSpPr txBox="1"/>
          <p:nvPr/>
        </p:nvSpPr>
        <p:spPr>
          <a:xfrm>
            <a:off x="17203146" y="954444"/>
            <a:ext cx="6837017" cy="939751"/>
          </a:xfrm>
          <a:prstGeom prst="rect">
            <a:avLst/>
          </a:prstGeom>
          <a:solidFill>
            <a:srgbClr val="76D6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indent="330200" algn="l">
              <a:lnSpc>
                <a:spcPct val="140000"/>
              </a:lnSpc>
              <a:spcBef>
                <a:spcPts val="4400"/>
              </a:spcBef>
              <a:defRPr sz="100" b="1">
                <a:solidFill>
                  <a:srgbClr val="000000"/>
                </a:solidFill>
              </a:defRPr>
            </a:pPr>
            <a:endParaRPr dirty="0"/>
          </a:p>
          <a:p>
            <a:pPr indent="330200" algn="l">
              <a:spcBef>
                <a:spcPts val="800"/>
              </a:spcBef>
              <a:defRPr sz="4800" b="1">
                <a:solidFill>
                  <a:srgbClr val="000000"/>
                </a:solidFill>
              </a:defRPr>
            </a:pPr>
            <a:r>
              <a:rPr dirty="0"/>
              <a:t>2.  What to Respond?</a:t>
            </a:r>
          </a:p>
        </p:txBody>
      </p:sp>
      <p:sp>
        <p:nvSpPr>
          <p:cNvPr id="193" name="Gen. 1:26- 27  “make man in our image … in the image of God he created him, male &amp; female he created them”…"/>
          <p:cNvSpPr txBox="1"/>
          <p:nvPr/>
        </p:nvSpPr>
        <p:spPr>
          <a:xfrm>
            <a:off x="2879493" y="5683394"/>
            <a:ext cx="19723332" cy="55399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1587500" lvl="1" indent="-482600" algn="l">
              <a:spcBef>
                <a:spcPts val="5300"/>
              </a:spcBef>
              <a:buSzPct val="100000"/>
              <a:buChar char="•"/>
              <a:defRPr sz="6500">
                <a:solidFill>
                  <a:srgbClr val="76D6FF"/>
                </a:solidFill>
              </a:defRPr>
            </a:pPr>
            <a:r>
              <a:rPr dirty="0">
                <a:solidFill>
                  <a:srgbClr val="FFFFFF"/>
                </a:solidFill>
              </a:rPr>
              <a:t>Gen. 1:26- 27 “make man </a:t>
            </a:r>
            <a:r>
              <a:rPr dirty="0">
                <a:solidFill>
                  <a:schemeClr val="tx1"/>
                </a:solidFill>
              </a:rPr>
              <a:t>in our </a:t>
            </a:r>
            <a:r>
              <a:rPr dirty="0">
                <a:solidFill>
                  <a:srgbClr val="FFFB00"/>
                </a:solidFill>
              </a:rPr>
              <a:t>image</a:t>
            </a:r>
            <a:r>
              <a:rPr lang="en-US" dirty="0">
                <a:solidFill>
                  <a:schemeClr val="tx1"/>
                </a:solidFill>
              </a:rPr>
              <a:t>…</a:t>
            </a:r>
            <a:r>
              <a:rPr dirty="0">
                <a:solidFill>
                  <a:srgbClr val="FFFFFF"/>
                </a:solidFill>
              </a:rPr>
              <a:t>in the </a:t>
            </a:r>
            <a:r>
              <a:rPr dirty="0">
                <a:solidFill>
                  <a:srgbClr val="FFFF00"/>
                </a:solidFill>
              </a:rPr>
              <a:t>image of God </a:t>
            </a:r>
            <a:r>
              <a:rPr lang="en-US" dirty="0">
                <a:solidFill>
                  <a:srgbClr val="FFFFFF"/>
                </a:solidFill>
              </a:rPr>
              <a:t>H</a:t>
            </a:r>
            <a:r>
              <a:rPr dirty="0">
                <a:solidFill>
                  <a:srgbClr val="FFFFFF"/>
                </a:solidFill>
              </a:rPr>
              <a:t>e created him, </a:t>
            </a:r>
            <a:r>
              <a:rPr dirty="0">
                <a:solidFill>
                  <a:srgbClr val="FFFF00"/>
                </a:solidFill>
              </a:rPr>
              <a:t>male &amp; female</a:t>
            </a:r>
            <a:r>
              <a:rPr dirty="0">
                <a:solidFill>
                  <a:srgbClr val="FFFFFF"/>
                </a:solidFill>
              </a:rPr>
              <a:t> </a:t>
            </a:r>
            <a:r>
              <a:rPr lang="en-US" dirty="0">
                <a:solidFill>
                  <a:srgbClr val="FFFFFF"/>
                </a:solidFill>
              </a:rPr>
              <a:t> H</a:t>
            </a:r>
            <a:r>
              <a:rPr dirty="0">
                <a:solidFill>
                  <a:srgbClr val="FFFFFF"/>
                </a:solidFill>
              </a:rPr>
              <a:t>e created them”</a:t>
            </a:r>
          </a:p>
          <a:p>
            <a:pPr marL="1453444" lvl="1" indent="-348544" algn="l">
              <a:spcBef>
                <a:spcPts val="3400"/>
              </a:spcBef>
              <a:buSzPct val="100000"/>
              <a:buChar char="•"/>
              <a:defRPr sz="9000">
                <a:solidFill>
                  <a:srgbClr val="76D6FF"/>
                </a:solidFill>
              </a:defRPr>
            </a:pPr>
            <a:r>
              <a:rPr sz="6500" dirty="0">
                <a:solidFill>
                  <a:srgbClr val="FFFFFF"/>
                </a:solidFill>
              </a:rPr>
              <a:t>God created your body to </a:t>
            </a:r>
            <a:r>
              <a:rPr sz="6500" dirty="0">
                <a:solidFill>
                  <a:srgbClr val="FFFB00"/>
                </a:solidFill>
              </a:rPr>
              <a:t>bear </a:t>
            </a:r>
            <a:r>
              <a:rPr lang="en-US" sz="6500">
                <a:solidFill>
                  <a:srgbClr val="FFFB00"/>
                </a:solidFill>
              </a:rPr>
              <a:t>His</a:t>
            </a:r>
            <a:r>
              <a:rPr sz="6500">
                <a:solidFill>
                  <a:srgbClr val="FFFB00"/>
                </a:solidFill>
              </a:rPr>
              <a:t> </a:t>
            </a:r>
            <a:r>
              <a:rPr sz="6500" smtClean="0">
                <a:solidFill>
                  <a:srgbClr val="FFFB00"/>
                </a:solidFill>
              </a:rPr>
              <a:t>image </a:t>
            </a:r>
            <a:r>
              <a:rPr sz="6500" dirty="0">
                <a:solidFill>
                  <a:srgbClr val="FFFFFF"/>
                </a:solidFill>
              </a:rPr>
              <a:t>to the world!</a:t>
            </a:r>
            <a:r>
              <a:rPr sz="6500" dirty="0"/>
              <a:t> </a:t>
            </a:r>
            <a:r>
              <a:rPr sz="5500" dirty="0"/>
              <a:t> </a:t>
            </a:r>
          </a:p>
        </p:txBody>
      </p:sp>
    </p:spTree>
  </p:cSld>
  <p:clrMapOvr>
    <a:masterClrMapping/>
  </p:clrMapOvr>
  <p:transition spd="slow">
    <p:push dir="u"/>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withEffect">
                                  <p:stCondLst>
                                    <p:cond delay="0"/>
                                  </p:stCondLst>
                                  <p:iterate>
                                    <p:tmAbs val="0"/>
                                  </p:iterate>
                                  <p:childTnLst>
                                    <p:set>
                                      <p:cBhvr>
                                        <p:cTn id="6" fill="hold"/>
                                        <p:tgtEl>
                                          <p:spTgt spid="193">
                                            <p:bg/>
                                          </p:spTgt>
                                        </p:tgtEl>
                                        <p:attrNameLst>
                                          <p:attrName>style.visibility</p:attrName>
                                        </p:attrNameLst>
                                      </p:cBhvr>
                                      <p:to>
                                        <p:strVal val="visible"/>
                                      </p:to>
                                    </p:set>
                                    <p:anim calcmode="lin" valueType="num">
                                      <p:cBhvr>
                                        <p:cTn id="7" dur="1000" fill="hold"/>
                                        <p:tgtEl>
                                          <p:spTgt spid="193">
                                            <p:bg/>
                                          </p:spTgt>
                                        </p:tgtEl>
                                        <p:attrNameLst>
                                          <p:attrName>ppt_x</p:attrName>
                                        </p:attrNameLst>
                                      </p:cBhvr>
                                      <p:tavLst>
                                        <p:tav tm="0">
                                          <p:val>
                                            <p:strVal val="0-#ppt_w/2"/>
                                          </p:val>
                                        </p:tav>
                                        <p:tav tm="100000">
                                          <p:val>
                                            <p:strVal val="#ppt_x"/>
                                          </p:val>
                                        </p:tav>
                                      </p:tavLst>
                                    </p:anim>
                                    <p:anim calcmode="lin" valueType="num">
                                      <p:cBhvr>
                                        <p:cTn id="8" dur="1000" fill="hold"/>
                                        <p:tgtEl>
                                          <p:spTgt spid="193">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93">
                                            <p:txEl>
                                              <p:pRg st="0" end="0"/>
                                            </p:txEl>
                                          </p:spTgt>
                                        </p:tgtEl>
                                        <p:attrNameLst>
                                          <p:attrName>style.visibility</p:attrName>
                                        </p:attrNameLst>
                                      </p:cBhvr>
                                      <p:to>
                                        <p:strVal val="visible"/>
                                      </p:to>
                                    </p:set>
                                    <p:anim calcmode="lin" valueType="num">
                                      <p:cBhvr>
                                        <p:cTn id="11" dur="1000" fill="hold"/>
                                        <p:tgtEl>
                                          <p:spTgt spid="193">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19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0"/>
                                  </p:stCondLst>
                                  <p:iterate>
                                    <p:tmAbs val="0"/>
                                  </p:iterate>
                                  <p:childTnLst>
                                    <p:set>
                                      <p:cBhvr>
                                        <p:cTn id="14" fill="hold"/>
                                        <p:tgtEl>
                                          <p:spTgt spid="193">
                                            <p:txEl>
                                              <p:pRg st="1" end="1"/>
                                            </p:txEl>
                                          </p:spTgt>
                                        </p:tgtEl>
                                        <p:attrNameLst>
                                          <p:attrName>style.visibility</p:attrName>
                                        </p:attrNameLst>
                                      </p:cBhvr>
                                      <p:to>
                                        <p:strVal val="visible"/>
                                      </p:to>
                                    </p:set>
                                    <p:anim calcmode="lin" valueType="num">
                                      <p:cBhvr>
                                        <p:cTn id="15" dur="1000" fill="hold"/>
                                        <p:tgtEl>
                                          <p:spTgt spid="193">
                                            <p:txEl>
                                              <p:pRg st="1" end="1"/>
                                            </p:txEl>
                                          </p:spTgt>
                                        </p:tgtEl>
                                        <p:attrNameLst>
                                          <p:attrName>ppt_x</p:attrName>
                                        </p:attrNameLst>
                                      </p:cBhvr>
                                      <p:tavLst>
                                        <p:tav tm="0">
                                          <p:val>
                                            <p:strVal val="0-#ppt_w/2"/>
                                          </p:val>
                                        </p:tav>
                                        <p:tav tm="100000">
                                          <p:val>
                                            <p:strVal val="#ppt_x"/>
                                          </p:val>
                                        </p:tav>
                                      </p:tavLst>
                                    </p:anim>
                                    <p:anim calcmode="lin" valueType="num">
                                      <p:cBhvr>
                                        <p:cTn id="16" dur="1000" fill="hold"/>
                                        <p:tgtEl>
                                          <p:spTgt spid="19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1" uiExpand="1" build="p" bldLvl="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male &amp; female, uniquely different, yet magnificently complimentary…"/>
          <p:cNvSpPr txBox="1"/>
          <p:nvPr/>
        </p:nvSpPr>
        <p:spPr>
          <a:xfrm>
            <a:off x="302681" y="4178246"/>
            <a:ext cx="23805397" cy="8458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1587500" lvl="1" indent="-482600" algn="l">
              <a:lnSpc>
                <a:spcPct val="120000"/>
              </a:lnSpc>
              <a:spcBef>
                <a:spcPts val="5600"/>
              </a:spcBef>
              <a:buClr>
                <a:srgbClr val="FFFFFF"/>
              </a:buClr>
              <a:buSzPct val="100000"/>
              <a:buChar char="•"/>
              <a:defRPr sz="5500">
                <a:solidFill>
                  <a:srgbClr val="76D6FF"/>
                </a:solidFill>
              </a:defRPr>
            </a:pPr>
            <a:r>
              <a:rPr sz="5700" dirty="0">
                <a:solidFill>
                  <a:srgbClr val="FFFFFF"/>
                </a:solidFill>
              </a:rPr>
              <a:t>male &amp; female, uniquely different, yet magnificently complimentary</a:t>
            </a:r>
          </a:p>
          <a:p>
            <a:pPr marL="1587500" lvl="1" indent="-482600" algn="l">
              <a:lnSpc>
                <a:spcPct val="120000"/>
              </a:lnSpc>
              <a:spcBef>
                <a:spcPts val="1700"/>
              </a:spcBef>
              <a:buClr>
                <a:srgbClr val="FFFFFF"/>
              </a:buClr>
              <a:buSzPct val="100000"/>
              <a:buChar char="•"/>
              <a:defRPr sz="5500">
                <a:solidFill>
                  <a:srgbClr val="76D6FF"/>
                </a:solidFill>
              </a:defRPr>
            </a:pPr>
            <a:r>
              <a:rPr sz="5700" dirty="0">
                <a:solidFill>
                  <a:srgbClr val="FFFFFF"/>
                </a:solidFill>
              </a:rPr>
              <a:t>Gen. 2:24  “they shall become </a:t>
            </a:r>
            <a:r>
              <a:rPr sz="5700" dirty="0">
                <a:solidFill>
                  <a:srgbClr val="FFFB00"/>
                </a:solidFill>
              </a:rPr>
              <a:t>one flesh”</a:t>
            </a:r>
          </a:p>
          <a:p>
            <a:pPr marL="1587500" lvl="1" indent="-482600" algn="l">
              <a:lnSpc>
                <a:spcPct val="120000"/>
              </a:lnSpc>
              <a:spcBef>
                <a:spcPts val="1700"/>
              </a:spcBef>
              <a:buClr>
                <a:srgbClr val="FFFFFF"/>
              </a:buClr>
              <a:buSzPct val="100000"/>
              <a:buChar char="•"/>
              <a:defRPr sz="5500">
                <a:solidFill>
                  <a:srgbClr val="76D6FF"/>
                </a:solidFill>
              </a:defRPr>
            </a:pPr>
            <a:r>
              <a:rPr sz="5700" dirty="0">
                <a:solidFill>
                  <a:srgbClr val="FFFFFF"/>
                </a:solidFill>
              </a:rPr>
              <a:t>Gen. 2:18  “not good that man should be alone. I will make him a </a:t>
            </a:r>
            <a:r>
              <a:rPr sz="5700" dirty="0">
                <a:solidFill>
                  <a:srgbClr val="FFFB00"/>
                </a:solidFill>
              </a:rPr>
              <a:t>helper comparable</a:t>
            </a:r>
            <a:r>
              <a:rPr sz="5700" dirty="0">
                <a:solidFill>
                  <a:srgbClr val="FFFFFF"/>
                </a:solidFill>
              </a:rPr>
              <a:t> to him”</a:t>
            </a:r>
          </a:p>
          <a:p>
            <a:pPr marL="1587500" lvl="1" indent="-482600" algn="l">
              <a:lnSpc>
                <a:spcPct val="120000"/>
              </a:lnSpc>
              <a:spcBef>
                <a:spcPts val="1700"/>
              </a:spcBef>
              <a:buClr>
                <a:srgbClr val="FFFFFF"/>
              </a:buClr>
              <a:buSzPct val="100000"/>
              <a:buChar char="•"/>
              <a:defRPr sz="5500">
                <a:solidFill>
                  <a:srgbClr val="76D6FF"/>
                </a:solidFill>
              </a:defRPr>
            </a:pPr>
            <a:r>
              <a:rPr sz="5700" dirty="0">
                <a:solidFill>
                  <a:srgbClr val="FFFFFF"/>
                </a:solidFill>
              </a:rPr>
              <a:t>Prov. 18:22 </a:t>
            </a:r>
            <a:r>
              <a:rPr lang="en-US" sz="5700" dirty="0">
                <a:solidFill>
                  <a:srgbClr val="FFFFFF"/>
                </a:solidFill>
              </a:rPr>
              <a:t> </a:t>
            </a:r>
            <a:r>
              <a:rPr sz="5700" dirty="0">
                <a:solidFill>
                  <a:srgbClr val="FFFFFF"/>
                </a:solidFill>
              </a:rPr>
              <a:t>“He who finds a wife finds a </a:t>
            </a:r>
            <a:r>
              <a:rPr sz="5700" dirty="0">
                <a:solidFill>
                  <a:srgbClr val="FFFB00"/>
                </a:solidFill>
              </a:rPr>
              <a:t>good </a:t>
            </a:r>
            <a:r>
              <a:rPr sz="5700" dirty="0">
                <a:solidFill>
                  <a:schemeClr val="tx1"/>
                </a:solidFill>
              </a:rPr>
              <a:t>thing”</a:t>
            </a:r>
          </a:p>
          <a:p>
            <a:pPr marL="1587500" lvl="1" indent="-482600" algn="l">
              <a:lnSpc>
                <a:spcPct val="120000"/>
              </a:lnSpc>
              <a:spcBef>
                <a:spcPts val="1700"/>
              </a:spcBef>
              <a:buClr>
                <a:srgbClr val="FFFFFF"/>
              </a:buClr>
              <a:buSzPct val="100000"/>
              <a:buChar char="•"/>
              <a:defRPr sz="5500">
                <a:solidFill>
                  <a:srgbClr val="76D6FF"/>
                </a:solidFill>
              </a:defRPr>
            </a:pPr>
            <a:r>
              <a:rPr sz="5700" dirty="0">
                <a:solidFill>
                  <a:srgbClr val="FFFFFF"/>
                </a:solidFill>
              </a:rPr>
              <a:t>Mt. 19:3f  Jesus validates moral order based on m/f created order</a:t>
            </a:r>
          </a:p>
          <a:p>
            <a:pPr marL="1587500" lvl="1" indent="-482600" algn="l">
              <a:lnSpc>
                <a:spcPct val="120000"/>
              </a:lnSpc>
              <a:spcBef>
                <a:spcPts val="1700"/>
              </a:spcBef>
              <a:buClr>
                <a:srgbClr val="FFFFFF"/>
              </a:buClr>
              <a:buSzPct val="100000"/>
              <a:buChar char="•"/>
              <a:defRPr sz="5500">
                <a:solidFill>
                  <a:srgbClr val="76D6FF"/>
                </a:solidFill>
              </a:defRPr>
            </a:pPr>
            <a:r>
              <a:rPr sz="5700" dirty="0">
                <a:solidFill>
                  <a:srgbClr val="FFFFFF"/>
                </a:solidFill>
              </a:rPr>
              <a:t>God blessed m/f bodies w/perf</a:t>
            </a:r>
            <a:r>
              <a:rPr lang="en-US" sz="5700" dirty="0">
                <a:solidFill>
                  <a:srgbClr val="FFFFFF"/>
                </a:solidFill>
              </a:rPr>
              <a:t>ect</a:t>
            </a:r>
            <a:r>
              <a:rPr lang="en-US" sz="5700" dirty="0"/>
              <a:t> </a:t>
            </a:r>
            <a:r>
              <a:rPr sz="5700" dirty="0">
                <a:solidFill>
                  <a:srgbClr val="FFFFFF"/>
                </a:solidFill>
              </a:rPr>
              <a:t>compliment in marriage!</a:t>
            </a:r>
          </a:p>
        </p:txBody>
      </p:sp>
      <p:sp>
        <p:nvSpPr>
          <p:cNvPr id="196" name="2.  What to Respond?"/>
          <p:cNvSpPr txBox="1"/>
          <p:nvPr/>
        </p:nvSpPr>
        <p:spPr>
          <a:xfrm>
            <a:off x="17271061" y="677661"/>
            <a:ext cx="6837017" cy="939751"/>
          </a:xfrm>
          <a:prstGeom prst="rect">
            <a:avLst/>
          </a:prstGeom>
          <a:solidFill>
            <a:srgbClr val="76D6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indent="330200" algn="l">
              <a:lnSpc>
                <a:spcPct val="140000"/>
              </a:lnSpc>
              <a:spcBef>
                <a:spcPts val="4400"/>
              </a:spcBef>
              <a:defRPr sz="100" b="1">
                <a:solidFill>
                  <a:srgbClr val="000000"/>
                </a:solidFill>
              </a:defRPr>
            </a:pPr>
            <a:endParaRPr dirty="0"/>
          </a:p>
          <a:p>
            <a:pPr indent="330200" algn="l">
              <a:spcBef>
                <a:spcPts val="800"/>
              </a:spcBef>
              <a:defRPr sz="4800" b="1">
                <a:solidFill>
                  <a:srgbClr val="000000"/>
                </a:solidFill>
              </a:defRPr>
            </a:pPr>
            <a:r>
              <a:rPr dirty="0"/>
              <a:t>2.  What to Respond?</a:t>
            </a:r>
          </a:p>
        </p:txBody>
      </p:sp>
      <p:sp>
        <p:nvSpPr>
          <p:cNvPr id="197" name="God values the body thru…"/>
          <p:cNvSpPr txBox="1"/>
          <p:nvPr/>
        </p:nvSpPr>
        <p:spPr>
          <a:xfrm>
            <a:off x="710263" y="633432"/>
            <a:ext cx="17332707" cy="3252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lgn="l">
              <a:defRPr sz="7100">
                <a:solidFill>
                  <a:srgbClr val="76D6FF"/>
                </a:solidFill>
              </a:defRPr>
            </a:pPr>
            <a:r>
              <a:rPr dirty="0">
                <a:solidFill>
                  <a:srgbClr val="FFFFFF"/>
                </a:solidFill>
              </a:rPr>
              <a:t>God values the body thru</a:t>
            </a:r>
            <a:r>
              <a:rPr dirty="0"/>
              <a:t> </a:t>
            </a:r>
          </a:p>
          <a:p>
            <a:pPr lvl="1" algn="l">
              <a:defRPr sz="14000">
                <a:solidFill>
                  <a:srgbClr val="76D6FF"/>
                </a:solidFill>
              </a:defRPr>
            </a:pPr>
            <a:r>
              <a:rPr dirty="0"/>
              <a:t>MARITAL ONENESS </a:t>
            </a:r>
          </a:p>
        </p:txBody>
      </p:sp>
    </p:spTree>
  </p:cSld>
  <p:clrMapOvr>
    <a:masterClrMapping/>
  </p:clrMapOvr>
  <p:transition spd="slow">
    <p:push dir="u"/>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withEffect">
                                  <p:stCondLst>
                                    <p:cond delay="0"/>
                                  </p:stCondLst>
                                  <p:iterate>
                                    <p:tmAbs val="0"/>
                                  </p:iterate>
                                  <p:childTnLst>
                                    <p:set>
                                      <p:cBhvr>
                                        <p:cTn id="6" fill="hold"/>
                                        <p:tgtEl>
                                          <p:spTgt spid="195">
                                            <p:bg/>
                                          </p:spTgt>
                                        </p:tgtEl>
                                        <p:attrNameLst>
                                          <p:attrName>style.visibility</p:attrName>
                                        </p:attrNameLst>
                                      </p:cBhvr>
                                      <p:to>
                                        <p:strVal val="visible"/>
                                      </p:to>
                                    </p:set>
                                    <p:anim calcmode="lin" valueType="num">
                                      <p:cBhvr>
                                        <p:cTn id="7" dur="1000" fill="hold"/>
                                        <p:tgtEl>
                                          <p:spTgt spid="195">
                                            <p:bg/>
                                          </p:spTgt>
                                        </p:tgtEl>
                                        <p:attrNameLst>
                                          <p:attrName>ppt_x</p:attrName>
                                        </p:attrNameLst>
                                      </p:cBhvr>
                                      <p:tavLst>
                                        <p:tav tm="0">
                                          <p:val>
                                            <p:strVal val="0-#ppt_w/2"/>
                                          </p:val>
                                        </p:tav>
                                        <p:tav tm="100000">
                                          <p:val>
                                            <p:strVal val="#ppt_x"/>
                                          </p:val>
                                        </p:tav>
                                      </p:tavLst>
                                    </p:anim>
                                    <p:anim calcmode="lin" valueType="num">
                                      <p:cBhvr>
                                        <p:cTn id="8" dur="1000" fill="hold"/>
                                        <p:tgtEl>
                                          <p:spTgt spid="195">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95">
                                            <p:txEl>
                                              <p:pRg st="0" end="0"/>
                                            </p:txEl>
                                          </p:spTgt>
                                        </p:tgtEl>
                                        <p:attrNameLst>
                                          <p:attrName>style.visibility</p:attrName>
                                        </p:attrNameLst>
                                      </p:cBhvr>
                                      <p:to>
                                        <p:strVal val="visible"/>
                                      </p:to>
                                    </p:set>
                                    <p:anim calcmode="lin" valueType="num">
                                      <p:cBhvr>
                                        <p:cTn id="11" dur="1000" fill="hold"/>
                                        <p:tgtEl>
                                          <p:spTgt spid="195">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1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1" nodeType="clickEffect">
                                  <p:stCondLst>
                                    <p:cond delay="0"/>
                                  </p:stCondLst>
                                  <p:iterate>
                                    <p:tmAbs val="0"/>
                                  </p:iterate>
                                  <p:childTnLst>
                                    <p:set>
                                      <p:cBhvr>
                                        <p:cTn id="16" fill="hold"/>
                                        <p:tgtEl>
                                          <p:spTgt spid="195">
                                            <p:txEl>
                                              <p:pRg st="1" end="1"/>
                                            </p:txEl>
                                          </p:spTgt>
                                        </p:tgtEl>
                                        <p:attrNameLst>
                                          <p:attrName>style.visibility</p:attrName>
                                        </p:attrNameLst>
                                      </p:cBhvr>
                                      <p:to>
                                        <p:strVal val="visible"/>
                                      </p:to>
                                    </p:set>
                                    <p:anim calcmode="lin" valueType="num">
                                      <p:cBhvr>
                                        <p:cTn id="17" dur="1000" fill="hold"/>
                                        <p:tgtEl>
                                          <p:spTgt spid="195">
                                            <p:txEl>
                                              <p:pRg st="1" end="1"/>
                                            </p:txEl>
                                          </p:spTgt>
                                        </p:tgtEl>
                                        <p:attrNameLst>
                                          <p:attrName>ppt_x</p:attrName>
                                        </p:attrNameLst>
                                      </p:cBhvr>
                                      <p:tavLst>
                                        <p:tav tm="0">
                                          <p:val>
                                            <p:strVal val="0-#ppt_w/2"/>
                                          </p:val>
                                        </p:tav>
                                        <p:tav tm="100000">
                                          <p:val>
                                            <p:strVal val="#ppt_x"/>
                                          </p:val>
                                        </p:tav>
                                      </p:tavLst>
                                    </p:anim>
                                    <p:anim calcmode="lin" valueType="num">
                                      <p:cBhvr>
                                        <p:cTn id="18" dur="1000" fill="hold"/>
                                        <p:tgtEl>
                                          <p:spTgt spid="195">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fill="hold" grpId="1" nodeType="withEffect">
                                  <p:stCondLst>
                                    <p:cond delay="0"/>
                                  </p:stCondLst>
                                  <p:iterate>
                                    <p:tmAbs val="0"/>
                                  </p:iterate>
                                  <p:childTnLst>
                                    <p:set>
                                      <p:cBhvr>
                                        <p:cTn id="20" fill="hold"/>
                                        <p:tgtEl>
                                          <p:spTgt spid="195">
                                            <p:txEl>
                                              <p:pRg st="2" end="2"/>
                                            </p:txEl>
                                          </p:spTgt>
                                        </p:tgtEl>
                                        <p:attrNameLst>
                                          <p:attrName>style.visibility</p:attrName>
                                        </p:attrNameLst>
                                      </p:cBhvr>
                                      <p:to>
                                        <p:strVal val="visible"/>
                                      </p:to>
                                    </p:set>
                                    <p:anim calcmode="lin" valueType="num">
                                      <p:cBhvr>
                                        <p:cTn id="21" dur="1000" fill="hold"/>
                                        <p:tgtEl>
                                          <p:spTgt spid="195">
                                            <p:txEl>
                                              <p:pRg st="2" end="2"/>
                                            </p:txEl>
                                          </p:spTgt>
                                        </p:tgtEl>
                                        <p:attrNameLst>
                                          <p:attrName>ppt_x</p:attrName>
                                        </p:attrNameLst>
                                      </p:cBhvr>
                                      <p:tavLst>
                                        <p:tav tm="0">
                                          <p:val>
                                            <p:strVal val="0-#ppt_w/2"/>
                                          </p:val>
                                        </p:tav>
                                        <p:tav tm="100000">
                                          <p:val>
                                            <p:strVal val="#ppt_x"/>
                                          </p:val>
                                        </p:tav>
                                      </p:tavLst>
                                    </p:anim>
                                    <p:anim calcmode="lin" valueType="num">
                                      <p:cBhvr>
                                        <p:cTn id="22" dur="1000" fill="hold"/>
                                        <p:tgtEl>
                                          <p:spTgt spid="1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1" nodeType="clickEffect">
                                  <p:stCondLst>
                                    <p:cond delay="0"/>
                                  </p:stCondLst>
                                  <p:iterate>
                                    <p:tmAbs val="0"/>
                                  </p:iterate>
                                  <p:childTnLst>
                                    <p:set>
                                      <p:cBhvr>
                                        <p:cTn id="26" fill="hold"/>
                                        <p:tgtEl>
                                          <p:spTgt spid="195">
                                            <p:txEl>
                                              <p:pRg st="3" end="3"/>
                                            </p:txEl>
                                          </p:spTgt>
                                        </p:tgtEl>
                                        <p:attrNameLst>
                                          <p:attrName>style.visibility</p:attrName>
                                        </p:attrNameLst>
                                      </p:cBhvr>
                                      <p:to>
                                        <p:strVal val="visible"/>
                                      </p:to>
                                    </p:set>
                                    <p:anim calcmode="lin" valueType="num">
                                      <p:cBhvr>
                                        <p:cTn id="27" dur="1000" fill="hold"/>
                                        <p:tgtEl>
                                          <p:spTgt spid="195">
                                            <p:txEl>
                                              <p:pRg st="3" end="3"/>
                                            </p:txEl>
                                          </p:spTgt>
                                        </p:tgtEl>
                                        <p:attrNameLst>
                                          <p:attrName>ppt_x</p:attrName>
                                        </p:attrNameLst>
                                      </p:cBhvr>
                                      <p:tavLst>
                                        <p:tav tm="0">
                                          <p:val>
                                            <p:strVal val="0-#ppt_w/2"/>
                                          </p:val>
                                        </p:tav>
                                        <p:tav tm="100000">
                                          <p:val>
                                            <p:strVal val="#ppt_x"/>
                                          </p:val>
                                        </p:tav>
                                      </p:tavLst>
                                    </p:anim>
                                    <p:anim calcmode="lin" valueType="num">
                                      <p:cBhvr>
                                        <p:cTn id="28" dur="1000" fill="hold"/>
                                        <p:tgtEl>
                                          <p:spTgt spid="195">
                                            <p:txEl>
                                              <p:pRg st="3" end="3"/>
                                            </p:txEl>
                                          </p:spTgt>
                                        </p:tgtEl>
                                        <p:attrNameLst>
                                          <p:attrName>ppt_y</p:attrName>
                                        </p:attrNameLst>
                                      </p:cBhvr>
                                      <p:tavLst>
                                        <p:tav tm="0">
                                          <p:val>
                                            <p:strVal val="#ppt_y"/>
                                          </p:val>
                                        </p:tav>
                                        <p:tav tm="100000">
                                          <p:val>
                                            <p:strVal val="#ppt_y"/>
                                          </p:val>
                                        </p:tav>
                                      </p:tavLst>
                                    </p:anim>
                                  </p:childTnLst>
                                </p:cTn>
                              </p:par>
                              <p:par>
                                <p:cTn id="29" presetID="2" presetClass="entr" presetSubtype="8" fill="hold" grpId="1" nodeType="withEffect">
                                  <p:stCondLst>
                                    <p:cond delay="0"/>
                                  </p:stCondLst>
                                  <p:iterate>
                                    <p:tmAbs val="0"/>
                                  </p:iterate>
                                  <p:childTnLst>
                                    <p:set>
                                      <p:cBhvr>
                                        <p:cTn id="30" fill="hold"/>
                                        <p:tgtEl>
                                          <p:spTgt spid="195">
                                            <p:txEl>
                                              <p:pRg st="4" end="4"/>
                                            </p:txEl>
                                          </p:spTgt>
                                        </p:tgtEl>
                                        <p:attrNameLst>
                                          <p:attrName>style.visibility</p:attrName>
                                        </p:attrNameLst>
                                      </p:cBhvr>
                                      <p:to>
                                        <p:strVal val="visible"/>
                                      </p:to>
                                    </p:set>
                                    <p:anim calcmode="lin" valueType="num">
                                      <p:cBhvr>
                                        <p:cTn id="31" dur="1000" fill="hold"/>
                                        <p:tgtEl>
                                          <p:spTgt spid="195">
                                            <p:txEl>
                                              <p:pRg st="4" end="4"/>
                                            </p:txEl>
                                          </p:spTgt>
                                        </p:tgtEl>
                                        <p:attrNameLst>
                                          <p:attrName>ppt_x</p:attrName>
                                        </p:attrNameLst>
                                      </p:cBhvr>
                                      <p:tavLst>
                                        <p:tav tm="0">
                                          <p:val>
                                            <p:strVal val="0-#ppt_w/2"/>
                                          </p:val>
                                        </p:tav>
                                        <p:tav tm="100000">
                                          <p:val>
                                            <p:strVal val="#ppt_x"/>
                                          </p:val>
                                        </p:tav>
                                      </p:tavLst>
                                    </p:anim>
                                    <p:anim calcmode="lin" valueType="num">
                                      <p:cBhvr>
                                        <p:cTn id="32" dur="1000" fill="hold"/>
                                        <p:tgtEl>
                                          <p:spTgt spid="195">
                                            <p:txEl>
                                              <p:pRg st="4" end="4"/>
                                            </p:txEl>
                                          </p:spTgt>
                                        </p:tgtEl>
                                        <p:attrNameLst>
                                          <p:attrName>ppt_y</p:attrName>
                                        </p:attrNameLst>
                                      </p:cBhvr>
                                      <p:tavLst>
                                        <p:tav tm="0">
                                          <p:val>
                                            <p:strVal val="#ppt_y"/>
                                          </p:val>
                                        </p:tav>
                                        <p:tav tm="100000">
                                          <p:val>
                                            <p:strVal val="#ppt_y"/>
                                          </p:val>
                                        </p:tav>
                                      </p:tavLst>
                                    </p:anim>
                                  </p:childTnLst>
                                </p:cTn>
                              </p:par>
                              <p:par>
                                <p:cTn id="33" presetID="2" presetClass="entr" presetSubtype="8" fill="hold" grpId="1" nodeType="withEffect">
                                  <p:stCondLst>
                                    <p:cond delay="0"/>
                                  </p:stCondLst>
                                  <p:iterate>
                                    <p:tmAbs val="0"/>
                                  </p:iterate>
                                  <p:childTnLst>
                                    <p:set>
                                      <p:cBhvr>
                                        <p:cTn id="34" fill="hold"/>
                                        <p:tgtEl>
                                          <p:spTgt spid="195">
                                            <p:txEl>
                                              <p:pRg st="5" end="5"/>
                                            </p:txEl>
                                          </p:spTgt>
                                        </p:tgtEl>
                                        <p:attrNameLst>
                                          <p:attrName>style.visibility</p:attrName>
                                        </p:attrNameLst>
                                      </p:cBhvr>
                                      <p:to>
                                        <p:strVal val="visible"/>
                                      </p:to>
                                    </p:set>
                                    <p:anim calcmode="lin" valueType="num">
                                      <p:cBhvr>
                                        <p:cTn id="35" dur="1000" fill="hold"/>
                                        <p:tgtEl>
                                          <p:spTgt spid="195">
                                            <p:txEl>
                                              <p:pRg st="5" end="5"/>
                                            </p:txEl>
                                          </p:spTgt>
                                        </p:tgtEl>
                                        <p:attrNameLst>
                                          <p:attrName>ppt_x</p:attrName>
                                        </p:attrNameLst>
                                      </p:cBhvr>
                                      <p:tavLst>
                                        <p:tav tm="0">
                                          <p:val>
                                            <p:strVal val="0-#ppt_w/2"/>
                                          </p:val>
                                        </p:tav>
                                        <p:tav tm="100000">
                                          <p:val>
                                            <p:strVal val="#ppt_x"/>
                                          </p:val>
                                        </p:tav>
                                      </p:tavLst>
                                    </p:anim>
                                    <p:anim calcmode="lin" valueType="num">
                                      <p:cBhvr>
                                        <p:cTn id="36" dur="1000" fill="hold"/>
                                        <p:tgtEl>
                                          <p:spTgt spid="19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1" uiExpand="1" build="p" bldLvl="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evolutionists agree body parts have function and purpose…"/>
          <p:cNvSpPr txBox="1"/>
          <p:nvPr/>
        </p:nvSpPr>
        <p:spPr>
          <a:xfrm>
            <a:off x="817458" y="5285959"/>
            <a:ext cx="22749085" cy="59777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1587500" lvl="1" indent="-482600" algn="l">
              <a:lnSpc>
                <a:spcPct val="150000"/>
              </a:lnSpc>
              <a:spcBef>
                <a:spcPts val="1100"/>
              </a:spcBef>
              <a:buClr>
                <a:srgbClr val="FFFFFF"/>
              </a:buClr>
              <a:buSzPct val="100000"/>
              <a:buChar char="•"/>
              <a:defRPr sz="6100">
                <a:solidFill>
                  <a:srgbClr val="76D6FF"/>
                </a:solidFill>
              </a:defRPr>
            </a:pPr>
            <a:r>
              <a:rPr dirty="0">
                <a:solidFill>
                  <a:srgbClr val="FFFFFF"/>
                </a:solidFill>
              </a:rPr>
              <a:t>evolutionists agree body parts have function and purpose</a:t>
            </a:r>
          </a:p>
          <a:p>
            <a:pPr marL="1587500" lvl="1" indent="-482600" algn="l">
              <a:lnSpc>
                <a:spcPct val="150000"/>
              </a:lnSpc>
              <a:spcBef>
                <a:spcPts val="1100"/>
              </a:spcBef>
              <a:buClr>
                <a:srgbClr val="FFFFFF"/>
              </a:buClr>
              <a:buSzPct val="100000"/>
              <a:buChar char="•"/>
              <a:defRPr sz="6100">
                <a:solidFill>
                  <a:srgbClr val="76D6FF"/>
                </a:solidFill>
              </a:defRPr>
            </a:pPr>
            <a:r>
              <a:rPr dirty="0">
                <a:solidFill>
                  <a:srgbClr val="FFFFFF"/>
                </a:solidFill>
              </a:rPr>
              <a:t>different male &amp; female body parts give </a:t>
            </a:r>
            <a:r>
              <a:rPr dirty="0">
                <a:solidFill>
                  <a:srgbClr val="FFFF00"/>
                </a:solidFill>
              </a:rPr>
              <a:t>purpose in function</a:t>
            </a:r>
          </a:p>
          <a:p>
            <a:pPr marL="1587500" lvl="1" indent="-482600" algn="l">
              <a:lnSpc>
                <a:spcPct val="150000"/>
              </a:lnSpc>
              <a:spcBef>
                <a:spcPts val="1100"/>
              </a:spcBef>
              <a:buClr>
                <a:srgbClr val="FFFFFF"/>
              </a:buClr>
              <a:buSzPct val="100000"/>
              <a:buChar char="•"/>
              <a:defRPr sz="6100">
                <a:solidFill>
                  <a:srgbClr val="76D6FF"/>
                </a:solidFill>
              </a:defRPr>
            </a:pPr>
            <a:r>
              <a:rPr dirty="0">
                <a:solidFill>
                  <a:srgbClr val="FFFFFF"/>
                </a:solidFill>
              </a:rPr>
              <a:t>parts of the body are not random accidents</a:t>
            </a:r>
          </a:p>
          <a:p>
            <a:pPr marL="1587500" lvl="1" indent="-482600" algn="l">
              <a:lnSpc>
                <a:spcPct val="150000"/>
              </a:lnSpc>
              <a:spcBef>
                <a:spcPts val="1100"/>
              </a:spcBef>
              <a:buClr>
                <a:srgbClr val="FFFFFF"/>
              </a:buClr>
              <a:buSzPct val="100000"/>
              <a:buChar char="•"/>
              <a:defRPr sz="6100">
                <a:solidFill>
                  <a:srgbClr val="76D6FF"/>
                </a:solidFill>
              </a:defRPr>
            </a:pPr>
            <a:r>
              <a:rPr dirty="0">
                <a:solidFill>
                  <a:srgbClr val="FFFFFF"/>
                </a:solidFill>
              </a:rPr>
              <a:t>empowered to </a:t>
            </a:r>
            <a:r>
              <a:rPr dirty="0">
                <a:solidFill>
                  <a:schemeClr val="tx1"/>
                </a:solidFill>
              </a:rPr>
              <a:t>“be </a:t>
            </a:r>
            <a:r>
              <a:rPr dirty="0">
                <a:solidFill>
                  <a:srgbClr val="FFFB00"/>
                </a:solidFill>
              </a:rPr>
              <a:t>fruitful </a:t>
            </a:r>
            <a:r>
              <a:rPr dirty="0">
                <a:solidFill>
                  <a:schemeClr val="tx1"/>
                </a:solidFill>
              </a:rPr>
              <a:t>and</a:t>
            </a:r>
            <a:r>
              <a:rPr dirty="0">
                <a:solidFill>
                  <a:srgbClr val="FFFB00"/>
                </a:solidFill>
              </a:rPr>
              <a:t> multiply</a:t>
            </a:r>
            <a:r>
              <a:rPr dirty="0">
                <a:solidFill>
                  <a:schemeClr val="tx1"/>
                </a:solidFill>
              </a:rPr>
              <a:t>” G</a:t>
            </a:r>
            <a:r>
              <a:rPr dirty="0">
                <a:solidFill>
                  <a:srgbClr val="FFFFFF"/>
                </a:solidFill>
              </a:rPr>
              <a:t>en. 1:28</a:t>
            </a:r>
          </a:p>
        </p:txBody>
      </p:sp>
      <p:sp>
        <p:nvSpPr>
          <p:cNvPr id="200" name="2.  What to Respond?"/>
          <p:cNvSpPr txBox="1"/>
          <p:nvPr/>
        </p:nvSpPr>
        <p:spPr>
          <a:xfrm>
            <a:off x="17099612" y="979063"/>
            <a:ext cx="6837017" cy="939751"/>
          </a:xfrm>
          <a:prstGeom prst="rect">
            <a:avLst/>
          </a:prstGeom>
          <a:solidFill>
            <a:srgbClr val="76D6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indent="330200" algn="l">
              <a:lnSpc>
                <a:spcPct val="140000"/>
              </a:lnSpc>
              <a:spcBef>
                <a:spcPts val="4400"/>
              </a:spcBef>
              <a:defRPr sz="100" b="1">
                <a:solidFill>
                  <a:srgbClr val="000000"/>
                </a:solidFill>
              </a:defRPr>
            </a:pPr>
            <a:endParaRPr dirty="0"/>
          </a:p>
          <a:p>
            <a:pPr indent="330200" algn="l">
              <a:spcBef>
                <a:spcPts val="800"/>
              </a:spcBef>
              <a:defRPr sz="4800" b="1">
                <a:solidFill>
                  <a:srgbClr val="000000"/>
                </a:solidFill>
              </a:defRPr>
            </a:pPr>
            <a:r>
              <a:rPr dirty="0"/>
              <a:t>2.  What to Respond?</a:t>
            </a:r>
          </a:p>
        </p:txBody>
      </p:sp>
      <p:sp>
        <p:nvSpPr>
          <p:cNvPr id="201" name="God values the body thru…"/>
          <p:cNvSpPr txBox="1"/>
          <p:nvPr/>
        </p:nvSpPr>
        <p:spPr>
          <a:xfrm>
            <a:off x="819341" y="979063"/>
            <a:ext cx="18678653" cy="38122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lgn="l">
              <a:lnSpc>
                <a:spcPct val="120000"/>
              </a:lnSpc>
              <a:defRPr sz="9000"/>
            </a:pPr>
            <a:r>
              <a:t>God values the body thru</a:t>
            </a:r>
          </a:p>
          <a:p>
            <a:pPr lvl="1" algn="l">
              <a:lnSpc>
                <a:spcPct val="120000"/>
              </a:lnSpc>
              <a:defRPr sz="14000">
                <a:solidFill>
                  <a:srgbClr val="76D6FF"/>
                </a:solidFill>
              </a:defRPr>
            </a:pPr>
            <a:r>
              <a:t>PHYSICAL FUNCTION</a:t>
            </a:r>
          </a:p>
        </p:txBody>
      </p:sp>
    </p:spTree>
  </p:cSld>
  <p:clrMapOvr>
    <a:masterClrMapping/>
  </p:clrMapOvr>
  <p:transition spd="slow">
    <p:push dir="u"/>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withEffect">
                                  <p:stCondLst>
                                    <p:cond delay="0"/>
                                  </p:stCondLst>
                                  <p:iterate>
                                    <p:tmAbs val="0"/>
                                  </p:iterate>
                                  <p:childTnLst>
                                    <p:set>
                                      <p:cBhvr>
                                        <p:cTn id="6" fill="hold"/>
                                        <p:tgtEl>
                                          <p:spTgt spid="199">
                                            <p:bg/>
                                          </p:spTgt>
                                        </p:tgtEl>
                                        <p:attrNameLst>
                                          <p:attrName>style.visibility</p:attrName>
                                        </p:attrNameLst>
                                      </p:cBhvr>
                                      <p:to>
                                        <p:strVal val="visible"/>
                                      </p:to>
                                    </p:set>
                                    <p:anim calcmode="lin" valueType="num">
                                      <p:cBhvr>
                                        <p:cTn id="7" dur="1000" fill="hold"/>
                                        <p:tgtEl>
                                          <p:spTgt spid="199">
                                            <p:bg/>
                                          </p:spTgt>
                                        </p:tgtEl>
                                        <p:attrNameLst>
                                          <p:attrName>ppt_x</p:attrName>
                                        </p:attrNameLst>
                                      </p:cBhvr>
                                      <p:tavLst>
                                        <p:tav tm="0">
                                          <p:val>
                                            <p:strVal val="0-#ppt_w/2"/>
                                          </p:val>
                                        </p:tav>
                                        <p:tav tm="100000">
                                          <p:val>
                                            <p:strVal val="#ppt_x"/>
                                          </p:val>
                                        </p:tav>
                                      </p:tavLst>
                                    </p:anim>
                                    <p:anim calcmode="lin" valueType="num">
                                      <p:cBhvr>
                                        <p:cTn id="8" dur="1000" fill="hold"/>
                                        <p:tgtEl>
                                          <p:spTgt spid="199">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99">
                                            <p:txEl>
                                              <p:pRg st="0" end="0"/>
                                            </p:txEl>
                                          </p:spTgt>
                                        </p:tgtEl>
                                        <p:attrNameLst>
                                          <p:attrName>style.visibility</p:attrName>
                                        </p:attrNameLst>
                                      </p:cBhvr>
                                      <p:to>
                                        <p:strVal val="visible"/>
                                      </p:to>
                                    </p:set>
                                    <p:anim calcmode="lin" valueType="num">
                                      <p:cBhvr>
                                        <p:cTn id="11" dur="1000" fill="hold"/>
                                        <p:tgtEl>
                                          <p:spTgt spid="199">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1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1" nodeType="clickEffect">
                                  <p:stCondLst>
                                    <p:cond delay="0"/>
                                  </p:stCondLst>
                                  <p:iterate>
                                    <p:tmAbs val="0"/>
                                  </p:iterate>
                                  <p:childTnLst>
                                    <p:set>
                                      <p:cBhvr>
                                        <p:cTn id="16" fill="hold"/>
                                        <p:tgtEl>
                                          <p:spTgt spid="199">
                                            <p:txEl>
                                              <p:pRg st="1" end="1"/>
                                            </p:txEl>
                                          </p:spTgt>
                                        </p:tgtEl>
                                        <p:attrNameLst>
                                          <p:attrName>style.visibility</p:attrName>
                                        </p:attrNameLst>
                                      </p:cBhvr>
                                      <p:to>
                                        <p:strVal val="visible"/>
                                      </p:to>
                                    </p:set>
                                    <p:anim calcmode="lin" valueType="num">
                                      <p:cBhvr>
                                        <p:cTn id="17" dur="1000" fill="hold"/>
                                        <p:tgtEl>
                                          <p:spTgt spid="199">
                                            <p:txEl>
                                              <p:pRg st="1" end="1"/>
                                            </p:txEl>
                                          </p:spTgt>
                                        </p:tgtEl>
                                        <p:attrNameLst>
                                          <p:attrName>ppt_x</p:attrName>
                                        </p:attrNameLst>
                                      </p:cBhvr>
                                      <p:tavLst>
                                        <p:tav tm="0">
                                          <p:val>
                                            <p:strVal val="0-#ppt_w/2"/>
                                          </p:val>
                                        </p:tav>
                                        <p:tav tm="100000">
                                          <p:val>
                                            <p:strVal val="#ppt_x"/>
                                          </p:val>
                                        </p:tav>
                                      </p:tavLst>
                                    </p:anim>
                                    <p:anim calcmode="lin" valueType="num">
                                      <p:cBhvr>
                                        <p:cTn id="18" dur="1000" fill="hold"/>
                                        <p:tgtEl>
                                          <p:spTgt spid="199">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fill="hold" grpId="1" nodeType="withEffect">
                                  <p:stCondLst>
                                    <p:cond delay="0"/>
                                  </p:stCondLst>
                                  <p:iterate>
                                    <p:tmAbs val="0"/>
                                  </p:iterate>
                                  <p:childTnLst>
                                    <p:set>
                                      <p:cBhvr>
                                        <p:cTn id="20" fill="hold"/>
                                        <p:tgtEl>
                                          <p:spTgt spid="199">
                                            <p:txEl>
                                              <p:pRg st="2" end="2"/>
                                            </p:txEl>
                                          </p:spTgt>
                                        </p:tgtEl>
                                        <p:attrNameLst>
                                          <p:attrName>style.visibility</p:attrName>
                                        </p:attrNameLst>
                                      </p:cBhvr>
                                      <p:to>
                                        <p:strVal val="visible"/>
                                      </p:to>
                                    </p:set>
                                    <p:anim calcmode="lin" valueType="num">
                                      <p:cBhvr>
                                        <p:cTn id="21" dur="1000" fill="hold"/>
                                        <p:tgtEl>
                                          <p:spTgt spid="199">
                                            <p:txEl>
                                              <p:pRg st="2" end="2"/>
                                            </p:txEl>
                                          </p:spTgt>
                                        </p:tgtEl>
                                        <p:attrNameLst>
                                          <p:attrName>ppt_x</p:attrName>
                                        </p:attrNameLst>
                                      </p:cBhvr>
                                      <p:tavLst>
                                        <p:tav tm="0">
                                          <p:val>
                                            <p:strVal val="0-#ppt_w/2"/>
                                          </p:val>
                                        </p:tav>
                                        <p:tav tm="100000">
                                          <p:val>
                                            <p:strVal val="#ppt_x"/>
                                          </p:val>
                                        </p:tav>
                                      </p:tavLst>
                                    </p:anim>
                                    <p:anim calcmode="lin" valueType="num">
                                      <p:cBhvr>
                                        <p:cTn id="22" dur="1000" fill="hold"/>
                                        <p:tgtEl>
                                          <p:spTgt spid="1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1" nodeType="clickEffect">
                                  <p:stCondLst>
                                    <p:cond delay="0"/>
                                  </p:stCondLst>
                                  <p:iterate>
                                    <p:tmAbs val="0"/>
                                  </p:iterate>
                                  <p:childTnLst>
                                    <p:set>
                                      <p:cBhvr>
                                        <p:cTn id="26" fill="hold"/>
                                        <p:tgtEl>
                                          <p:spTgt spid="199">
                                            <p:txEl>
                                              <p:pRg st="3" end="3"/>
                                            </p:txEl>
                                          </p:spTgt>
                                        </p:tgtEl>
                                        <p:attrNameLst>
                                          <p:attrName>style.visibility</p:attrName>
                                        </p:attrNameLst>
                                      </p:cBhvr>
                                      <p:to>
                                        <p:strVal val="visible"/>
                                      </p:to>
                                    </p:set>
                                    <p:anim calcmode="lin" valueType="num">
                                      <p:cBhvr>
                                        <p:cTn id="27" dur="1000" fill="hold"/>
                                        <p:tgtEl>
                                          <p:spTgt spid="199">
                                            <p:txEl>
                                              <p:pRg st="3" end="3"/>
                                            </p:txEl>
                                          </p:spTgt>
                                        </p:tgtEl>
                                        <p:attrNameLst>
                                          <p:attrName>ppt_x</p:attrName>
                                        </p:attrNameLst>
                                      </p:cBhvr>
                                      <p:tavLst>
                                        <p:tav tm="0">
                                          <p:val>
                                            <p:strVal val="0-#ppt_w/2"/>
                                          </p:val>
                                        </p:tav>
                                        <p:tav tm="100000">
                                          <p:val>
                                            <p:strVal val="#ppt_x"/>
                                          </p:val>
                                        </p:tav>
                                      </p:tavLst>
                                    </p:anim>
                                    <p:anim calcmode="lin" valueType="num">
                                      <p:cBhvr>
                                        <p:cTn id="28" dur="1000" fill="hold"/>
                                        <p:tgtEl>
                                          <p:spTgt spid="19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1" uiExpand="1"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John 1:1,14  “the Word became flesh”…"/>
          <p:cNvSpPr txBox="1"/>
          <p:nvPr/>
        </p:nvSpPr>
        <p:spPr>
          <a:xfrm>
            <a:off x="1443867" y="5204429"/>
            <a:ext cx="21496267" cy="6811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1587500" lvl="1" indent="-482600" algn="l">
              <a:lnSpc>
                <a:spcPct val="160000"/>
              </a:lnSpc>
              <a:spcBef>
                <a:spcPts val="3400"/>
              </a:spcBef>
              <a:buClr>
                <a:srgbClr val="FFFFFF"/>
              </a:buClr>
              <a:buSzPct val="100000"/>
              <a:buChar char="•"/>
              <a:defRPr sz="5500"/>
            </a:pPr>
            <a:r>
              <a:rPr dirty="0"/>
              <a:t>John 1:1,14  “the Word </a:t>
            </a:r>
            <a:r>
              <a:rPr dirty="0">
                <a:solidFill>
                  <a:srgbClr val="FFFB00"/>
                </a:solidFill>
              </a:rPr>
              <a:t>became flesh”</a:t>
            </a:r>
          </a:p>
          <a:p>
            <a:pPr marL="1587500" lvl="1" indent="-482600" algn="l">
              <a:lnSpc>
                <a:spcPct val="160000"/>
              </a:lnSpc>
              <a:spcBef>
                <a:spcPts val="1100"/>
              </a:spcBef>
              <a:buClr>
                <a:srgbClr val="FFFFFF"/>
              </a:buClr>
              <a:buSzPct val="100000"/>
              <a:buChar char="•"/>
              <a:defRPr sz="5500"/>
            </a:pPr>
            <a:r>
              <a:rPr dirty="0"/>
              <a:t>Col. 2:9  “in Him the whole fulness of deity </a:t>
            </a:r>
            <a:r>
              <a:rPr dirty="0">
                <a:solidFill>
                  <a:srgbClr val="FFFB00"/>
                </a:solidFill>
              </a:rPr>
              <a:t>dwells bodily”</a:t>
            </a:r>
          </a:p>
          <a:p>
            <a:pPr marL="1587500" lvl="1" indent="-482600" algn="l">
              <a:spcBef>
                <a:spcPts val="600"/>
              </a:spcBef>
              <a:buClr>
                <a:srgbClr val="FFFFFF"/>
              </a:buClr>
              <a:buSzPct val="100000"/>
              <a:buChar char="•"/>
              <a:defRPr sz="5500"/>
            </a:pPr>
            <a:r>
              <a:rPr dirty="0"/>
              <a:t>Jesus presence in fleshly body demonstrates perfect manifestation of the image of God</a:t>
            </a:r>
          </a:p>
          <a:p>
            <a:pPr marL="1587500" lvl="1" indent="-482600" algn="l">
              <a:lnSpc>
                <a:spcPct val="90000"/>
              </a:lnSpc>
              <a:spcBef>
                <a:spcPts val="4600"/>
              </a:spcBef>
              <a:buClr>
                <a:srgbClr val="FFFFFF"/>
              </a:buClr>
              <a:buSzPct val="100000"/>
              <a:buChar char="•"/>
              <a:defRPr sz="5500"/>
            </a:pPr>
            <a:r>
              <a:rPr dirty="0"/>
              <a:t>It was </a:t>
            </a:r>
            <a:r>
              <a:rPr dirty="0">
                <a:solidFill>
                  <a:srgbClr val="FFFB00"/>
                </a:solidFill>
              </a:rPr>
              <a:t>not BENEATH Jesus</a:t>
            </a:r>
            <a:r>
              <a:rPr dirty="0"/>
              <a:t> to be born and live in a    biologically gendered human body, is it beneath you?</a:t>
            </a:r>
          </a:p>
        </p:txBody>
      </p:sp>
      <p:sp>
        <p:nvSpPr>
          <p:cNvPr id="204" name="2.  What to Respond?"/>
          <p:cNvSpPr txBox="1"/>
          <p:nvPr/>
        </p:nvSpPr>
        <p:spPr>
          <a:xfrm>
            <a:off x="17099612" y="1039181"/>
            <a:ext cx="6837017" cy="939751"/>
          </a:xfrm>
          <a:prstGeom prst="rect">
            <a:avLst/>
          </a:prstGeom>
          <a:solidFill>
            <a:srgbClr val="76D6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indent="330200" algn="l">
              <a:lnSpc>
                <a:spcPct val="140000"/>
              </a:lnSpc>
              <a:spcBef>
                <a:spcPts val="4400"/>
              </a:spcBef>
              <a:defRPr sz="100" b="1">
                <a:solidFill>
                  <a:srgbClr val="000000"/>
                </a:solidFill>
              </a:defRPr>
            </a:pPr>
            <a:endParaRPr dirty="0"/>
          </a:p>
          <a:p>
            <a:pPr indent="330200" algn="l">
              <a:spcBef>
                <a:spcPts val="800"/>
              </a:spcBef>
              <a:defRPr sz="4800" b="1">
                <a:solidFill>
                  <a:srgbClr val="000000"/>
                </a:solidFill>
              </a:defRPr>
            </a:pPr>
            <a:r>
              <a:rPr dirty="0"/>
              <a:t>2.  What to Respond?</a:t>
            </a:r>
          </a:p>
        </p:txBody>
      </p:sp>
      <p:sp>
        <p:nvSpPr>
          <p:cNvPr id="205" name="God values the body thru…"/>
          <p:cNvSpPr txBox="1"/>
          <p:nvPr/>
        </p:nvSpPr>
        <p:spPr>
          <a:xfrm>
            <a:off x="648217" y="853935"/>
            <a:ext cx="20522439" cy="38122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lgn="l">
              <a:lnSpc>
                <a:spcPct val="120000"/>
              </a:lnSpc>
              <a:defRPr sz="9000"/>
            </a:pPr>
            <a:r>
              <a:rPr dirty="0"/>
              <a:t>God values the body thru</a:t>
            </a:r>
          </a:p>
          <a:p>
            <a:pPr lvl="1" algn="l">
              <a:lnSpc>
                <a:spcPct val="120000"/>
              </a:lnSpc>
              <a:defRPr sz="9000">
                <a:solidFill>
                  <a:srgbClr val="76D6FF"/>
                </a:solidFill>
              </a:defRPr>
            </a:pPr>
            <a:r>
              <a:rPr sz="14000" dirty="0"/>
              <a:t>CHRIST’s INCARNATION</a:t>
            </a:r>
          </a:p>
        </p:txBody>
      </p:sp>
    </p:spTree>
  </p:cSld>
  <p:clrMapOvr>
    <a:masterClrMapping/>
  </p:clrMapOvr>
  <p:transition spd="slow">
    <p:push dir="u"/>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withEffect">
                                  <p:stCondLst>
                                    <p:cond delay="0"/>
                                  </p:stCondLst>
                                  <p:iterate>
                                    <p:tmAbs val="0"/>
                                  </p:iterate>
                                  <p:childTnLst>
                                    <p:set>
                                      <p:cBhvr>
                                        <p:cTn id="6" fill="hold"/>
                                        <p:tgtEl>
                                          <p:spTgt spid="203">
                                            <p:bg/>
                                          </p:spTgt>
                                        </p:tgtEl>
                                        <p:attrNameLst>
                                          <p:attrName>style.visibility</p:attrName>
                                        </p:attrNameLst>
                                      </p:cBhvr>
                                      <p:to>
                                        <p:strVal val="visible"/>
                                      </p:to>
                                    </p:set>
                                    <p:anim calcmode="lin" valueType="num">
                                      <p:cBhvr>
                                        <p:cTn id="7" dur="1000" fill="hold"/>
                                        <p:tgtEl>
                                          <p:spTgt spid="203">
                                            <p:bg/>
                                          </p:spTgt>
                                        </p:tgtEl>
                                        <p:attrNameLst>
                                          <p:attrName>ppt_x</p:attrName>
                                        </p:attrNameLst>
                                      </p:cBhvr>
                                      <p:tavLst>
                                        <p:tav tm="0">
                                          <p:val>
                                            <p:strVal val="0-#ppt_w/2"/>
                                          </p:val>
                                        </p:tav>
                                        <p:tav tm="100000">
                                          <p:val>
                                            <p:strVal val="#ppt_x"/>
                                          </p:val>
                                        </p:tav>
                                      </p:tavLst>
                                    </p:anim>
                                    <p:anim calcmode="lin" valueType="num">
                                      <p:cBhvr>
                                        <p:cTn id="8" dur="1000" fill="hold"/>
                                        <p:tgtEl>
                                          <p:spTgt spid="203">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203">
                                            <p:txEl>
                                              <p:pRg st="0" end="0"/>
                                            </p:txEl>
                                          </p:spTgt>
                                        </p:tgtEl>
                                        <p:attrNameLst>
                                          <p:attrName>style.visibility</p:attrName>
                                        </p:attrNameLst>
                                      </p:cBhvr>
                                      <p:to>
                                        <p:strVal val="visible"/>
                                      </p:to>
                                    </p:set>
                                    <p:anim calcmode="lin" valueType="num">
                                      <p:cBhvr>
                                        <p:cTn id="11" dur="1000" fill="hold"/>
                                        <p:tgtEl>
                                          <p:spTgt spid="203">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20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0"/>
                                  </p:stCondLst>
                                  <p:iterate>
                                    <p:tmAbs val="0"/>
                                  </p:iterate>
                                  <p:childTnLst>
                                    <p:set>
                                      <p:cBhvr>
                                        <p:cTn id="14" fill="hold"/>
                                        <p:tgtEl>
                                          <p:spTgt spid="203">
                                            <p:txEl>
                                              <p:pRg st="1" end="1"/>
                                            </p:txEl>
                                          </p:spTgt>
                                        </p:tgtEl>
                                        <p:attrNameLst>
                                          <p:attrName>style.visibility</p:attrName>
                                        </p:attrNameLst>
                                      </p:cBhvr>
                                      <p:to>
                                        <p:strVal val="visible"/>
                                      </p:to>
                                    </p:set>
                                    <p:anim calcmode="lin" valueType="num">
                                      <p:cBhvr>
                                        <p:cTn id="15" dur="1000" fill="hold"/>
                                        <p:tgtEl>
                                          <p:spTgt spid="203">
                                            <p:txEl>
                                              <p:pRg st="1" end="1"/>
                                            </p:txEl>
                                          </p:spTgt>
                                        </p:tgtEl>
                                        <p:attrNameLst>
                                          <p:attrName>ppt_x</p:attrName>
                                        </p:attrNameLst>
                                      </p:cBhvr>
                                      <p:tavLst>
                                        <p:tav tm="0">
                                          <p:val>
                                            <p:strVal val="0-#ppt_w/2"/>
                                          </p:val>
                                        </p:tav>
                                        <p:tav tm="100000">
                                          <p:val>
                                            <p:strVal val="#ppt_x"/>
                                          </p:val>
                                        </p:tav>
                                      </p:tavLst>
                                    </p:anim>
                                    <p:anim calcmode="lin" valueType="num">
                                      <p:cBhvr>
                                        <p:cTn id="16" dur="1000" fill="hold"/>
                                        <p:tgtEl>
                                          <p:spTgt spid="2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1" nodeType="clickEffect">
                                  <p:stCondLst>
                                    <p:cond delay="0"/>
                                  </p:stCondLst>
                                  <p:iterate>
                                    <p:tmAbs val="0"/>
                                  </p:iterate>
                                  <p:childTnLst>
                                    <p:set>
                                      <p:cBhvr>
                                        <p:cTn id="20" fill="hold"/>
                                        <p:tgtEl>
                                          <p:spTgt spid="203">
                                            <p:txEl>
                                              <p:pRg st="2" end="2"/>
                                            </p:txEl>
                                          </p:spTgt>
                                        </p:tgtEl>
                                        <p:attrNameLst>
                                          <p:attrName>style.visibility</p:attrName>
                                        </p:attrNameLst>
                                      </p:cBhvr>
                                      <p:to>
                                        <p:strVal val="visible"/>
                                      </p:to>
                                    </p:set>
                                    <p:anim calcmode="lin" valueType="num">
                                      <p:cBhvr>
                                        <p:cTn id="21" dur="1000" fill="hold"/>
                                        <p:tgtEl>
                                          <p:spTgt spid="203">
                                            <p:txEl>
                                              <p:pRg st="2" end="2"/>
                                            </p:txEl>
                                          </p:spTgt>
                                        </p:tgtEl>
                                        <p:attrNameLst>
                                          <p:attrName>ppt_x</p:attrName>
                                        </p:attrNameLst>
                                      </p:cBhvr>
                                      <p:tavLst>
                                        <p:tav tm="0">
                                          <p:val>
                                            <p:strVal val="0-#ppt_w/2"/>
                                          </p:val>
                                        </p:tav>
                                        <p:tav tm="100000">
                                          <p:val>
                                            <p:strVal val="#ppt_x"/>
                                          </p:val>
                                        </p:tav>
                                      </p:tavLst>
                                    </p:anim>
                                    <p:anim calcmode="lin" valueType="num">
                                      <p:cBhvr>
                                        <p:cTn id="22" dur="1000" fill="hold"/>
                                        <p:tgtEl>
                                          <p:spTgt spid="203">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8" fill="hold" grpId="1" nodeType="withEffect">
                                  <p:stCondLst>
                                    <p:cond delay="0"/>
                                  </p:stCondLst>
                                  <p:iterate>
                                    <p:tmAbs val="0"/>
                                  </p:iterate>
                                  <p:childTnLst>
                                    <p:set>
                                      <p:cBhvr>
                                        <p:cTn id="24" fill="hold"/>
                                        <p:tgtEl>
                                          <p:spTgt spid="203">
                                            <p:txEl>
                                              <p:pRg st="3" end="3"/>
                                            </p:txEl>
                                          </p:spTgt>
                                        </p:tgtEl>
                                        <p:attrNameLst>
                                          <p:attrName>style.visibility</p:attrName>
                                        </p:attrNameLst>
                                      </p:cBhvr>
                                      <p:to>
                                        <p:strVal val="visible"/>
                                      </p:to>
                                    </p:set>
                                    <p:anim calcmode="lin" valueType="num">
                                      <p:cBhvr>
                                        <p:cTn id="25" dur="1000" fill="hold"/>
                                        <p:tgtEl>
                                          <p:spTgt spid="203">
                                            <p:txEl>
                                              <p:pRg st="3" end="3"/>
                                            </p:txEl>
                                          </p:spTgt>
                                        </p:tgtEl>
                                        <p:attrNameLst>
                                          <p:attrName>ppt_x</p:attrName>
                                        </p:attrNameLst>
                                      </p:cBhvr>
                                      <p:tavLst>
                                        <p:tav tm="0">
                                          <p:val>
                                            <p:strVal val="0-#ppt_w/2"/>
                                          </p:val>
                                        </p:tav>
                                        <p:tav tm="100000">
                                          <p:val>
                                            <p:strVal val="#ppt_x"/>
                                          </p:val>
                                        </p:tav>
                                      </p:tavLst>
                                    </p:anim>
                                    <p:anim calcmode="lin" valueType="num">
                                      <p:cBhvr>
                                        <p:cTn id="26" dur="1000" fill="hold"/>
                                        <p:tgtEl>
                                          <p:spTgt spid="20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1" uiExpand="1" build="p" bldLvl="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1 Cor. 6:19  “your body is a temple of the Holy Spirit within you”…"/>
          <p:cNvSpPr txBox="1"/>
          <p:nvPr/>
        </p:nvSpPr>
        <p:spPr>
          <a:xfrm>
            <a:off x="1087418" y="5049563"/>
            <a:ext cx="22209163" cy="6950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1587500" lvl="1" indent="-482600" algn="l">
              <a:spcBef>
                <a:spcPts val="1100"/>
              </a:spcBef>
              <a:buClr>
                <a:srgbClr val="FFFFFF"/>
              </a:buClr>
              <a:buSzPct val="100000"/>
              <a:buChar char="•"/>
              <a:defRPr sz="5500"/>
            </a:pPr>
            <a:r>
              <a:rPr dirty="0"/>
              <a:t>1 Cor. 6:19  “your </a:t>
            </a:r>
            <a:r>
              <a:rPr dirty="0">
                <a:solidFill>
                  <a:srgbClr val="FFFB00"/>
                </a:solidFill>
              </a:rPr>
              <a:t>body </a:t>
            </a:r>
            <a:r>
              <a:rPr dirty="0">
                <a:solidFill>
                  <a:schemeClr val="tx1"/>
                </a:solidFill>
              </a:rPr>
              <a:t>is a</a:t>
            </a:r>
            <a:r>
              <a:rPr dirty="0">
                <a:solidFill>
                  <a:srgbClr val="FFFB00"/>
                </a:solidFill>
              </a:rPr>
              <a:t> temple </a:t>
            </a:r>
            <a:r>
              <a:rPr dirty="0">
                <a:solidFill>
                  <a:schemeClr val="tx1"/>
                </a:solidFill>
              </a:rPr>
              <a:t>of the </a:t>
            </a:r>
            <a:r>
              <a:rPr dirty="0">
                <a:solidFill>
                  <a:srgbClr val="FFFB00"/>
                </a:solidFill>
              </a:rPr>
              <a:t>Holy Spirit </a:t>
            </a:r>
            <a:r>
              <a:rPr dirty="0"/>
              <a:t>within you”</a:t>
            </a:r>
          </a:p>
          <a:p>
            <a:pPr marL="1587500" lvl="1" indent="-482600" algn="l">
              <a:spcBef>
                <a:spcPts val="2800"/>
              </a:spcBef>
              <a:buClr>
                <a:srgbClr val="FFFFFF"/>
              </a:buClr>
              <a:buSzPct val="100000"/>
              <a:buChar char="•"/>
              <a:defRPr sz="5500"/>
            </a:pPr>
            <a:r>
              <a:rPr dirty="0"/>
              <a:t>Your value is </a:t>
            </a:r>
            <a:r>
              <a:rPr u="sng" dirty="0"/>
              <a:t>not</a:t>
            </a:r>
            <a:r>
              <a:rPr dirty="0"/>
              <a:t> from </a:t>
            </a:r>
          </a:p>
          <a:p>
            <a:pPr marL="3035300" lvl="5" indent="-749300" algn="l">
              <a:spcBef>
                <a:spcPts val="300"/>
              </a:spcBef>
              <a:buClr>
                <a:srgbClr val="FFFFFF"/>
              </a:buClr>
              <a:buSzPct val="100000"/>
              <a:buChar char="•"/>
              <a:defRPr sz="4500"/>
            </a:pPr>
            <a:r>
              <a:rPr dirty="0"/>
              <a:t>objectifying your body immodestly</a:t>
            </a:r>
          </a:p>
          <a:p>
            <a:pPr marL="3035300" lvl="5" indent="-749300" algn="l">
              <a:spcBef>
                <a:spcPts val="300"/>
              </a:spcBef>
              <a:buClr>
                <a:srgbClr val="FFFFFF"/>
              </a:buClr>
              <a:buSzPct val="100000"/>
              <a:buChar char="•"/>
              <a:defRPr sz="4500"/>
            </a:pPr>
            <a:r>
              <a:rPr dirty="0"/>
              <a:t>pursuing illicit sexual passions</a:t>
            </a:r>
          </a:p>
          <a:p>
            <a:pPr marL="3035300" lvl="5" indent="-749300" algn="l">
              <a:spcBef>
                <a:spcPts val="300"/>
              </a:spcBef>
              <a:buClr>
                <a:srgbClr val="FFFFFF"/>
              </a:buClr>
              <a:buSzPct val="100000"/>
              <a:buChar char="•"/>
              <a:defRPr sz="4500"/>
            </a:pPr>
            <a:r>
              <a:rPr dirty="0"/>
              <a:t>worshipping your body</a:t>
            </a:r>
          </a:p>
          <a:p>
            <a:pPr marL="1854200" lvl="3" indent="-482600" algn="l">
              <a:spcBef>
                <a:spcPts val="3700"/>
              </a:spcBef>
              <a:buClr>
                <a:srgbClr val="FFFFFF"/>
              </a:buClr>
              <a:buSzPct val="100000"/>
              <a:buChar char="•"/>
              <a:defRPr sz="5500"/>
            </a:pPr>
            <a:r>
              <a:rPr dirty="0"/>
              <a:t>God values your body and wants to dwell in </a:t>
            </a:r>
            <a:r>
              <a:rPr lang="en-US" dirty="0"/>
              <a:t>and with </a:t>
            </a:r>
            <a:r>
              <a:rPr dirty="0"/>
              <a:t>you</a:t>
            </a:r>
          </a:p>
          <a:p>
            <a:pPr marL="1854200" lvl="3" indent="-482600" algn="l">
              <a:spcBef>
                <a:spcPts val="3400"/>
              </a:spcBef>
              <a:buClr>
                <a:srgbClr val="FFFFFF"/>
              </a:buClr>
              <a:buSzPct val="100000"/>
              <a:buChar char="•"/>
              <a:defRPr sz="5500"/>
            </a:pPr>
            <a:r>
              <a:rPr dirty="0">
                <a:solidFill>
                  <a:srgbClr val="FFFB00"/>
                </a:solidFill>
              </a:rPr>
              <a:t>Satan </a:t>
            </a:r>
            <a:r>
              <a:rPr dirty="0">
                <a:solidFill>
                  <a:schemeClr val="tx1"/>
                </a:solidFill>
              </a:rPr>
              <a:t>wants to use, </a:t>
            </a:r>
            <a:r>
              <a:rPr dirty="0">
                <a:solidFill>
                  <a:srgbClr val="FFFB00"/>
                </a:solidFill>
              </a:rPr>
              <a:t>abuse</a:t>
            </a:r>
            <a:r>
              <a:rPr lang="en-US" dirty="0">
                <a:solidFill>
                  <a:srgbClr val="FFFB00"/>
                </a:solidFill>
              </a:rPr>
              <a:t>,</a:t>
            </a:r>
            <a:r>
              <a:rPr dirty="0">
                <a:solidFill>
                  <a:srgbClr val="FFFB00"/>
                </a:solidFill>
              </a:rPr>
              <a:t> </a:t>
            </a:r>
            <a:r>
              <a:rPr lang="en-US" dirty="0">
                <a:solidFill>
                  <a:schemeClr val="tx1"/>
                </a:solidFill>
              </a:rPr>
              <a:t>and</a:t>
            </a:r>
            <a:r>
              <a:rPr dirty="0">
                <a:solidFill>
                  <a:schemeClr val="tx1"/>
                </a:solidFill>
              </a:rPr>
              <a:t> discard your </a:t>
            </a:r>
            <a:r>
              <a:rPr dirty="0">
                <a:solidFill>
                  <a:srgbClr val="FFFB00"/>
                </a:solidFill>
              </a:rPr>
              <a:t>body</a:t>
            </a:r>
          </a:p>
        </p:txBody>
      </p:sp>
      <p:sp>
        <p:nvSpPr>
          <p:cNvPr id="208" name="2.  What to Respond?"/>
          <p:cNvSpPr txBox="1"/>
          <p:nvPr/>
        </p:nvSpPr>
        <p:spPr>
          <a:xfrm>
            <a:off x="16931280" y="1015147"/>
            <a:ext cx="6837017" cy="939751"/>
          </a:xfrm>
          <a:prstGeom prst="rect">
            <a:avLst/>
          </a:prstGeom>
          <a:solidFill>
            <a:srgbClr val="76D6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indent="330200" algn="l">
              <a:lnSpc>
                <a:spcPct val="140000"/>
              </a:lnSpc>
              <a:spcBef>
                <a:spcPts val="4400"/>
              </a:spcBef>
              <a:defRPr sz="100" b="1">
                <a:solidFill>
                  <a:srgbClr val="000000"/>
                </a:solidFill>
              </a:defRPr>
            </a:pPr>
            <a:endParaRPr dirty="0"/>
          </a:p>
          <a:p>
            <a:pPr indent="330200" algn="l">
              <a:spcBef>
                <a:spcPts val="800"/>
              </a:spcBef>
              <a:defRPr sz="4800" b="1">
                <a:solidFill>
                  <a:srgbClr val="000000"/>
                </a:solidFill>
              </a:defRPr>
            </a:pPr>
            <a:r>
              <a:rPr dirty="0"/>
              <a:t>2.  What to Respond?</a:t>
            </a:r>
          </a:p>
        </p:txBody>
      </p:sp>
      <p:sp>
        <p:nvSpPr>
          <p:cNvPr id="209" name="God values the body thru…"/>
          <p:cNvSpPr txBox="1"/>
          <p:nvPr/>
        </p:nvSpPr>
        <p:spPr>
          <a:xfrm>
            <a:off x="962082" y="853935"/>
            <a:ext cx="18580863" cy="38122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lgn="l">
              <a:lnSpc>
                <a:spcPct val="120000"/>
              </a:lnSpc>
              <a:defRPr sz="9000"/>
            </a:pPr>
            <a:r>
              <a:rPr dirty="0"/>
              <a:t>God values the body thru</a:t>
            </a:r>
          </a:p>
          <a:p>
            <a:pPr lvl="1" algn="l">
              <a:lnSpc>
                <a:spcPct val="120000"/>
              </a:lnSpc>
              <a:defRPr sz="14000">
                <a:solidFill>
                  <a:srgbClr val="76D6FF"/>
                </a:solidFill>
              </a:defRPr>
            </a:pPr>
            <a:r>
              <a:rPr dirty="0"/>
              <a:t>SPIRIT’s INDWELLING</a:t>
            </a:r>
          </a:p>
        </p:txBody>
      </p:sp>
    </p:spTree>
  </p:cSld>
  <p:clrMapOvr>
    <a:masterClrMapping/>
  </p:clrMapOvr>
  <p:transition spd="slow">
    <p:push dir="u"/>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withEffect">
                                  <p:stCondLst>
                                    <p:cond delay="0"/>
                                  </p:stCondLst>
                                  <p:iterate>
                                    <p:tmAbs val="0"/>
                                  </p:iterate>
                                  <p:childTnLst>
                                    <p:set>
                                      <p:cBhvr>
                                        <p:cTn id="6" fill="hold"/>
                                        <p:tgtEl>
                                          <p:spTgt spid="207">
                                            <p:bg/>
                                          </p:spTgt>
                                        </p:tgtEl>
                                        <p:attrNameLst>
                                          <p:attrName>style.visibility</p:attrName>
                                        </p:attrNameLst>
                                      </p:cBhvr>
                                      <p:to>
                                        <p:strVal val="visible"/>
                                      </p:to>
                                    </p:set>
                                    <p:anim calcmode="lin" valueType="num">
                                      <p:cBhvr>
                                        <p:cTn id="7" dur="1000" fill="hold"/>
                                        <p:tgtEl>
                                          <p:spTgt spid="207">
                                            <p:bg/>
                                          </p:spTgt>
                                        </p:tgtEl>
                                        <p:attrNameLst>
                                          <p:attrName>ppt_x</p:attrName>
                                        </p:attrNameLst>
                                      </p:cBhvr>
                                      <p:tavLst>
                                        <p:tav tm="0">
                                          <p:val>
                                            <p:strVal val="0-#ppt_w/2"/>
                                          </p:val>
                                        </p:tav>
                                        <p:tav tm="100000">
                                          <p:val>
                                            <p:strVal val="#ppt_x"/>
                                          </p:val>
                                        </p:tav>
                                      </p:tavLst>
                                    </p:anim>
                                    <p:anim calcmode="lin" valueType="num">
                                      <p:cBhvr>
                                        <p:cTn id="8" dur="1000" fill="hold"/>
                                        <p:tgtEl>
                                          <p:spTgt spid="207">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207">
                                            <p:txEl>
                                              <p:pRg st="0" end="0"/>
                                            </p:txEl>
                                          </p:spTgt>
                                        </p:tgtEl>
                                        <p:attrNameLst>
                                          <p:attrName>style.visibility</p:attrName>
                                        </p:attrNameLst>
                                      </p:cBhvr>
                                      <p:to>
                                        <p:strVal val="visible"/>
                                      </p:to>
                                    </p:set>
                                    <p:anim calcmode="lin" valueType="num">
                                      <p:cBhvr>
                                        <p:cTn id="11" dur="1000" fill="hold"/>
                                        <p:tgtEl>
                                          <p:spTgt spid="207">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2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1" nodeType="clickEffect">
                                  <p:stCondLst>
                                    <p:cond delay="0"/>
                                  </p:stCondLst>
                                  <p:iterate>
                                    <p:tmAbs val="0"/>
                                  </p:iterate>
                                  <p:childTnLst>
                                    <p:set>
                                      <p:cBhvr>
                                        <p:cTn id="16" fill="hold"/>
                                        <p:tgtEl>
                                          <p:spTgt spid="207">
                                            <p:txEl>
                                              <p:pRg st="1" end="1"/>
                                            </p:txEl>
                                          </p:spTgt>
                                        </p:tgtEl>
                                        <p:attrNameLst>
                                          <p:attrName>style.visibility</p:attrName>
                                        </p:attrNameLst>
                                      </p:cBhvr>
                                      <p:to>
                                        <p:strVal val="visible"/>
                                      </p:to>
                                    </p:set>
                                    <p:anim calcmode="lin" valueType="num">
                                      <p:cBhvr>
                                        <p:cTn id="17" dur="1000" fill="hold"/>
                                        <p:tgtEl>
                                          <p:spTgt spid="207">
                                            <p:txEl>
                                              <p:pRg st="1" end="1"/>
                                            </p:txEl>
                                          </p:spTgt>
                                        </p:tgtEl>
                                        <p:attrNameLst>
                                          <p:attrName>ppt_x</p:attrName>
                                        </p:attrNameLst>
                                      </p:cBhvr>
                                      <p:tavLst>
                                        <p:tav tm="0">
                                          <p:val>
                                            <p:strVal val="0-#ppt_w/2"/>
                                          </p:val>
                                        </p:tav>
                                        <p:tav tm="100000">
                                          <p:val>
                                            <p:strVal val="#ppt_x"/>
                                          </p:val>
                                        </p:tav>
                                      </p:tavLst>
                                    </p:anim>
                                    <p:anim calcmode="lin" valueType="num">
                                      <p:cBhvr>
                                        <p:cTn id="18" dur="1000" fill="hold"/>
                                        <p:tgtEl>
                                          <p:spTgt spid="207">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fill="hold" grpId="1" nodeType="withEffect">
                                  <p:stCondLst>
                                    <p:cond delay="0"/>
                                  </p:stCondLst>
                                  <p:iterate>
                                    <p:tmAbs val="0"/>
                                  </p:iterate>
                                  <p:childTnLst>
                                    <p:set>
                                      <p:cBhvr>
                                        <p:cTn id="20" fill="hold"/>
                                        <p:tgtEl>
                                          <p:spTgt spid="207">
                                            <p:txEl>
                                              <p:pRg st="2" end="2"/>
                                            </p:txEl>
                                          </p:spTgt>
                                        </p:tgtEl>
                                        <p:attrNameLst>
                                          <p:attrName>style.visibility</p:attrName>
                                        </p:attrNameLst>
                                      </p:cBhvr>
                                      <p:to>
                                        <p:strVal val="visible"/>
                                      </p:to>
                                    </p:set>
                                    <p:anim calcmode="lin" valueType="num">
                                      <p:cBhvr>
                                        <p:cTn id="21" dur="1000" fill="hold"/>
                                        <p:tgtEl>
                                          <p:spTgt spid="207">
                                            <p:txEl>
                                              <p:pRg st="2" end="2"/>
                                            </p:txEl>
                                          </p:spTgt>
                                        </p:tgtEl>
                                        <p:attrNameLst>
                                          <p:attrName>ppt_x</p:attrName>
                                        </p:attrNameLst>
                                      </p:cBhvr>
                                      <p:tavLst>
                                        <p:tav tm="0">
                                          <p:val>
                                            <p:strVal val="0-#ppt_w/2"/>
                                          </p:val>
                                        </p:tav>
                                        <p:tav tm="100000">
                                          <p:val>
                                            <p:strVal val="#ppt_x"/>
                                          </p:val>
                                        </p:tav>
                                      </p:tavLst>
                                    </p:anim>
                                    <p:anim calcmode="lin" valueType="num">
                                      <p:cBhvr>
                                        <p:cTn id="22" dur="1000" fill="hold"/>
                                        <p:tgtEl>
                                          <p:spTgt spid="207">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8" fill="hold" grpId="1" nodeType="withEffect">
                                  <p:stCondLst>
                                    <p:cond delay="0"/>
                                  </p:stCondLst>
                                  <p:iterate>
                                    <p:tmAbs val="0"/>
                                  </p:iterate>
                                  <p:childTnLst>
                                    <p:set>
                                      <p:cBhvr>
                                        <p:cTn id="24" fill="hold"/>
                                        <p:tgtEl>
                                          <p:spTgt spid="207">
                                            <p:txEl>
                                              <p:pRg st="3" end="3"/>
                                            </p:txEl>
                                          </p:spTgt>
                                        </p:tgtEl>
                                        <p:attrNameLst>
                                          <p:attrName>style.visibility</p:attrName>
                                        </p:attrNameLst>
                                      </p:cBhvr>
                                      <p:to>
                                        <p:strVal val="visible"/>
                                      </p:to>
                                    </p:set>
                                    <p:anim calcmode="lin" valueType="num">
                                      <p:cBhvr>
                                        <p:cTn id="25" dur="1000" fill="hold"/>
                                        <p:tgtEl>
                                          <p:spTgt spid="207">
                                            <p:txEl>
                                              <p:pRg st="3" end="3"/>
                                            </p:txEl>
                                          </p:spTgt>
                                        </p:tgtEl>
                                        <p:attrNameLst>
                                          <p:attrName>ppt_x</p:attrName>
                                        </p:attrNameLst>
                                      </p:cBhvr>
                                      <p:tavLst>
                                        <p:tav tm="0">
                                          <p:val>
                                            <p:strVal val="0-#ppt_w/2"/>
                                          </p:val>
                                        </p:tav>
                                        <p:tav tm="100000">
                                          <p:val>
                                            <p:strVal val="#ppt_x"/>
                                          </p:val>
                                        </p:tav>
                                      </p:tavLst>
                                    </p:anim>
                                    <p:anim calcmode="lin" valueType="num">
                                      <p:cBhvr>
                                        <p:cTn id="26" dur="1000" fill="hold"/>
                                        <p:tgtEl>
                                          <p:spTgt spid="207">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8" fill="hold" grpId="1" nodeType="withEffect">
                                  <p:stCondLst>
                                    <p:cond delay="0"/>
                                  </p:stCondLst>
                                  <p:iterate>
                                    <p:tmAbs val="0"/>
                                  </p:iterate>
                                  <p:childTnLst>
                                    <p:set>
                                      <p:cBhvr>
                                        <p:cTn id="28" fill="hold"/>
                                        <p:tgtEl>
                                          <p:spTgt spid="207">
                                            <p:txEl>
                                              <p:pRg st="4" end="4"/>
                                            </p:txEl>
                                          </p:spTgt>
                                        </p:tgtEl>
                                        <p:attrNameLst>
                                          <p:attrName>style.visibility</p:attrName>
                                        </p:attrNameLst>
                                      </p:cBhvr>
                                      <p:to>
                                        <p:strVal val="visible"/>
                                      </p:to>
                                    </p:set>
                                    <p:anim calcmode="lin" valueType="num">
                                      <p:cBhvr>
                                        <p:cTn id="29" dur="1000" fill="hold"/>
                                        <p:tgtEl>
                                          <p:spTgt spid="207">
                                            <p:txEl>
                                              <p:pRg st="4" end="4"/>
                                            </p:txEl>
                                          </p:spTgt>
                                        </p:tgtEl>
                                        <p:attrNameLst>
                                          <p:attrName>ppt_x</p:attrName>
                                        </p:attrNameLst>
                                      </p:cBhvr>
                                      <p:tavLst>
                                        <p:tav tm="0">
                                          <p:val>
                                            <p:strVal val="0-#ppt_w/2"/>
                                          </p:val>
                                        </p:tav>
                                        <p:tav tm="100000">
                                          <p:val>
                                            <p:strVal val="#ppt_x"/>
                                          </p:val>
                                        </p:tav>
                                      </p:tavLst>
                                    </p:anim>
                                    <p:anim calcmode="lin" valueType="num">
                                      <p:cBhvr>
                                        <p:cTn id="30" dur="1000" fill="hold"/>
                                        <p:tgtEl>
                                          <p:spTgt spid="20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1" nodeType="clickEffect">
                                  <p:stCondLst>
                                    <p:cond delay="0"/>
                                  </p:stCondLst>
                                  <p:iterate>
                                    <p:tmAbs val="0"/>
                                  </p:iterate>
                                  <p:childTnLst>
                                    <p:set>
                                      <p:cBhvr>
                                        <p:cTn id="34" fill="hold"/>
                                        <p:tgtEl>
                                          <p:spTgt spid="207">
                                            <p:txEl>
                                              <p:pRg st="5" end="5"/>
                                            </p:txEl>
                                          </p:spTgt>
                                        </p:tgtEl>
                                        <p:attrNameLst>
                                          <p:attrName>style.visibility</p:attrName>
                                        </p:attrNameLst>
                                      </p:cBhvr>
                                      <p:to>
                                        <p:strVal val="visible"/>
                                      </p:to>
                                    </p:set>
                                    <p:anim calcmode="lin" valueType="num">
                                      <p:cBhvr>
                                        <p:cTn id="35" dur="1000" fill="hold"/>
                                        <p:tgtEl>
                                          <p:spTgt spid="207">
                                            <p:txEl>
                                              <p:pRg st="5" end="5"/>
                                            </p:txEl>
                                          </p:spTgt>
                                        </p:tgtEl>
                                        <p:attrNameLst>
                                          <p:attrName>ppt_x</p:attrName>
                                        </p:attrNameLst>
                                      </p:cBhvr>
                                      <p:tavLst>
                                        <p:tav tm="0">
                                          <p:val>
                                            <p:strVal val="0-#ppt_w/2"/>
                                          </p:val>
                                        </p:tav>
                                        <p:tav tm="100000">
                                          <p:val>
                                            <p:strVal val="#ppt_x"/>
                                          </p:val>
                                        </p:tav>
                                      </p:tavLst>
                                    </p:anim>
                                    <p:anim calcmode="lin" valueType="num">
                                      <p:cBhvr>
                                        <p:cTn id="36" dur="1000" fill="hold"/>
                                        <p:tgtEl>
                                          <p:spTgt spid="207">
                                            <p:txEl>
                                              <p:pRg st="5" end="5"/>
                                            </p:txEl>
                                          </p:spTgt>
                                        </p:tgtEl>
                                        <p:attrNameLst>
                                          <p:attrName>ppt_y</p:attrName>
                                        </p:attrNameLst>
                                      </p:cBhvr>
                                      <p:tavLst>
                                        <p:tav tm="0">
                                          <p:val>
                                            <p:strVal val="#ppt_y"/>
                                          </p:val>
                                        </p:tav>
                                        <p:tav tm="100000">
                                          <p:val>
                                            <p:strVal val="#ppt_y"/>
                                          </p:val>
                                        </p:tav>
                                      </p:tavLst>
                                    </p:anim>
                                  </p:childTnLst>
                                </p:cTn>
                              </p:par>
                              <p:par>
                                <p:cTn id="37" presetID="2" presetClass="entr" presetSubtype="8" fill="hold" grpId="1" nodeType="withEffect">
                                  <p:stCondLst>
                                    <p:cond delay="0"/>
                                  </p:stCondLst>
                                  <p:iterate>
                                    <p:tmAbs val="0"/>
                                  </p:iterate>
                                  <p:childTnLst>
                                    <p:set>
                                      <p:cBhvr>
                                        <p:cTn id="38" fill="hold"/>
                                        <p:tgtEl>
                                          <p:spTgt spid="207">
                                            <p:txEl>
                                              <p:pRg st="6" end="6"/>
                                            </p:txEl>
                                          </p:spTgt>
                                        </p:tgtEl>
                                        <p:attrNameLst>
                                          <p:attrName>style.visibility</p:attrName>
                                        </p:attrNameLst>
                                      </p:cBhvr>
                                      <p:to>
                                        <p:strVal val="visible"/>
                                      </p:to>
                                    </p:set>
                                    <p:anim calcmode="lin" valueType="num">
                                      <p:cBhvr>
                                        <p:cTn id="39" dur="1000" fill="hold"/>
                                        <p:tgtEl>
                                          <p:spTgt spid="207">
                                            <p:txEl>
                                              <p:pRg st="6" end="6"/>
                                            </p:txEl>
                                          </p:spTgt>
                                        </p:tgtEl>
                                        <p:attrNameLst>
                                          <p:attrName>ppt_x</p:attrName>
                                        </p:attrNameLst>
                                      </p:cBhvr>
                                      <p:tavLst>
                                        <p:tav tm="0">
                                          <p:val>
                                            <p:strVal val="0-#ppt_w/2"/>
                                          </p:val>
                                        </p:tav>
                                        <p:tav tm="100000">
                                          <p:val>
                                            <p:strVal val="#ppt_x"/>
                                          </p:val>
                                        </p:tav>
                                      </p:tavLst>
                                    </p:anim>
                                    <p:anim calcmode="lin" valueType="num">
                                      <p:cBhvr>
                                        <p:cTn id="40" dur="1000" fill="hold"/>
                                        <p:tgtEl>
                                          <p:spTgt spid="20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1" uiExpand="1"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1 Cor. 6:20  “you were bought with a price. So glorify God in your body”…"/>
          <p:cNvSpPr txBox="1"/>
          <p:nvPr/>
        </p:nvSpPr>
        <p:spPr>
          <a:xfrm>
            <a:off x="2184084" y="5918735"/>
            <a:ext cx="19608626" cy="55399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1587500" lvl="1" indent="-482600" algn="l">
              <a:spcBef>
                <a:spcPts val="3300"/>
              </a:spcBef>
              <a:buClr>
                <a:srgbClr val="FFFFFF"/>
              </a:buClr>
              <a:buSzPct val="100000"/>
              <a:buChar char="•"/>
              <a:defRPr sz="5500"/>
            </a:pPr>
            <a:r>
              <a:rPr dirty="0"/>
              <a:t>1 Cor. 6:20  “you were </a:t>
            </a:r>
            <a:r>
              <a:rPr dirty="0">
                <a:solidFill>
                  <a:srgbClr val="FFFB00"/>
                </a:solidFill>
              </a:rPr>
              <a:t>bought </a:t>
            </a:r>
            <a:r>
              <a:rPr dirty="0">
                <a:solidFill>
                  <a:schemeClr val="tx1"/>
                </a:solidFill>
              </a:rPr>
              <a:t>with a price</a:t>
            </a:r>
            <a:r>
              <a:rPr dirty="0"/>
              <a:t>. So </a:t>
            </a:r>
            <a:r>
              <a:rPr dirty="0">
                <a:solidFill>
                  <a:srgbClr val="FFFB00"/>
                </a:solidFill>
              </a:rPr>
              <a:t>glorify </a:t>
            </a:r>
            <a:r>
              <a:rPr dirty="0">
                <a:solidFill>
                  <a:schemeClr val="tx1"/>
                </a:solidFill>
              </a:rPr>
              <a:t>God in your </a:t>
            </a:r>
            <a:r>
              <a:rPr dirty="0">
                <a:solidFill>
                  <a:srgbClr val="FFFB00"/>
                </a:solidFill>
              </a:rPr>
              <a:t>body”</a:t>
            </a:r>
          </a:p>
          <a:p>
            <a:pPr marL="1587500" lvl="1" indent="-482600" algn="l">
              <a:spcBef>
                <a:spcPts val="4600"/>
              </a:spcBef>
              <a:buClr>
                <a:srgbClr val="FFFFFF"/>
              </a:buClr>
              <a:buSzPct val="100000"/>
              <a:buChar char="•"/>
              <a:defRPr sz="5500"/>
            </a:pPr>
            <a:r>
              <a:rPr dirty="0"/>
              <a:t>1 Pet. 1:19   “you were redeemed … with the precious blood of Christ”</a:t>
            </a:r>
            <a:endParaRPr dirty="0">
              <a:solidFill>
                <a:srgbClr val="FFFB00"/>
              </a:solidFill>
            </a:endParaRPr>
          </a:p>
          <a:p>
            <a:pPr marL="1587500" lvl="1" indent="-482600" algn="l">
              <a:spcBef>
                <a:spcPts val="4800"/>
              </a:spcBef>
              <a:buClr>
                <a:srgbClr val="FFFFFF"/>
              </a:buClr>
              <a:buSzPct val="100000"/>
              <a:buChar char="•"/>
              <a:defRPr sz="5500"/>
            </a:pPr>
            <a:r>
              <a:rPr dirty="0"/>
              <a:t>Your body is so valuable, God paid highest price</a:t>
            </a:r>
            <a:r>
              <a:rPr lang="en-US" dirty="0"/>
              <a:t>!</a:t>
            </a:r>
            <a:r>
              <a:rPr dirty="0"/>
              <a:t> </a:t>
            </a:r>
          </a:p>
        </p:txBody>
      </p:sp>
      <p:sp>
        <p:nvSpPr>
          <p:cNvPr id="212" name="2.  What to Respond?"/>
          <p:cNvSpPr txBox="1"/>
          <p:nvPr/>
        </p:nvSpPr>
        <p:spPr>
          <a:xfrm>
            <a:off x="17071037" y="1135473"/>
            <a:ext cx="6837017" cy="939751"/>
          </a:xfrm>
          <a:prstGeom prst="rect">
            <a:avLst/>
          </a:prstGeom>
          <a:solidFill>
            <a:srgbClr val="76D6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indent="330200" algn="l">
              <a:lnSpc>
                <a:spcPct val="140000"/>
              </a:lnSpc>
              <a:spcBef>
                <a:spcPts val="4400"/>
              </a:spcBef>
              <a:defRPr sz="100" b="1">
                <a:solidFill>
                  <a:srgbClr val="000000"/>
                </a:solidFill>
              </a:defRPr>
            </a:pPr>
            <a:endParaRPr dirty="0"/>
          </a:p>
          <a:p>
            <a:pPr indent="330200" algn="l">
              <a:spcBef>
                <a:spcPts val="800"/>
              </a:spcBef>
              <a:defRPr sz="4800" b="1">
                <a:solidFill>
                  <a:srgbClr val="000000"/>
                </a:solidFill>
              </a:defRPr>
            </a:pPr>
            <a:r>
              <a:rPr dirty="0"/>
              <a:t>2.  What to Respond?</a:t>
            </a:r>
          </a:p>
        </p:txBody>
      </p:sp>
      <p:sp>
        <p:nvSpPr>
          <p:cNvPr id="213" name="God values the body thru…"/>
          <p:cNvSpPr txBox="1"/>
          <p:nvPr/>
        </p:nvSpPr>
        <p:spPr>
          <a:xfrm>
            <a:off x="1183655" y="1135473"/>
            <a:ext cx="16143225" cy="3812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lgn="l">
              <a:lnSpc>
                <a:spcPct val="120000"/>
              </a:lnSpc>
              <a:defRPr sz="9000"/>
            </a:pPr>
            <a:r>
              <a:t>God values the body thru</a:t>
            </a:r>
          </a:p>
          <a:p>
            <a:pPr lvl="1" algn="l">
              <a:lnSpc>
                <a:spcPct val="120000"/>
              </a:lnSpc>
              <a:defRPr sz="14000">
                <a:solidFill>
                  <a:srgbClr val="76D6FF"/>
                </a:solidFill>
              </a:defRPr>
            </a:pPr>
            <a:r>
              <a:t>Christ’s SACRIFICE</a:t>
            </a:r>
          </a:p>
        </p:txBody>
      </p:sp>
    </p:spTree>
  </p:cSld>
  <p:clrMapOvr>
    <a:masterClrMapping/>
  </p:clrMapOvr>
  <p:transition spd="slow">
    <p:push dir="u"/>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withEffect">
                                  <p:stCondLst>
                                    <p:cond delay="0"/>
                                  </p:stCondLst>
                                  <p:iterate>
                                    <p:tmAbs val="0"/>
                                  </p:iterate>
                                  <p:childTnLst>
                                    <p:set>
                                      <p:cBhvr>
                                        <p:cTn id="6" fill="hold"/>
                                        <p:tgtEl>
                                          <p:spTgt spid="211">
                                            <p:bg/>
                                          </p:spTgt>
                                        </p:tgtEl>
                                        <p:attrNameLst>
                                          <p:attrName>style.visibility</p:attrName>
                                        </p:attrNameLst>
                                      </p:cBhvr>
                                      <p:to>
                                        <p:strVal val="visible"/>
                                      </p:to>
                                    </p:set>
                                    <p:anim calcmode="lin" valueType="num">
                                      <p:cBhvr>
                                        <p:cTn id="7" dur="1000" fill="hold"/>
                                        <p:tgtEl>
                                          <p:spTgt spid="211">
                                            <p:bg/>
                                          </p:spTgt>
                                        </p:tgtEl>
                                        <p:attrNameLst>
                                          <p:attrName>ppt_x</p:attrName>
                                        </p:attrNameLst>
                                      </p:cBhvr>
                                      <p:tavLst>
                                        <p:tav tm="0">
                                          <p:val>
                                            <p:strVal val="0-#ppt_w/2"/>
                                          </p:val>
                                        </p:tav>
                                        <p:tav tm="100000">
                                          <p:val>
                                            <p:strVal val="#ppt_x"/>
                                          </p:val>
                                        </p:tav>
                                      </p:tavLst>
                                    </p:anim>
                                    <p:anim calcmode="lin" valueType="num">
                                      <p:cBhvr>
                                        <p:cTn id="8" dur="1000" fill="hold"/>
                                        <p:tgtEl>
                                          <p:spTgt spid="211">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211">
                                            <p:txEl>
                                              <p:pRg st="0" end="0"/>
                                            </p:txEl>
                                          </p:spTgt>
                                        </p:tgtEl>
                                        <p:attrNameLst>
                                          <p:attrName>style.visibility</p:attrName>
                                        </p:attrNameLst>
                                      </p:cBhvr>
                                      <p:to>
                                        <p:strVal val="visible"/>
                                      </p:to>
                                    </p:set>
                                    <p:anim calcmode="lin" valueType="num">
                                      <p:cBhvr>
                                        <p:cTn id="11" dur="1000" fill="hold"/>
                                        <p:tgtEl>
                                          <p:spTgt spid="211">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211">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0"/>
                                  </p:stCondLst>
                                  <p:iterate>
                                    <p:tmAbs val="0"/>
                                  </p:iterate>
                                  <p:childTnLst>
                                    <p:set>
                                      <p:cBhvr>
                                        <p:cTn id="14" fill="hold"/>
                                        <p:tgtEl>
                                          <p:spTgt spid="211">
                                            <p:txEl>
                                              <p:pRg st="1" end="1"/>
                                            </p:txEl>
                                          </p:spTgt>
                                        </p:tgtEl>
                                        <p:attrNameLst>
                                          <p:attrName>style.visibility</p:attrName>
                                        </p:attrNameLst>
                                      </p:cBhvr>
                                      <p:to>
                                        <p:strVal val="visible"/>
                                      </p:to>
                                    </p:set>
                                    <p:anim calcmode="lin" valueType="num">
                                      <p:cBhvr>
                                        <p:cTn id="15" dur="1000" fill="hold"/>
                                        <p:tgtEl>
                                          <p:spTgt spid="211">
                                            <p:txEl>
                                              <p:pRg st="1" end="1"/>
                                            </p:txEl>
                                          </p:spTgt>
                                        </p:tgtEl>
                                        <p:attrNameLst>
                                          <p:attrName>ppt_x</p:attrName>
                                        </p:attrNameLst>
                                      </p:cBhvr>
                                      <p:tavLst>
                                        <p:tav tm="0">
                                          <p:val>
                                            <p:strVal val="0-#ppt_w/2"/>
                                          </p:val>
                                        </p:tav>
                                        <p:tav tm="100000">
                                          <p:val>
                                            <p:strVal val="#ppt_x"/>
                                          </p:val>
                                        </p:tav>
                                      </p:tavLst>
                                    </p:anim>
                                    <p:anim calcmode="lin" valueType="num">
                                      <p:cBhvr>
                                        <p:cTn id="16" dur="1000" fill="hold"/>
                                        <p:tgtEl>
                                          <p:spTgt spid="2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1" nodeType="clickEffect">
                                  <p:stCondLst>
                                    <p:cond delay="0"/>
                                  </p:stCondLst>
                                  <p:iterate>
                                    <p:tmAbs val="0"/>
                                  </p:iterate>
                                  <p:childTnLst>
                                    <p:set>
                                      <p:cBhvr>
                                        <p:cTn id="20" fill="hold"/>
                                        <p:tgtEl>
                                          <p:spTgt spid="211">
                                            <p:txEl>
                                              <p:pRg st="2" end="2"/>
                                            </p:txEl>
                                          </p:spTgt>
                                        </p:tgtEl>
                                        <p:attrNameLst>
                                          <p:attrName>style.visibility</p:attrName>
                                        </p:attrNameLst>
                                      </p:cBhvr>
                                      <p:to>
                                        <p:strVal val="visible"/>
                                      </p:to>
                                    </p:set>
                                    <p:anim calcmode="lin" valueType="num">
                                      <p:cBhvr>
                                        <p:cTn id="21" dur="1000" fill="hold"/>
                                        <p:tgtEl>
                                          <p:spTgt spid="211">
                                            <p:txEl>
                                              <p:pRg st="2" end="2"/>
                                            </p:txEl>
                                          </p:spTgt>
                                        </p:tgtEl>
                                        <p:attrNameLst>
                                          <p:attrName>ppt_x</p:attrName>
                                        </p:attrNameLst>
                                      </p:cBhvr>
                                      <p:tavLst>
                                        <p:tav tm="0">
                                          <p:val>
                                            <p:strVal val="0-#ppt_w/2"/>
                                          </p:val>
                                        </p:tav>
                                        <p:tav tm="100000">
                                          <p:val>
                                            <p:strVal val="#ppt_x"/>
                                          </p:val>
                                        </p:tav>
                                      </p:tavLst>
                                    </p:anim>
                                    <p:anim calcmode="lin" valueType="num">
                                      <p:cBhvr>
                                        <p:cTn id="22" dur="1000" fill="hold"/>
                                        <p:tgtEl>
                                          <p:spTgt spid="21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1" uiExpand="1" build="p" bldLvl="5"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Image" descr="Image"/>
          <p:cNvPicPr>
            <a:picLocks noChangeAspect="1"/>
          </p:cNvPicPr>
          <p:nvPr/>
        </p:nvPicPr>
        <p:blipFill>
          <a:blip r:embed="rId2"/>
          <a:stretch>
            <a:fillRect/>
          </a:stretch>
        </p:blipFill>
        <p:spPr>
          <a:xfrm>
            <a:off x="1269305" y="2056841"/>
            <a:ext cx="9602318" cy="9602318"/>
          </a:xfrm>
          <a:prstGeom prst="rect">
            <a:avLst/>
          </a:prstGeom>
          <a:ln w="12700">
            <a:miter lim="400000"/>
          </a:ln>
        </p:spPr>
      </p:pic>
      <p:sp>
        <p:nvSpPr>
          <p:cNvPr id="165" name="The Christian’s Response…"/>
          <p:cNvSpPr txBox="1"/>
          <p:nvPr/>
        </p:nvSpPr>
        <p:spPr>
          <a:xfrm>
            <a:off x="11890092" y="2681747"/>
            <a:ext cx="10620193" cy="8853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10400"/>
            </a:pPr>
            <a:r>
              <a:t>The Christian’s </a:t>
            </a:r>
            <a:r>
              <a:rPr>
                <a:solidFill>
                  <a:srgbClr val="76D6FF"/>
                </a:solidFill>
              </a:rPr>
              <a:t>Response</a:t>
            </a:r>
            <a:r>
              <a:rPr>
                <a:solidFill>
                  <a:srgbClr val="FFFB00"/>
                </a:solidFill>
              </a:rPr>
              <a:t> </a:t>
            </a:r>
          </a:p>
          <a:p>
            <a:pPr algn="l">
              <a:defRPr sz="10400"/>
            </a:pPr>
            <a:r>
              <a:t>to the </a:t>
            </a:r>
          </a:p>
          <a:p>
            <a:pPr algn="l">
              <a:defRPr sz="10400"/>
            </a:pPr>
            <a:r>
              <a:rPr sz="16400">
                <a:solidFill>
                  <a:srgbClr val="76D6FF"/>
                </a:solidFill>
              </a:rPr>
              <a:t>GENDER</a:t>
            </a:r>
            <a:r>
              <a:rPr>
                <a:solidFill>
                  <a:srgbClr val="76D6FF"/>
                </a:solidFill>
              </a:rPr>
              <a:t> </a:t>
            </a:r>
            <a:r>
              <a:t>Debate</a:t>
            </a:r>
          </a:p>
        </p:txBody>
      </p:sp>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God elevates humanity to use bodies in purity &amp; holiness…"/>
          <p:cNvSpPr txBox="1"/>
          <p:nvPr/>
        </p:nvSpPr>
        <p:spPr>
          <a:xfrm>
            <a:off x="279868" y="5764654"/>
            <a:ext cx="21954183" cy="68352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1587500" lvl="1" indent="-482600" algn="l">
              <a:spcBef>
                <a:spcPts val="1100"/>
              </a:spcBef>
              <a:buClr>
                <a:srgbClr val="FFFFFF"/>
              </a:buClr>
              <a:buSzPct val="100000"/>
              <a:buChar char="•"/>
              <a:defRPr sz="5500"/>
            </a:pPr>
            <a:r>
              <a:rPr dirty="0">
                <a:solidFill>
                  <a:srgbClr val="FFFB00"/>
                </a:solidFill>
              </a:rPr>
              <a:t>God elevates humanity</a:t>
            </a:r>
            <a:r>
              <a:rPr dirty="0"/>
              <a:t> to use bodies in purity &amp; holiness</a:t>
            </a:r>
          </a:p>
          <a:p>
            <a:pPr marL="1587500" lvl="1" indent="-482600" algn="l">
              <a:spcBef>
                <a:spcPts val="4700"/>
              </a:spcBef>
              <a:buClr>
                <a:srgbClr val="FFFFFF"/>
              </a:buClr>
              <a:buSzPct val="100000"/>
              <a:buChar char="•"/>
              <a:defRPr sz="5500"/>
            </a:pPr>
            <a:r>
              <a:rPr dirty="0"/>
              <a:t>1 Cor. 6:13-18  </a:t>
            </a:r>
            <a:r>
              <a:rPr sz="4000" dirty="0"/>
              <a:t>“the body is not meant for sexual immorality, but for the Lord, and the Lord for the body… the sexually immoral person </a:t>
            </a:r>
            <a:r>
              <a:rPr sz="4000" dirty="0">
                <a:solidFill>
                  <a:srgbClr val="FFFB00"/>
                </a:solidFill>
              </a:rPr>
              <a:t>sins against </a:t>
            </a:r>
            <a:r>
              <a:rPr sz="4000" dirty="0">
                <a:solidFill>
                  <a:schemeClr val="tx1"/>
                </a:solidFill>
              </a:rPr>
              <a:t>his own </a:t>
            </a:r>
            <a:r>
              <a:rPr sz="4000" dirty="0">
                <a:solidFill>
                  <a:srgbClr val="FFFB00"/>
                </a:solidFill>
              </a:rPr>
              <a:t>body"</a:t>
            </a:r>
            <a:endParaRPr sz="4000" dirty="0"/>
          </a:p>
          <a:p>
            <a:pPr marL="1455881" lvl="1" indent="-350981" algn="l">
              <a:spcBef>
                <a:spcPts val="3400"/>
              </a:spcBef>
              <a:buClr>
                <a:srgbClr val="FFFFFF"/>
              </a:buClr>
              <a:buSzPct val="100000"/>
              <a:buChar char="•"/>
              <a:defRPr sz="5500"/>
            </a:pPr>
            <a:r>
              <a:rPr sz="4000" dirty="0"/>
              <a:t>See also </a:t>
            </a:r>
            <a:r>
              <a:rPr dirty="0"/>
              <a:t>Deut. 22:5; Rom. 1:26-27; 1 Cor. 6:9; Lev. 18:22-23</a:t>
            </a:r>
          </a:p>
          <a:p>
            <a:pPr marL="1587500" lvl="1" indent="-482600" algn="l">
              <a:spcBef>
                <a:spcPts val="3600"/>
              </a:spcBef>
              <a:buClr>
                <a:srgbClr val="FFFFFF"/>
              </a:buClr>
              <a:buSzPct val="100000"/>
              <a:buChar char="•"/>
              <a:defRPr sz="5500"/>
            </a:pPr>
            <a:r>
              <a:rPr dirty="0"/>
              <a:t>Rom. 6:12-13 </a:t>
            </a:r>
            <a:r>
              <a:rPr sz="4000" dirty="0">
                <a:solidFill>
                  <a:schemeClr val="tx1"/>
                </a:solidFill>
              </a:rPr>
              <a:t>“let </a:t>
            </a:r>
            <a:r>
              <a:rPr sz="4000" dirty="0">
                <a:solidFill>
                  <a:srgbClr val="FFFB00"/>
                </a:solidFill>
              </a:rPr>
              <a:t>not sin </a:t>
            </a:r>
            <a:r>
              <a:rPr sz="4000" dirty="0">
                <a:solidFill>
                  <a:schemeClr val="tx1"/>
                </a:solidFill>
              </a:rPr>
              <a:t>therefore</a:t>
            </a:r>
            <a:r>
              <a:rPr sz="4000" dirty="0">
                <a:solidFill>
                  <a:srgbClr val="FFFB00"/>
                </a:solidFill>
              </a:rPr>
              <a:t> reign </a:t>
            </a:r>
            <a:r>
              <a:rPr sz="4000" dirty="0">
                <a:solidFill>
                  <a:schemeClr val="tx1"/>
                </a:solidFill>
              </a:rPr>
              <a:t>in your mortal </a:t>
            </a:r>
            <a:r>
              <a:rPr sz="4000" dirty="0">
                <a:solidFill>
                  <a:srgbClr val="FFFB00"/>
                </a:solidFill>
              </a:rPr>
              <a:t>body,</a:t>
            </a:r>
            <a:r>
              <a:rPr sz="4000" dirty="0"/>
              <a:t> to make you obey its passions. Do not let present your </a:t>
            </a:r>
            <a:r>
              <a:rPr sz="4000" dirty="0">
                <a:solidFill>
                  <a:srgbClr val="FFFF00"/>
                </a:solidFill>
              </a:rPr>
              <a:t>members</a:t>
            </a:r>
            <a:r>
              <a:rPr sz="4000" dirty="0"/>
              <a:t> to sin as instruments for unrighteousness, but present… your members (body) to God as </a:t>
            </a:r>
            <a:r>
              <a:rPr sz="4000" dirty="0">
                <a:solidFill>
                  <a:srgbClr val="FFFB00"/>
                </a:solidFill>
              </a:rPr>
              <a:t>instruments </a:t>
            </a:r>
            <a:r>
              <a:rPr sz="4000" dirty="0">
                <a:solidFill>
                  <a:schemeClr val="tx1"/>
                </a:solidFill>
              </a:rPr>
              <a:t>for righteousness"</a:t>
            </a:r>
          </a:p>
        </p:txBody>
      </p:sp>
      <p:sp>
        <p:nvSpPr>
          <p:cNvPr id="216" name="2.  What to Respond?"/>
          <p:cNvSpPr txBox="1"/>
          <p:nvPr/>
        </p:nvSpPr>
        <p:spPr>
          <a:xfrm>
            <a:off x="17334828" y="645180"/>
            <a:ext cx="6837017" cy="939751"/>
          </a:xfrm>
          <a:prstGeom prst="rect">
            <a:avLst/>
          </a:prstGeom>
          <a:solidFill>
            <a:srgbClr val="76D6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indent="330200" algn="l">
              <a:lnSpc>
                <a:spcPct val="140000"/>
              </a:lnSpc>
              <a:spcBef>
                <a:spcPts val="4400"/>
              </a:spcBef>
              <a:defRPr sz="100" b="1">
                <a:solidFill>
                  <a:srgbClr val="000000"/>
                </a:solidFill>
              </a:defRPr>
            </a:pPr>
            <a:endParaRPr/>
          </a:p>
          <a:p>
            <a:pPr indent="330200" algn="l">
              <a:spcBef>
                <a:spcPts val="800"/>
              </a:spcBef>
              <a:defRPr sz="4800" b="1">
                <a:solidFill>
                  <a:srgbClr val="000000"/>
                </a:solidFill>
              </a:defRPr>
            </a:pPr>
            <a:r>
              <a:t>2.  What to Respond?</a:t>
            </a:r>
          </a:p>
        </p:txBody>
      </p:sp>
      <p:sp>
        <p:nvSpPr>
          <p:cNvPr id="217" name="God values the body thru enabling…"/>
          <p:cNvSpPr txBox="1"/>
          <p:nvPr/>
        </p:nvSpPr>
        <p:spPr>
          <a:xfrm>
            <a:off x="1020412" y="1922715"/>
            <a:ext cx="18483454" cy="3544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lgn="l">
              <a:defRPr sz="9000"/>
            </a:pPr>
            <a:r>
              <a:rPr dirty="0"/>
              <a:t>God values the body thru enabling </a:t>
            </a:r>
          </a:p>
          <a:p>
            <a:pPr lvl="1" algn="l">
              <a:defRPr sz="14000">
                <a:solidFill>
                  <a:srgbClr val="76D6FF"/>
                </a:solidFill>
              </a:defRPr>
            </a:pPr>
            <a:r>
              <a:rPr dirty="0"/>
              <a:t>HOLY LIVING</a:t>
            </a:r>
          </a:p>
        </p:txBody>
      </p:sp>
    </p:spTree>
  </p:cSld>
  <p:clrMapOvr>
    <a:masterClrMapping/>
  </p:clrMapOvr>
  <p:transition spd="slow">
    <p:push dir="u"/>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withEffect">
                                  <p:stCondLst>
                                    <p:cond delay="0"/>
                                  </p:stCondLst>
                                  <p:iterate>
                                    <p:tmAbs val="0"/>
                                  </p:iterate>
                                  <p:childTnLst>
                                    <p:set>
                                      <p:cBhvr>
                                        <p:cTn id="6" fill="hold"/>
                                        <p:tgtEl>
                                          <p:spTgt spid="215">
                                            <p:bg/>
                                          </p:spTgt>
                                        </p:tgtEl>
                                        <p:attrNameLst>
                                          <p:attrName>style.visibility</p:attrName>
                                        </p:attrNameLst>
                                      </p:cBhvr>
                                      <p:to>
                                        <p:strVal val="visible"/>
                                      </p:to>
                                    </p:set>
                                    <p:anim calcmode="lin" valueType="num">
                                      <p:cBhvr>
                                        <p:cTn id="7" dur="1000" fill="hold"/>
                                        <p:tgtEl>
                                          <p:spTgt spid="215">
                                            <p:bg/>
                                          </p:spTgt>
                                        </p:tgtEl>
                                        <p:attrNameLst>
                                          <p:attrName>ppt_x</p:attrName>
                                        </p:attrNameLst>
                                      </p:cBhvr>
                                      <p:tavLst>
                                        <p:tav tm="0">
                                          <p:val>
                                            <p:strVal val="0-#ppt_w/2"/>
                                          </p:val>
                                        </p:tav>
                                        <p:tav tm="100000">
                                          <p:val>
                                            <p:strVal val="#ppt_x"/>
                                          </p:val>
                                        </p:tav>
                                      </p:tavLst>
                                    </p:anim>
                                    <p:anim calcmode="lin" valueType="num">
                                      <p:cBhvr>
                                        <p:cTn id="8" dur="1000" fill="hold"/>
                                        <p:tgtEl>
                                          <p:spTgt spid="215">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215">
                                            <p:txEl>
                                              <p:pRg st="0" end="0"/>
                                            </p:txEl>
                                          </p:spTgt>
                                        </p:tgtEl>
                                        <p:attrNameLst>
                                          <p:attrName>style.visibility</p:attrName>
                                        </p:attrNameLst>
                                      </p:cBhvr>
                                      <p:to>
                                        <p:strVal val="visible"/>
                                      </p:to>
                                    </p:set>
                                    <p:anim calcmode="lin" valueType="num">
                                      <p:cBhvr>
                                        <p:cTn id="11" dur="1000" fill="hold"/>
                                        <p:tgtEl>
                                          <p:spTgt spid="215">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215">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0"/>
                                  </p:stCondLst>
                                  <p:iterate>
                                    <p:tmAbs val="0"/>
                                  </p:iterate>
                                  <p:childTnLst>
                                    <p:set>
                                      <p:cBhvr>
                                        <p:cTn id="14" fill="hold"/>
                                        <p:tgtEl>
                                          <p:spTgt spid="215">
                                            <p:txEl>
                                              <p:pRg st="1" end="1"/>
                                            </p:txEl>
                                          </p:spTgt>
                                        </p:tgtEl>
                                        <p:attrNameLst>
                                          <p:attrName>style.visibility</p:attrName>
                                        </p:attrNameLst>
                                      </p:cBhvr>
                                      <p:to>
                                        <p:strVal val="visible"/>
                                      </p:to>
                                    </p:set>
                                    <p:anim calcmode="lin" valueType="num">
                                      <p:cBhvr>
                                        <p:cTn id="15" dur="1000" fill="hold"/>
                                        <p:tgtEl>
                                          <p:spTgt spid="215">
                                            <p:txEl>
                                              <p:pRg st="1" end="1"/>
                                            </p:txEl>
                                          </p:spTgt>
                                        </p:tgtEl>
                                        <p:attrNameLst>
                                          <p:attrName>ppt_x</p:attrName>
                                        </p:attrNameLst>
                                      </p:cBhvr>
                                      <p:tavLst>
                                        <p:tav tm="0">
                                          <p:val>
                                            <p:strVal val="0-#ppt_w/2"/>
                                          </p:val>
                                        </p:tav>
                                        <p:tav tm="100000">
                                          <p:val>
                                            <p:strVal val="#ppt_x"/>
                                          </p:val>
                                        </p:tav>
                                      </p:tavLst>
                                    </p:anim>
                                    <p:anim calcmode="lin" valueType="num">
                                      <p:cBhvr>
                                        <p:cTn id="16" dur="1000" fill="hold"/>
                                        <p:tgtEl>
                                          <p:spTgt spid="2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1" nodeType="clickEffect">
                                  <p:stCondLst>
                                    <p:cond delay="0"/>
                                  </p:stCondLst>
                                  <p:iterate>
                                    <p:tmAbs val="0"/>
                                  </p:iterate>
                                  <p:childTnLst>
                                    <p:set>
                                      <p:cBhvr>
                                        <p:cTn id="20" fill="hold"/>
                                        <p:tgtEl>
                                          <p:spTgt spid="215">
                                            <p:txEl>
                                              <p:pRg st="2" end="2"/>
                                            </p:txEl>
                                          </p:spTgt>
                                        </p:tgtEl>
                                        <p:attrNameLst>
                                          <p:attrName>style.visibility</p:attrName>
                                        </p:attrNameLst>
                                      </p:cBhvr>
                                      <p:to>
                                        <p:strVal val="visible"/>
                                      </p:to>
                                    </p:set>
                                    <p:anim calcmode="lin" valueType="num">
                                      <p:cBhvr>
                                        <p:cTn id="21" dur="1000" fill="hold"/>
                                        <p:tgtEl>
                                          <p:spTgt spid="215">
                                            <p:txEl>
                                              <p:pRg st="2" end="2"/>
                                            </p:txEl>
                                          </p:spTgt>
                                        </p:tgtEl>
                                        <p:attrNameLst>
                                          <p:attrName>ppt_x</p:attrName>
                                        </p:attrNameLst>
                                      </p:cBhvr>
                                      <p:tavLst>
                                        <p:tav tm="0">
                                          <p:val>
                                            <p:strVal val="0-#ppt_w/2"/>
                                          </p:val>
                                        </p:tav>
                                        <p:tav tm="100000">
                                          <p:val>
                                            <p:strVal val="#ppt_x"/>
                                          </p:val>
                                        </p:tav>
                                      </p:tavLst>
                                    </p:anim>
                                    <p:anim calcmode="lin" valueType="num">
                                      <p:cBhvr>
                                        <p:cTn id="22" dur="1000" fill="hold"/>
                                        <p:tgtEl>
                                          <p:spTgt spid="215">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8" fill="hold" grpId="1" nodeType="withEffect">
                                  <p:stCondLst>
                                    <p:cond delay="0"/>
                                  </p:stCondLst>
                                  <p:iterate>
                                    <p:tmAbs val="0"/>
                                  </p:iterate>
                                  <p:childTnLst>
                                    <p:set>
                                      <p:cBhvr>
                                        <p:cTn id="24" fill="hold"/>
                                        <p:tgtEl>
                                          <p:spTgt spid="215">
                                            <p:txEl>
                                              <p:pRg st="3" end="3"/>
                                            </p:txEl>
                                          </p:spTgt>
                                        </p:tgtEl>
                                        <p:attrNameLst>
                                          <p:attrName>style.visibility</p:attrName>
                                        </p:attrNameLst>
                                      </p:cBhvr>
                                      <p:to>
                                        <p:strVal val="visible"/>
                                      </p:to>
                                    </p:set>
                                    <p:anim calcmode="lin" valueType="num">
                                      <p:cBhvr>
                                        <p:cTn id="25" dur="1000" fill="hold"/>
                                        <p:tgtEl>
                                          <p:spTgt spid="215">
                                            <p:txEl>
                                              <p:pRg st="3" end="3"/>
                                            </p:txEl>
                                          </p:spTgt>
                                        </p:tgtEl>
                                        <p:attrNameLst>
                                          <p:attrName>ppt_x</p:attrName>
                                        </p:attrNameLst>
                                      </p:cBhvr>
                                      <p:tavLst>
                                        <p:tav tm="0">
                                          <p:val>
                                            <p:strVal val="0-#ppt_w/2"/>
                                          </p:val>
                                        </p:tav>
                                        <p:tav tm="100000">
                                          <p:val>
                                            <p:strVal val="#ppt_x"/>
                                          </p:val>
                                        </p:tav>
                                      </p:tavLst>
                                    </p:anim>
                                    <p:anim calcmode="lin" valueType="num">
                                      <p:cBhvr>
                                        <p:cTn id="26" dur="1000" fill="hold"/>
                                        <p:tgtEl>
                                          <p:spTgt spid="21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1" uiExpand="1" build="p" bldLvl="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Rom. 8:11,23 “If the Spirit of Him who raised Jesus from the dead dwells in you, He who raised Christ Jesus from the dead will also give life to your mortal bodies through His Spirit who dwells in you”…"/>
          <p:cNvSpPr txBox="1"/>
          <p:nvPr/>
        </p:nvSpPr>
        <p:spPr>
          <a:xfrm>
            <a:off x="1149434" y="5312356"/>
            <a:ext cx="19608626" cy="6950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1587500" lvl="1" indent="-482600" algn="l">
              <a:spcBef>
                <a:spcPts val="1100"/>
              </a:spcBef>
              <a:buClr>
                <a:srgbClr val="FFFFFF"/>
              </a:buClr>
              <a:buSzPct val="100000"/>
              <a:buChar char="•"/>
              <a:defRPr sz="5500"/>
            </a:pPr>
            <a:r>
              <a:rPr dirty="0"/>
              <a:t>Rom. 8:11,23 </a:t>
            </a:r>
            <a:r>
              <a:rPr sz="4000" dirty="0"/>
              <a:t>“If the Spirit of Him who raised Jesus from the dead dwells in you, He who raised Christ Jesus from the dead will also </a:t>
            </a:r>
            <a:r>
              <a:rPr sz="4000" dirty="0">
                <a:solidFill>
                  <a:srgbClr val="FFFB00"/>
                </a:solidFill>
              </a:rPr>
              <a:t>give life </a:t>
            </a:r>
            <a:r>
              <a:rPr sz="4000" dirty="0"/>
              <a:t>to your </a:t>
            </a:r>
            <a:r>
              <a:rPr sz="4000" dirty="0">
                <a:solidFill>
                  <a:srgbClr val="FFFB00"/>
                </a:solidFill>
              </a:rPr>
              <a:t>mortal bodies</a:t>
            </a:r>
            <a:r>
              <a:rPr sz="4000" dirty="0"/>
              <a:t> through His Spirit who dwells in you”</a:t>
            </a:r>
          </a:p>
          <a:p>
            <a:pPr marL="1587500" lvl="1" indent="-482600" algn="l">
              <a:spcBef>
                <a:spcPts val="3900"/>
              </a:spcBef>
              <a:buClr>
                <a:srgbClr val="FFFFFF"/>
              </a:buClr>
              <a:buSzPct val="100000"/>
              <a:buChar char="•"/>
              <a:defRPr sz="5500"/>
            </a:pPr>
            <a:r>
              <a:rPr dirty="0"/>
              <a:t>1 Cor. 15:50-58</a:t>
            </a:r>
            <a:r>
              <a:rPr sz="4000" dirty="0"/>
              <a:t> “the </a:t>
            </a:r>
            <a:r>
              <a:rPr sz="4000" dirty="0">
                <a:solidFill>
                  <a:srgbClr val="FFFB00"/>
                </a:solidFill>
              </a:rPr>
              <a:t>dead will be raised</a:t>
            </a:r>
            <a:r>
              <a:rPr sz="4000" dirty="0"/>
              <a:t> imperishable and we shall be changed. For this perishable</a:t>
            </a:r>
            <a:r>
              <a:rPr sz="4000" dirty="0">
                <a:solidFill>
                  <a:srgbClr val="FFFB00"/>
                </a:solidFill>
              </a:rPr>
              <a:t> body </a:t>
            </a:r>
            <a:r>
              <a:rPr sz="4000" dirty="0"/>
              <a:t>must put on the imperishable , and this mortal </a:t>
            </a:r>
            <a:r>
              <a:rPr sz="4000" dirty="0">
                <a:solidFill>
                  <a:srgbClr val="FFFB00"/>
                </a:solidFill>
              </a:rPr>
              <a:t>body </a:t>
            </a:r>
            <a:r>
              <a:rPr sz="4000" dirty="0"/>
              <a:t>must put on immortality”</a:t>
            </a:r>
            <a:endParaRPr sz="4000" dirty="0">
              <a:solidFill>
                <a:srgbClr val="FFFB00"/>
              </a:solidFill>
            </a:endParaRPr>
          </a:p>
          <a:p>
            <a:pPr marL="1587500" lvl="1" indent="-482600" algn="l">
              <a:spcBef>
                <a:spcPts val="3900"/>
              </a:spcBef>
              <a:buClr>
                <a:srgbClr val="FFFFFF"/>
              </a:buClr>
              <a:buSzPct val="100000"/>
              <a:buChar char="•"/>
              <a:defRPr sz="5500"/>
            </a:pPr>
            <a:r>
              <a:rPr dirty="0"/>
              <a:t>Your body is so important God </a:t>
            </a:r>
            <a:r>
              <a:rPr dirty="0">
                <a:solidFill>
                  <a:schemeClr val="tx1"/>
                </a:solidFill>
              </a:rPr>
              <a:t>promises to </a:t>
            </a:r>
            <a:r>
              <a:rPr dirty="0">
                <a:solidFill>
                  <a:srgbClr val="FFFB00"/>
                </a:solidFill>
              </a:rPr>
              <a:t>raise it from the dead!</a:t>
            </a:r>
            <a:endParaRPr sz="4000" dirty="0">
              <a:solidFill>
                <a:srgbClr val="FFFB00"/>
              </a:solidFill>
            </a:endParaRPr>
          </a:p>
        </p:txBody>
      </p:sp>
      <p:sp>
        <p:nvSpPr>
          <p:cNvPr id="220" name="2.  What to Respond?"/>
          <p:cNvSpPr txBox="1"/>
          <p:nvPr/>
        </p:nvSpPr>
        <p:spPr>
          <a:xfrm>
            <a:off x="17071037" y="1225937"/>
            <a:ext cx="6837017" cy="939751"/>
          </a:xfrm>
          <a:prstGeom prst="rect">
            <a:avLst/>
          </a:prstGeom>
          <a:solidFill>
            <a:srgbClr val="76D6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indent="330200" algn="l">
              <a:lnSpc>
                <a:spcPct val="140000"/>
              </a:lnSpc>
              <a:spcBef>
                <a:spcPts val="4400"/>
              </a:spcBef>
              <a:defRPr sz="100" b="1">
                <a:solidFill>
                  <a:srgbClr val="000000"/>
                </a:solidFill>
              </a:defRPr>
            </a:pPr>
            <a:endParaRPr dirty="0"/>
          </a:p>
          <a:p>
            <a:pPr indent="330200" algn="l">
              <a:spcBef>
                <a:spcPts val="800"/>
              </a:spcBef>
              <a:defRPr sz="4800" b="1">
                <a:solidFill>
                  <a:srgbClr val="000000"/>
                </a:solidFill>
              </a:defRPr>
            </a:pPr>
            <a:r>
              <a:rPr dirty="0"/>
              <a:t>2.  What to Respond?</a:t>
            </a:r>
          </a:p>
        </p:txBody>
      </p:sp>
      <p:sp>
        <p:nvSpPr>
          <p:cNvPr id="221" name="God values the body thru…"/>
          <p:cNvSpPr txBox="1"/>
          <p:nvPr/>
        </p:nvSpPr>
        <p:spPr>
          <a:xfrm>
            <a:off x="1039791" y="885217"/>
            <a:ext cx="14233653" cy="38122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lgn="l">
              <a:lnSpc>
                <a:spcPct val="120000"/>
              </a:lnSpc>
              <a:defRPr sz="9000"/>
            </a:pPr>
            <a:r>
              <a:t>God values the body thru</a:t>
            </a:r>
          </a:p>
          <a:p>
            <a:pPr lvl="1" algn="l">
              <a:lnSpc>
                <a:spcPct val="120000"/>
              </a:lnSpc>
              <a:defRPr sz="14000">
                <a:solidFill>
                  <a:srgbClr val="76D6FF"/>
                </a:solidFill>
              </a:defRPr>
            </a:pPr>
            <a:r>
              <a:t>RESURRECTION</a:t>
            </a:r>
          </a:p>
        </p:txBody>
      </p:sp>
    </p:spTree>
  </p:cSld>
  <p:clrMapOvr>
    <a:masterClrMapping/>
  </p:clrMapOvr>
  <p:transition spd="slow">
    <p:push dir="u"/>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withEffect">
                                  <p:stCondLst>
                                    <p:cond delay="0"/>
                                  </p:stCondLst>
                                  <p:iterate>
                                    <p:tmAbs val="0"/>
                                  </p:iterate>
                                  <p:childTnLst>
                                    <p:set>
                                      <p:cBhvr>
                                        <p:cTn id="6" fill="hold"/>
                                        <p:tgtEl>
                                          <p:spTgt spid="219">
                                            <p:bg/>
                                          </p:spTgt>
                                        </p:tgtEl>
                                        <p:attrNameLst>
                                          <p:attrName>style.visibility</p:attrName>
                                        </p:attrNameLst>
                                      </p:cBhvr>
                                      <p:to>
                                        <p:strVal val="visible"/>
                                      </p:to>
                                    </p:set>
                                    <p:anim calcmode="lin" valueType="num">
                                      <p:cBhvr>
                                        <p:cTn id="7" dur="1000" fill="hold"/>
                                        <p:tgtEl>
                                          <p:spTgt spid="219">
                                            <p:bg/>
                                          </p:spTgt>
                                        </p:tgtEl>
                                        <p:attrNameLst>
                                          <p:attrName>ppt_x</p:attrName>
                                        </p:attrNameLst>
                                      </p:cBhvr>
                                      <p:tavLst>
                                        <p:tav tm="0">
                                          <p:val>
                                            <p:strVal val="0-#ppt_w/2"/>
                                          </p:val>
                                        </p:tav>
                                        <p:tav tm="100000">
                                          <p:val>
                                            <p:strVal val="#ppt_x"/>
                                          </p:val>
                                        </p:tav>
                                      </p:tavLst>
                                    </p:anim>
                                    <p:anim calcmode="lin" valueType="num">
                                      <p:cBhvr>
                                        <p:cTn id="8" dur="1000" fill="hold"/>
                                        <p:tgtEl>
                                          <p:spTgt spid="219">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219">
                                            <p:txEl>
                                              <p:pRg st="0" end="0"/>
                                            </p:txEl>
                                          </p:spTgt>
                                        </p:tgtEl>
                                        <p:attrNameLst>
                                          <p:attrName>style.visibility</p:attrName>
                                        </p:attrNameLst>
                                      </p:cBhvr>
                                      <p:to>
                                        <p:strVal val="visible"/>
                                      </p:to>
                                    </p:set>
                                    <p:anim calcmode="lin" valueType="num">
                                      <p:cBhvr>
                                        <p:cTn id="11" dur="1000" fill="hold"/>
                                        <p:tgtEl>
                                          <p:spTgt spid="219">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1" nodeType="clickEffect">
                                  <p:stCondLst>
                                    <p:cond delay="0"/>
                                  </p:stCondLst>
                                  <p:iterate>
                                    <p:tmAbs val="0"/>
                                  </p:iterate>
                                  <p:childTnLst>
                                    <p:set>
                                      <p:cBhvr>
                                        <p:cTn id="16" fill="hold"/>
                                        <p:tgtEl>
                                          <p:spTgt spid="219">
                                            <p:txEl>
                                              <p:pRg st="1" end="1"/>
                                            </p:txEl>
                                          </p:spTgt>
                                        </p:tgtEl>
                                        <p:attrNameLst>
                                          <p:attrName>style.visibility</p:attrName>
                                        </p:attrNameLst>
                                      </p:cBhvr>
                                      <p:to>
                                        <p:strVal val="visible"/>
                                      </p:to>
                                    </p:set>
                                    <p:anim calcmode="lin" valueType="num">
                                      <p:cBhvr>
                                        <p:cTn id="17" dur="1000" fill="hold"/>
                                        <p:tgtEl>
                                          <p:spTgt spid="219">
                                            <p:txEl>
                                              <p:pRg st="1" end="1"/>
                                            </p:txEl>
                                          </p:spTgt>
                                        </p:tgtEl>
                                        <p:attrNameLst>
                                          <p:attrName>ppt_x</p:attrName>
                                        </p:attrNameLst>
                                      </p:cBhvr>
                                      <p:tavLst>
                                        <p:tav tm="0">
                                          <p:val>
                                            <p:strVal val="0-#ppt_w/2"/>
                                          </p:val>
                                        </p:tav>
                                        <p:tav tm="100000">
                                          <p:val>
                                            <p:strVal val="#ppt_x"/>
                                          </p:val>
                                        </p:tav>
                                      </p:tavLst>
                                    </p:anim>
                                    <p:anim calcmode="lin" valueType="num">
                                      <p:cBhvr>
                                        <p:cTn id="18" dur="1000" fill="hold"/>
                                        <p:tgtEl>
                                          <p:spTgt spid="2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1" nodeType="clickEffect">
                                  <p:stCondLst>
                                    <p:cond delay="0"/>
                                  </p:stCondLst>
                                  <p:iterate>
                                    <p:tmAbs val="0"/>
                                  </p:iterate>
                                  <p:childTnLst>
                                    <p:set>
                                      <p:cBhvr>
                                        <p:cTn id="22" fill="hold"/>
                                        <p:tgtEl>
                                          <p:spTgt spid="219">
                                            <p:txEl>
                                              <p:pRg st="2" end="2"/>
                                            </p:txEl>
                                          </p:spTgt>
                                        </p:tgtEl>
                                        <p:attrNameLst>
                                          <p:attrName>style.visibility</p:attrName>
                                        </p:attrNameLst>
                                      </p:cBhvr>
                                      <p:to>
                                        <p:strVal val="visible"/>
                                      </p:to>
                                    </p:set>
                                    <p:anim calcmode="lin" valueType="num">
                                      <p:cBhvr>
                                        <p:cTn id="23" dur="1000" fill="hold"/>
                                        <p:tgtEl>
                                          <p:spTgt spid="219">
                                            <p:txEl>
                                              <p:pRg st="2" end="2"/>
                                            </p:txEl>
                                          </p:spTgt>
                                        </p:tgtEl>
                                        <p:attrNameLst>
                                          <p:attrName>ppt_x</p:attrName>
                                        </p:attrNameLst>
                                      </p:cBhvr>
                                      <p:tavLst>
                                        <p:tav tm="0">
                                          <p:val>
                                            <p:strVal val="0-#ppt_w/2"/>
                                          </p:val>
                                        </p:tav>
                                        <p:tav tm="100000">
                                          <p:val>
                                            <p:strVal val="#ppt_x"/>
                                          </p:val>
                                        </p:tav>
                                      </p:tavLst>
                                    </p:anim>
                                    <p:anim calcmode="lin" valueType="num">
                                      <p:cBhvr>
                                        <p:cTn id="24" dur="1000" fill="hold"/>
                                        <p:tgtEl>
                                          <p:spTgt spid="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1" nodeType="clickEffect">
                                  <p:stCondLst>
                                    <p:cond delay="0"/>
                                  </p:stCondLst>
                                  <p:iterate>
                                    <p:tmAbs val="0"/>
                                  </p:iterate>
                                  <p:childTnLst>
                                    <p:set>
                                      <p:cBhvr>
                                        <p:cTn id="28" fill="hold"/>
                                        <p:tgtEl>
                                          <p:spTgt spid="219">
                                            <p:txEl>
                                              <p:pRg st="3" end="3"/>
                                            </p:txEl>
                                          </p:spTgt>
                                        </p:tgtEl>
                                        <p:attrNameLst>
                                          <p:attrName>style.visibility</p:attrName>
                                        </p:attrNameLst>
                                      </p:cBhvr>
                                      <p:to>
                                        <p:strVal val="visible"/>
                                      </p:to>
                                    </p:set>
                                    <p:anim calcmode="lin" valueType="num">
                                      <p:cBhvr>
                                        <p:cTn id="29" dur="1000" fill="hold"/>
                                        <p:tgtEl>
                                          <p:spTgt spid="219">
                                            <p:txEl>
                                              <p:pRg st="3" end="3"/>
                                            </p:txEl>
                                          </p:spTgt>
                                        </p:tgtEl>
                                        <p:attrNameLst>
                                          <p:attrName>ppt_x</p:attrName>
                                        </p:attrNameLst>
                                      </p:cBhvr>
                                      <p:tavLst>
                                        <p:tav tm="0">
                                          <p:val>
                                            <p:strVal val="0-#ppt_w/2"/>
                                          </p:val>
                                        </p:tav>
                                        <p:tav tm="100000">
                                          <p:val>
                                            <p:strVal val="#ppt_x"/>
                                          </p:val>
                                        </p:tav>
                                      </p:tavLst>
                                    </p:anim>
                                    <p:anim calcmode="lin" valueType="num">
                                      <p:cBhvr>
                                        <p:cTn id="30" dur="1000" fill="hold"/>
                                        <p:tgtEl>
                                          <p:spTgt spid="21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1" uiExpand="1" build="p" bldLvl="5"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2 Tim. 2:22-26…"/>
          <p:cNvSpPr txBox="1"/>
          <p:nvPr/>
        </p:nvSpPr>
        <p:spPr>
          <a:xfrm>
            <a:off x="-1010873" y="4137613"/>
            <a:ext cx="11061833" cy="7151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r">
              <a:defRPr sz="7300">
                <a:solidFill>
                  <a:srgbClr val="76D6FF"/>
                </a:solidFill>
              </a:defRPr>
            </a:pPr>
            <a:r>
              <a:rPr dirty="0"/>
              <a:t>2 Tim. 2:22-26</a:t>
            </a:r>
          </a:p>
          <a:p>
            <a:pPr algn="r">
              <a:spcBef>
                <a:spcPts val="4000"/>
              </a:spcBef>
              <a:defRPr sz="10400"/>
            </a:pPr>
            <a:r>
              <a:rPr dirty="0"/>
              <a:t>The Lord’s </a:t>
            </a:r>
            <a:r>
              <a:rPr sz="15300" dirty="0">
                <a:solidFill>
                  <a:srgbClr val="76D6FF"/>
                </a:solidFill>
              </a:rPr>
              <a:t>Servant</a:t>
            </a:r>
            <a:r>
              <a:rPr dirty="0">
                <a:solidFill>
                  <a:srgbClr val="FFFB00"/>
                </a:solidFill>
              </a:rPr>
              <a:t> </a:t>
            </a:r>
          </a:p>
          <a:p>
            <a:pPr algn="r">
              <a:defRPr sz="10400"/>
            </a:pPr>
            <a:r>
              <a:rPr dirty="0"/>
              <a:t>Must Respond</a:t>
            </a:r>
          </a:p>
        </p:txBody>
      </p:sp>
      <p:sp>
        <p:nvSpPr>
          <p:cNvPr id="224" name="Loving…"/>
          <p:cNvSpPr txBox="1"/>
          <p:nvPr/>
        </p:nvSpPr>
        <p:spPr>
          <a:xfrm>
            <a:off x="11973032" y="-1578284"/>
            <a:ext cx="12796515" cy="16872568"/>
          </a:xfrm>
          <a:prstGeom prst="rect">
            <a:avLst/>
          </a:prstGeom>
          <a:solidFill>
            <a:srgbClr val="76D6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130000"/>
              </a:lnSpc>
              <a:spcBef>
                <a:spcPts val="1900"/>
              </a:spcBef>
              <a:defRPr sz="8200">
                <a:solidFill>
                  <a:srgbClr val="000000"/>
                </a:solidFill>
              </a:defRPr>
            </a:pPr>
            <a:endParaRPr dirty="0"/>
          </a:p>
          <a:p>
            <a:pPr marL="2324100" indent="-1600200" algn="l">
              <a:lnSpc>
                <a:spcPct val="190000"/>
              </a:lnSpc>
              <a:spcBef>
                <a:spcPts val="1900"/>
              </a:spcBef>
              <a:buSzPct val="100000"/>
              <a:buAutoNum type="arabicPeriod"/>
              <a:defRPr sz="10000" b="1">
                <a:solidFill>
                  <a:srgbClr val="000000"/>
                </a:solidFill>
              </a:defRPr>
            </a:pPr>
            <a:r>
              <a:rPr dirty="0"/>
              <a:t>Loving</a:t>
            </a:r>
          </a:p>
          <a:p>
            <a:pPr marL="2324100" indent="-1600200" algn="l">
              <a:lnSpc>
                <a:spcPct val="190000"/>
              </a:lnSpc>
              <a:buSzPct val="100000"/>
              <a:buAutoNum type="arabicPeriod"/>
              <a:defRPr sz="10000" b="1">
                <a:solidFill>
                  <a:srgbClr val="000000"/>
                </a:solidFill>
              </a:defRPr>
            </a:pPr>
            <a:r>
              <a:rPr dirty="0"/>
              <a:t>Understanding</a:t>
            </a:r>
          </a:p>
          <a:p>
            <a:pPr marL="2324100" indent="-1600200" algn="l">
              <a:lnSpc>
                <a:spcPct val="190000"/>
              </a:lnSpc>
              <a:buSzPct val="100000"/>
              <a:buAutoNum type="arabicPeriod"/>
              <a:defRPr sz="10000" b="1">
                <a:solidFill>
                  <a:srgbClr val="000000"/>
                </a:solidFill>
              </a:defRPr>
            </a:pPr>
            <a:r>
              <a:rPr dirty="0"/>
              <a:t>Discernment</a:t>
            </a:r>
          </a:p>
          <a:p>
            <a:pPr marL="2324100" indent="-1600200" algn="l">
              <a:lnSpc>
                <a:spcPct val="190000"/>
              </a:lnSpc>
              <a:spcBef>
                <a:spcPts val="600"/>
              </a:spcBef>
              <a:buSzPct val="100000"/>
              <a:buAutoNum type="arabicPeriod"/>
              <a:defRPr sz="10000" b="1">
                <a:solidFill>
                  <a:srgbClr val="000000"/>
                </a:solidFill>
              </a:defRPr>
            </a:pPr>
            <a:r>
              <a:rPr dirty="0"/>
              <a:t>Correction</a:t>
            </a:r>
            <a:endParaRPr lang="en-US" dirty="0"/>
          </a:p>
          <a:p>
            <a:pPr marL="723900" algn="l">
              <a:lnSpc>
                <a:spcPct val="190000"/>
              </a:lnSpc>
              <a:spcBef>
                <a:spcPts val="600"/>
              </a:spcBef>
              <a:buSzPct val="100000"/>
              <a:defRPr sz="10000" b="1">
                <a:solidFill>
                  <a:srgbClr val="000000"/>
                </a:solidFill>
              </a:defRPr>
            </a:pPr>
            <a:endParaRPr dirty="0"/>
          </a:p>
          <a:p>
            <a:pPr algn="l">
              <a:lnSpc>
                <a:spcPct val="130000"/>
              </a:lnSpc>
              <a:spcBef>
                <a:spcPts val="600"/>
              </a:spcBef>
              <a:defRPr sz="200">
                <a:solidFill>
                  <a:srgbClr val="000000"/>
                </a:solidFill>
              </a:defRPr>
            </a:pPr>
            <a:endParaRPr dirty="0"/>
          </a:p>
        </p:txBody>
      </p:sp>
      <p:sp>
        <p:nvSpPr>
          <p:cNvPr id="225" name="HOW?"/>
          <p:cNvSpPr txBox="1"/>
          <p:nvPr/>
        </p:nvSpPr>
        <p:spPr>
          <a:xfrm>
            <a:off x="1640081" y="677047"/>
            <a:ext cx="8693700" cy="2275751"/>
          </a:xfrm>
          <a:prstGeom prst="rect">
            <a:avLst/>
          </a:prstGeom>
          <a:solidFill>
            <a:srgbClr val="76D6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130000"/>
              </a:lnSpc>
              <a:spcBef>
                <a:spcPts val="1900"/>
              </a:spcBef>
              <a:defRPr sz="2300">
                <a:solidFill>
                  <a:srgbClr val="000000"/>
                </a:solidFill>
              </a:defRPr>
            </a:pPr>
            <a:endParaRPr dirty="0"/>
          </a:p>
          <a:p>
            <a:pPr marL="2789766" indent="-1926166" algn="l">
              <a:buSzPct val="100000"/>
              <a:buAutoNum type="arabicPeriod"/>
              <a:defRPr sz="10400" b="1">
                <a:solidFill>
                  <a:srgbClr val="000000"/>
                </a:solidFill>
              </a:defRPr>
            </a:pPr>
            <a:r>
              <a:rPr dirty="0"/>
              <a:t>HOW?</a:t>
            </a:r>
          </a:p>
          <a:p>
            <a:pPr algn="l">
              <a:lnSpc>
                <a:spcPct val="130000"/>
              </a:lnSpc>
              <a:spcBef>
                <a:spcPts val="600"/>
              </a:spcBef>
              <a:defRPr sz="200">
                <a:solidFill>
                  <a:srgbClr val="000000"/>
                </a:solidFill>
              </a:defRPr>
            </a:pPr>
            <a:endParaRPr dirty="0"/>
          </a:p>
        </p:txBody>
      </p:sp>
    </p:spTree>
    <p:extLst>
      <p:ext uri="{BB962C8B-B14F-4D97-AF65-F5344CB8AC3E}">
        <p14:creationId xmlns:p14="http://schemas.microsoft.com/office/powerpoint/2010/main" val="48759623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2. WHAT?"/>
          <p:cNvSpPr txBox="1"/>
          <p:nvPr/>
        </p:nvSpPr>
        <p:spPr>
          <a:xfrm>
            <a:off x="-10226" y="331869"/>
            <a:ext cx="9422789" cy="2931539"/>
          </a:xfrm>
          <a:prstGeom prst="rect">
            <a:avLst/>
          </a:prstGeom>
          <a:solidFill>
            <a:srgbClr val="76D6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indent="330200" algn="l">
              <a:lnSpc>
                <a:spcPct val="140000"/>
              </a:lnSpc>
              <a:spcBef>
                <a:spcPts val="4400"/>
              </a:spcBef>
              <a:defRPr sz="100" b="1">
                <a:solidFill>
                  <a:srgbClr val="000000"/>
                </a:solidFill>
              </a:defRPr>
            </a:pPr>
            <a:endParaRPr dirty="0"/>
          </a:p>
          <a:p>
            <a:pPr indent="330200" algn="l">
              <a:lnSpc>
                <a:spcPct val="110000"/>
              </a:lnSpc>
              <a:spcBef>
                <a:spcPts val="3200"/>
              </a:spcBef>
              <a:defRPr sz="13300" b="1">
                <a:solidFill>
                  <a:srgbClr val="000000"/>
                </a:solidFill>
              </a:defRPr>
            </a:pPr>
            <a:r>
              <a:rPr dirty="0"/>
              <a:t>2. WHAT?</a:t>
            </a:r>
          </a:p>
          <a:p>
            <a:pPr algn="l">
              <a:lnSpc>
                <a:spcPct val="130000"/>
              </a:lnSpc>
              <a:spcBef>
                <a:spcPts val="600"/>
              </a:spcBef>
              <a:defRPr sz="200">
                <a:solidFill>
                  <a:srgbClr val="000000"/>
                </a:solidFill>
              </a:defRPr>
            </a:pPr>
            <a:endParaRPr dirty="0"/>
          </a:p>
        </p:txBody>
      </p:sp>
      <p:sp>
        <p:nvSpPr>
          <p:cNvPr id="228" name="Creation…"/>
          <p:cNvSpPr txBox="1"/>
          <p:nvPr/>
        </p:nvSpPr>
        <p:spPr>
          <a:xfrm>
            <a:off x="356589" y="3149286"/>
            <a:ext cx="12784351" cy="10272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defRPr sz="11200">
                <a:solidFill>
                  <a:srgbClr val="76D6FF"/>
                </a:solidFill>
              </a:defRPr>
            </a:pPr>
            <a:r>
              <a:rPr dirty="0"/>
              <a:t>Creation</a:t>
            </a:r>
          </a:p>
          <a:p>
            <a:pPr lvl="1" algn="l">
              <a:defRPr sz="11200"/>
            </a:pPr>
            <a:r>
              <a:rPr dirty="0"/>
              <a:t>Image Bearing</a:t>
            </a:r>
          </a:p>
          <a:p>
            <a:pPr lvl="1" algn="l">
              <a:defRPr sz="11200">
                <a:solidFill>
                  <a:srgbClr val="76D6FF"/>
                </a:solidFill>
              </a:defRPr>
            </a:pPr>
            <a:r>
              <a:rPr dirty="0"/>
              <a:t>Marital Oneness</a:t>
            </a:r>
          </a:p>
          <a:p>
            <a:pPr lvl="1" algn="l">
              <a:defRPr sz="11200"/>
            </a:pPr>
            <a:r>
              <a:rPr dirty="0"/>
              <a:t>Physical Function</a:t>
            </a:r>
          </a:p>
          <a:p>
            <a:pPr lvl="1" algn="l">
              <a:defRPr sz="11200">
                <a:solidFill>
                  <a:srgbClr val="76D6FF"/>
                </a:solidFill>
              </a:defRPr>
            </a:pPr>
            <a:r>
              <a:rPr dirty="0"/>
              <a:t>Incarnation</a:t>
            </a:r>
          </a:p>
        </p:txBody>
      </p:sp>
      <p:sp>
        <p:nvSpPr>
          <p:cNvPr id="229" name="GENDER DEBATE RESPONSE:…"/>
          <p:cNvSpPr txBox="1"/>
          <p:nvPr/>
        </p:nvSpPr>
        <p:spPr>
          <a:xfrm>
            <a:off x="8865878" y="334683"/>
            <a:ext cx="18180466" cy="2925911"/>
          </a:xfrm>
          <a:prstGeom prst="rect">
            <a:avLst/>
          </a:prstGeom>
          <a:solidFill>
            <a:schemeClr val="tx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indent="330200" algn="l">
              <a:lnSpc>
                <a:spcPct val="120000"/>
              </a:lnSpc>
              <a:spcBef>
                <a:spcPts val="4400"/>
              </a:spcBef>
              <a:defRPr sz="1400" b="1">
                <a:solidFill>
                  <a:srgbClr val="000000"/>
                </a:solidFill>
              </a:defRPr>
            </a:pPr>
            <a:endParaRPr dirty="0"/>
          </a:p>
          <a:p>
            <a:pPr indent="330200" algn="l">
              <a:lnSpc>
                <a:spcPct val="70000"/>
              </a:lnSpc>
              <a:spcBef>
                <a:spcPts val="1500"/>
              </a:spcBef>
              <a:defRPr sz="3800" b="1">
                <a:solidFill>
                  <a:srgbClr val="000000"/>
                </a:solidFill>
              </a:defRPr>
            </a:pPr>
            <a:r>
              <a:rPr dirty="0"/>
              <a:t>      GENDER DEBATE RESPONSE: </a:t>
            </a:r>
          </a:p>
          <a:p>
            <a:pPr indent="330200" algn="l">
              <a:lnSpc>
                <a:spcPct val="110000"/>
              </a:lnSpc>
              <a:spcBef>
                <a:spcPts val="900"/>
              </a:spcBef>
              <a:defRPr sz="10000" b="1">
                <a:solidFill>
                  <a:srgbClr val="000000"/>
                </a:solidFill>
              </a:defRPr>
            </a:pPr>
            <a:r>
              <a:rPr dirty="0"/>
              <a:t>  God </a:t>
            </a:r>
            <a:r>
              <a:rPr dirty="0">
                <a:solidFill>
                  <a:srgbClr val="FF2600"/>
                </a:solidFill>
              </a:rPr>
              <a:t>Values</a:t>
            </a:r>
            <a:r>
              <a:rPr dirty="0"/>
              <a:t> the Body!</a:t>
            </a:r>
          </a:p>
          <a:p>
            <a:pPr algn="l">
              <a:lnSpc>
                <a:spcPct val="130000"/>
              </a:lnSpc>
              <a:spcBef>
                <a:spcPts val="600"/>
              </a:spcBef>
              <a:defRPr sz="200">
                <a:solidFill>
                  <a:srgbClr val="000000"/>
                </a:solidFill>
              </a:defRPr>
            </a:pPr>
            <a:endParaRPr dirty="0"/>
          </a:p>
        </p:txBody>
      </p:sp>
      <p:sp>
        <p:nvSpPr>
          <p:cNvPr id="230" name="Spirit’s Indwelling…"/>
          <p:cNvSpPr txBox="1"/>
          <p:nvPr/>
        </p:nvSpPr>
        <p:spPr>
          <a:xfrm>
            <a:off x="12192000" y="3981059"/>
            <a:ext cx="14154150" cy="87203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lvl="1" algn="l">
              <a:defRPr sz="11200">
                <a:solidFill>
                  <a:srgbClr val="76D6FF"/>
                </a:solidFill>
              </a:defRPr>
            </a:pPr>
            <a:r>
              <a:rPr dirty="0"/>
              <a:t>Spirit’s </a:t>
            </a:r>
            <a:endParaRPr lang="en-US" dirty="0"/>
          </a:p>
          <a:p>
            <a:pPr lvl="1" algn="l">
              <a:defRPr sz="11200">
                <a:solidFill>
                  <a:srgbClr val="76D6FF"/>
                </a:solidFill>
              </a:defRPr>
            </a:pPr>
            <a:r>
              <a:rPr dirty="0"/>
              <a:t>Indwelling</a:t>
            </a:r>
          </a:p>
          <a:p>
            <a:pPr lvl="1" algn="l">
              <a:defRPr sz="11200"/>
            </a:pPr>
            <a:r>
              <a:rPr dirty="0"/>
              <a:t>Christ’s Sacrifice</a:t>
            </a:r>
          </a:p>
          <a:p>
            <a:pPr lvl="1" algn="l">
              <a:defRPr sz="11200">
                <a:solidFill>
                  <a:srgbClr val="76D6FF"/>
                </a:solidFill>
              </a:defRPr>
            </a:pPr>
            <a:r>
              <a:rPr dirty="0"/>
              <a:t>Holy Living</a:t>
            </a:r>
          </a:p>
          <a:p>
            <a:pPr lvl="1" algn="l">
              <a:defRPr sz="11200"/>
            </a:pPr>
            <a:r>
              <a:rPr dirty="0"/>
              <a:t>Resurrection</a:t>
            </a:r>
          </a:p>
        </p:txBody>
      </p:sp>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Image" descr="Image"/>
          <p:cNvPicPr>
            <a:picLocks noChangeAspect="1"/>
          </p:cNvPicPr>
          <p:nvPr/>
        </p:nvPicPr>
        <p:blipFill>
          <a:blip r:embed="rId2"/>
          <a:stretch>
            <a:fillRect/>
          </a:stretch>
        </p:blipFill>
        <p:spPr>
          <a:xfrm>
            <a:off x="1074378" y="1949438"/>
            <a:ext cx="10495671" cy="10495671"/>
          </a:xfrm>
          <a:prstGeom prst="rect">
            <a:avLst/>
          </a:prstGeom>
          <a:ln w="12700">
            <a:miter lim="400000"/>
          </a:ln>
        </p:spPr>
      </p:pic>
      <p:sp>
        <p:nvSpPr>
          <p:cNvPr id="233" name="God says…"/>
          <p:cNvSpPr txBox="1"/>
          <p:nvPr/>
        </p:nvSpPr>
        <p:spPr>
          <a:xfrm>
            <a:off x="11966335" y="1961142"/>
            <a:ext cx="12179309" cy="97937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13300">
                <a:solidFill>
                  <a:srgbClr val="76D6FF"/>
                </a:solidFill>
              </a:defRPr>
            </a:pPr>
            <a:r>
              <a:rPr dirty="0"/>
              <a:t>God says</a:t>
            </a:r>
          </a:p>
          <a:p>
            <a:pPr lvl="2" algn="l">
              <a:lnSpc>
                <a:spcPct val="90000"/>
              </a:lnSpc>
              <a:spcBef>
                <a:spcPts val="3800"/>
              </a:spcBef>
              <a:defRPr sz="9000"/>
            </a:pPr>
            <a:r>
              <a:rPr dirty="0"/>
              <a:t>“I made you,</a:t>
            </a:r>
          </a:p>
          <a:p>
            <a:pPr lvl="2" algn="l">
              <a:lnSpc>
                <a:spcPct val="90000"/>
              </a:lnSpc>
              <a:spcBef>
                <a:spcPts val="500"/>
              </a:spcBef>
              <a:defRPr sz="9000"/>
            </a:pPr>
            <a:r>
              <a:rPr dirty="0"/>
              <a:t>     I love you, </a:t>
            </a:r>
          </a:p>
          <a:p>
            <a:pPr lvl="2" algn="l">
              <a:lnSpc>
                <a:spcPct val="90000"/>
              </a:lnSpc>
              <a:defRPr sz="9000"/>
            </a:pPr>
            <a:r>
              <a:rPr dirty="0"/>
              <a:t>         I hear you”</a:t>
            </a:r>
          </a:p>
          <a:p>
            <a:pPr algn="l">
              <a:lnSpc>
                <a:spcPct val="90000"/>
              </a:lnSpc>
              <a:defRPr sz="6100"/>
            </a:pPr>
            <a:endParaRPr dirty="0"/>
          </a:p>
          <a:p>
            <a:pPr lvl="2" algn="l">
              <a:lnSpc>
                <a:spcPct val="90000"/>
              </a:lnSpc>
              <a:defRPr sz="9000"/>
            </a:pPr>
            <a:r>
              <a:rPr dirty="0"/>
              <a:t>    </a:t>
            </a:r>
            <a:r>
              <a:rPr i="1" dirty="0">
                <a:solidFill>
                  <a:srgbClr val="76D6FF"/>
                </a:solidFill>
              </a:rPr>
              <a:t>“Will you love    </a:t>
            </a:r>
          </a:p>
          <a:p>
            <a:pPr lvl="2" algn="l">
              <a:lnSpc>
                <a:spcPct val="90000"/>
              </a:lnSpc>
              <a:defRPr sz="9000" i="1"/>
            </a:pPr>
            <a:r>
              <a:rPr dirty="0">
                <a:solidFill>
                  <a:srgbClr val="76D6FF"/>
                </a:solidFill>
              </a:rPr>
              <a:t>        and hear Me?</a:t>
            </a:r>
            <a:r>
              <a:rPr dirty="0"/>
              <a:t>”</a:t>
            </a:r>
          </a:p>
        </p:txBody>
      </p:sp>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Image" descr="Image"/>
          <p:cNvPicPr>
            <a:picLocks noChangeAspect="1"/>
          </p:cNvPicPr>
          <p:nvPr/>
        </p:nvPicPr>
        <p:blipFill>
          <a:blip r:embed="rId2"/>
          <a:srcRect t="3797" b="7572"/>
          <a:stretch>
            <a:fillRect/>
          </a:stretch>
        </p:blipFill>
        <p:spPr>
          <a:xfrm>
            <a:off x="11623659" y="2109978"/>
            <a:ext cx="7073801" cy="4702139"/>
          </a:xfrm>
          <a:prstGeom prst="rect">
            <a:avLst/>
          </a:prstGeom>
          <a:ln w="12700">
            <a:miter lim="400000"/>
          </a:ln>
        </p:spPr>
      </p:pic>
      <p:pic>
        <p:nvPicPr>
          <p:cNvPr id="236" name="Image" descr="Image"/>
          <p:cNvPicPr>
            <a:picLocks noChangeAspect="1"/>
          </p:cNvPicPr>
          <p:nvPr/>
        </p:nvPicPr>
        <p:blipFill>
          <a:blip r:embed="rId3"/>
          <a:stretch>
            <a:fillRect/>
          </a:stretch>
        </p:blipFill>
        <p:spPr>
          <a:xfrm>
            <a:off x="18891877" y="2133878"/>
            <a:ext cx="4654376" cy="4654376"/>
          </a:xfrm>
          <a:prstGeom prst="rect">
            <a:avLst/>
          </a:prstGeom>
          <a:ln w="12700">
            <a:miter lim="400000"/>
          </a:ln>
        </p:spPr>
      </p:pic>
      <p:pic>
        <p:nvPicPr>
          <p:cNvPr id="237" name="Image" descr="Image"/>
          <p:cNvPicPr>
            <a:picLocks noChangeAspect="1"/>
          </p:cNvPicPr>
          <p:nvPr/>
        </p:nvPicPr>
        <p:blipFill>
          <a:blip r:embed="rId4"/>
          <a:srcRect t="5963" b="7599"/>
          <a:stretch>
            <a:fillRect/>
          </a:stretch>
        </p:blipFill>
        <p:spPr>
          <a:xfrm>
            <a:off x="11624351" y="7068554"/>
            <a:ext cx="5340556" cy="4616251"/>
          </a:xfrm>
          <a:prstGeom prst="rect">
            <a:avLst/>
          </a:prstGeom>
          <a:ln w="12700">
            <a:miter lim="400000"/>
          </a:ln>
        </p:spPr>
      </p:pic>
      <p:pic>
        <p:nvPicPr>
          <p:cNvPr id="238" name="Image" descr="Image"/>
          <p:cNvPicPr>
            <a:picLocks noChangeAspect="1"/>
          </p:cNvPicPr>
          <p:nvPr/>
        </p:nvPicPr>
        <p:blipFill>
          <a:blip r:embed="rId5"/>
          <a:stretch>
            <a:fillRect/>
          </a:stretch>
        </p:blipFill>
        <p:spPr>
          <a:xfrm>
            <a:off x="17267861" y="7038207"/>
            <a:ext cx="6411185" cy="4616054"/>
          </a:xfrm>
          <a:prstGeom prst="rect">
            <a:avLst/>
          </a:prstGeom>
          <a:ln w="12700">
            <a:miter lim="400000"/>
          </a:ln>
        </p:spPr>
      </p:pic>
      <p:sp>
        <p:nvSpPr>
          <p:cNvPr id="239" name="Submit your BODY in faith, repentance, and confession, to the waters of baptism and be WASHED anew!"/>
          <p:cNvSpPr txBox="1"/>
          <p:nvPr/>
        </p:nvSpPr>
        <p:spPr>
          <a:xfrm>
            <a:off x="329225" y="2572272"/>
            <a:ext cx="10583975" cy="82976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lnSpc>
                <a:spcPct val="140000"/>
              </a:lnSpc>
              <a:defRPr sz="8400">
                <a:solidFill>
                  <a:srgbClr val="76D6FF"/>
                </a:solidFill>
              </a:defRPr>
            </a:pPr>
            <a:r>
              <a:rPr sz="7000">
                <a:solidFill>
                  <a:srgbClr val="FFFFFF"/>
                </a:solidFill>
              </a:rPr>
              <a:t>Submit your</a:t>
            </a:r>
            <a:r>
              <a:rPr>
                <a:solidFill>
                  <a:srgbClr val="FFFFFF"/>
                </a:solidFill>
              </a:rPr>
              <a:t> </a:t>
            </a:r>
            <a:r>
              <a:rPr sz="10500"/>
              <a:t>BODY</a:t>
            </a:r>
            <a:r>
              <a:t> </a:t>
            </a:r>
            <a:r>
              <a:rPr sz="7000">
                <a:solidFill>
                  <a:srgbClr val="FFFFFF"/>
                </a:solidFill>
              </a:rPr>
              <a:t>in faith, repentance, and confession, to the waters of baptism and be</a:t>
            </a:r>
            <a:r>
              <a:rPr sz="7000"/>
              <a:t> </a:t>
            </a:r>
            <a:r>
              <a:rPr sz="10400"/>
              <a:t>WASHED</a:t>
            </a:r>
            <a:r>
              <a:t> </a:t>
            </a:r>
            <a:r>
              <a:rPr sz="7000">
                <a:solidFill>
                  <a:srgbClr val="FFFFFF"/>
                </a:solidFill>
              </a:rPr>
              <a:t>anew!</a:t>
            </a: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Psalm 139:13-18"/>
          <p:cNvSpPr txBox="1"/>
          <p:nvPr/>
        </p:nvSpPr>
        <p:spPr>
          <a:xfrm>
            <a:off x="5336489" y="1254053"/>
            <a:ext cx="17266336" cy="194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10400"/>
            </a:lvl1pPr>
          </a:lstStyle>
          <a:p>
            <a:r>
              <a:rPr lang="en-US" dirty="0"/>
              <a:t>Our Children’s </a:t>
            </a:r>
            <a:r>
              <a:rPr lang="en-US" sz="12000" dirty="0">
                <a:solidFill>
                  <a:srgbClr val="76D6FF"/>
                </a:solidFill>
              </a:rPr>
              <a:t>MINDS</a:t>
            </a:r>
            <a:endParaRPr sz="12000" dirty="0">
              <a:solidFill>
                <a:srgbClr val="76D6FF"/>
              </a:solidFill>
            </a:endParaRPr>
          </a:p>
        </p:txBody>
      </p:sp>
      <p:pic>
        <p:nvPicPr>
          <p:cNvPr id="1030" name="Picture 6" descr="Vector illustration of girl and boy silhouette Stock Vector | Adobe Stock">
            <a:extLst>
              <a:ext uri="{FF2B5EF4-FFF2-40B4-BE49-F238E27FC236}">
                <a16:creationId xmlns:a16="http://schemas.microsoft.com/office/drawing/2014/main" xmlns="" id="{6AFA6908-EAAC-A799-6EB5-2726BA8AB9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00" t="8719" r="9351" b="8719"/>
          <a:stretch/>
        </p:blipFill>
        <p:spPr bwMode="auto">
          <a:xfrm>
            <a:off x="1712193" y="4029947"/>
            <a:ext cx="2631184" cy="269687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in on siluetas">
            <a:extLst>
              <a:ext uri="{FF2B5EF4-FFF2-40B4-BE49-F238E27FC236}">
                <a16:creationId xmlns:a16="http://schemas.microsoft.com/office/drawing/2014/main" xmlns="" id="{D9B10F43-4ED3-214C-29B7-F5D9A5002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193" y="10392276"/>
            <a:ext cx="2653065" cy="265306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lack Silhouette Child Head Question Mark Stock Illustration 1896397522 |  Shutterstock">
            <a:extLst>
              <a:ext uri="{FF2B5EF4-FFF2-40B4-BE49-F238E27FC236}">
                <a16:creationId xmlns:a16="http://schemas.microsoft.com/office/drawing/2014/main" xmlns="" id="{6AB9013A-E8B6-57C1-C3A3-1414BF7C1A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2062" y="7168532"/>
            <a:ext cx="2621315" cy="262131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et of icons, digital brain in human head, simple design. men, women, children and babies">
            <a:extLst>
              <a:ext uri="{FF2B5EF4-FFF2-40B4-BE49-F238E27FC236}">
                <a16:creationId xmlns:a16="http://schemas.microsoft.com/office/drawing/2014/main" xmlns="" id="{8061561D-412F-020D-7C6B-55859CA496D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9266" r="71335"/>
          <a:stretch/>
        </p:blipFill>
        <p:spPr bwMode="auto">
          <a:xfrm flipH="1">
            <a:off x="1722060" y="851665"/>
            <a:ext cx="2621315" cy="2696878"/>
          </a:xfrm>
          <a:prstGeom prst="rect">
            <a:avLst/>
          </a:prstGeom>
          <a:noFill/>
          <a:extLst>
            <a:ext uri="{909E8E84-426E-40DD-AFC4-6F175D3DCCD1}">
              <a14:hiddenFill xmlns:a14="http://schemas.microsoft.com/office/drawing/2010/main">
                <a:solidFill>
                  <a:srgbClr val="FFFFFF"/>
                </a:solidFill>
              </a14:hiddenFill>
            </a:ext>
          </a:extLst>
        </p:spPr>
      </p:pic>
      <p:sp>
        <p:nvSpPr>
          <p:cNvPr id="4" name="Psalm 139:13-18">
            <a:extLst>
              <a:ext uri="{FF2B5EF4-FFF2-40B4-BE49-F238E27FC236}">
                <a16:creationId xmlns:a16="http://schemas.microsoft.com/office/drawing/2014/main" xmlns="" id="{D261FB3D-DCC8-3CBA-EBFE-984ED7D0EB78}"/>
              </a:ext>
            </a:extLst>
          </p:cNvPr>
          <p:cNvSpPr txBox="1"/>
          <p:nvPr/>
        </p:nvSpPr>
        <p:spPr>
          <a:xfrm>
            <a:off x="5336489" y="4432335"/>
            <a:ext cx="17266336" cy="194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10400"/>
            </a:lvl1pPr>
          </a:lstStyle>
          <a:p>
            <a:r>
              <a:rPr lang="en-US" dirty="0">
                <a:solidFill>
                  <a:srgbClr val="FFFF00"/>
                </a:solidFill>
              </a:rPr>
              <a:t>Our Children’s </a:t>
            </a:r>
            <a:r>
              <a:rPr lang="en-US" sz="12000" dirty="0">
                <a:solidFill>
                  <a:srgbClr val="76D6FF"/>
                </a:solidFill>
              </a:rPr>
              <a:t>BODIES</a:t>
            </a:r>
            <a:endParaRPr sz="12000" dirty="0">
              <a:solidFill>
                <a:srgbClr val="76D6FF"/>
              </a:solidFill>
            </a:endParaRPr>
          </a:p>
        </p:txBody>
      </p:sp>
      <p:sp>
        <p:nvSpPr>
          <p:cNvPr id="5" name="Psalm 139:13-18">
            <a:extLst>
              <a:ext uri="{FF2B5EF4-FFF2-40B4-BE49-F238E27FC236}">
                <a16:creationId xmlns:a16="http://schemas.microsoft.com/office/drawing/2014/main" xmlns="" id="{999A8D77-4FB5-0C17-C6CB-1E131AF3279D}"/>
              </a:ext>
            </a:extLst>
          </p:cNvPr>
          <p:cNvSpPr txBox="1"/>
          <p:nvPr/>
        </p:nvSpPr>
        <p:spPr>
          <a:xfrm>
            <a:off x="5336488" y="7533138"/>
            <a:ext cx="18037861" cy="194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10400"/>
            </a:lvl1pPr>
          </a:lstStyle>
          <a:p>
            <a:r>
              <a:rPr lang="en-US" dirty="0"/>
              <a:t>Our Children’s </a:t>
            </a:r>
            <a:r>
              <a:rPr lang="en-US" sz="12000" dirty="0">
                <a:solidFill>
                  <a:srgbClr val="76D6FF"/>
                </a:solidFill>
              </a:rPr>
              <a:t>QUESTIONS</a:t>
            </a:r>
            <a:endParaRPr sz="12000" dirty="0">
              <a:solidFill>
                <a:srgbClr val="76D6FF"/>
              </a:solidFill>
            </a:endParaRPr>
          </a:p>
        </p:txBody>
      </p:sp>
      <p:sp>
        <p:nvSpPr>
          <p:cNvPr id="6" name="Psalm 139:13-18">
            <a:extLst>
              <a:ext uri="{FF2B5EF4-FFF2-40B4-BE49-F238E27FC236}">
                <a16:creationId xmlns:a16="http://schemas.microsoft.com/office/drawing/2014/main" xmlns="" id="{24288560-06C0-BE9F-B424-036C3F2C86F8}"/>
              </a:ext>
            </a:extLst>
          </p:cNvPr>
          <p:cNvSpPr txBox="1"/>
          <p:nvPr/>
        </p:nvSpPr>
        <p:spPr>
          <a:xfrm>
            <a:off x="5336489" y="10569845"/>
            <a:ext cx="17266336" cy="194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10400"/>
            </a:lvl1pPr>
          </a:lstStyle>
          <a:p>
            <a:r>
              <a:rPr lang="en-US" dirty="0"/>
              <a:t>Our Children’s </a:t>
            </a:r>
            <a:r>
              <a:rPr lang="en-US" sz="12000" dirty="0">
                <a:solidFill>
                  <a:srgbClr val="76D6FF"/>
                </a:solidFill>
              </a:rPr>
              <a:t>SOULS</a:t>
            </a:r>
            <a:endParaRPr sz="12000" dirty="0">
              <a:solidFill>
                <a:srgbClr val="76D6FF"/>
              </a:solidFill>
            </a:endParaRPr>
          </a:p>
        </p:txBody>
      </p:sp>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486540B-C708-73DD-3BBE-098EE63F40AD}"/>
              </a:ext>
            </a:extLst>
          </p:cNvPr>
          <p:cNvSpPr txBox="1"/>
          <p:nvPr/>
        </p:nvSpPr>
        <p:spPr>
          <a:xfrm>
            <a:off x="840260" y="533191"/>
            <a:ext cx="22069167" cy="121725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ct val="150000"/>
              </a:lnSpc>
            </a:pPr>
            <a:r>
              <a:rPr lang="en-US" sz="9000" b="0" i="0" u="none" strike="noStrike" dirty="0">
                <a:solidFill>
                  <a:schemeClr val="tx1"/>
                </a:solidFill>
                <a:effectLst/>
                <a:latin typeface="Helvetica Neue" panose="02000503000000020004" pitchFamily="2" charset="0"/>
              </a:rPr>
              <a:t>2 Timothy 2:22-26</a:t>
            </a:r>
          </a:p>
          <a:p>
            <a:pPr algn="just"/>
            <a:r>
              <a:rPr lang="en-US" sz="6500" b="0" i="0" u="none" strike="noStrike" dirty="0">
                <a:solidFill>
                  <a:schemeClr val="tx1"/>
                </a:solidFill>
                <a:effectLst/>
                <a:latin typeface="Helvetica Neue" panose="02000503000000020004" pitchFamily="2" charset="0"/>
              </a:rPr>
              <a:t>So </a:t>
            </a:r>
            <a:r>
              <a:rPr lang="en-US" sz="6500" b="0" i="0" u="none" strike="noStrike" dirty="0">
                <a:solidFill>
                  <a:srgbClr val="FFFF00"/>
                </a:solidFill>
                <a:effectLst/>
                <a:latin typeface="Helvetica Neue" panose="02000503000000020004" pitchFamily="2" charset="0"/>
              </a:rPr>
              <a:t>flee youthful passions </a:t>
            </a:r>
            <a:r>
              <a:rPr lang="en-US" sz="6500" b="0" i="0" u="none" strike="noStrike" dirty="0">
                <a:solidFill>
                  <a:schemeClr val="tx1"/>
                </a:solidFill>
                <a:effectLst/>
                <a:latin typeface="Helvetica Neue" panose="02000503000000020004" pitchFamily="2" charset="0"/>
              </a:rPr>
              <a:t>and pursue righteousness, faith, </a:t>
            </a:r>
            <a:r>
              <a:rPr lang="en-US" sz="6500" b="0" i="0" u="none" strike="noStrike" dirty="0">
                <a:solidFill>
                  <a:srgbClr val="76D6FF"/>
                </a:solidFill>
                <a:effectLst/>
                <a:latin typeface="Helvetica Neue" panose="02000503000000020004" pitchFamily="2" charset="0"/>
              </a:rPr>
              <a:t>love, </a:t>
            </a:r>
            <a:r>
              <a:rPr lang="en-US" sz="6500" b="0" i="0" u="none" strike="noStrike" dirty="0">
                <a:solidFill>
                  <a:schemeClr val="tx1"/>
                </a:solidFill>
                <a:effectLst/>
                <a:latin typeface="Helvetica Neue" panose="02000503000000020004" pitchFamily="2" charset="0"/>
              </a:rPr>
              <a:t>and peace, along with those who call on the Lord from a pure heart. Have </a:t>
            </a:r>
            <a:r>
              <a:rPr lang="en-US" sz="6500" b="0" i="0" u="none" strike="noStrike" dirty="0">
                <a:solidFill>
                  <a:srgbClr val="76D6FF"/>
                </a:solidFill>
                <a:effectLst/>
                <a:latin typeface="Helvetica Neue" panose="02000503000000020004" pitchFamily="2" charset="0"/>
              </a:rPr>
              <a:t>nothing to do with foolish, ignorant controversies; </a:t>
            </a:r>
            <a:r>
              <a:rPr lang="en-US" sz="6500" b="0" i="0" u="none" strike="noStrike" dirty="0">
                <a:solidFill>
                  <a:schemeClr val="tx1"/>
                </a:solidFill>
                <a:effectLst/>
                <a:latin typeface="Helvetica Neue" panose="02000503000000020004" pitchFamily="2" charset="0"/>
              </a:rPr>
              <a:t>you know that they breed </a:t>
            </a:r>
            <a:r>
              <a:rPr lang="en-US" sz="6500" b="0" i="0" u="none" strike="noStrike" dirty="0">
                <a:solidFill>
                  <a:srgbClr val="76D6FF"/>
                </a:solidFill>
                <a:effectLst/>
                <a:latin typeface="Helvetica Neue" panose="02000503000000020004" pitchFamily="2" charset="0"/>
              </a:rPr>
              <a:t>quarrels. </a:t>
            </a:r>
            <a:r>
              <a:rPr lang="en-US" sz="6500" b="0" i="0" u="none" strike="noStrike" dirty="0">
                <a:solidFill>
                  <a:schemeClr val="tx1"/>
                </a:solidFill>
                <a:effectLst/>
                <a:latin typeface="Helvetica Neue" panose="02000503000000020004" pitchFamily="2" charset="0"/>
              </a:rPr>
              <a:t>And the Lord's servant must </a:t>
            </a:r>
            <a:r>
              <a:rPr lang="en-US" sz="6500" b="0" i="0" u="none" strike="noStrike" dirty="0">
                <a:solidFill>
                  <a:srgbClr val="76D6FF"/>
                </a:solidFill>
                <a:effectLst/>
                <a:latin typeface="Helvetica Neue" panose="02000503000000020004" pitchFamily="2" charset="0"/>
              </a:rPr>
              <a:t>not be quarrelsome </a:t>
            </a:r>
            <a:r>
              <a:rPr lang="en-US" sz="6500" b="0" i="0" u="none" strike="noStrike" dirty="0">
                <a:solidFill>
                  <a:schemeClr val="tx1"/>
                </a:solidFill>
                <a:effectLst/>
                <a:latin typeface="Helvetica Neue" panose="02000503000000020004" pitchFamily="2" charset="0"/>
              </a:rPr>
              <a:t>but </a:t>
            </a:r>
            <a:r>
              <a:rPr lang="en-US" sz="6500" b="0" i="0" u="none" strike="noStrike" dirty="0">
                <a:solidFill>
                  <a:srgbClr val="76D6FF"/>
                </a:solidFill>
                <a:effectLst/>
                <a:latin typeface="Helvetica Neue" panose="02000503000000020004" pitchFamily="2" charset="0"/>
              </a:rPr>
              <a:t>kind to everyone, </a:t>
            </a:r>
            <a:r>
              <a:rPr lang="en-US" sz="6500" b="0" i="0" u="none" strike="noStrike" dirty="0">
                <a:solidFill>
                  <a:srgbClr val="FFFF00"/>
                </a:solidFill>
                <a:effectLst/>
                <a:latin typeface="Helvetica Neue" panose="02000503000000020004" pitchFamily="2" charset="0"/>
              </a:rPr>
              <a:t>able to teach, </a:t>
            </a:r>
            <a:r>
              <a:rPr lang="en-US" sz="6500" b="0" i="0" u="none" strike="noStrike" dirty="0">
                <a:solidFill>
                  <a:srgbClr val="76D6FF"/>
                </a:solidFill>
                <a:effectLst/>
                <a:latin typeface="Helvetica Neue" panose="02000503000000020004" pitchFamily="2" charset="0"/>
              </a:rPr>
              <a:t>patiently enduring evil, </a:t>
            </a:r>
            <a:r>
              <a:rPr lang="en-US" sz="6500" b="0" i="0" u="none" strike="noStrike" dirty="0">
                <a:solidFill>
                  <a:srgbClr val="FFFF00"/>
                </a:solidFill>
                <a:effectLst/>
                <a:latin typeface="Helvetica Neue" panose="02000503000000020004" pitchFamily="2" charset="0"/>
              </a:rPr>
              <a:t>correcting his opponents with gentleness. </a:t>
            </a:r>
            <a:r>
              <a:rPr lang="en-US" sz="6500" b="0" i="0" u="none" strike="noStrike" dirty="0">
                <a:solidFill>
                  <a:schemeClr val="tx1"/>
                </a:solidFill>
                <a:effectLst/>
                <a:latin typeface="Helvetica Neue" panose="02000503000000020004" pitchFamily="2" charset="0"/>
              </a:rPr>
              <a:t>God may perhaps grant them repentance leading to a knowledge of the truth, and they may come to their senses and </a:t>
            </a:r>
            <a:r>
              <a:rPr lang="en-US" sz="6500" b="0" i="0" u="none" strike="noStrike" dirty="0">
                <a:solidFill>
                  <a:srgbClr val="FFFF00"/>
                </a:solidFill>
                <a:effectLst/>
                <a:latin typeface="Helvetica Neue" panose="02000503000000020004" pitchFamily="2" charset="0"/>
              </a:rPr>
              <a:t>escape from the snare of the devil, </a:t>
            </a:r>
            <a:r>
              <a:rPr lang="en-US" sz="6500" b="0" i="0" u="none" strike="noStrike" dirty="0">
                <a:solidFill>
                  <a:schemeClr val="tx1"/>
                </a:solidFill>
                <a:effectLst/>
                <a:latin typeface="Helvetica Neue" panose="02000503000000020004" pitchFamily="2" charset="0"/>
              </a:rPr>
              <a:t>after being </a:t>
            </a:r>
            <a:r>
              <a:rPr lang="en-US" sz="6500" b="0" i="0" u="none" strike="noStrike" dirty="0">
                <a:solidFill>
                  <a:srgbClr val="FFFF00"/>
                </a:solidFill>
                <a:effectLst/>
                <a:latin typeface="Helvetica Neue" panose="02000503000000020004" pitchFamily="2" charset="0"/>
              </a:rPr>
              <a:t>captured by him to do his will.</a:t>
            </a:r>
          </a:p>
        </p:txBody>
      </p:sp>
    </p:spTree>
    <p:extLst>
      <p:ext uri="{BB962C8B-B14F-4D97-AF65-F5344CB8AC3E}">
        <p14:creationId xmlns:p14="http://schemas.microsoft.com/office/powerpoint/2010/main" val="662888751"/>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2 Timothy 2:22-26…"/>
          <p:cNvSpPr txBox="1"/>
          <p:nvPr/>
        </p:nvSpPr>
        <p:spPr>
          <a:xfrm>
            <a:off x="-67130" y="2371334"/>
            <a:ext cx="17762006" cy="98180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r">
              <a:defRPr sz="7300">
                <a:solidFill>
                  <a:srgbClr val="76D6FF"/>
                </a:solidFill>
              </a:defRPr>
            </a:pPr>
            <a:r>
              <a:rPr dirty="0"/>
              <a:t>2 Timothy 2:22-26</a:t>
            </a:r>
          </a:p>
          <a:p>
            <a:pPr algn="r">
              <a:spcBef>
                <a:spcPts val="4000"/>
              </a:spcBef>
              <a:defRPr sz="10400"/>
            </a:pPr>
            <a:r>
              <a:rPr dirty="0"/>
              <a:t>The Lord’s </a:t>
            </a:r>
            <a:r>
              <a:rPr sz="15300" dirty="0">
                <a:solidFill>
                  <a:srgbClr val="76D6FF"/>
                </a:solidFill>
              </a:rPr>
              <a:t>Servant</a:t>
            </a:r>
            <a:r>
              <a:rPr dirty="0">
                <a:solidFill>
                  <a:srgbClr val="FFFB00"/>
                </a:solidFill>
              </a:rPr>
              <a:t> </a:t>
            </a:r>
          </a:p>
          <a:p>
            <a:pPr algn="r">
              <a:defRPr sz="10400"/>
            </a:pPr>
            <a:r>
              <a:rPr dirty="0"/>
              <a:t>may save souls </a:t>
            </a:r>
          </a:p>
          <a:p>
            <a:pPr algn="r">
              <a:defRPr sz="10400"/>
            </a:pPr>
            <a:r>
              <a:rPr sz="16400" dirty="0">
                <a:solidFill>
                  <a:srgbClr val="76D6FF"/>
                </a:solidFill>
              </a:rPr>
              <a:t>ENSARED</a:t>
            </a:r>
          </a:p>
          <a:p>
            <a:pPr algn="r">
              <a:defRPr sz="10400"/>
            </a:pPr>
            <a:r>
              <a:rPr dirty="0"/>
              <a:t>by Satan</a:t>
            </a:r>
          </a:p>
        </p:txBody>
      </p:sp>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Image" descr="Image"/>
          <p:cNvPicPr>
            <a:picLocks noChangeAspect="1"/>
          </p:cNvPicPr>
          <p:nvPr/>
        </p:nvPicPr>
        <p:blipFill>
          <a:blip r:embed="rId3"/>
          <a:stretch>
            <a:fillRect/>
          </a:stretch>
        </p:blipFill>
        <p:spPr>
          <a:xfrm>
            <a:off x="1575841" y="1339940"/>
            <a:ext cx="4139188" cy="4139188"/>
          </a:xfrm>
          <a:prstGeom prst="rect">
            <a:avLst/>
          </a:prstGeom>
          <a:ln w="12700">
            <a:miter lim="400000"/>
          </a:ln>
        </p:spPr>
      </p:pic>
      <p:sp>
        <p:nvSpPr>
          <p:cNvPr id="171" name="The Christian’s Response…"/>
          <p:cNvSpPr txBox="1"/>
          <p:nvPr/>
        </p:nvSpPr>
        <p:spPr>
          <a:xfrm>
            <a:off x="6566609" y="1806328"/>
            <a:ext cx="18707910" cy="3672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80000"/>
              </a:lnSpc>
              <a:defRPr sz="10400"/>
            </a:pPr>
            <a:r>
              <a:rPr dirty="0"/>
              <a:t>The Christian’s </a:t>
            </a:r>
            <a:r>
              <a:rPr sz="11300" dirty="0">
                <a:solidFill>
                  <a:srgbClr val="76D6FF"/>
                </a:solidFill>
              </a:rPr>
              <a:t>Response</a:t>
            </a:r>
            <a:r>
              <a:rPr dirty="0">
                <a:solidFill>
                  <a:srgbClr val="FFFB00"/>
                </a:solidFill>
              </a:rPr>
              <a:t> </a:t>
            </a:r>
          </a:p>
          <a:p>
            <a:pPr algn="l">
              <a:lnSpc>
                <a:spcPct val="80000"/>
              </a:lnSpc>
              <a:defRPr sz="10400"/>
            </a:pPr>
            <a:endParaRPr lang="en-US" sz="4000" dirty="0"/>
          </a:p>
          <a:p>
            <a:pPr algn="l">
              <a:lnSpc>
                <a:spcPct val="80000"/>
              </a:lnSpc>
              <a:defRPr sz="10400"/>
            </a:pPr>
            <a:r>
              <a:rPr dirty="0"/>
              <a:t>to the </a:t>
            </a:r>
            <a:r>
              <a:rPr sz="13700" dirty="0">
                <a:solidFill>
                  <a:srgbClr val="76D6FF"/>
                </a:solidFill>
              </a:rPr>
              <a:t>GENDER</a:t>
            </a:r>
            <a:r>
              <a:rPr dirty="0">
                <a:solidFill>
                  <a:srgbClr val="76D6FF"/>
                </a:solidFill>
              </a:rPr>
              <a:t> </a:t>
            </a:r>
            <a:r>
              <a:rPr dirty="0"/>
              <a:t>Debate</a:t>
            </a:r>
          </a:p>
        </p:txBody>
      </p:sp>
      <p:sp>
        <p:nvSpPr>
          <p:cNvPr id="172" name="HOW    to respond…"/>
          <p:cNvSpPr txBox="1"/>
          <p:nvPr/>
        </p:nvSpPr>
        <p:spPr>
          <a:xfrm>
            <a:off x="724261" y="5479128"/>
            <a:ext cx="20407632" cy="5737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3289300" lvl="3" indent="-1371600" algn="l">
              <a:lnSpc>
                <a:spcPct val="130000"/>
              </a:lnSpc>
              <a:buClr>
                <a:srgbClr val="76D6FF"/>
              </a:buClr>
              <a:buSzPct val="100000"/>
              <a:buFont typeface="+mj-lt"/>
              <a:buAutoNum type="arabicPeriod"/>
              <a:defRPr sz="13100">
                <a:solidFill>
                  <a:srgbClr val="76D6FF"/>
                </a:solidFill>
              </a:defRPr>
            </a:pPr>
            <a:r>
              <a:rPr dirty="0"/>
              <a:t>   HOW  </a:t>
            </a:r>
            <a:r>
              <a:rPr sz="16500" dirty="0"/>
              <a:t> </a:t>
            </a:r>
            <a:r>
              <a:rPr sz="12900" dirty="0"/>
              <a:t> </a:t>
            </a:r>
            <a:r>
              <a:rPr sz="10000" dirty="0">
                <a:solidFill>
                  <a:srgbClr val="FFFFFF"/>
                </a:solidFill>
              </a:rPr>
              <a:t>to respond</a:t>
            </a:r>
          </a:p>
          <a:p>
            <a:pPr marL="3289300" lvl="3" indent="-1371600" algn="l">
              <a:lnSpc>
                <a:spcPct val="130000"/>
              </a:lnSpc>
              <a:buClr>
                <a:srgbClr val="76D6FF"/>
              </a:buClr>
              <a:buSzPct val="100000"/>
              <a:buFont typeface="+mj-lt"/>
              <a:buAutoNum type="arabicPeriod"/>
              <a:defRPr sz="13100">
                <a:solidFill>
                  <a:srgbClr val="76D6FF"/>
                </a:solidFill>
              </a:defRPr>
            </a:pPr>
            <a:r>
              <a:rPr dirty="0">
                <a:solidFill>
                  <a:srgbClr val="FFFFFF"/>
                </a:solidFill>
              </a:rPr>
              <a:t>   </a:t>
            </a:r>
            <a:r>
              <a:rPr dirty="0"/>
              <a:t>WHAT</a:t>
            </a:r>
            <a:r>
              <a:rPr sz="12000" dirty="0"/>
              <a:t>   </a:t>
            </a:r>
            <a:r>
              <a:rPr sz="10000" dirty="0">
                <a:solidFill>
                  <a:srgbClr val="FFFFFF"/>
                </a:solidFill>
              </a:rPr>
              <a:t>to respond</a:t>
            </a:r>
          </a:p>
        </p:txBody>
      </p:sp>
      <p:pic>
        <p:nvPicPr>
          <p:cNvPr id="173" name="Image" descr="Image"/>
          <p:cNvPicPr>
            <a:picLocks noChangeAspect="1"/>
          </p:cNvPicPr>
          <p:nvPr/>
        </p:nvPicPr>
        <p:blipFill>
          <a:blip r:embed="rId4"/>
          <a:srcRect l="21647" r="26076"/>
          <a:stretch>
            <a:fillRect/>
          </a:stretch>
        </p:blipFill>
        <p:spPr>
          <a:xfrm>
            <a:off x="18972708" y="6591160"/>
            <a:ext cx="3424141" cy="4358789"/>
          </a:xfrm>
          <a:prstGeom prst="rect">
            <a:avLst/>
          </a:prstGeom>
          <a:ln w="12700">
            <a:miter lim="400000"/>
          </a:ln>
        </p:spPr>
      </p:pic>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2 Timothy 2:22-26…"/>
          <p:cNvSpPr txBox="1"/>
          <p:nvPr/>
        </p:nvSpPr>
        <p:spPr>
          <a:xfrm>
            <a:off x="1600020" y="2333933"/>
            <a:ext cx="21183961" cy="9591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300">
                <a:solidFill>
                  <a:srgbClr val="76D6FF"/>
                </a:solidFill>
              </a:defRPr>
            </a:pPr>
            <a:r>
              <a:t>2 Timothy 2:22-26</a:t>
            </a:r>
          </a:p>
          <a:p>
            <a:pPr algn="r">
              <a:lnSpc>
                <a:spcPct val="120000"/>
              </a:lnSpc>
              <a:spcBef>
                <a:spcPts val="6300"/>
              </a:spcBef>
              <a:defRPr sz="10400"/>
            </a:pPr>
            <a:r>
              <a:t>The </a:t>
            </a:r>
            <a:r>
              <a:rPr>
                <a:solidFill>
                  <a:srgbClr val="76D6FF"/>
                </a:solidFill>
              </a:rPr>
              <a:t>Lord’s</a:t>
            </a:r>
            <a:r>
              <a:t> </a:t>
            </a:r>
            <a:r>
              <a:rPr>
                <a:solidFill>
                  <a:srgbClr val="76D6FF"/>
                </a:solidFill>
              </a:rPr>
              <a:t>Servant</a:t>
            </a:r>
            <a:r>
              <a:rPr>
                <a:solidFill>
                  <a:srgbClr val="FFFB00"/>
                </a:solidFill>
              </a:rPr>
              <a:t> </a:t>
            </a:r>
            <a:r>
              <a:t>must approach the </a:t>
            </a:r>
            <a:r>
              <a:rPr>
                <a:solidFill>
                  <a:srgbClr val="76D6FF"/>
                </a:solidFill>
              </a:rPr>
              <a:t>gender debate</a:t>
            </a:r>
            <a:r>
              <a:t> with </a:t>
            </a:r>
          </a:p>
          <a:p>
            <a:pPr lvl="1" algn="r">
              <a:lnSpc>
                <a:spcPct val="120000"/>
              </a:lnSpc>
              <a:defRPr sz="25800">
                <a:solidFill>
                  <a:srgbClr val="FFFB00"/>
                </a:solidFill>
              </a:defRPr>
            </a:pPr>
            <a:r>
              <a:t>LOVE</a:t>
            </a:r>
          </a:p>
        </p:txBody>
      </p:sp>
      <p:sp>
        <p:nvSpPr>
          <p:cNvPr id="176" name="1. How to Respond?"/>
          <p:cNvSpPr txBox="1"/>
          <p:nvPr/>
        </p:nvSpPr>
        <p:spPr>
          <a:xfrm>
            <a:off x="750330" y="1058477"/>
            <a:ext cx="8157903" cy="1180390"/>
          </a:xfrm>
          <a:prstGeom prst="rect">
            <a:avLst/>
          </a:prstGeom>
          <a:solidFill>
            <a:srgbClr val="76D6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6200" b="1">
                <a:solidFill>
                  <a:srgbClr val="000000"/>
                </a:solidFill>
              </a:defRPr>
            </a:pPr>
            <a:r>
              <a:rPr dirty="0"/>
              <a:t> 1. How to Respond?</a:t>
            </a:r>
          </a:p>
          <a:p>
            <a:pPr algn="l">
              <a:spcBef>
                <a:spcPts val="600"/>
              </a:spcBef>
              <a:defRPr sz="200">
                <a:solidFill>
                  <a:srgbClr val="000000"/>
                </a:solidFill>
              </a:defRPr>
            </a:pPr>
            <a:endParaRPr dirty="0"/>
          </a:p>
        </p:txBody>
      </p:sp>
    </p:spTree>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2 Timothy 2:22-26…"/>
          <p:cNvSpPr txBox="1"/>
          <p:nvPr/>
        </p:nvSpPr>
        <p:spPr>
          <a:xfrm>
            <a:off x="1000125" y="2537177"/>
            <a:ext cx="22152243" cy="9124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r">
              <a:defRPr sz="7300">
                <a:solidFill>
                  <a:srgbClr val="76D6FF"/>
                </a:solidFill>
              </a:defRPr>
            </a:pPr>
            <a:r>
              <a:rPr dirty="0"/>
              <a:t>2 Timothy 2:22-26</a:t>
            </a:r>
          </a:p>
          <a:p>
            <a:pPr algn="r">
              <a:lnSpc>
                <a:spcPct val="120000"/>
              </a:lnSpc>
              <a:spcBef>
                <a:spcPts val="6300"/>
              </a:spcBef>
              <a:defRPr sz="10400"/>
            </a:pPr>
            <a:r>
              <a:rPr dirty="0"/>
              <a:t>The </a:t>
            </a:r>
            <a:r>
              <a:rPr dirty="0">
                <a:solidFill>
                  <a:srgbClr val="76D6FF"/>
                </a:solidFill>
              </a:rPr>
              <a:t>Lord’s</a:t>
            </a:r>
            <a:r>
              <a:rPr dirty="0"/>
              <a:t> </a:t>
            </a:r>
            <a:r>
              <a:rPr dirty="0">
                <a:solidFill>
                  <a:srgbClr val="76D6FF"/>
                </a:solidFill>
              </a:rPr>
              <a:t>Servant</a:t>
            </a:r>
            <a:r>
              <a:rPr dirty="0">
                <a:solidFill>
                  <a:srgbClr val="FFFB00"/>
                </a:solidFill>
              </a:rPr>
              <a:t> </a:t>
            </a:r>
            <a:r>
              <a:rPr dirty="0"/>
              <a:t>must approach the </a:t>
            </a:r>
            <a:r>
              <a:rPr dirty="0">
                <a:solidFill>
                  <a:srgbClr val="76D6FF"/>
                </a:solidFill>
              </a:rPr>
              <a:t>gender debate</a:t>
            </a:r>
            <a:r>
              <a:rPr dirty="0"/>
              <a:t> with </a:t>
            </a:r>
            <a:endParaRPr dirty="0" smtClean="0"/>
          </a:p>
          <a:p>
            <a:pPr lvl="1" algn="r">
              <a:lnSpc>
                <a:spcPct val="120000"/>
              </a:lnSpc>
              <a:defRPr sz="19500">
                <a:solidFill>
                  <a:srgbClr val="FFFB00"/>
                </a:solidFill>
              </a:defRPr>
            </a:pPr>
            <a:r>
              <a:rPr sz="16300" dirty="0" smtClean="0"/>
              <a:t>UNDERSTANDING</a:t>
            </a:r>
            <a:endParaRPr sz="16300" dirty="0"/>
          </a:p>
        </p:txBody>
      </p:sp>
      <p:sp>
        <p:nvSpPr>
          <p:cNvPr id="179" name="1. How to Respond?"/>
          <p:cNvSpPr txBox="1"/>
          <p:nvPr/>
        </p:nvSpPr>
        <p:spPr>
          <a:xfrm>
            <a:off x="1000125" y="1042592"/>
            <a:ext cx="8157903" cy="1180390"/>
          </a:xfrm>
          <a:prstGeom prst="rect">
            <a:avLst/>
          </a:prstGeom>
          <a:solidFill>
            <a:srgbClr val="76D6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6200" b="1">
                <a:solidFill>
                  <a:srgbClr val="000000"/>
                </a:solidFill>
              </a:defRPr>
            </a:pPr>
            <a:r>
              <a:rPr dirty="0"/>
              <a:t> 1. How to Respond?</a:t>
            </a:r>
          </a:p>
          <a:p>
            <a:pPr algn="l">
              <a:spcBef>
                <a:spcPts val="600"/>
              </a:spcBef>
              <a:defRPr sz="200">
                <a:solidFill>
                  <a:srgbClr val="000000"/>
                </a:solidFill>
              </a:defRPr>
            </a:pPr>
            <a:endParaRPr dirty="0"/>
          </a:p>
        </p:txBody>
      </p:sp>
    </p:spTree>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2 Timothy 2:22-26…"/>
          <p:cNvSpPr txBox="1"/>
          <p:nvPr/>
        </p:nvSpPr>
        <p:spPr>
          <a:xfrm>
            <a:off x="1600020" y="2768812"/>
            <a:ext cx="21552348" cy="8661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300">
                <a:solidFill>
                  <a:srgbClr val="76D6FF"/>
                </a:solidFill>
              </a:defRPr>
            </a:pPr>
            <a:r>
              <a:t>2 Timothy 2:22-26</a:t>
            </a:r>
          </a:p>
          <a:p>
            <a:pPr algn="r">
              <a:lnSpc>
                <a:spcPct val="120000"/>
              </a:lnSpc>
              <a:spcBef>
                <a:spcPts val="6300"/>
              </a:spcBef>
              <a:defRPr sz="10400"/>
            </a:pPr>
            <a:r>
              <a:t>The </a:t>
            </a:r>
            <a:r>
              <a:rPr>
                <a:solidFill>
                  <a:srgbClr val="76D6FF"/>
                </a:solidFill>
              </a:rPr>
              <a:t>Lord’s</a:t>
            </a:r>
            <a:r>
              <a:t> </a:t>
            </a:r>
            <a:r>
              <a:rPr>
                <a:solidFill>
                  <a:srgbClr val="76D6FF"/>
                </a:solidFill>
              </a:rPr>
              <a:t>Servant</a:t>
            </a:r>
            <a:r>
              <a:rPr>
                <a:solidFill>
                  <a:srgbClr val="FFFB00"/>
                </a:solidFill>
              </a:rPr>
              <a:t> </a:t>
            </a:r>
            <a:r>
              <a:t>must approach the </a:t>
            </a:r>
            <a:r>
              <a:rPr>
                <a:solidFill>
                  <a:srgbClr val="76D6FF"/>
                </a:solidFill>
              </a:rPr>
              <a:t>gender debate</a:t>
            </a:r>
            <a:r>
              <a:t> with </a:t>
            </a:r>
          </a:p>
          <a:p>
            <a:pPr lvl="1" algn="r">
              <a:lnSpc>
                <a:spcPct val="120000"/>
              </a:lnSpc>
              <a:defRPr sz="19500">
                <a:solidFill>
                  <a:srgbClr val="FFFB00"/>
                </a:solidFill>
              </a:defRPr>
            </a:pPr>
            <a:r>
              <a:t>DISCERNMENT</a:t>
            </a:r>
          </a:p>
        </p:txBody>
      </p:sp>
      <p:sp>
        <p:nvSpPr>
          <p:cNvPr id="182" name="1. How to Respond?"/>
          <p:cNvSpPr txBox="1"/>
          <p:nvPr/>
        </p:nvSpPr>
        <p:spPr>
          <a:xfrm>
            <a:off x="836055" y="1105712"/>
            <a:ext cx="8157903" cy="1180390"/>
          </a:xfrm>
          <a:prstGeom prst="rect">
            <a:avLst/>
          </a:prstGeom>
          <a:solidFill>
            <a:srgbClr val="76D6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6200" b="1">
                <a:solidFill>
                  <a:srgbClr val="000000"/>
                </a:solidFill>
              </a:defRPr>
            </a:pPr>
            <a:r>
              <a:rPr dirty="0"/>
              <a:t> 1. How to Respond?</a:t>
            </a:r>
          </a:p>
          <a:p>
            <a:pPr algn="l">
              <a:spcBef>
                <a:spcPts val="600"/>
              </a:spcBef>
              <a:defRPr sz="200">
                <a:solidFill>
                  <a:srgbClr val="000000"/>
                </a:solidFill>
              </a:defRPr>
            </a:pPr>
            <a:endParaRPr dirty="0"/>
          </a:p>
        </p:txBody>
      </p:sp>
    </p:spTree>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2985</TotalTime>
  <Words>1035</Words>
  <Application>Microsoft Office PowerPoint</Application>
  <PresentationFormat>Custom</PresentationFormat>
  <Paragraphs>164</Paragraphs>
  <Slides>25</Slides>
  <Notes>2</Notes>
  <HiddenSlides>1</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Helvetica Neue</vt:lpstr>
      <vt:lpstr>Helvetica Neue Medium</vt:lpstr>
      <vt:lpstr>20_BasicBlack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account</cp:lastModifiedBy>
  <cp:revision>9</cp:revision>
  <cp:lastPrinted>2022-10-11T18:10:26Z</cp:lastPrinted>
  <dcterms:modified xsi:type="dcterms:W3CDTF">2023-09-09T21:39:06Z</dcterms:modified>
</cp:coreProperties>
</file>