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17"/>
  </p:notesMasterIdLst>
  <p:sldIdLst>
    <p:sldId id="265" r:id="rId3"/>
    <p:sldId id="273" r:id="rId4"/>
    <p:sldId id="257" r:id="rId5"/>
    <p:sldId id="266" r:id="rId6"/>
    <p:sldId id="267" r:id="rId7"/>
    <p:sldId id="268" r:id="rId8"/>
    <p:sldId id="271" r:id="rId9"/>
    <p:sldId id="262" r:id="rId10"/>
    <p:sldId id="269" r:id="rId11"/>
    <p:sldId id="263" r:id="rId12"/>
    <p:sldId id="264" r:id="rId13"/>
    <p:sldId id="270" r:id="rId14"/>
    <p:sldId id="274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8"/>
    <p:restoredTop sz="94713"/>
  </p:normalViewPr>
  <p:slideViewPr>
    <p:cSldViewPr snapToGrid="0" snapToObjects="1">
      <p:cViewPr varScale="1">
        <p:scale>
          <a:sx n="108" d="100"/>
          <a:sy n="108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55071-49EF-9A49-A4C4-7DEE556D9D00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CB672-9D24-2947-905A-A998F22A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2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0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E4D0-A306-BA41-806D-1884CE5023C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50A1-E802-4746-AC4A-538CB53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14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E4D0-A306-BA41-806D-1884CE5023C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50A1-E802-4746-AC4A-538CB53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195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E4D0-A306-BA41-806D-1884CE5023C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50A1-E802-4746-AC4A-538CB53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129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49" y="5919524"/>
            <a:ext cx="10985502" cy="31849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98433"/>
            <a:ext cx="10985500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3874" y="6486708"/>
            <a:ext cx="22762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397821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>
            <a:spLocks noGrp="1"/>
          </p:cNvSpPr>
          <p:nvPr>
            <p:ph type="pic" idx="21"/>
          </p:nvPr>
        </p:nvSpPr>
        <p:spPr>
          <a:xfrm>
            <a:off x="-215900" y="-2019300"/>
            <a:ext cx="14732000" cy="9017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72344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16839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120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Moss-covered rocks"/>
          <p:cNvSpPr>
            <a:spLocks noGrp="1"/>
          </p:cNvSpPr>
          <p:nvPr>
            <p:ph type="pic" sz="half" idx="21"/>
          </p:nvPr>
        </p:nvSpPr>
        <p:spPr>
          <a:xfrm>
            <a:off x="6026152" y="635000"/>
            <a:ext cx="5594203" cy="5604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2762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14364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337676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734755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006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3190100" y="631924"/>
            <a:ext cx="11264901" cy="55967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82653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2762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18224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306370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E4D0-A306-BA41-806D-1884CE5023C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50A1-E802-4746-AC4A-538CB53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6510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48078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24903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467629"/>
            <a:ext cx="10985500" cy="367953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286069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40413" y="5337727"/>
            <a:ext cx="100746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 anchor="ctr"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342715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>
            <a:spLocks noGrp="1"/>
          </p:cNvSpPr>
          <p:nvPr>
            <p:ph type="pic" sz="quarter" idx="21"/>
          </p:nvPr>
        </p:nvSpPr>
        <p:spPr>
          <a:xfrm>
            <a:off x="7715250" y="3542705"/>
            <a:ext cx="4064000" cy="2705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-1466850" y="635000"/>
            <a:ext cx="11349567" cy="5638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Close-up of a wild plant growing between lava rocks"/>
          <p:cNvSpPr>
            <a:spLocks noGrp="1"/>
          </p:cNvSpPr>
          <p:nvPr>
            <p:ph type="pic" sz="quarter" idx="23"/>
          </p:nvPr>
        </p:nvSpPr>
        <p:spPr>
          <a:xfrm>
            <a:off x="7715250" y="635000"/>
            <a:ext cx="4064000" cy="270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611925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>
            <a:spLocks noGrp="1"/>
          </p:cNvSpPr>
          <p:nvPr>
            <p:ph type="pic" idx="21"/>
          </p:nvPr>
        </p:nvSpPr>
        <p:spPr>
          <a:xfrm>
            <a:off x="-755650" y="-1860550"/>
            <a:ext cx="14255750" cy="95151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629437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91011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49" y="5919525"/>
            <a:ext cx="10985502" cy="31849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150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15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98433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10935" y="6502097"/>
            <a:ext cx="214802" cy="22570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338266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E4D0-A306-BA41-806D-1884CE5023C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50A1-E802-4746-AC4A-538CB53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6124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E4D0-A306-BA41-806D-1884CE5023C6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50A1-E802-4746-AC4A-538CB53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201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E4D0-A306-BA41-806D-1884CE5023C6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50A1-E802-4746-AC4A-538CB53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3026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E4D0-A306-BA41-806D-1884CE5023C6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50A1-E802-4746-AC4A-538CB53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0650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E4D0-A306-BA41-806D-1884CE5023C6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50A1-E802-4746-AC4A-538CB53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8034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E4D0-A306-BA41-806D-1884CE5023C6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50A1-E802-4746-AC4A-538CB53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1969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E4D0-A306-BA41-806D-1884CE5023C6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50A1-E802-4746-AC4A-538CB53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7564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E4D0-A306-BA41-806D-1884CE5023C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950A1-E802-4746-AC4A-538CB53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2762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498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slow">
    <p:push dir="u"/>
  </p:transition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E77EF-7C95-1F8E-377D-68AE32763784}"/>
              </a:ext>
            </a:extLst>
          </p:cNvPr>
          <p:cNvSpPr txBox="1"/>
          <p:nvPr/>
        </p:nvSpPr>
        <p:spPr>
          <a:xfrm>
            <a:off x="3790363" y="3961752"/>
            <a:ext cx="671155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50" i="1" dirty="0">
                <a:solidFill>
                  <a:schemeClr val="bg1"/>
                </a:solidFill>
              </a:rPr>
              <a:t>“JESUS! … </a:t>
            </a:r>
          </a:p>
          <a:p>
            <a:r>
              <a:rPr lang="en-US" sz="5250" i="1" dirty="0">
                <a:solidFill>
                  <a:schemeClr val="bg1"/>
                </a:solidFill>
              </a:rPr>
              <a:t>	Come play with me!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7EA4BE-4584-FC36-95AE-5097393217E3}"/>
              </a:ext>
            </a:extLst>
          </p:cNvPr>
          <p:cNvSpPr/>
          <p:nvPr/>
        </p:nvSpPr>
        <p:spPr>
          <a:xfrm>
            <a:off x="1979375" y="1330392"/>
            <a:ext cx="5562228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75" dirty="0">
                <a:solidFill>
                  <a:schemeClr val="bg1"/>
                </a:solidFill>
              </a:rPr>
              <a:t>When my daughter was little...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6C267-6D72-848F-EEBF-20816A4F8197}"/>
              </a:ext>
            </a:extLst>
          </p:cNvPr>
          <p:cNvSpPr txBox="1"/>
          <p:nvPr/>
        </p:nvSpPr>
        <p:spPr>
          <a:xfrm>
            <a:off x="2543772" y="2038235"/>
            <a:ext cx="671155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50" i="1" dirty="0">
                <a:solidFill>
                  <a:srgbClr val="00B0F0"/>
                </a:solidFill>
              </a:rPr>
              <a:t>“Push me high </a:t>
            </a:r>
          </a:p>
          <a:p>
            <a:r>
              <a:rPr lang="en-US" sz="5250" i="1" dirty="0">
                <a:solidFill>
                  <a:srgbClr val="00B0F0"/>
                </a:solidFill>
              </a:rPr>
              <a:t>	up in that sky da!”</a:t>
            </a:r>
          </a:p>
        </p:txBody>
      </p:sp>
    </p:spTree>
    <p:extLst>
      <p:ext uri="{BB962C8B-B14F-4D97-AF65-F5344CB8AC3E}">
        <p14:creationId xmlns:p14="http://schemas.microsoft.com/office/powerpoint/2010/main" val="2787129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71B0AF-408D-FA92-3135-D2126D5B4550}"/>
              </a:ext>
            </a:extLst>
          </p:cNvPr>
          <p:cNvSpPr txBox="1"/>
          <p:nvPr/>
        </p:nvSpPr>
        <p:spPr>
          <a:xfrm>
            <a:off x="930188" y="1943026"/>
            <a:ext cx="4163021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>
                <a:solidFill>
                  <a:srgbClr val="00B0F0"/>
                </a:solidFill>
              </a:rPr>
              <a:t>PROVEN</a:t>
            </a:r>
          </a:p>
          <a:p>
            <a:r>
              <a:rPr lang="en-US" sz="6750" dirty="0">
                <a:solidFill>
                  <a:schemeClr val="bg1"/>
                </a:solidFill>
              </a:rPr>
              <a:t>PRESENCE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AD0C1-23A7-F74E-FDD6-064F4588C2AD}"/>
              </a:ext>
            </a:extLst>
          </p:cNvPr>
          <p:cNvSpPr txBox="1"/>
          <p:nvPr/>
        </p:nvSpPr>
        <p:spPr>
          <a:xfrm>
            <a:off x="5747445" y="920621"/>
            <a:ext cx="53228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- On earth</a:t>
            </a:r>
          </a:p>
          <a:p>
            <a:r>
              <a:rPr lang="en-US" sz="4000" dirty="0">
                <a:solidFill>
                  <a:srgbClr val="00B0F0"/>
                </a:solidFill>
              </a:rPr>
              <a:t>- Prior to incarnation</a:t>
            </a:r>
          </a:p>
          <a:p>
            <a:r>
              <a:rPr lang="en-US" sz="4000" dirty="0">
                <a:solidFill>
                  <a:schemeClr val="bg1"/>
                </a:solidFill>
              </a:rPr>
              <a:t>- Before creation</a:t>
            </a:r>
          </a:p>
          <a:p>
            <a:r>
              <a:rPr lang="en-US" sz="4000" dirty="0">
                <a:solidFill>
                  <a:srgbClr val="00B0F0"/>
                </a:solidFill>
              </a:rPr>
              <a:t>- During creation</a:t>
            </a:r>
          </a:p>
          <a:p>
            <a:r>
              <a:rPr lang="en-US" sz="4000" dirty="0">
                <a:solidFill>
                  <a:schemeClr val="bg1"/>
                </a:solidFill>
              </a:rPr>
              <a:t>- During OT history</a:t>
            </a:r>
          </a:p>
          <a:p>
            <a:r>
              <a:rPr lang="en-US" sz="4000" dirty="0">
                <a:solidFill>
                  <a:srgbClr val="00B0F0"/>
                </a:solidFill>
              </a:rPr>
              <a:t>- Among OT prophets</a:t>
            </a:r>
          </a:p>
          <a:p>
            <a:r>
              <a:rPr lang="en-US" sz="4000" dirty="0">
                <a:solidFill>
                  <a:schemeClr val="bg1"/>
                </a:solidFill>
              </a:rPr>
              <a:t>- Throughout OT Scrip</a:t>
            </a:r>
          </a:p>
          <a:p>
            <a:r>
              <a:rPr lang="en-US" sz="4000" dirty="0">
                <a:solidFill>
                  <a:srgbClr val="00B0F0"/>
                </a:solidFill>
              </a:rPr>
              <a:t>- After his ascension </a:t>
            </a:r>
          </a:p>
        </p:txBody>
      </p:sp>
    </p:spTree>
    <p:extLst>
      <p:ext uri="{BB962C8B-B14F-4D97-AF65-F5344CB8AC3E}">
        <p14:creationId xmlns:p14="http://schemas.microsoft.com/office/powerpoint/2010/main" val="3875861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71B0AF-408D-FA92-3135-D2126D5B4550}"/>
              </a:ext>
            </a:extLst>
          </p:cNvPr>
          <p:cNvSpPr txBox="1"/>
          <p:nvPr/>
        </p:nvSpPr>
        <p:spPr>
          <a:xfrm>
            <a:off x="1003340" y="2264930"/>
            <a:ext cx="4855544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</a:rPr>
              <a:t>EMPOWERING</a:t>
            </a:r>
          </a:p>
          <a:p>
            <a:r>
              <a:rPr lang="en-US" sz="6750" dirty="0">
                <a:solidFill>
                  <a:schemeClr val="bg1"/>
                </a:solidFill>
              </a:rPr>
              <a:t>PRESENCE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0D357-D5E2-353C-DA4D-15EFD17803E8}"/>
              </a:ext>
            </a:extLst>
          </p:cNvPr>
          <p:cNvSpPr txBox="1"/>
          <p:nvPr/>
        </p:nvSpPr>
        <p:spPr>
          <a:xfrm>
            <a:off x="6635416" y="574372"/>
            <a:ext cx="539496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- </a:t>
            </a:r>
            <a:r>
              <a:rPr lang="en-US" sz="4500" dirty="0">
                <a:solidFill>
                  <a:schemeClr val="bg1"/>
                </a:solidFill>
              </a:rPr>
              <a:t>Our walk</a:t>
            </a:r>
          </a:p>
          <a:p>
            <a:r>
              <a:rPr lang="en-US" sz="4500" dirty="0">
                <a:solidFill>
                  <a:srgbClr val="00B0F0"/>
                </a:solidFill>
              </a:rPr>
              <a:t>- Our prayers</a:t>
            </a:r>
          </a:p>
          <a:p>
            <a:r>
              <a:rPr lang="en-US" sz="4500" dirty="0">
                <a:solidFill>
                  <a:schemeClr val="bg1"/>
                </a:solidFill>
              </a:rPr>
              <a:t>- Our repentance</a:t>
            </a:r>
          </a:p>
          <a:p>
            <a:r>
              <a:rPr lang="en-US" sz="4500" dirty="0">
                <a:solidFill>
                  <a:srgbClr val="00B0F0"/>
                </a:solidFill>
              </a:rPr>
              <a:t>- Our teaching</a:t>
            </a:r>
          </a:p>
          <a:p>
            <a:r>
              <a:rPr lang="en-US" sz="4500" dirty="0">
                <a:solidFill>
                  <a:schemeClr val="bg1"/>
                </a:solidFill>
              </a:rPr>
              <a:t>- Our worship</a:t>
            </a:r>
          </a:p>
          <a:p>
            <a:r>
              <a:rPr lang="en-US" sz="4500" dirty="0">
                <a:solidFill>
                  <a:srgbClr val="00B0F0"/>
                </a:solidFill>
              </a:rPr>
              <a:t>- Our suffering</a:t>
            </a:r>
          </a:p>
          <a:p>
            <a:r>
              <a:rPr lang="en-US" sz="4500" dirty="0">
                <a:solidFill>
                  <a:schemeClr val="bg1"/>
                </a:solidFill>
              </a:rPr>
              <a:t>- Our death</a:t>
            </a:r>
          </a:p>
          <a:p>
            <a:r>
              <a:rPr lang="en-US" sz="4500" dirty="0">
                <a:solidFill>
                  <a:srgbClr val="00B0F0"/>
                </a:solidFill>
              </a:rPr>
              <a:t>- Our judgment</a:t>
            </a:r>
          </a:p>
        </p:txBody>
      </p:sp>
    </p:spTree>
    <p:extLst>
      <p:ext uri="{BB962C8B-B14F-4D97-AF65-F5344CB8AC3E}">
        <p14:creationId xmlns:p14="http://schemas.microsoft.com/office/powerpoint/2010/main" val="812372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E77EF-7C95-1F8E-377D-68AE32763784}"/>
              </a:ext>
            </a:extLst>
          </p:cNvPr>
          <p:cNvSpPr txBox="1"/>
          <p:nvPr/>
        </p:nvSpPr>
        <p:spPr>
          <a:xfrm>
            <a:off x="1730526" y="640978"/>
            <a:ext cx="8212791" cy="629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4500" dirty="0">
                <a:solidFill>
                  <a:schemeClr val="bg1"/>
                </a:solidFill>
              </a:rPr>
              <a:t>Still not convinced?</a:t>
            </a:r>
          </a:p>
          <a:p>
            <a:pPr>
              <a:spcAft>
                <a:spcPts val="1350"/>
              </a:spcAft>
            </a:pPr>
            <a:r>
              <a:rPr lang="en-US" sz="6750" dirty="0">
                <a:solidFill>
                  <a:srgbClr val="00B0F0"/>
                </a:solidFill>
              </a:rPr>
              <a:t>We see Jesus </a:t>
            </a:r>
            <a:r>
              <a:rPr lang="en-US" sz="6750" dirty="0">
                <a:solidFill>
                  <a:schemeClr val="bg1"/>
                </a:solidFill>
              </a:rPr>
              <a:t>Presence</a:t>
            </a:r>
          </a:p>
          <a:p>
            <a:pPr>
              <a:spcAft>
                <a:spcPts val="450"/>
              </a:spcAft>
            </a:pPr>
            <a:r>
              <a:rPr lang="en-US" sz="5500" dirty="0">
                <a:solidFill>
                  <a:schemeClr val="bg1"/>
                </a:solidFill>
              </a:rPr>
              <a:t>		- </a:t>
            </a:r>
            <a:r>
              <a:rPr lang="en-US" sz="6500" dirty="0">
                <a:solidFill>
                  <a:schemeClr val="bg1"/>
                </a:solidFill>
              </a:rPr>
              <a:t>In His 	</a:t>
            </a:r>
            <a:r>
              <a:rPr lang="en-US" sz="6500" dirty="0">
                <a:solidFill>
                  <a:srgbClr val="00B0F0"/>
                </a:solidFill>
              </a:rPr>
              <a:t>creation</a:t>
            </a:r>
          </a:p>
          <a:p>
            <a:pPr>
              <a:spcAft>
                <a:spcPts val="450"/>
              </a:spcAft>
            </a:pPr>
            <a:r>
              <a:rPr lang="en-US" sz="6500" dirty="0">
                <a:solidFill>
                  <a:schemeClr val="bg1"/>
                </a:solidFill>
              </a:rPr>
              <a:t>		- In His 	</a:t>
            </a:r>
            <a:r>
              <a:rPr lang="en-US" sz="6500" dirty="0">
                <a:solidFill>
                  <a:srgbClr val="00B0F0"/>
                </a:solidFill>
              </a:rPr>
              <a:t>word</a:t>
            </a:r>
          </a:p>
          <a:p>
            <a:pPr>
              <a:spcAft>
                <a:spcPts val="450"/>
              </a:spcAft>
            </a:pPr>
            <a:r>
              <a:rPr lang="en-US" sz="6500" dirty="0">
                <a:solidFill>
                  <a:schemeClr val="bg1"/>
                </a:solidFill>
              </a:rPr>
              <a:t>		- In His 	</a:t>
            </a:r>
            <a:r>
              <a:rPr lang="en-US" sz="6500" dirty="0">
                <a:solidFill>
                  <a:srgbClr val="00B0F0"/>
                </a:solidFill>
              </a:rPr>
              <a:t>church</a:t>
            </a:r>
          </a:p>
          <a:p>
            <a:pPr>
              <a:spcAft>
                <a:spcPts val="450"/>
              </a:spcAft>
            </a:pPr>
            <a:endParaRPr lang="en-US" sz="67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64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E77EF-7C95-1F8E-377D-68AE32763784}"/>
              </a:ext>
            </a:extLst>
          </p:cNvPr>
          <p:cNvSpPr txBox="1"/>
          <p:nvPr/>
        </p:nvSpPr>
        <p:spPr>
          <a:xfrm>
            <a:off x="1997274" y="1230321"/>
            <a:ext cx="8326041" cy="416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50" dirty="0">
                <a:solidFill>
                  <a:schemeClr val="bg1"/>
                </a:solidFill>
              </a:rPr>
              <a:t>Our Children </a:t>
            </a:r>
            <a:r>
              <a:rPr lang="en-US" sz="5250" dirty="0">
                <a:solidFill>
                  <a:srgbClr val="00B0F0"/>
                </a:solidFill>
              </a:rPr>
              <a:t>Need to Know Jesus is Present      </a:t>
            </a:r>
            <a:r>
              <a:rPr lang="en-US" sz="2625" dirty="0">
                <a:solidFill>
                  <a:schemeClr val="bg1"/>
                </a:solidFill>
              </a:rPr>
              <a:t>Matt. 28:16-20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625" dirty="0">
                <a:solidFill>
                  <a:schemeClr val="bg1"/>
                </a:solidFill>
              </a:rPr>
              <a:t>  1. </a:t>
            </a:r>
            <a:r>
              <a:rPr lang="en-US" sz="4125" dirty="0">
                <a:solidFill>
                  <a:srgbClr val="FFFF00"/>
                </a:solidFill>
              </a:rPr>
              <a:t>Promised</a:t>
            </a:r>
          </a:p>
          <a:p>
            <a:r>
              <a:rPr lang="en-US" sz="2625" dirty="0">
                <a:solidFill>
                  <a:schemeClr val="bg1"/>
                </a:solidFill>
              </a:rPr>
              <a:t>  2. </a:t>
            </a:r>
            <a:r>
              <a:rPr lang="en-US" sz="4125" dirty="0">
                <a:solidFill>
                  <a:srgbClr val="FFFF00"/>
                </a:solidFill>
              </a:rPr>
              <a:t>Proven</a:t>
            </a:r>
          </a:p>
          <a:p>
            <a:r>
              <a:rPr lang="en-US" sz="2625" dirty="0">
                <a:solidFill>
                  <a:schemeClr val="bg1"/>
                </a:solidFill>
              </a:rPr>
              <a:t>  3. </a:t>
            </a:r>
            <a:r>
              <a:rPr lang="en-US" sz="4125" dirty="0">
                <a:solidFill>
                  <a:srgbClr val="FFFF00"/>
                </a:solidFill>
              </a:rPr>
              <a:t>Empowering</a:t>
            </a:r>
            <a:r>
              <a:rPr lang="en-US" sz="4125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1B0AF-408D-FA92-3135-D2126D5B4550}"/>
              </a:ext>
            </a:extLst>
          </p:cNvPr>
          <p:cNvSpPr txBox="1"/>
          <p:nvPr/>
        </p:nvSpPr>
        <p:spPr>
          <a:xfrm>
            <a:off x="5460208" y="4194867"/>
            <a:ext cx="5004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>
                <a:solidFill>
                  <a:srgbClr val="00B0F0"/>
                </a:solidFill>
              </a:rPr>
              <a:t>PRESENCE</a:t>
            </a:r>
          </a:p>
        </p:txBody>
      </p:sp>
    </p:spTree>
    <p:extLst>
      <p:ext uri="{BB962C8B-B14F-4D97-AF65-F5344CB8AC3E}">
        <p14:creationId xmlns:p14="http://schemas.microsoft.com/office/powerpoint/2010/main" val="356858040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01C0E2-9DC7-75B5-2C26-54EADC322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8104"/>
            <a:ext cx="7772400" cy="616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838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salm 139:13-18"/>
          <p:cNvSpPr txBox="1"/>
          <p:nvPr/>
        </p:nvSpPr>
        <p:spPr>
          <a:xfrm>
            <a:off x="2668245" y="627027"/>
            <a:ext cx="8633168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10400"/>
            </a:lvl1pPr>
          </a:lstStyle>
          <a:p>
            <a:pPr defTabSz="1219169" hangingPunct="0"/>
            <a:r>
              <a:rPr lang="en-US" sz="52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Children’s </a:t>
            </a:r>
            <a:r>
              <a:rPr lang="en-US" sz="6000" kern="0" dirty="0">
                <a:solidFill>
                  <a:srgbClr val="76D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MINDS</a:t>
            </a:r>
            <a:endParaRPr sz="6000" kern="0" dirty="0">
              <a:solidFill>
                <a:srgbClr val="76D6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30" name="Picture 6" descr="Vector illustration of girl and boy silhouette Stock Vector | Adobe Stock">
            <a:extLst>
              <a:ext uri="{FF2B5EF4-FFF2-40B4-BE49-F238E27FC236}">
                <a16:creationId xmlns:a16="http://schemas.microsoft.com/office/drawing/2014/main" id="{6AFA6908-EAAC-A799-6EB5-2726BA8AB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8719" r="9351" b="8719"/>
          <a:stretch/>
        </p:blipFill>
        <p:spPr bwMode="auto">
          <a:xfrm>
            <a:off x="856097" y="2014974"/>
            <a:ext cx="1315592" cy="13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n on siluetas">
            <a:extLst>
              <a:ext uri="{FF2B5EF4-FFF2-40B4-BE49-F238E27FC236}">
                <a16:creationId xmlns:a16="http://schemas.microsoft.com/office/drawing/2014/main" id="{D9B10F43-4ED3-214C-29B7-F5D9A500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97" y="5196138"/>
            <a:ext cx="1326533" cy="132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lack Silhouette Child Head Question Mark Stock Illustration 1896397522 |  Shutterstock">
            <a:extLst>
              <a:ext uri="{FF2B5EF4-FFF2-40B4-BE49-F238E27FC236}">
                <a16:creationId xmlns:a16="http://schemas.microsoft.com/office/drawing/2014/main" id="{6AB9013A-E8B6-57C1-C3A3-1414BF7C1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31" y="3584266"/>
            <a:ext cx="1310658" cy="131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et of icons, digital brain in human head, simple design. men, women, children and babies">
            <a:extLst>
              <a:ext uri="{FF2B5EF4-FFF2-40B4-BE49-F238E27FC236}">
                <a16:creationId xmlns:a16="http://schemas.microsoft.com/office/drawing/2014/main" id="{8061561D-412F-020D-7C6B-55859CA49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6" r="71335"/>
          <a:stretch/>
        </p:blipFill>
        <p:spPr bwMode="auto">
          <a:xfrm flipH="1">
            <a:off x="861030" y="425833"/>
            <a:ext cx="1310658" cy="13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salm 139:13-18">
            <a:extLst>
              <a:ext uri="{FF2B5EF4-FFF2-40B4-BE49-F238E27FC236}">
                <a16:creationId xmlns:a16="http://schemas.microsoft.com/office/drawing/2014/main" id="{D261FB3D-DCC8-3CBA-EBFE-984ED7D0EB78}"/>
              </a:ext>
            </a:extLst>
          </p:cNvPr>
          <p:cNvSpPr txBox="1"/>
          <p:nvPr/>
        </p:nvSpPr>
        <p:spPr>
          <a:xfrm>
            <a:off x="2668245" y="2216168"/>
            <a:ext cx="8633168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10400"/>
            </a:lvl1pPr>
          </a:lstStyle>
          <a:p>
            <a:pPr defTabSz="1219169" hangingPunct="0"/>
            <a:r>
              <a:rPr lang="en-US" sz="52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Children’s </a:t>
            </a:r>
            <a:r>
              <a:rPr lang="en-US" sz="6000" kern="0" dirty="0">
                <a:solidFill>
                  <a:srgbClr val="76D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BODIES</a:t>
            </a:r>
            <a:endParaRPr sz="6000" kern="0" dirty="0">
              <a:solidFill>
                <a:srgbClr val="76D6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salm 139:13-18">
            <a:extLst>
              <a:ext uri="{FF2B5EF4-FFF2-40B4-BE49-F238E27FC236}">
                <a16:creationId xmlns:a16="http://schemas.microsoft.com/office/drawing/2014/main" id="{999A8D77-4FB5-0C17-C6CB-1E131AF3279D}"/>
              </a:ext>
            </a:extLst>
          </p:cNvPr>
          <p:cNvSpPr txBox="1"/>
          <p:nvPr/>
        </p:nvSpPr>
        <p:spPr>
          <a:xfrm>
            <a:off x="2668244" y="3766570"/>
            <a:ext cx="9018931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10400"/>
            </a:lvl1pPr>
          </a:lstStyle>
          <a:p>
            <a:pPr defTabSz="1219169" hangingPunct="0"/>
            <a:r>
              <a:rPr lang="en-US" sz="52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Children’s </a:t>
            </a:r>
            <a:r>
              <a:rPr lang="en-US" sz="6000" kern="0" dirty="0">
                <a:solidFill>
                  <a:srgbClr val="76D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</a:t>
            </a:r>
            <a:endParaRPr sz="6000" kern="0" dirty="0">
              <a:solidFill>
                <a:srgbClr val="76D6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Psalm 139:13-18">
            <a:extLst>
              <a:ext uri="{FF2B5EF4-FFF2-40B4-BE49-F238E27FC236}">
                <a16:creationId xmlns:a16="http://schemas.microsoft.com/office/drawing/2014/main" id="{24288560-06C0-BE9F-B424-036C3F2C86F8}"/>
              </a:ext>
            </a:extLst>
          </p:cNvPr>
          <p:cNvSpPr txBox="1"/>
          <p:nvPr/>
        </p:nvSpPr>
        <p:spPr>
          <a:xfrm>
            <a:off x="2668245" y="5284923"/>
            <a:ext cx="8633168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10400"/>
            </a:lvl1pPr>
          </a:lstStyle>
          <a:p>
            <a:pPr defTabSz="1219169" hangingPunct="0"/>
            <a:r>
              <a:rPr lang="en-US" sz="5200" kern="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Children’s </a:t>
            </a:r>
            <a:r>
              <a:rPr lang="en-US" sz="6000" kern="0" dirty="0">
                <a:solidFill>
                  <a:srgbClr val="76D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SOULS</a:t>
            </a:r>
            <a:endParaRPr sz="6000" kern="0" dirty="0">
              <a:solidFill>
                <a:srgbClr val="76D6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E77EF-7C95-1F8E-377D-68AE32763784}"/>
              </a:ext>
            </a:extLst>
          </p:cNvPr>
          <p:cNvSpPr txBox="1"/>
          <p:nvPr/>
        </p:nvSpPr>
        <p:spPr>
          <a:xfrm>
            <a:off x="2874169" y="1885950"/>
            <a:ext cx="67115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2:29 pm</a:t>
            </a:r>
          </a:p>
          <a:p>
            <a:r>
              <a:rPr lang="en-US" sz="6000" dirty="0">
                <a:solidFill>
                  <a:schemeClr val="bg1"/>
                </a:solidFill>
              </a:rPr>
              <a:t>	Tuesday</a:t>
            </a:r>
          </a:p>
          <a:p>
            <a:r>
              <a:rPr lang="en-US" sz="6000" dirty="0">
                <a:solidFill>
                  <a:schemeClr val="bg1"/>
                </a:solidFill>
              </a:rPr>
              <a:t>			January 11th</a:t>
            </a:r>
          </a:p>
        </p:txBody>
      </p:sp>
    </p:spTree>
    <p:extLst>
      <p:ext uri="{BB962C8B-B14F-4D97-AF65-F5344CB8AC3E}">
        <p14:creationId xmlns:p14="http://schemas.microsoft.com/office/powerpoint/2010/main" val="207885797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E77EF-7C95-1F8E-377D-68AE32763784}"/>
              </a:ext>
            </a:extLst>
          </p:cNvPr>
          <p:cNvSpPr txBox="1"/>
          <p:nvPr/>
        </p:nvSpPr>
        <p:spPr>
          <a:xfrm>
            <a:off x="2485466" y="1583391"/>
            <a:ext cx="7221071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350"/>
              </a:spcAft>
            </a:pPr>
            <a:r>
              <a:rPr lang="en-US" sz="4500" dirty="0">
                <a:solidFill>
                  <a:schemeClr val="bg1"/>
                </a:solidFill>
              </a:rPr>
              <a:t>Atheist Sam Harris:</a:t>
            </a:r>
          </a:p>
          <a:p>
            <a:r>
              <a:rPr lang="en-US" sz="3750" dirty="0">
                <a:solidFill>
                  <a:schemeClr val="bg1"/>
                </a:solidFill>
              </a:rPr>
              <a:t>“</a:t>
            </a:r>
            <a:r>
              <a:rPr lang="en-US" sz="3750" dirty="0">
                <a:solidFill>
                  <a:srgbClr val="00B0F0"/>
                </a:solidFill>
              </a:rPr>
              <a:t>Either God can do nothing to stop catastrophes like this, or He doesn’t care to, or He doesn’t exist.</a:t>
            </a:r>
            <a:r>
              <a:rPr lang="en-US" sz="3750" dirty="0">
                <a:solidFill>
                  <a:schemeClr val="bg1"/>
                </a:solidFill>
              </a:rPr>
              <a:t> God is either impotent, evil, or imaginary.”</a:t>
            </a:r>
          </a:p>
          <a:p>
            <a:endParaRPr lang="en-US" sz="6000" dirty="0">
              <a:solidFill>
                <a:schemeClr val="bg1"/>
              </a:solidFill>
            </a:endParaRPr>
          </a:p>
          <a:p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439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E77EF-7C95-1F8E-377D-68AE32763784}"/>
              </a:ext>
            </a:extLst>
          </p:cNvPr>
          <p:cNvSpPr txBox="1"/>
          <p:nvPr/>
        </p:nvSpPr>
        <p:spPr>
          <a:xfrm>
            <a:off x="2798110" y="1916207"/>
            <a:ext cx="7221071" cy="356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4500" dirty="0">
                <a:solidFill>
                  <a:schemeClr val="bg1"/>
                </a:solidFill>
              </a:rPr>
              <a:t>There has always been a search for </a:t>
            </a:r>
          </a:p>
          <a:p>
            <a:pPr>
              <a:spcAft>
                <a:spcPts val="450"/>
              </a:spcAft>
            </a:pPr>
            <a:r>
              <a:rPr lang="en-US" sz="6750" dirty="0">
                <a:solidFill>
                  <a:srgbClr val="00B0F0"/>
                </a:solidFill>
              </a:rPr>
              <a:t>Divine Presence</a:t>
            </a:r>
          </a:p>
          <a:p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075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E77EF-7C95-1F8E-377D-68AE32763784}"/>
              </a:ext>
            </a:extLst>
          </p:cNvPr>
          <p:cNvSpPr txBox="1"/>
          <p:nvPr/>
        </p:nvSpPr>
        <p:spPr>
          <a:xfrm>
            <a:off x="2485466" y="1714500"/>
            <a:ext cx="722107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6000" dirty="0">
                <a:solidFill>
                  <a:srgbClr val="FF0000"/>
                </a:solidFill>
              </a:rPr>
              <a:t>Catastrophic Presence</a:t>
            </a:r>
          </a:p>
          <a:p>
            <a:pPr>
              <a:spcAft>
                <a:spcPts val="450"/>
              </a:spcAft>
            </a:pPr>
            <a:r>
              <a:rPr lang="en-US" sz="4500" dirty="0">
                <a:solidFill>
                  <a:schemeClr val="bg1"/>
                </a:solidFill>
              </a:rPr>
              <a:t>does not negate</a:t>
            </a:r>
          </a:p>
          <a:p>
            <a:pPr>
              <a:spcAft>
                <a:spcPts val="450"/>
              </a:spcAft>
            </a:pPr>
            <a:r>
              <a:rPr lang="en-US" sz="6750" dirty="0">
                <a:solidFill>
                  <a:srgbClr val="00B0F0"/>
                </a:solidFill>
              </a:rPr>
              <a:t>Divine Presence</a:t>
            </a:r>
          </a:p>
          <a:p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52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E77EF-7C95-1F8E-377D-68AE32763784}"/>
              </a:ext>
            </a:extLst>
          </p:cNvPr>
          <p:cNvSpPr txBox="1"/>
          <p:nvPr/>
        </p:nvSpPr>
        <p:spPr>
          <a:xfrm>
            <a:off x="1997274" y="1230321"/>
            <a:ext cx="8326041" cy="416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50" dirty="0">
                <a:solidFill>
                  <a:schemeClr val="bg1"/>
                </a:solidFill>
              </a:rPr>
              <a:t>Our Children </a:t>
            </a:r>
            <a:r>
              <a:rPr lang="en-US" sz="5250" dirty="0">
                <a:solidFill>
                  <a:srgbClr val="00B0F0"/>
                </a:solidFill>
              </a:rPr>
              <a:t>Need to Know Jesus is Present      </a:t>
            </a:r>
            <a:r>
              <a:rPr lang="en-US" sz="2625" dirty="0">
                <a:solidFill>
                  <a:schemeClr val="bg1"/>
                </a:solidFill>
              </a:rPr>
              <a:t>Matt. 28:16-20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625" dirty="0">
                <a:solidFill>
                  <a:schemeClr val="bg1"/>
                </a:solidFill>
              </a:rPr>
              <a:t>  1. </a:t>
            </a:r>
            <a:r>
              <a:rPr lang="en-US" sz="4125" dirty="0">
                <a:solidFill>
                  <a:srgbClr val="FFFF00"/>
                </a:solidFill>
              </a:rPr>
              <a:t>Promised</a:t>
            </a:r>
          </a:p>
          <a:p>
            <a:r>
              <a:rPr lang="en-US" sz="2625" dirty="0">
                <a:solidFill>
                  <a:schemeClr val="bg1"/>
                </a:solidFill>
              </a:rPr>
              <a:t>  2. </a:t>
            </a:r>
            <a:r>
              <a:rPr lang="en-US" sz="4125" dirty="0">
                <a:solidFill>
                  <a:srgbClr val="FFFF00"/>
                </a:solidFill>
              </a:rPr>
              <a:t>Proven</a:t>
            </a:r>
          </a:p>
          <a:p>
            <a:r>
              <a:rPr lang="en-US" sz="2625" dirty="0">
                <a:solidFill>
                  <a:schemeClr val="bg1"/>
                </a:solidFill>
              </a:rPr>
              <a:t>  3. </a:t>
            </a:r>
            <a:r>
              <a:rPr lang="en-US" sz="4125" dirty="0">
                <a:solidFill>
                  <a:srgbClr val="FFFF00"/>
                </a:solidFill>
              </a:rPr>
              <a:t>Empowering</a:t>
            </a:r>
            <a:r>
              <a:rPr lang="en-US" sz="4125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1B0AF-408D-FA92-3135-D2126D5B4550}"/>
              </a:ext>
            </a:extLst>
          </p:cNvPr>
          <p:cNvSpPr txBox="1"/>
          <p:nvPr/>
        </p:nvSpPr>
        <p:spPr>
          <a:xfrm>
            <a:off x="5460208" y="4194867"/>
            <a:ext cx="5004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>
                <a:solidFill>
                  <a:srgbClr val="00B0F0"/>
                </a:solidFill>
              </a:rPr>
              <a:t>PRESENCE</a:t>
            </a:r>
          </a:p>
        </p:txBody>
      </p:sp>
    </p:spTree>
    <p:extLst>
      <p:ext uri="{BB962C8B-B14F-4D97-AF65-F5344CB8AC3E}">
        <p14:creationId xmlns:p14="http://schemas.microsoft.com/office/powerpoint/2010/main" val="21862453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71B0AF-408D-FA92-3135-D2126D5B4550}"/>
              </a:ext>
            </a:extLst>
          </p:cNvPr>
          <p:cNvSpPr txBox="1"/>
          <p:nvPr/>
        </p:nvSpPr>
        <p:spPr>
          <a:xfrm>
            <a:off x="547010" y="2228671"/>
            <a:ext cx="52929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0" dirty="0">
                <a:solidFill>
                  <a:srgbClr val="00B0F0"/>
                </a:solidFill>
              </a:rPr>
              <a:t>PROMISED</a:t>
            </a:r>
          </a:p>
          <a:p>
            <a:r>
              <a:rPr lang="en-US" sz="6750" dirty="0">
                <a:solidFill>
                  <a:schemeClr val="bg1"/>
                </a:solidFill>
              </a:rPr>
              <a:t>PRESENCE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83136-9690-62F5-7496-F37BFCCC695D}"/>
              </a:ext>
            </a:extLst>
          </p:cNvPr>
          <p:cNvSpPr txBox="1"/>
          <p:nvPr/>
        </p:nvSpPr>
        <p:spPr>
          <a:xfrm>
            <a:off x="5839968" y="1257300"/>
            <a:ext cx="659358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00"/>
                </a:solidFill>
              </a:rPr>
              <a:t>Behold!</a:t>
            </a:r>
          </a:p>
          <a:p>
            <a:r>
              <a:rPr lang="en-US" sz="5000" dirty="0">
                <a:solidFill>
                  <a:schemeClr val="bg1"/>
                </a:solidFill>
              </a:rPr>
              <a:t>3 groups:</a:t>
            </a:r>
          </a:p>
          <a:p>
            <a:r>
              <a:rPr lang="en-US" sz="5000" dirty="0">
                <a:solidFill>
                  <a:schemeClr val="bg1"/>
                </a:solidFill>
              </a:rPr>
              <a:t>  - Apostles</a:t>
            </a:r>
          </a:p>
          <a:p>
            <a:r>
              <a:rPr lang="en-US" sz="5000" dirty="0">
                <a:solidFill>
                  <a:schemeClr val="bg1"/>
                </a:solidFill>
              </a:rPr>
              <a:t>  - Matthew’s audience</a:t>
            </a:r>
          </a:p>
          <a:p>
            <a:r>
              <a:rPr lang="en-US" sz="5000" dirty="0">
                <a:solidFill>
                  <a:schemeClr val="bg1"/>
                </a:solidFill>
              </a:rPr>
              <a:t>  - Us</a:t>
            </a:r>
          </a:p>
        </p:txBody>
      </p:sp>
    </p:spTree>
    <p:extLst>
      <p:ext uri="{BB962C8B-B14F-4D97-AF65-F5344CB8AC3E}">
        <p14:creationId xmlns:p14="http://schemas.microsoft.com/office/powerpoint/2010/main" val="143017439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E77EF-7C95-1F8E-377D-68AE32763784}"/>
              </a:ext>
            </a:extLst>
          </p:cNvPr>
          <p:cNvSpPr txBox="1"/>
          <p:nvPr/>
        </p:nvSpPr>
        <p:spPr>
          <a:xfrm>
            <a:off x="1996600" y="1245315"/>
            <a:ext cx="8536430" cy="361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75" dirty="0">
                <a:solidFill>
                  <a:schemeClr val="bg1"/>
                </a:solidFill>
              </a:rPr>
              <a:t>Return to our text</a:t>
            </a:r>
            <a:r>
              <a:rPr lang="en-US" sz="4875" i="1" dirty="0">
                <a:solidFill>
                  <a:schemeClr val="bg1"/>
                </a:solidFill>
              </a:rPr>
              <a:t>     </a:t>
            </a:r>
            <a:r>
              <a:rPr lang="en-US" sz="3000" dirty="0">
                <a:solidFill>
                  <a:schemeClr val="bg1"/>
                </a:solidFill>
              </a:rPr>
              <a:t>Matt. 28:16-17</a:t>
            </a:r>
            <a:r>
              <a:rPr lang="en-US" sz="3000" dirty="0">
                <a:solidFill>
                  <a:srgbClr val="00B0F0"/>
                </a:solidFill>
              </a:rPr>
              <a:t>    </a:t>
            </a:r>
          </a:p>
          <a:p>
            <a:r>
              <a:rPr lang="en-US" sz="6000" i="1" dirty="0">
                <a:solidFill>
                  <a:srgbClr val="00B0F0"/>
                </a:solidFill>
              </a:rPr>
              <a:t>“but some doubted”</a:t>
            </a:r>
            <a:endParaRPr lang="en-US" sz="6750" i="1" dirty="0">
              <a:solidFill>
                <a:srgbClr val="00B0F0"/>
              </a:solidFill>
            </a:endParaRPr>
          </a:p>
          <a:p>
            <a:endParaRPr lang="en-US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C70E09-66DE-E3C6-1CE2-51BC4C4696B1}"/>
              </a:ext>
            </a:extLst>
          </p:cNvPr>
          <p:cNvSpPr/>
          <p:nvPr/>
        </p:nvSpPr>
        <p:spPr>
          <a:xfrm>
            <a:off x="2860738" y="3100289"/>
            <a:ext cx="4939838" cy="26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3150" dirty="0">
                <a:solidFill>
                  <a:schemeClr val="bg1"/>
                </a:solidFill>
              </a:rPr>
              <a:t>4 possible reasons for doubt</a:t>
            </a:r>
          </a:p>
          <a:p>
            <a:pPr>
              <a:spcAft>
                <a:spcPts val="450"/>
              </a:spcAft>
            </a:pPr>
            <a:r>
              <a:rPr lang="en-US" sz="2850" dirty="0">
                <a:solidFill>
                  <a:schemeClr val="bg1"/>
                </a:solidFill>
              </a:rPr>
              <a:t>  - Unfulfilled </a:t>
            </a:r>
            <a:r>
              <a:rPr lang="en-US" sz="2850" dirty="0">
                <a:solidFill>
                  <a:srgbClr val="00B0F0"/>
                </a:solidFill>
              </a:rPr>
              <a:t>expectations</a:t>
            </a:r>
          </a:p>
          <a:p>
            <a:pPr>
              <a:spcAft>
                <a:spcPts val="450"/>
              </a:spcAft>
            </a:pPr>
            <a:r>
              <a:rPr lang="en-US" sz="2850" dirty="0">
                <a:solidFill>
                  <a:schemeClr val="bg1"/>
                </a:solidFill>
              </a:rPr>
              <a:t>  - Feeling </a:t>
            </a:r>
            <a:r>
              <a:rPr lang="en-US" sz="2850" dirty="0">
                <a:solidFill>
                  <a:srgbClr val="00B0F0"/>
                </a:solidFill>
              </a:rPr>
              <a:t>abandoned</a:t>
            </a:r>
          </a:p>
          <a:p>
            <a:pPr>
              <a:spcAft>
                <a:spcPts val="450"/>
              </a:spcAft>
            </a:pPr>
            <a:r>
              <a:rPr lang="en-US" sz="2850" dirty="0">
                <a:solidFill>
                  <a:schemeClr val="bg1"/>
                </a:solidFill>
              </a:rPr>
              <a:t>  - Feeling </a:t>
            </a:r>
            <a:r>
              <a:rPr lang="en-US" sz="2850" dirty="0">
                <a:solidFill>
                  <a:srgbClr val="00B0F0"/>
                </a:solidFill>
              </a:rPr>
              <a:t>inadequate</a:t>
            </a:r>
          </a:p>
          <a:p>
            <a:pPr>
              <a:spcAft>
                <a:spcPts val="450"/>
              </a:spcAft>
            </a:pPr>
            <a:r>
              <a:rPr lang="en-US" sz="2850" dirty="0">
                <a:solidFill>
                  <a:schemeClr val="bg1"/>
                </a:solidFill>
              </a:rPr>
              <a:t>  - Formidable </a:t>
            </a:r>
            <a:r>
              <a:rPr lang="en-US" sz="2850" dirty="0">
                <a:solidFill>
                  <a:srgbClr val="00B0F0"/>
                </a:solidFill>
              </a:rPr>
              <a:t>opposition</a:t>
            </a:r>
          </a:p>
        </p:txBody>
      </p:sp>
    </p:spTree>
    <p:extLst>
      <p:ext uri="{BB962C8B-B14F-4D97-AF65-F5344CB8AC3E}">
        <p14:creationId xmlns:p14="http://schemas.microsoft.com/office/powerpoint/2010/main" val="174601681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557</TotalTime>
  <Words>286</Words>
  <Application>Microsoft Macintosh PowerPoint</Application>
  <PresentationFormat>Widescreen</PresentationFormat>
  <Paragraphs>76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Helvetica Neue Medium</vt:lpstr>
      <vt:lpstr>Office Theme</vt:lpstr>
      <vt:lpstr>20_BasicBlack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Andrew Scott Willis</cp:lastModifiedBy>
  <cp:revision>8</cp:revision>
  <dcterms:created xsi:type="dcterms:W3CDTF">2022-07-13T18:40:17Z</dcterms:created>
  <dcterms:modified xsi:type="dcterms:W3CDTF">2023-09-09T01:37:38Z</dcterms:modified>
</cp:coreProperties>
</file>