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4" r:id="rId2"/>
    <p:sldId id="285" r:id="rId3"/>
    <p:sldId id="286" r:id="rId4"/>
    <p:sldId id="287" r:id="rId5"/>
    <p:sldId id="288" r:id="rId6"/>
    <p:sldId id="289" r:id="rId7"/>
    <p:sldId id="290" r:id="rId8"/>
    <p:sldId id="291" r:id="rId9"/>
    <p:sldId id="293" r:id="rId10"/>
    <p:sldId id="294" r:id="rId11"/>
    <p:sldId id="295" r:id="rId12"/>
    <p:sldId id="29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p:cViewPr varScale="1">
        <p:scale>
          <a:sx n="108" d="100"/>
          <a:sy n="108"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725D-81B6-EE6E-49FB-7981DA2C4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BDDEE7-2F22-EF58-2C96-F282F2B75B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BD8BC1-C81F-65A0-9234-402B643D6FE6}"/>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5" name="Footer Placeholder 4">
            <a:extLst>
              <a:ext uri="{FF2B5EF4-FFF2-40B4-BE49-F238E27FC236}">
                <a16:creationId xmlns:a16="http://schemas.microsoft.com/office/drawing/2014/main" id="{D438CC8B-B46A-8AAD-9C8A-65D49CEF3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80D57-D02B-AE5B-2A06-6885BEF61005}"/>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331385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5C17-247F-8894-3B53-17FD774E5F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E5071F-908A-9204-B8E9-890D3272A1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21C5F-33B7-4D12-AE7C-EC3BBACA30C6}"/>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5" name="Footer Placeholder 4">
            <a:extLst>
              <a:ext uri="{FF2B5EF4-FFF2-40B4-BE49-F238E27FC236}">
                <a16:creationId xmlns:a16="http://schemas.microsoft.com/office/drawing/2014/main" id="{4AEC86A0-33EF-93D9-3F82-B53EB693C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FEDBB-FB12-70A0-C2AF-9C59AB883B23}"/>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25259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031523-477D-9318-B378-B9F98688A9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E006BA-CDA3-4ACC-9475-04DDA465A9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D0044-BC4C-936E-CD7A-21D78ADCA7B6}"/>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5" name="Footer Placeholder 4">
            <a:extLst>
              <a:ext uri="{FF2B5EF4-FFF2-40B4-BE49-F238E27FC236}">
                <a16:creationId xmlns:a16="http://schemas.microsoft.com/office/drawing/2014/main" id="{519C22B0-F59D-610B-6754-C3096EF21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2B602-BA4C-C577-A920-6B8B0A0A1901}"/>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43524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C5CCB-F94F-9936-7A8E-D23F7336B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744B7A-F44E-959E-A7DC-5131DD61BB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6667B-9AF0-F4E0-2E59-4B4577E1AA16}"/>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5" name="Footer Placeholder 4">
            <a:extLst>
              <a:ext uri="{FF2B5EF4-FFF2-40B4-BE49-F238E27FC236}">
                <a16:creationId xmlns:a16="http://schemas.microsoft.com/office/drawing/2014/main" id="{D7383EDA-77F3-1A89-0719-BF4C49955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7DAC53-5784-E26F-4F21-90C381120749}"/>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5702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6EF16-A929-828F-11E5-B38419081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EEE6B-A4A4-5590-5956-95934902D4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73DE1B-02A5-7BDD-2534-3EA0BACEB525}"/>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5" name="Footer Placeholder 4">
            <a:extLst>
              <a:ext uri="{FF2B5EF4-FFF2-40B4-BE49-F238E27FC236}">
                <a16:creationId xmlns:a16="http://schemas.microsoft.com/office/drawing/2014/main" id="{6A03B450-EFEF-C366-E782-F793F36F5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45D04-3262-7B2F-90B4-5082C7441BD5}"/>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6797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D1969-FA9D-8C48-C4CF-60A978356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1FD0A6-980C-47A3-DA59-58D0F5BE9F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3AFD4-D0DE-8222-BA8F-0419EE43A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F6B74-489C-9C8B-C565-278010F3EE2E}"/>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6" name="Footer Placeholder 5">
            <a:extLst>
              <a:ext uri="{FF2B5EF4-FFF2-40B4-BE49-F238E27FC236}">
                <a16:creationId xmlns:a16="http://schemas.microsoft.com/office/drawing/2014/main" id="{7932EC49-89F0-8BD8-0856-F93B1B07E5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60478D-C06B-EE08-BB99-7F12896A41CF}"/>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241170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50401-1932-9D00-0907-8E8F30D9D9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DC321-831F-6D92-0875-8824491828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ED4100-44B2-4F0F-634B-72A6F6AFE7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E769E4-FB3F-BD87-74FE-74F896AD33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C272E2-F7DE-9ACC-8C6F-83D89B6FF6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4052B-E31A-55C5-8751-AB6440897ABD}"/>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8" name="Footer Placeholder 7">
            <a:extLst>
              <a:ext uri="{FF2B5EF4-FFF2-40B4-BE49-F238E27FC236}">
                <a16:creationId xmlns:a16="http://schemas.microsoft.com/office/drawing/2014/main" id="{AB029BA6-542B-8442-DAC5-B4209C1614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07323A-27E6-9619-DDD6-D3B4404A50EC}"/>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73165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2F83D-06D7-3A0B-F446-FE9DFF1211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8CF4B-5552-D711-CDDE-C53CD262F443}"/>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4" name="Footer Placeholder 3">
            <a:extLst>
              <a:ext uri="{FF2B5EF4-FFF2-40B4-BE49-F238E27FC236}">
                <a16:creationId xmlns:a16="http://schemas.microsoft.com/office/drawing/2014/main" id="{88F5283E-3D24-7A3E-1C01-4ADE502168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EAF41-5453-60C9-7489-AE02F420365E}"/>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258312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AED1F-929F-52ED-39EB-F1ADC07AAEE3}"/>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3" name="Footer Placeholder 2">
            <a:extLst>
              <a:ext uri="{FF2B5EF4-FFF2-40B4-BE49-F238E27FC236}">
                <a16:creationId xmlns:a16="http://schemas.microsoft.com/office/drawing/2014/main" id="{6DB16AED-1AB1-B2AA-2C15-BF57C03F92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42A2C-7880-6189-CD94-2A85D9BCAB17}"/>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75585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A166-426E-3932-0E06-C478FCCE8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76C5A1-10CE-8AC7-DDB0-43BE63DA8E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F276F4-3ACF-AACE-0D36-99F2C986E7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443E7C-608C-E9E7-3B9A-303DFCDB4965}"/>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6" name="Footer Placeholder 5">
            <a:extLst>
              <a:ext uri="{FF2B5EF4-FFF2-40B4-BE49-F238E27FC236}">
                <a16:creationId xmlns:a16="http://schemas.microsoft.com/office/drawing/2014/main" id="{154B317D-FB89-5F3D-99C1-C662A497C7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8BD3F-92DC-72FF-1445-9B6C44297451}"/>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203382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B84D3-BDEF-100D-F04B-BDA3BF0A1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A73B67-C030-0D09-657C-B012968AC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5AD9DA-B0DD-AF21-5009-79C772234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0D9F5-2CC3-7452-2E84-F8F136238953}"/>
              </a:ext>
            </a:extLst>
          </p:cNvPr>
          <p:cNvSpPr>
            <a:spLocks noGrp="1"/>
          </p:cNvSpPr>
          <p:nvPr>
            <p:ph type="dt" sz="half" idx="10"/>
          </p:nvPr>
        </p:nvSpPr>
        <p:spPr/>
        <p:txBody>
          <a:bodyPr/>
          <a:lstStyle/>
          <a:p>
            <a:fld id="{6F7DCF5B-373B-AD40-B7F5-1B10BFE838DB}" type="datetimeFigureOut">
              <a:rPr lang="en-US" smtClean="0"/>
              <a:t>8/26/23</a:t>
            </a:fld>
            <a:endParaRPr lang="en-US"/>
          </a:p>
        </p:txBody>
      </p:sp>
      <p:sp>
        <p:nvSpPr>
          <p:cNvPr id="6" name="Footer Placeholder 5">
            <a:extLst>
              <a:ext uri="{FF2B5EF4-FFF2-40B4-BE49-F238E27FC236}">
                <a16:creationId xmlns:a16="http://schemas.microsoft.com/office/drawing/2014/main" id="{3AAB7A74-058F-4118-E689-4CFE4C62D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B316DE-A8AA-15C3-7AAB-06B02A83055A}"/>
              </a:ext>
            </a:extLst>
          </p:cNvPr>
          <p:cNvSpPr>
            <a:spLocks noGrp="1"/>
          </p:cNvSpPr>
          <p:nvPr>
            <p:ph type="sldNum" sz="quarter" idx="12"/>
          </p:nvPr>
        </p:nvSpPr>
        <p:spPr/>
        <p:txBody>
          <a:bodyPr/>
          <a:lstStyle/>
          <a:p>
            <a:fld id="{2CF0F8E5-1457-5D4B-8CEA-E82FC7C0A0E9}" type="slidenum">
              <a:rPr lang="en-US" smtClean="0"/>
              <a:t>‹#›</a:t>
            </a:fld>
            <a:endParaRPr lang="en-US"/>
          </a:p>
        </p:txBody>
      </p:sp>
    </p:spTree>
    <p:extLst>
      <p:ext uri="{BB962C8B-B14F-4D97-AF65-F5344CB8AC3E}">
        <p14:creationId xmlns:p14="http://schemas.microsoft.com/office/powerpoint/2010/main" val="172989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FB943C-E93E-1FD8-05A8-D827855B93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305681-B240-E25A-DB74-96DF563128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A7CA7-C95E-A515-9BF0-6F0B86C07E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DCF5B-373B-AD40-B7F5-1B10BFE838DB}" type="datetimeFigureOut">
              <a:rPr lang="en-US" smtClean="0"/>
              <a:t>8/26/23</a:t>
            </a:fld>
            <a:endParaRPr lang="en-US"/>
          </a:p>
        </p:txBody>
      </p:sp>
      <p:sp>
        <p:nvSpPr>
          <p:cNvPr id="5" name="Footer Placeholder 4">
            <a:extLst>
              <a:ext uri="{FF2B5EF4-FFF2-40B4-BE49-F238E27FC236}">
                <a16:creationId xmlns:a16="http://schemas.microsoft.com/office/drawing/2014/main" id="{B4D086B1-AA3B-D537-73E5-38445BC104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790206-6320-851A-DA44-327864429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0F8E5-1457-5D4B-8CEA-E82FC7C0A0E9}" type="slidenum">
              <a:rPr lang="en-US" smtClean="0"/>
              <a:t>‹#›</a:t>
            </a:fld>
            <a:endParaRPr lang="en-US"/>
          </a:p>
        </p:txBody>
      </p:sp>
    </p:spTree>
    <p:extLst>
      <p:ext uri="{BB962C8B-B14F-4D97-AF65-F5344CB8AC3E}">
        <p14:creationId xmlns:p14="http://schemas.microsoft.com/office/powerpoint/2010/main" val="3535330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iE4u7Cu83KAhVEuIMKHZCKDcsQjRwIBw&amp;url=http://www.credomag.com/2013/02/28/how-to-read-the-bible-a-beginners-guide/&amp;psig=AFQjCNHU9eBLynjaLBxVZZJn910He0jIGQ&amp;ust=14541024348873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me ‹ Decatur Township Church of Christ">
            <a:extLst>
              <a:ext uri="{FF2B5EF4-FFF2-40B4-BE49-F238E27FC236}">
                <a16:creationId xmlns:a16="http://schemas.microsoft.com/office/drawing/2014/main" id="{4728FAFD-40D3-A0AA-A027-53EEB028D0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E4A25C23-C9CE-4FE1-4312-9E5DBC8C1C93}"/>
              </a:ext>
            </a:extLst>
          </p:cNvPr>
          <p:cNvSpPr>
            <a:spLocks noGrp="1"/>
          </p:cNvSpPr>
          <p:nvPr>
            <p:ph type="ctrTitle"/>
          </p:nvPr>
        </p:nvSpPr>
        <p:spPr>
          <a:xfrm>
            <a:off x="5486400" y="1815042"/>
            <a:ext cx="6376150" cy="1613958"/>
          </a:xfrm>
        </p:spPr>
        <p:txBody>
          <a:bodyPr anchor="t">
            <a:normAutofit/>
          </a:bodyPr>
          <a:lstStyle/>
          <a:p>
            <a:r>
              <a:rPr lang="en-US" sz="5200" b="1" u="sng" dirty="0">
                <a:solidFill>
                  <a:schemeClr val="bg1"/>
                </a:solidFill>
                <a:latin typeface="Bookman Old Style" panose="02050604050505020204" pitchFamily="18" charset="0"/>
              </a:rPr>
              <a:t>Salvation Is By Faith ONLY???</a:t>
            </a:r>
          </a:p>
        </p:txBody>
      </p:sp>
    </p:spTree>
    <p:extLst>
      <p:ext uri="{BB962C8B-B14F-4D97-AF65-F5344CB8AC3E}">
        <p14:creationId xmlns:p14="http://schemas.microsoft.com/office/powerpoint/2010/main" val="327664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F321C3-ED37-30AD-1EBE-1B81781CBDB9}"/>
              </a:ext>
            </a:extLst>
          </p:cNvPr>
          <p:cNvSpPr txBox="1"/>
          <p:nvPr/>
        </p:nvSpPr>
        <p:spPr>
          <a:xfrm>
            <a:off x="3689748" y="3800386"/>
            <a:ext cx="8197452" cy="2554545"/>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For we must all appear before the judgment seat of Christ, that each one may receive the things </a:t>
            </a:r>
            <a:r>
              <a:rPr lang="en-US" sz="3200" i="1" dirty="0">
                <a:solidFill>
                  <a:srgbClr val="757575"/>
                </a:solidFill>
                <a:effectLst/>
                <a:latin typeface="Bookman Old Style" panose="02050604050505020204" pitchFamily="18" charset="0"/>
              </a:rPr>
              <a:t>done</a:t>
            </a:r>
            <a:r>
              <a:rPr lang="en-US" sz="3200" dirty="0">
                <a:solidFill>
                  <a:srgbClr val="000000"/>
                </a:solidFill>
                <a:effectLst/>
                <a:latin typeface="Bookman Old Style" panose="02050604050505020204" pitchFamily="18" charset="0"/>
              </a:rPr>
              <a:t> in the body, according to what he has done, whether good or bad. 2 Cor. 5:10</a:t>
            </a:r>
            <a:endParaRPr lang="en-US" sz="3200" dirty="0">
              <a:latin typeface="Bookman Old Style" panose="02050604050505020204" pitchFamily="18" charset="0"/>
            </a:endParaRPr>
          </a:p>
        </p:txBody>
      </p:sp>
      <p:sp>
        <p:nvSpPr>
          <p:cNvPr id="8" name="TextBox 7">
            <a:extLst>
              <a:ext uri="{FF2B5EF4-FFF2-40B4-BE49-F238E27FC236}">
                <a16:creationId xmlns:a16="http://schemas.microsoft.com/office/drawing/2014/main" id="{C3896321-ECB2-37D8-E6FF-6277A08A23BF}"/>
              </a:ext>
            </a:extLst>
          </p:cNvPr>
          <p:cNvSpPr txBox="1"/>
          <p:nvPr/>
        </p:nvSpPr>
        <p:spPr>
          <a:xfrm>
            <a:off x="3689748" y="124865"/>
            <a:ext cx="8349852" cy="3539430"/>
          </a:xfrm>
          <a:prstGeom prst="rect">
            <a:avLst/>
          </a:prstGeom>
          <a:noFill/>
        </p:spPr>
        <p:txBody>
          <a:bodyPr wrap="square">
            <a:spAutoFit/>
          </a:bodyPr>
          <a:lstStyle/>
          <a:p>
            <a:r>
              <a:rPr lang="en-US" dirty="0">
                <a:solidFill>
                  <a:srgbClr val="000000"/>
                </a:solidFill>
                <a:effectLst/>
                <a:latin typeface="Helvetica Neue" panose="02000503000000020004" pitchFamily="2" charset="0"/>
              </a:rPr>
              <a:t> </a:t>
            </a:r>
            <a:r>
              <a:rPr lang="en-US" sz="3200" dirty="0">
                <a:solidFill>
                  <a:srgbClr val="000000"/>
                </a:solidFill>
                <a:effectLst/>
                <a:latin typeface="Bookman Old Style" panose="02050604050505020204" pitchFamily="18" charset="0"/>
              </a:rPr>
              <a:t>The soul who sins shall die. The son shall not bear the guilt of the father, nor the father bear the guilt of the son. The righteousness of the righteous shall be upon himself, and the wickedness of the wicked shall be upon himself.          Ezek. 18:20</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182361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FA40511-3A0F-031A-27E5-66B4686B9B71}"/>
              </a:ext>
            </a:extLst>
          </p:cNvPr>
          <p:cNvSpPr txBox="1"/>
          <p:nvPr/>
        </p:nvSpPr>
        <p:spPr>
          <a:xfrm>
            <a:off x="3877868" y="1219885"/>
            <a:ext cx="7833120" cy="1569660"/>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But he who does wrong will be repaid for what he has done, and there is no partiality. Col. 3:25</a:t>
            </a:r>
            <a:endParaRPr lang="en-US" sz="3200" dirty="0">
              <a:latin typeface="Bookman Old Style" panose="02050604050505020204" pitchFamily="18" charset="0"/>
            </a:endParaRPr>
          </a:p>
        </p:txBody>
      </p:sp>
      <p:sp>
        <p:nvSpPr>
          <p:cNvPr id="7" name="TextBox 6">
            <a:extLst>
              <a:ext uri="{FF2B5EF4-FFF2-40B4-BE49-F238E27FC236}">
                <a16:creationId xmlns:a16="http://schemas.microsoft.com/office/drawing/2014/main" id="{9B64B913-0C0B-1F0B-2F58-B7D41F9AC972}"/>
              </a:ext>
            </a:extLst>
          </p:cNvPr>
          <p:cNvSpPr txBox="1"/>
          <p:nvPr/>
        </p:nvSpPr>
        <p:spPr>
          <a:xfrm>
            <a:off x="3877868" y="3959100"/>
            <a:ext cx="8240315" cy="2062103"/>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"Assuredly, I say to you, unless you are converted and become as little children, you will by no means enter the kingdom of heaven.” Matt. 18:3</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40001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5128419-C998-35B8-B55D-B3CB0160A0E1}"/>
              </a:ext>
            </a:extLst>
          </p:cNvPr>
          <p:cNvSpPr txBox="1">
            <a:spLocks/>
          </p:cNvSpPr>
          <p:nvPr/>
        </p:nvSpPr>
        <p:spPr>
          <a:xfrm>
            <a:off x="4822281" y="329142"/>
            <a:ext cx="6376150" cy="1613958"/>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u="sng" dirty="0">
                <a:latin typeface="Bookman Old Style" panose="02050604050505020204" pitchFamily="18" charset="0"/>
              </a:rPr>
              <a:t>Children Are  Born Sinners?</a:t>
            </a:r>
          </a:p>
        </p:txBody>
      </p:sp>
      <p:sp>
        <p:nvSpPr>
          <p:cNvPr id="4" name="TextBox 3">
            <a:extLst>
              <a:ext uri="{FF2B5EF4-FFF2-40B4-BE49-F238E27FC236}">
                <a16:creationId xmlns:a16="http://schemas.microsoft.com/office/drawing/2014/main" id="{FEB402B1-DEAA-62A5-EF8D-501F8D536BD8}"/>
              </a:ext>
            </a:extLst>
          </p:cNvPr>
          <p:cNvSpPr txBox="1"/>
          <p:nvPr/>
        </p:nvSpPr>
        <p:spPr>
          <a:xfrm>
            <a:off x="4419263" y="2062247"/>
            <a:ext cx="7439362" cy="1569660"/>
          </a:xfrm>
          <a:prstGeom prst="rect">
            <a:avLst/>
          </a:prstGeom>
          <a:noFill/>
        </p:spPr>
        <p:txBody>
          <a:bodyPr wrap="square" rtlCol="0">
            <a:spAutoFit/>
          </a:bodyPr>
          <a:lstStyle/>
          <a:p>
            <a:r>
              <a:rPr lang="en-US" sz="3200" b="1" dirty="0">
                <a:latin typeface="Bookman Old Style" panose="02050604050505020204" pitchFamily="18" charset="0"/>
              </a:rPr>
              <a:t>1. What does eating of sour grapes have to do with this?    Jer. 31:29-30; Ezek. 18:1-2</a:t>
            </a:r>
          </a:p>
        </p:txBody>
      </p:sp>
      <p:sp>
        <p:nvSpPr>
          <p:cNvPr id="5" name="TextBox 4">
            <a:extLst>
              <a:ext uri="{FF2B5EF4-FFF2-40B4-BE49-F238E27FC236}">
                <a16:creationId xmlns:a16="http://schemas.microsoft.com/office/drawing/2014/main" id="{D50872AF-DC31-D972-57C3-B14A4F9193F0}"/>
              </a:ext>
            </a:extLst>
          </p:cNvPr>
          <p:cNvSpPr txBox="1"/>
          <p:nvPr/>
        </p:nvSpPr>
        <p:spPr>
          <a:xfrm>
            <a:off x="526567" y="3886284"/>
            <a:ext cx="11332057" cy="2554545"/>
          </a:xfrm>
          <a:prstGeom prst="rect">
            <a:avLst/>
          </a:prstGeom>
          <a:noFill/>
        </p:spPr>
        <p:txBody>
          <a:bodyPr wrap="square" rtlCol="0">
            <a:spAutoFit/>
          </a:bodyPr>
          <a:lstStyle/>
          <a:p>
            <a:r>
              <a:rPr lang="en-US" sz="3200" b="1" dirty="0">
                <a:latin typeface="Bookman Old Style" panose="02050604050505020204" pitchFamily="18" charset="0"/>
              </a:rPr>
              <a:t>2. What false teaching originates from this false teaching?</a:t>
            </a:r>
          </a:p>
          <a:p>
            <a:endParaRPr lang="en-US" sz="3200" b="1" dirty="0">
              <a:latin typeface="Bookman Old Style" panose="02050604050505020204" pitchFamily="18" charset="0"/>
            </a:endParaRPr>
          </a:p>
          <a:p>
            <a:r>
              <a:rPr lang="en-US" sz="3200" b="1" dirty="0">
                <a:latin typeface="Bookman Old Style" panose="02050604050505020204" pitchFamily="18" charset="0"/>
              </a:rPr>
              <a:t>3. How does the death of David’s child show that children are safe in God’s sight? 2 Sam. 12:23</a:t>
            </a:r>
          </a:p>
        </p:txBody>
      </p:sp>
    </p:spTree>
    <p:extLst>
      <p:ext uri="{BB962C8B-B14F-4D97-AF65-F5344CB8AC3E}">
        <p14:creationId xmlns:p14="http://schemas.microsoft.com/office/powerpoint/2010/main" val="10594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5128419-C998-35B8-B55D-B3CB0160A0E1}"/>
              </a:ext>
            </a:extLst>
          </p:cNvPr>
          <p:cNvSpPr txBox="1">
            <a:spLocks/>
          </p:cNvSpPr>
          <p:nvPr/>
        </p:nvSpPr>
        <p:spPr>
          <a:xfrm>
            <a:off x="4822281" y="329142"/>
            <a:ext cx="6376150" cy="1613958"/>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u="sng" dirty="0">
                <a:latin typeface="Bookman Old Style" panose="02050604050505020204" pitchFamily="18" charset="0"/>
              </a:rPr>
              <a:t>Salvation Is By Faith ONLY???</a:t>
            </a:r>
          </a:p>
        </p:txBody>
      </p:sp>
      <p:sp>
        <p:nvSpPr>
          <p:cNvPr id="4" name="TextBox 3">
            <a:extLst>
              <a:ext uri="{FF2B5EF4-FFF2-40B4-BE49-F238E27FC236}">
                <a16:creationId xmlns:a16="http://schemas.microsoft.com/office/drawing/2014/main" id="{FEB402B1-DEAA-62A5-EF8D-501F8D536BD8}"/>
              </a:ext>
            </a:extLst>
          </p:cNvPr>
          <p:cNvSpPr txBox="1"/>
          <p:nvPr/>
        </p:nvSpPr>
        <p:spPr>
          <a:xfrm>
            <a:off x="4822281" y="2009968"/>
            <a:ext cx="5905500" cy="1323439"/>
          </a:xfrm>
          <a:prstGeom prst="rect">
            <a:avLst/>
          </a:prstGeom>
          <a:noFill/>
        </p:spPr>
        <p:txBody>
          <a:bodyPr wrap="square" rtlCol="0">
            <a:spAutoFit/>
          </a:bodyPr>
          <a:lstStyle/>
          <a:p>
            <a:pPr algn="ctr"/>
            <a:r>
              <a:rPr lang="en-US" sz="4000" b="1" dirty="0">
                <a:latin typeface="Bookman Old Style" panose="02050604050505020204" pitchFamily="18" charset="0"/>
              </a:rPr>
              <a:t>What do people mean by this?</a:t>
            </a:r>
          </a:p>
        </p:txBody>
      </p:sp>
      <p:sp>
        <p:nvSpPr>
          <p:cNvPr id="7" name="TextBox 6">
            <a:extLst>
              <a:ext uri="{FF2B5EF4-FFF2-40B4-BE49-F238E27FC236}">
                <a16:creationId xmlns:a16="http://schemas.microsoft.com/office/drawing/2014/main" id="{D62F5409-3484-71B6-7F4A-696ECCC2B6DD}"/>
              </a:ext>
            </a:extLst>
          </p:cNvPr>
          <p:cNvSpPr txBox="1"/>
          <p:nvPr/>
        </p:nvSpPr>
        <p:spPr>
          <a:xfrm>
            <a:off x="152400" y="3886200"/>
            <a:ext cx="4572000" cy="1077218"/>
          </a:xfrm>
          <a:prstGeom prst="rect">
            <a:avLst/>
          </a:prstGeom>
          <a:noFill/>
        </p:spPr>
        <p:txBody>
          <a:bodyPr wrap="square" rtlCol="0">
            <a:spAutoFit/>
          </a:bodyPr>
          <a:lstStyle/>
          <a:p>
            <a:pPr algn="ctr"/>
            <a:r>
              <a:rPr lang="en-US" sz="3200" dirty="0">
                <a:latin typeface="Bookman Old Style" panose="02050604050505020204" pitchFamily="18" charset="0"/>
              </a:rPr>
              <a:t>What verse does    this contradict?</a:t>
            </a:r>
          </a:p>
        </p:txBody>
      </p:sp>
      <p:sp>
        <p:nvSpPr>
          <p:cNvPr id="9" name="TextBox 8">
            <a:extLst>
              <a:ext uri="{FF2B5EF4-FFF2-40B4-BE49-F238E27FC236}">
                <a16:creationId xmlns:a16="http://schemas.microsoft.com/office/drawing/2014/main" id="{2F8BC4E2-B133-FFE5-7425-9E19091C25A8}"/>
              </a:ext>
            </a:extLst>
          </p:cNvPr>
          <p:cNvSpPr txBox="1"/>
          <p:nvPr/>
        </p:nvSpPr>
        <p:spPr>
          <a:xfrm>
            <a:off x="1295400" y="5044470"/>
            <a:ext cx="4572000" cy="584775"/>
          </a:xfrm>
          <a:prstGeom prst="rect">
            <a:avLst/>
          </a:prstGeom>
          <a:noFill/>
        </p:spPr>
        <p:txBody>
          <a:bodyPr wrap="square" rtlCol="0">
            <a:spAutoFit/>
          </a:bodyPr>
          <a:lstStyle/>
          <a:p>
            <a:pPr algn="ctr"/>
            <a:r>
              <a:rPr lang="en-US" sz="3200" dirty="0">
                <a:latin typeface="Bookman Old Style" panose="02050604050505020204" pitchFamily="18" charset="0"/>
              </a:rPr>
              <a:t>James 2:24</a:t>
            </a:r>
          </a:p>
        </p:txBody>
      </p:sp>
      <p:sp>
        <p:nvSpPr>
          <p:cNvPr id="8" name="TextBox 7">
            <a:extLst>
              <a:ext uri="{FF2B5EF4-FFF2-40B4-BE49-F238E27FC236}">
                <a16:creationId xmlns:a16="http://schemas.microsoft.com/office/drawing/2014/main" id="{9EFD575F-3457-52B8-94A9-CA7B0073F941}"/>
              </a:ext>
            </a:extLst>
          </p:cNvPr>
          <p:cNvSpPr txBox="1"/>
          <p:nvPr/>
        </p:nvSpPr>
        <p:spPr>
          <a:xfrm>
            <a:off x="5410200" y="3437906"/>
            <a:ext cx="6443356" cy="2062103"/>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But to all who did receive him, who believed in his name, he gave the right to become children of God, John 1:12 </a:t>
            </a:r>
            <a:endParaRPr lang="en-US" sz="3200" dirty="0">
              <a:latin typeface="Bookman Old Style" panose="02050604050505020204" pitchFamily="18" charset="0"/>
            </a:endParaRPr>
          </a:p>
        </p:txBody>
      </p:sp>
      <p:sp>
        <p:nvSpPr>
          <p:cNvPr id="10" name="TextBox 9">
            <a:extLst>
              <a:ext uri="{FF2B5EF4-FFF2-40B4-BE49-F238E27FC236}">
                <a16:creationId xmlns:a16="http://schemas.microsoft.com/office/drawing/2014/main" id="{EC53C91B-74D6-F57D-8E65-92C680D5F198}"/>
              </a:ext>
            </a:extLst>
          </p:cNvPr>
          <p:cNvSpPr txBox="1"/>
          <p:nvPr/>
        </p:nvSpPr>
        <p:spPr>
          <a:xfrm>
            <a:off x="685800" y="5850002"/>
            <a:ext cx="11022280" cy="584775"/>
          </a:xfrm>
          <a:prstGeom prst="rect">
            <a:avLst/>
          </a:prstGeom>
          <a:noFill/>
        </p:spPr>
        <p:txBody>
          <a:bodyPr wrap="square" rtlCol="0">
            <a:spAutoFit/>
          </a:bodyPr>
          <a:lstStyle/>
          <a:p>
            <a:pPr algn="ctr"/>
            <a:r>
              <a:rPr lang="en-US" sz="3200" dirty="0">
                <a:latin typeface="Bookman Old Style" panose="02050604050505020204" pitchFamily="18" charset="0"/>
              </a:rPr>
              <a:t>What was Jesus’ response to Nicodemus? John 3:1-7</a:t>
            </a:r>
          </a:p>
        </p:txBody>
      </p:sp>
    </p:spTree>
    <p:extLst>
      <p:ext uri="{BB962C8B-B14F-4D97-AF65-F5344CB8AC3E}">
        <p14:creationId xmlns:p14="http://schemas.microsoft.com/office/powerpoint/2010/main" val="53615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7B73035-42E4-58A3-2BBB-88FFB37C43B5}"/>
              </a:ext>
            </a:extLst>
          </p:cNvPr>
          <p:cNvSpPr txBox="1"/>
          <p:nvPr/>
        </p:nvSpPr>
        <p:spPr>
          <a:xfrm>
            <a:off x="3867150" y="914400"/>
            <a:ext cx="8153400" cy="4524315"/>
          </a:xfrm>
          <a:prstGeom prst="rect">
            <a:avLst/>
          </a:prstGeom>
          <a:noFill/>
        </p:spPr>
        <p:txBody>
          <a:bodyPr wrap="square">
            <a:spAutoFit/>
          </a:bodyPr>
          <a:lstStyle/>
          <a:p>
            <a:pPr marL="0" marR="0" algn="l"/>
            <a:r>
              <a:rPr lang="en-US" sz="3600" dirty="0">
                <a:solidFill>
                  <a:srgbClr val="000000"/>
                </a:solidFill>
                <a:effectLst/>
                <a:latin typeface="Arial" panose="020B0604020202020204" pitchFamily="34" charset="0"/>
                <a:cs typeface="Arial" panose="020B0604020202020204" pitchFamily="34" charset="0"/>
              </a:rPr>
              <a:t>Since you have purified your souls in obeying the truth through the Spirit in sincere love of the brethren, love one another fervently with a pure heart, having been born again, not of corruptible seed but incorruptible, through the word of God which lives and abides forever, 1 Peter 1:22-23</a:t>
            </a:r>
          </a:p>
        </p:txBody>
      </p:sp>
    </p:spTree>
    <p:extLst>
      <p:ext uri="{BB962C8B-B14F-4D97-AF65-F5344CB8AC3E}">
        <p14:creationId xmlns:p14="http://schemas.microsoft.com/office/powerpoint/2010/main" val="292941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8D8C75-BDC7-26A6-A84B-45823EA41015}"/>
              </a:ext>
            </a:extLst>
          </p:cNvPr>
          <p:cNvSpPr txBox="1"/>
          <p:nvPr/>
        </p:nvSpPr>
        <p:spPr>
          <a:xfrm>
            <a:off x="4114800" y="381000"/>
            <a:ext cx="7390410" cy="1754326"/>
          </a:xfrm>
          <a:prstGeom prst="rect">
            <a:avLst/>
          </a:prstGeom>
          <a:noFill/>
        </p:spPr>
        <p:txBody>
          <a:bodyPr wrap="square">
            <a:spAutoFit/>
          </a:bodyPr>
          <a:lstStyle/>
          <a:p>
            <a:r>
              <a:rPr lang="en-US" sz="3600" dirty="0">
                <a:solidFill>
                  <a:srgbClr val="000000"/>
                </a:solidFill>
                <a:effectLst/>
                <a:latin typeface="Bookman Old Style" panose="02050604050505020204" pitchFamily="18" charset="0"/>
              </a:rPr>
              <a:t>“For as many of you as were baptized into Christ have put on Christ.” Gal. 3:27 </a:t>
            </a:r>
            <a:endParaRPr lang="en-US" sz="3600" dirty="0">
              <a:latin typeface="Bookman Old Style" panose="02050604050505020204" pitchFamily="18" charset="0"/>
            </a:endParaRPr>
          </a:p>
        </p:txBody>
      </p:sp>
      <p:sp>
        <p:nvSpPr>
          <p:cNvPr id="6" name="TextBox 5">
            <a:extLst>
              <a:ext uri="{FF2B5EF4-FFF2-40B4-BE49-F238E27FC236}">
                <a16:creationId xmlns:a16="http://schemas.microsoft.com/office/drawing/2014/main" id="{462443DB-C809-AAD6-59AB-97C8DEBBDB36}"/>
              </a:ext>
            </a:extLst>
          </p:cNvPr>
          <p:cNvSpPr txBox="1"/>
          <p:nvPr/>
        </p:nvSpPr>
        <p:spPr>
          <a:xfrm>
            <a:off x="4572000" y="2362200"/>
            <a:ext cx="4953000" cy="584775"/>
          </a:xfrm>
          <a:prstGeom prst="rect">
            <a:avLst/>
          </a:prstGeom>
          <a:noFill/>
        </p:spPr>
        <p:txBody>
          <a:bodyPr wrap="square" rtlCol="0">
            <a:spAutoFit/>
          </a:bodyPr>
          <a:lstStyle/>
          <a:p>
            <a:pPr algn="ctr"/>
            <a:r>
              <a:rPr lang="en-US" sz="3200" dirty="0">
                <a:latin typeface="Bookman Old Style" panose="02050604050505020204" pitchFamily="18" charset="0"/>
              </a:rPr>
              <a:t>Nothing ALONE Saves!</a:t>
            </a:r>
          </a:p>
        </p:txBody>
      </p:sp>
      <p:sp>
        <p:nvSpPr>
          <p:cNvPr id="7" name="TextBox 6">
            <a:extLst>
              <a:ext uri="{FF2B5EF4-FFF2-40B4-BE49-F238E27FC236}">
                <a16:creationId xmlns:a16="http://schemas.microsoft.com/office/drawing/2014/main" id="{232BA75F-8EC9-F501-291C-56DFC583E319}"/>
              </a:ext>
            </a:extLst>
          </p:cNvPr>
          <p:cNvSpPr txBox="1"/>
          <p:nvPr/>
        </p:nvSpPr>
        <p:spPr>
          <a:xfrm>
            <a:off x="3447308" y="2877724"/>
            <a:ext cx="3581400" cy="584775"/>
          </a:xfrm>
          <a:prstGeom prst="rect">
            <a:avLst/>
          </a:prstGeom>
          <a:noFill/>
        </p:spPr>
        <p:txBody>
          <a:bodyPr wrap="square" rtlCol="0">
            <a:spAutoFit/>
          </a:bodyPr>
          <a:lstStyle/>
          <a:p>
            <a:r>
              <a:rPr lang="en-US" sz="3200" dirty="0">
                <a:latin typeface="Bookman Old Style" panose="02050604050505020204" pitchFamily="18" charset="0"/>
              </a:rPr>
              <a:t>We are saved by:</a:t>
            </a:r>
          </a:p>
        </p:txBody>
      </p:sp>
      <p:sp>
        <p:nvSpPr>
          <p:cNvPr id="8" name="TextBox 7">
            <a:extLst>
              <a:ext uri="{FF2B5EF4-FFF2-40B4-BE49-F238E27FC236}">
                <a16:creationId xmlns:a16="http://schemas.microsoft.com/office/drawing/2014/main" id="{F5570869-3C2D-F99D-EDB1-42EAFBB32B95}"/>
              </a:ext>
            </a:extLst>
          </p:cNvPr>
          <p:cNvSpPr txBox="1"/>
          <p:nvPr/>
        </p:nvSpPr>
        <p:spPr>
          <a:xfrm>
            <a:off x="6657975" y="3219824"/>
            <a:ext cx="5734050"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Bookman Old Style" panose="02050604050505020204" pitchFamily="18" charset="0"/>
              </a:rPr>
              <a:t>God 1 Tim. 2:3-4</a:t>
            </a:r>
          </a:p>
          <a:p>
            <a:pPr marL="457200" indent="-457200">
              <a:buFont typeface="Arial" panose="020B0604020202020204" pitchFamily="34" charset="0"/>
              <a:buChar char="•"/>
            </a:pPr>
            <a:r>
              <a:rPr lang="en-US" sz="3200" dirty="0">
                <a:latin typeface="Bookman Old Style" panose="02050604050505020204" pitchFamily="18" charset="0"/>
              </a:rPr>
              <a:t>Christ Matt. 18:11</a:t>
            </a:r>
          </a:p>
          <a:p>
            <a:pPr marL="457200" indent="-457200">
              <a:buFont typeface="Arial" panose="020B0604020202020204" pitchFamily="34" charset="0"/>
              <a:buChar char="•"/>
            </a:pPr>
            <a:r>
              <a:rPr lang="en-US" sz="3200" dirty="0">
                <a:latin typeface="Bookman Old Style" panose="02050604050505020204" pitchFamily="18" charset="0"/>
              </a:rPr>
              <a:t>Grace Eph. 2:8-9</a:t>
            </a:r>
          </a:p>
          <a:p>
            <a:pPr marL="457200" indent="-457200">
              <a:buFont typeface="Arial" panose="020B0604020202020204" pitchFamily="34" charset="0"/>
              <a:buChar char="•"/>
            </a:pPr>
            <a:r>
              <a:rPr lang="en-US" sz="3200" dirty="0">
                <a:latin typeface="Bookman Old Style" panose="02050604050505020204" pitchFamily="18" charset="0"/>
              </a:rPr>
              <a:t>Faith John 8:24</a:t>
            </a:r>
          </a:p>
          <a:p>
            <a:pPr marL="457200" indent="-457200">
              <a:buFont typeface="Arial" panose="020B0604020202020204" pitchFamily="34" charset="0"/>
              <a:buChar char="•"/>
            </a:pPr>
            <a:r>
              <a:rPr lang="en-US" sz="3200" dirty="0">
                <a:latin typeface="Bookman Old Style" panose="02050604050505020204" pitchFamily="18" charset="0"/>
              </a:rPr>
              <a:t>Preaching 1 Cor. 1:21</a:t>
            </a:r>
          </a:p>
        </p:txBody>
      </p:sp>
      <p:sp>
        <p:nvSpPr>
          <p:cNvPr id="9" name="TextBox 8">
            <a:extLst>
              <a:ext uri="{FF2B5EF4-FFF2-40B4-BE49-F238E27FC236}">
                <a16:creationId xmlns:a16="http://schemas.microsoft.com/office/drawing/2014/main" id="{2701AF78-B53C-05B1-A770-6E1D71DD237D}"/>
              </a:ext>
            </a:extLst>
          </p:cNvPr>
          <p:cNvSpPr txBox="1"/>
          <p:nvPr/>
        </p:nvSpPr>
        <p:spPr>
          <a:xfrm>
            <a:off x="6678880" y="5638800"/>
            <a:ext cx="4774870" cy="1077218"/>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Bookman Old Style" panose="02050604050505020204" pitchFamily="18" charset="0"/>
              </a:rPr>
              <a:t>Gospel 1 Cor. 15:1-2</a:t>
            </a:r>
          </a:p>
          <a:p>
            <a:pPr marL="457200" indent="-457200">
              <a:buFont typeface="Arial" panose="020B0604020202020204" pitchFamily="34" charset="0"/>
              <a:buChar char="•"/>
            </a:pPr>
            <a:r>
              <a:rPr lang="en-US" sz="3200" dirty="0">
                <a:latin typeface="Bookman Old Style" panose="02050604050505020204" pitchFamily="18" charset="0"/>
              </a:rPr>
              <a:t>Baptism 1 Pet. 3:21</a:t>
            </a:r>
          </a:p>
        </p:txBody>
      </p:sp>
    </p:spTree>
    <p:extLst>
      <p:ext uri="{BB962C8B-B14F-4D97-AF65-F5344CB8AC3E}">
        <p14:creationId xmlns:p14="http://schemas.microsoft.com/office/powerpoint/2010/main" val="270188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thebeausejourpulpit.files.wordpress.com/2012/05/bible.jpg">
            <a:hlinkClick r:id="rId2"/>
            <a:extLst>
              <a:ext uri="{FF2B5EF4-FFF2-40B4-BE49-F238E27FC236}">
                <a16:creationId xmlns:a16="http://schemas.microsoft.com/office/drawing/2014/main" id="{C124067E-5DF0-9E57-B1C4-9FE7604C5F83}"/>
              </a:ext>
            </a:extLst>
          </p:cNvPr>
          <p:cNvPicPr>
            <a:picLocks noChangeAspect="1" noChangeArrowheads="1"/>
          </p:cNvPicPr>
          <p:nvPr/>
        </p:nvPicPr>
        <p:blipFill>
          <a:blip r:embed="rId3">
            <a:alphaModFix/>
            <a:extLst>
              <a:ext uri="{28A0092B-C50C-407E-A947-70E740481C1C}">
                <a14:useLocalDpi xmlns:a14="http://schemas.microsoft.com/office/drawing/2010/main" val="0"/>
              </a:ext>
            </a:extLst>
          </a:blip>
          <a:srcRect/>
          <a:stretch>
            <a:fillRect/>
          </a:stretch>
        </p:blipFill>
        <p:spPr bwMode="auto">
          <a:xfrm>
            <a:off x="27878" y="50330"/>
            <a:ext cx="3096322" cy="67573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3733800" cy="67573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4AD138C-A431-8CC2-6A0B-C3F685622466}"/>
              </a:ext>
            </a:extLst>
          </p:cNvPr>
          <p:cNvSpPr txBox="1"/>
          <p:nvPr/>
        </p:nvSpPr>
        <p:spPr>
          <a:xfrm>
            <a:off x="2286000" y="171074"/>
            <a:ext cx="9906000" cy="6370975"/>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400" b="1" spc="60" dirty="0">
                <a:effectLst/>
                <a:latin typeface="+mj-lt"/>
                <a:ea typeface="Times New Roman" panose="02020603050405020304" pitchFamily="18" charset="0"/>
                <a:cs typeface="Times New Roman" panose="02020603050405020304" pitchFamily="18" charset="0"/>
              </a:rPr>
              <a:t>Man is saved by hope (Romans 8:24).</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mercy (Titus 3:5).</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words (Acts 11:14).</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the word (James 1:21).</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the truth (John 8:32).</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hearing (John 5:24).</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obedience (Hebrews 5:9).</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knowledge (1 Timothy 2:4).</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belief and baptism (Mark 16:16).</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belief and confession (Romans 10:9).</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repentance and baptism(Acts 2:38).</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calling on the name of the Lord (Rom. 10:13).</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the washing of regeneration (Titus 3:5).</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being born of water and the Spirit (John 3:5).</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faithfulness (Revelation 2:10).</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the Holy Spirit (2 Thessalonians 2:3-14).</a:t>
            </a:r>
            <a:endParaRPr lang="en-US" sz="2400" b="1" dirty="0">
              <a:effectLst/>
              <a:latin typeface="+mj-lt"/>
              <a:ea typeface="Calibri" panose="020F0502020204030204" pitchFamily="34" charset="0"/>
              <a:cs typeface="Times New Roman" panose="02020603050405020304" pitchFamily="18" charset="0"/>
            </a:endParaRPr>
          </a:p>
          <a:p>
            <a:pPr marL="0" marR="0">
              <a:spcBef>
                <a:spcPts val="0"/>
              </a:spcBef>
              <a:spcAft>
                <a:spcPts val="0"/>
              </a:spcAft>
            </a:pPr>
            <a:r>
              <a:rPr lang="en-US" sz="2400" b="1" spc="60" dirty="0">
                <a:effectLst/>
                <a:latin typeface="+mj-lt"/>
                <a:ea typeface="Times New Roman" panose="02020603050405020304" pitchFamily="18" charset="0"/>
                <a:cs typeface="Times New Roman" panose="02020603050405020304" pitchFamily="18" charset="0"/>
              </a:rPr>
              <a:t>• Man is saved by the blood of Jesus (Matthew 26:28).</a:t>
            </a:r>
            <a:endParaRPr lang="en-US" sz="24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189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5128419-C998-35B8-B55D-B3CB0160A0E1}"/>
              </a:ext>
            </a:extLst>
          </p:cNvPr>
          <p:cNvSpPr txBox="1">
            <a:spLocks/>
          </p:cNvSpPr>
          <p:nvPr/>
        </p:nvSpPr>
        <p:spPr>
          <a:xfrm>
            <a:off x="4822281" y="329142"/>
            <a:ext cx="6376150" cy="1613958"/>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u="sng" dirty="0">
                <a:latin typeface="Bookman Old Style" panose="02050604050505020204" pitchFamily="18" charset="0"/>
              </a:rPr>
              <a:t>Salvation Is By Faith ONLY???</a:t>
            </a:r>
          </a:p>
        </p:txBody>
      </p:sp>
      <p:sp>
        <p:nvSpPr>
          <p:cNvPr id="4" name="TextBox 3">
            <a:extLst>
              <a:ext uri="{FF2B5EF4-FFF2-40B4-BE49-F238E27FC236}">
                <a16:creationId xmlns:a16="http://schemas.microsoft.com/office/drawing/2014/main" id="{FEB402B1-DEAA-62A5-EF8D-501F8D536BD8}"/>
              </a:ext>
            </a:extLst>
          </p:cNvPr>
          <p:cNvSpPr txBox="1"/>
          <p:nvPr/>
        </p:nvSpPr>
        <p:spPr>
          <a:xfrm>
            <a:off x="4073234" y="2009968"/>
            <a:ext cx="7966365" cy="1323439"/>
          </a:xfrm>
          <a:prstGeom prst="rect">
            <a:avLst/>
          </a:prstGeom>
          <a:noFill/>
        </p:spPr>
        <p:txBody>
          <a:bodyPr wrap="square" rtlCol="0">
            <a:spAutoFit/>
          </a:bodyPr>
          <a:lstStyle/>
          <a:p>
            <a:pPr algn="ctr"/>
            <a:r>
              <a:rPr lang="en-US" sz="4000" b="1" dirty="0">
                <a:latin typeface="Bookman Old Style" panose="02050604050505020204" pitchFamily="18" charset="0"/>
              </a:rPr>
              <a:t>Does Acts 16:30-34 allow  faith only salvation?</a:t>
            </a:r>
          </a:p>
        </p:txBody>
      </p:sp>
      <p:sp>
        <p:nvSpPr>
          <p:cNvPr id="5" name="TextBox 4">
            <a:extLst>
              <a:ext uri="{FF2B5EF4-FFF2-40B4-BE49-F238E27FC236}">
                <a16:creationId xmlns:a16="http://schemas.microsoft.com/office/drawing/2014/main" id="{120BEE88-119E-77D6-990D-D3289CD4A86C}"/>
              </a:ext>
            </a:extLst>
          </p:cNvPr>
          <p:cNvSpPr txBox="1"/>
          <p:nvPr/>
        </p:nvSpPr>
        <p:spPr>
          <a:xfrm>
            <a:off x="1143000" y="3886200"/>
            <a:ext cx="10785765" cy="1323439"/>
          </a:xfrm>
          <a:prstGeom prst="rect">
            <a:avLst/>
          </a:prstGeom>
          <a:noFill/>
        </p:spPr>
        <p:txBody>
          <a:bodyPr wrap="square" rtlCol="0">
            <a:spAutoFit/>
          </a:bodyPr>
          <a:lstStyle/>
          <a:p>
            <a:r>
              <a:rPr lang="en-US" sz="4000" b="1" dirty="0">
                <a:latin typeface="Bookman Old Style" panose="02050604050505020204" pitchFamily="18" charset="0"/>
              </a:rPr>
              <a:t>What kind of faith did the people of Hebrews 11 have?</a:t>
            </a:r>
          </a:p>
        </p:txBody>
      </p:sp>
      <p:sp>
        <p:nvSpPr>
          <p:cNvPr id="6" name="TextBox 5">
            <a:extLst>
              <a:ext uri="{FF2B5EF4-FFF2-40B4-BE49-F238E27FC236}">
                <a16:creationId xmlns:a16="http://schemas.microsoft.com/office/drawing/2014/main" id="{5C9F0A6F-88B6-ACB9-ABBF-259443E259C2}"/>
              </a:ext>
            </a:extLst>
          </p:cNvPr>
          <p:cNvSpPr txBox="1"/>
          <p:nvPr/>
        </p:nvSpPr>
        <p:spPr>
          <a:xfrm>
            <a:off x="1143000" y="5254720"/>
            <a:ext cx="9677400" cy="1323439"/>
          </a:xfrm>
          <a:prstGeom prst="rect">
            <a:avLst/>
          </a:prstGeom>
          <a:noFill/>
        </p:spPr>
        <p:txBody>
          <a:bodyPr wrap="square" rtlCol="0">
            <a:spAutoFit/>
          </a:bodyPr>
          <a:lstStyle/>
          <a:p>
            <a:r>
              <a:rPr lang="en-US" sz="4000" b="1" dirty="0">
                <a:latin typeface="Bookman Old Style" panose="02050604050505020204" pitchFamily="18" charset="0"/>
              </a:rPr>
              <a:t>What bearing does Hebrews 9:15-17 have on this error?</a:t>
            </a:r>
          </a:p>
        </p:txBody>
      </p:sp>
    </p:spTree>
    <p:extLst>
      <p:ext uri="{BB962C8B-B14F-4D97-AF65-F5344CB8AC3E}">
        <p14:creationId xmlns:p14="http://schemas.microsoft.com/office/powerpoint/2010/main" val="105267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me ‹ Decatur Township Church of Christ">
            <a:extLst>
              <a:ext uri="{FF2B5EF4-FFF2-40B4-BE49-F238E27FC236}">
                <a16:creationId xmlns:a16="http://schemas.microsoft.com/office/drawing/2014/main" id="{4728FAFD-40D3-A0AA-A027-53EEB028D0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E4A25C23-C9CE-4FE1-4312-9E5DBC8C1C93}"/>
              </a:ext>
            </a:extLst>
          </p:cNvPr>
          <p:cNvSpPr>
            <a:spLocks noGrp="1"/>
          </p:cNvSpPr>
          <p:nvPr>
            <p:ph type="ctrTitle"/>
          </p:nvPr>
        </p:nvSpPr>
        <p:spPr>
          <a:xfrm>
            <a:off x="5486400" y="1815042"/>
            <a:ext cx="6376150" cy="1613958"/>
          </a:xfrm>
        </p:spPr>
        <p:txBody>
          <a:bodyPr anchor="t">
            <a:normAutofit/>
          </a:bodyPr>
          <a:lstStyle/>
          <a:p>
            <a:r>
              <a:rPr lang="en-US" sz="5200" b="1" u="sng" dirty="0">
                <a:solidFill>
                  <a:schemeClr val="bg1"/>
                </a:solidFill>
                <a:latin typeface="Bookman Old Style" panose="02050604050505020204" pitchFamily="18" charset="0"/>
              </a:rPr>
              <a:t>Children Are Born Sinners?</a:t>
            </a:r>
          </a:p>
        </p:txBody>
      </p:sp>
    </p:spTree>
    <p:extLst>
      <p:ext uri="{BB962C8B-B14F-4D97-AF65-F5344CB8AC3E}">
        <p14:creationId xmlns:p14="http://schemas.microsoft.com/office/powerpoint/2010/main" val="353252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swering the Error – Gospel Broadcasting Network">
            <a:extLst>
              <a:ext uri="{FF2B5EF4-FFF2-40B4-BE49-F238E27FC236}">
                <a16:creationId xmlns:a16="http://schemas.microsoft.com/office/drawing/2014/main" id="{CAEFD085-F10E-2394-4954-CDAB865F5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73235" cy="3886200"/>
          </a:xfrm>
          <a:prstGeom prst="rect">
            <a:avLst/>
          </a:prstGeom>
          <a:noFill/>
          <a:effectLst>
            <a:softEdge rad="251668"/>
          </a:effectLst>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C5128419-C998-35B8-B55D-B3CB0160A0E1}"/>
              </a:ext>
            </a:extLst>
          </p:cNvPr>
          <p:cNvSpPr txBox="1">
            <a:spLocks/>
          </p:cNvSpPr>
          <p:nvPr/>
        </p:nvSpPr>
        <p:spPr>
          <a:xfrm>
            <a:off x="4822281" y="329142"/>
            <a:ext cx="6376150" cy="1613958"/>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u="sng" dirty="0">
                <a:latin typeface="Bookman Old Style" panose="02050604050505020204" pitchFamily="18" charset="0"/>
              </a:rPr>
              <a:t>Children Are  Born Sinners?</a:t>
            </a:r>
          </a:p>
        </p:txBody>
      </p:sp>
      <p:sp>
        <p:nvSpPr>
          <p:cNvPr id="4" name="TextBox 3">
            <a:extLst>
              <a:ext uri="{FF2B5EF4-FFF2-40B4-BE49-F238E27FC236}">
                <a16:creationId xmlns:a16="http://schemas.microsoft.com/office/drawing/2014/main" id="{FEB402B1-DEAA-62A5-EF8D-501F8D536BD8}"/>
              </a:ext>
            </a:extLst>
          </p:cNvPr>
          <p:cNvSpPr txBox="1"/>
          <p:nvPr/>
        </p:nvSpPr>
        <p:spPr>
          <a:xfrm>
            <a:off x="4822281" y="1935067"/>
            <a:ext cx="5905500" cy="707886"/>
          </a:xfrm>
          <a:prstGeom prst="rect">
            <a:avLst/>
          </a:prstGeom>
          <a:noFill/>
        </p:spPr>
        <p:txBody>
          <a:bodyPr wrap="square" rtlCol="0">
            <a:spAutoFit/>
          </a:bodyPr>
          <a:lstStyle/>
          <a:p>
            <a:pPr algn="ctr"/>
            <a:r>
              <a:rPr lang="en-US" sz="4000" b="1" dirty="0">
                <a:latin typeface="Bookman Old Style" panose="02050604050505020204" pitchFamily="18" charset="0"/>
              </a:rPr>
              <a:t>What is sin?</a:t>
            </a:r>
          </a:p>
        </p:txBody>
      </p:sp>
      <p:sp>
        <p:nvSpPr>
          <p:cNvPr id="6" name="TextBox 5">
            <a:extLst>
              <a:ext uri="{FF2B5EF4-FFF2-40B4-BE49-F238E27FC236}">
                <a16:creationId xmlns:a16="http://schemas.microsoft.com/office/drawing/2014/main" id="{64BC305D-37FC-853B-4311-0C499A7CEE30}"/>
              </a:ext>
            </a:extLst>
          </p:cNvPr>
          <p:cNvSpPr txBox="1"/>
          <p:nvPr/>
        </p:nvSpPr>
        <p:spPr>
          <a:xfrm>
            <a:off x="4729166" y="2786330"/>
            <a:ext cx="7098658" cy="1569660"/>
          </a:xfrm>
          <a:prstGeom prst="rect">
            <a:avLst/>
          </a:prstGeom>
          <a:noFill/>
        </p:spPr>
        <p:txBody>
          <a:bodyPr wrap="square">
            <a:spAutoFit/>
          </a:bodyPr>
          <a:lstStyle/>
          <a:p>
            <a:pPr marL="0" marR="0" algn="l"/>
            <a:r>
              <a:rPr lang="en-US" sz="3200" b="1" dirty="0">
                <a:solidFill>
                  <a:srgbClr val="000000"/>
                </a:solidFill>
                <a:effectLst/>
                <a:latin typeface="Bookman Old Style" panose="02050604050505020204" pitchFamily="18" charset="0"/>
                <a:cs typeface="Arial" panose="020B0604020202020204" pitchFamily="34" charset="0"/>
              </a:rPr>
              <a:t>“Whoever commits sin also commits lawlessness, and sin is lawlessness.” I John 3:4</a:t>
            </a:r>
          </a:p>
        </p:txBody>
      </p:sp>
      <p:sp>
        <p:nvSpPr>
          <p:cNvPr id="11" name="TextBox 10">
            <a:extLst>
              <a:ext uri="{FF2B5EF4-FFF2-40B4-BE49-F238E27FC236}">
                <a16:creationId xmlns:a16="http://schemas.microsoft.com/office/drawing/2014/main" id="{FF5158DE-AD63-5389-1511-CD67A598B994}"/>
              </a:ext>
            </a:extLst>
          </p:cNvPr>
          <p:cNvSpPr txBox="1"/>
          <p:nvPr/>
        </p:nvSpPr>
        <p:spPr>
          <a:xfrm>
            <a:off x="364176" y="4001985"/>
            <a:ext cx="3800104" cy="1077218"/>
          </a:xfrm>
          <a:prstGeom prst="rect">
            <a:avLst/>
          </a:prstGeom>
          <a:noFill/>
        </p:spPr>
        <p:txBody>
          <a:bodyPr wrap="square" rtlCol="0">
            <a:spAutoFit/>
          </a:bodyPr>
          <a:lstStyle/>
          <a:p>
            <a:r>
              <a:rPr lang="en-US" sz="3200" b="1" dirty="0">
                <a:latin typeface="Bookman Old Style" panose="02050604050505020204" pitchFamily="18" charset="0"/>
              </a:rPr>
              <a:t>1 Cor. 15:16-21</a:t>
            </a:r>
          </a:p>
          <a:p>
            <a:r>
              <a:rPr lang="en-US" sz="3200" b="1" dirty="0">
                <a:latin typeface="Bookman Old Style" panose="02050604050505020204" pitchFamily="18" charset="0"/>
              </a:rPr>
              <a:t>Romans 5:12-13</a:t>
            </a:r>
          </a:p>
        </p:txBody>
      </p:sp>
      <p:sp>
        <p:nvSpPr>
          <p:cNvPr id="12" name="TextBox 11">
            <a:extLst>
              <a:ext uri="{FF2B5EF4-FFF2-40B4-BE49-F238E27FC236}">
                <a16:creationId xmlns:a16="http://schemas.microsoft.com/office/drawing/2014/main" id="{3FF734D2-52E7-BDFF-C0C2-B195A47C243F}"/>
              </a:ext>
            </a:extLst>
          </p:cNvPr>
          <p:cNvSpPr txBox="1"/>
          <p:nvPr/>
        </p:nvSpPr>
        <p:spPr>
          <a:xfrm>
            <a:off x="2036617" y="5336111"/>
            <a:ext cx="9124208" cy="1077218"/>
          </a:xfrm>
          <a:prstGeom prst="rect">
            <a:avLst/>
          </a:prstGeom>
          <a:noFill/>
        </p:spPr>
        <p:txBody>
          <a:bodyPr wrap="square" rtlCol="0">
            <a:spAutoFit/>
          </a:bodyPr>
          <a:lstStyle/>
          <a:p>
            <a:r>
              <a:rPr lang="en-US" sz="3200" dirty="0">
                <a:latin typeface="Bookman Old Style" panose="02050604050505020204" pitchFamily="18" charset="0"/>
              </a:rPr>
              <a:t>What does Luke 3:38 say about Adam?</a:t>
            </a:r>
          </a:p>
          <a:p>
            <a:r>
              <a:rPr lang="en-US" sz="3200" dirty="0">
                <a:latin typeface="Bookman Old Style" panose="02050604050505020204" pitchFamily="18" charset="0"/>
              </a:rPr>
              <a:t>Do children have knowledge of good &amp; evil?</a:t>
            </a:r>
          </a:p>
        </p:txBody>
      </p:sp>
      <p:sp>
        <p:nvSpPr>
          <p:cNvPr id="13" name="TextBox 12">
            <a:extLst>
              <a:ext uri="{FF2B5EF4-FFF2-40B4-BE49-F238E27FC236}">
                <a16:creationId xmlns:a16="http://schemas.microsoft.com/office/drawing/2014/main" id="{A929BB58-0858-3E6E-744E-145985630F6B}"/>
              </a:ext>
            </a:extLst>
          </p:cNvPr>
          <p:cNvSpPr txBox="1"/>
          <p:nvPr/>
        </p:nvSpPr>
        <p:spPr>
          <a:xfrm>
            <a:off x="5387034" y="4527338"/>
            <a:ext cx="5811397" cy="584775"/>
          </a:xfrm>
          <a:prstGeom prst="rect">
            <a:avLst/>
          </a:prstGeom>
          <a:noFill/>
        </p:spPr>
        <p:txBody>
          <a:bodyPr wrap="square" rtlCol="0">
            <a:spAutoFit/>
          </a:bodyPr>
          <a:lstStyle/>
          <a:p>
            <a:r>
              <a:rPr lang="en-US" sz="3200" dirty="0">
                <a:latin typeface="Bookman Old Style" panose="02050604050505020204" pitchFamily="18" charset="0"/>
              </a:rPr>
              <a:t>Was Jesus without sin?</a:t>
            </a:r>
          </a:p>
        </p:txBody>
      </p:sp>
    </p:spTree>
    <p:extLst>
      <p:ext uri="{BB962C8B-B14F-4D97-AF65-F5344CB8AC3E}">
        <p14:creationId xmlns:p14="http://schemas.microsoft.com/office/powerpoint/2010/main" val="128995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 calcmode="lin" valueType="num">
                                      <p:cBhvr additive="base">
                                        <p:cTn id="2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ebeausejourpulpit.files.wordpress.com/2012/05/bible.jpg">
            <a:hlinkClick r:id="rId2"/>
            <a:extLst>
              <a:ext uri="{FF2B5EF4-FFF2-40B4-BE49-F238E27FC236}">
                <a16:creationId xmlns:a16="http://schemas.microsoft.com/office/drawing/2014/main" id="{BF0BC8C6-7472-D3AD-CC6B-E2085AFF6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0330"/>
            <a:ext cx="5238750" cy="6757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597EF2F-162D-A8B4-17DE-AC51B828F11F}"/>
              </a:ext>
            </a:extLst>
          </p:cNvPr>
          <p:cNvSpPr txBox="1"/>
          <p:nvPr/>
        </p:nvSpPr>
        <p:spPr>
          <a:xfrm>
            <a:off x="3754042" y="371386"/>
            <a:ext cx="8090295" cy="3046988"/>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Inasmuch then as the children have partaken of flesh and blood, He Himself likewise shared in the same, that through death He might destroy him who had the power of death, that is, the devil, Heb. 2:14</a:t>
            </a:r>
            <a:endParaRPr lang="en-US" sz="3200" dirty="0">
              <a:latin typeface="Bookman Old Style" panose="02050604050505020204" pitchFamily="18" charset="0"/>
            </a:endParaRPr>
          </a:p>
        </p:txBody>
      </p:sp>
      <p:sp>
        <p:nvSpPr>
          <p:cNvPr id="7" name="TextBox 6">
            <a:extLst>
              <a:ext uri="{FF2B5EF4-FFF2-40B4-BE49-F238E27FC236}">
                <a16:creationId xmlns:a16="http://schemas.microsoft.com/office/drawing/2014/main" id="{660B335B-DA13-A3AC-9818-1E2E8D0371C6}"/>
              </a:ext>
            </a:extLst>
          </p:cNvPr>
          <p:cNvSpPr txBox="1"/>
          <p:nvPr/>
        </p:nvSpPr>
        <p:spPr>
          <a:xfrm>
            <a:off x="3475434" y="3439627"/>
            <a:ext cx="8368902" cy="1569660"/>
          </a:xfrm>
          <a:prstGeom prst="rect">
            <a:avLst/>
          </a:prstGeom>
          <a:noFill/>
        </p:spPr>
        <p:txBody>
          <a:bodyPr wrap="square">
            <a:spAutoFit/>
          </a:bodyPr>
          <a:lstStyle/>
          <a:p>
            <a:r>
              <a:rPr lang="en-US" sz="3200" dirty="0">
                <a:solidFill>
                  <a:srgbClr val="000000"/>
                </a:solidFill>
                <a:effectLst/>
                <a:latin typeface="Bookman Old Style" panose="02050604050505020204" pitchFamily="18" charset="0"/>
              </a:rPr>
              <a:t>For He made Him who knew no sin </a:t>
            </a:r>
            <a:r>
              <a:rPr lang="en-US" sz="3200" i="1" dirty="0">
                <a:solidFill>
                  <a:srgbClr val="757575"/>
                </a:solidFill>
                <a:effectLst/>
                <a:latin typeface="Bookman Old Style" panose="02050604050505020204" pitchFamily="18" charset="0"/>
              </a:rPr>
              <a:t>to be</a:t>
            </a:r>
            <a:r>
              <a:rPr lang="en-US" sz="3200" dirty="0">
                <a:solidFill>
                  <a:srgbClr val="000000"/>
                </a:solidFill>
                <a:effectLst/>
                <a:latin typeface="Bookman Old Style" panose="02050604050505020204" pitchFamily="18" charset="0"/>
              </a:rPr>
              <a:t> sin for us, that we might become the righteousness of God in Him. </a:t>
            </a:r>
            <a:r>
              <a:rPr lang="en-US" sz="3200" dirty="0">
                <a:solidFill>
                  <a:srgbClr val="000000"/>
                </a:solidFill>
                <a:latin typeface="Bookman Old Style" panose="02050604050505020204" pitchFamily="18" charset="0"/>
              </a:rPr>
              <a:t>2 </a:t>
            </a:r>
            <a:r>
              <a:rPr lang="en-US" sz="3200" dirty="0">
                <a:solidFill>
                  <a:srgbClr val="000000"/>
                </a:solidFill>
                <a:effectLst/>
                <a:latin typeface="Bookman Old Style" panose="02050604050505020204" pitchFamily="18" charset="0"/>
              </a:rPr>
              <a:t>Cor. 5:21</a:t>
            </a:r>
            <a:endParaRPr lang="en-US" sz="3200" dirty="0">
              <a:latin typeface="Bookman Old Style" panose="02050604050505020204" pitchFamily="18" charset="0"/>
            </a:endParaRPr>
          </a:p>
        </p:txBody>
      </p:sp>
      <p:sp>
        <p:nvSpPr>
          <p:cNvPr id="9" name="TextBox 8">
            <a:extLst>
              <a:ext uri="{FF2B5EF4-FFF2-40B4-BE49-F238E27FC236}">
                <a16:creationId xmlns:a16="http://schemas.microsoft.com/office/drawing/2014/main" id="{1E31FE5D-4D0A-4A53-5715-3FE7E961E47A}"/>
              </a:ext>
            </a:extLst>
          </p:cNvPr>
          <p:cNvSpPr txBox="1"/>
          <p:nvPr/>
        </p:nvSpPr>
        <p:spPr>
          <a:xfrm>
            <a:off x="3377803" y="5208539"/>
            <a:ext cx="8564165" cy="1569660"/>
          </a:xfrm>
          <a:prstGeom prst="rect">
            <a:avLst/>
          </a:prstGeom>
          <a:noFill/>
        </p:spPr>
        <p:txBody>
          <a:bodyPr wrap="square">
            <a:spAutoFit/>
          </a:bodyPr>
          <a:lstStyle/>
          <a:p>
            <a:pPr marL="0" marR="0" algn="l"/>
            <a:r>
              <a:rPr lang="en-US" sz="3200" dirty="0">
                <a:solidFill>
                  <a:srgbClr val="000000"/>
                </a:solidFill>
                <a:effectLst/>
                <a:latin typeface="Bookman Old Style" panose="02050604050505020204" pitchFamily="18" charset="0"/>
              </a:rPr>
              <a:t>And you know that He was manifested to take away our sins, and in Him there is no sin. 1 John 3:5</a:t>
            </a:r>
          </a:p>
        </p:txBody>
      </p:sp>
    </p:spTree>
    <p:extLst>
      <p:ext uri="{BB962C8B-B14F-4D97-AF65-F5344CB8AC3E}">
        <p14:creationId xmlns:p14="http://schemas.microsoft.com/office/powerpoint/2010/main" val="31556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774</Words>
  <Application>Microsoft Macintosh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Bookman Old Style</vt:lpstr>
      <vt:lpstr>Calibri</vt:lpstr>
      <vt:lpstr>Calibri Light</vt:lpstr>
      <vt:lpstr>Helvetica Neue</vt:lpstr>
      <vt:lpstr>Office Theme</vt:lpstr>
      <vt:lpstr>Salvation Is By Faith ONLY???</vt:lpstr>
      <vt:lpstr>PowerPoint Presentation</vt:lpstr>
      <vt:lpstr>PowerPoint Presentation</vt:lpstr>
      <vt:lpstr>PowerPoint Presentation</vt:lpstr>
      <vt:lpstr>PowerPoint Presentation</vt:lpstr>
      <vt:lpstr>PowerPoint Presentation</vt:lpstr>
      <vt:lpstr>Children Are Born Sinners?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 Is By Faith ONLY???</dc:title>
  <dc:creator>Gregory King</dc:creator>
  <cp:lastModifiedBy>Gregory King</cp:lastModifiedBy>
  <cp:revision>1</cp:revision>
  <dcterms:created xsi:type="dcterms:W3CDTF">2023-08-26T14:49:03Z</dcterms:created>
  <dcterms:modified xsi:type="dcterms:W3CDTF">2023-08-26T15:50:54Z</dcterms:modified>
</cp:coreProperties>
</file>