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75"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p:cViewPr varScale="1">
        <p:scale>
          <a:sx n="120" d="100"/>
          <a:sy n="120" d="100"/>
        </p:scale>
        <p:origin x="200" y="320"/>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143000"/>
            <a:ext cx="8229600" cy="15240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A0E7850-41B0-4551-969B-49F77AA20F4D}" type="slidenum">
              <a:rPr lang="en-US" smtClean="0"/>
              <a:pPr/>
              <a:t>‹#›</a:t>
            </a:fld>
            <a:endParaRPr lang="en-US" dirty="0"/>
          </a:p>
        </p:txBody>
      </p:sp>
      <p:sp>
        <p:nvSpPr>
          <p:cNvPr id="9" name="Subtitle 8"/>
          <p:cNvSpPr>
            <a:spLocks noGrp="1"/>
          </p:cNvSpPr>
          <p:nvPr>
            <p:ph type="subTitle" idx="1"/>
          </p:nvPr>
        </p:nvSpPr>
        <p:spPr>
          <a:xfrm>
            <a:off x="1371600" y="2776415"/>
            <a:ext cx="6400800" cy="14605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08000"/>
            <a:ext cx="7086600" cy="15240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089822"/>
            <a:ext cx="7086600" cy="1258093"/>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5347230"/>
            <a:ext cx="762000" cy="304271"/>
          </a:xfrm>
        </p:spPr>
        <p:txBody>
          <a:bodyPr/>
          <a:lstStyle/>
          <a:p>
            <a:fld id="{DA0E7850-41B0-4551-969B-49F77AA20F4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79261"/>
            <a:ext cx="4040188"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279261"/>
            <a:ext cx="4041775"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968500"/>
            <a:ext cx="4040188"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968500"/>
            <a:ext cx="4041775"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270000"/>
            <a:ext cx="3008313" cy="3835136"/>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27542"/>
            <a:ext cx="5111750" cy="4877594"/>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08000"/>
            <a:ext cx="5486400" cy="435240"/>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526646"/>
            <a:ext cx="5486400" cy="33020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972323"/>
            <a:ext cx="5486400" cy="441960"/>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04D91C-9C2C-4127-83FF-2C7655155246}" type="datetimeFigureOut">
              <a:rPr lang="en-US" smtClean="0"/>
              <a:pPr/>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0E7850-41B0-4551-969B-49F77AA20F4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C04D91C-9C2C-4127-83FF-2C7655155246}" type="datetimeFigureOut">
              <a:rPr lang="en-US" smtClean="0"/>
              <a:pPr/>
              <a:t>9/23/23</a:t>
            </a:fld>
            <a:endParaRPr lang="en-US" dirty="0"/>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DA0E7850-41B0-4551-969B-49F77AA20F4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333500"/>
            <a:ext cx="8229600" cy="39243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5347230"/>
            <a:ext cx="2133600" cy="304271"/>
          </a:xfrm>
          <a:prstGeom prst="rect">
            <a:avLst/>
          </a:prstGeom>
        </p:spPr>
        <p:txBody>
          <a:bodyPr vert="horz" anchor="b"/>
          <a:lstStyle>
            <a:lvl1pPr algn="l" eaLnBrk="1" latinLnBrk="0" hangingPunct="1">
              <a:defRPr kumimoji="0" sz="1200">
                <a:solidFill>
                  <a:schemeClr val="tx1">
                    <a:shade val="50000"/>
                  </a:schemeClr>
                </a:solidFill>
              </a:defRPr>
            </a:lvl1pPr>
          </a:lstStyle>
          <a:p>
            <a:fld id="{DC04D91C-9C2C-4127-83FF-2C7655155246}" type="datetimeFigureOut">
              <a:rPr lang="en-US" smtClean="0"/>
              <a:pPr/>
              <a:t>9/23/23</a:t>
            </a:fld>
            <a:endParaRPr lang="en-US" dirty="0"/>
          </a:p>
        </p:txBody>
      </p:sp>
      <p:sp>
        <p:nvSpPr>
          <p:cNvPr id="3" name="Footer Placeholder 2"/>
          <p:cNvSpPr>
            <a:spLocks noGrp="1"/>
          </p:cNvSpPr>
          <p:nvPr>
            <p:ph type="ftr" sz="quarter" idx="3"/>
          </p:nvPr>
        </p:nvSpPr>
        <p:spPr>
          <a:xfrm>
            <a:off x="3124200" y="5347230"/>
            <a:ext cx="2895600" cy="304271"/>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5347230"/>
            <a:ext cx="762000" cy="304271"/>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A0E7850-41B0-4551-969B-49F77AA20F4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url?sa=i&amp;rct=j&amp;q=divorce&amp;source=images&amp;cd=&amp;cad=rja&amp;docid=CIY6VeHHyLwaqM&amp;tbnid=a4KZenRDK32sxM:&amp;ved=0CAUQjRw&amp;url=http://www.bethszimmerman.com/2013/04/05/divorce-is-not-an-option/&amp;ei=6WOCUef6LsftygG60oG4Ag&amp;bvm=bv.45921128,d.aWc&amp;psig=AFQjCNGmspQu_tZFswOPQYtNdeedcn9gGg&amp;ust=136758613619612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url?sa=i&amp;rct=j&amp;q=marriage&amp;source=images&amp;cd=&amp;docid=xwBPQEvWOXv77M&amp;tbnid=Mwoy4Jgzras1cM:&amp;ved=0CAUQjRw&amp;url=http://newhottopics.com/ideas-to-create-a-long-lasting-relationship-in-marriage/&amp;ei=pnSCUYPOIsa9ygHLh4CoBQ&amp;bvm=bv.45921128,d.aWc&amp;psig=AFQjCNGTjwHI1oOUfbL0-5pVsA7gp7W8sQ&amp;ust=1367586471587414" TargetMode="External"/><Relationship Id="rId1" Type="http://schemas.openxmlformats.org/officeDocument/2006/relationships/slideLayout" Target="../slideLayouts/slideLayout7.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url?sa=i&amp;rct=j&amp;q=marriage&amp;source=images&amp;cd=&amp;docid=xwBPQEvWOXv77M&amp;tbnid=Mwoy4Jgzras1cM:&amp;ved=0CAUQjRw&amp;url=http://newhottopics.com/ideas-to-create-a-long-lasting-relationship-in-marriage/&amp;ei=pnSCUYPOIsa9ygHLh4CoBQ&amp;bvm=bv.45921128,d.aWc&amp;psig=AFQjCNGTjwHI1oOUfbL0-5pVsA7gp7W8sQ&amp;ust=1367586471587414"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url?sa=i&amp;rct=j&amp;q=divorce&amp;source=images&amp;cd=&amp;cad=rja&amp;docid=CIY6VeHHyLwaqM&amp;tbnid=a4KZenRDK32sxM:&amp;ved=0CAUQjRw&amp;url=http://www.bethszimmerman.com/2013/04/05/divorce-is-not-an-option/&amp;ei=6WOCUef6LsftygG60oG4Ag&amp;bvm=bv.45921128,d.aWc&amp;psig=AFQjCNGmspQu_tZFswOPQYtNdeedcn9gGg&amp;ust=1367586136196122"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url?sa=i&amp;rct=j&amp;q=divorce&amp;source=images&amp;cd=&amp;cad=rja&amp;docid=CIY6VeHHyLwaqM&amp;tbnid=a4KZenRDK32sxM:&amp;ved=0CAUQjRw&amp;url=http://www.bethszimmerman.com/2013/04/05/divorce-is-not-an-option/&amp;ei=6WOCUef6LsftygG60oG4Ag&amp;bvm=bv.45921128,d.aWc&amp;psig=AFQjCNGmspQu_tZFswOPQYtNdeedcn9gGg&amp;ust=1367586136196122" TargetMode="Externa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url?sa=i&amp;rct=j&amp;q=marriage&amp;source=images&amp;cd=&amp;docid=xwBPQEvWOXv77M&amp;tbnid=Mwoy4Jgzras1cM:&amp;ved=0CAUQjRw&amp;url=http://newhottopics.com/ideas-to-create-a-long-lasting-relationship-in-marriage/&amp;ei=pnSCUYPOIsa9ygHLh4CoBQ&amp;bvm=bv.45921128,d.aWc&amp;psig=AFQjCNGTjwHI1oOUfbL0-5pVsA7gp7W8sQ&amp;ust=1367586471587414"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url?sa=i&amp;rct=j&amp;q=marriage&amp;source=images&amp;cd=&amp;docid=xwBPQEvWOXv77M&amp;tbnid=Mwoy4Jgzras1cM:&amp;ved=0CAUQjRw&amp;url=http://newhottopics.com/ideas-to-create-a-long-lasting-relationship-in-marriage/&amp;ei=pnSCUYPOIsa9ygHLh4CoBQ&amp;bvm=bv.45921128,d.aWc&amp;psig=AFQjCNGTjwHI1oOUfbL0-5pVsA7gp7W8sQ&amp;ust=1367586471587414" TargetMode="External"/><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url?sa=i&amp;rct=j&amp;q=marriage&amp;source=images&amp;cd=&amp;docid=xwBPQEvWOXv77M&amp;tbnid=Mwoy4Jgzras1cM:&amp;ved=0CAUQjRw&amp;url=http://newhottopics.com/ideas-to-create-a-long-lasting-relationship-in-marriage/&amp;ei=pnSCUYPOIsa9ygHLh4CoBQ&amp;bvm=bv.45921128,d.aWc&amp;psig=AFQjCNGTjwHI1oOUfbL0-5pVsA7gp7W8sQ&amp;ust=1367586471587414"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url?sa=i&amp;rct=j&amp;q=marriage&amp;source=images&amp;cd=&amp;docid=xwBPQEvWOXv77M&amp;tbnid=Mwoy4Jgzras1cM:&amp;ved=0CAUQjRw&amp;url=http://newhottopics.com/ideas-to-create-a-long-lasting-relationship-in-marriage/&amp;ei=pnSCUYPOIsa9ygHLh4CoBQ&amp;bvm=bv.45921128,d.aWc&amp;psig=AFQjCNGTjwHI1oOUfbL0-5pVsA7gp7W8sQ&amp;ust=1367586471587414" TargetMode="External"/><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url?sa=i&amp;rct=j&amp;q=marriage&amp;source=images&amp;cd=&amp;cad=rja&amp;docid=CzRdxdxfW4bQKM&amp;tbnid=ST_QWHI8JNXOjM:&amp;ved=0CAUQjRw&amp;url=http://howtosavemymarriage.net/&amp;ei=5GWCUc7qMcHhygHzn4CYCA&amp;bvm=bv.45921128,d.aWc&amp;psig=AFQjCNGTjwHI1oOUfbL0-5pVsA7gp7W8sQ&amp;ust=136758647158741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ethszimmerman.com/wp-content/uploads/2013/04/divorce.jpg">
            <a:hlinkClick r:id="rId2"/>
          </p:cNvPr>
          <p:cNvPicPr>
            <a:picLocks noChangeAspect="1" noChangeArrowheads="1"/>
          </p:cNvPicPr>
          <p:nvPr/>
        </p:nvPicPr>
        <p:blipFill>
          <a:blip r:embed="rId3" cstate="print"/>
          <a:srcRect/>
          <a:stretch>
            <a:fillRect/>
          </a:stretch>
        </p:blipFill>
        <p:spPr bwMode="auto">
          <a:xfrm>
            <a:off x="0" y="0"/>
            <a:ext cx="9144000" cy="5715000"/>
          </a:xfrm>
          <a:prstGeom prst="rect">
            <a:avLst/>
          </a:prstGeom>
          <a:noFill/>
        </p:spPr>
      </p:pic>
      <p:sp>
        <p:nvSpPr>
          <p:cNvPr id="6" name="Rectangle 5"/>
          <p:cNvSpPr/>
          <p:nvPr/>
        </p:nvSpPr>
        <p:spPr>
          <a:xfrm>
            <a:off x="228600" y="4191000"/>
            <a:ext cx="4953000" cy="1323439"/>
          </a:xfrm>
          <a:prstGeom prst="rect">
            <a:avLst/>
          </a:prstGeom>
          <a:noFill/>
        </p:spPr>
        <p:txBody>
          <a:bodyPr wrap="square" lIns="91440" tIns="45720" rIns="91440" bIns="45720">
            <a:spAutoFit/>
          </a:bodyPr>
          <a:lstStyle/>
          <a:p>
            <a:pPr algn="ctr"/>
            <a:r>
              <a:rPr lang="en-US" sz="4000" b="1" cap="none" spc="0" dirty="0">
                <a:ln w="18415" cmpd="sng">
                  <a:solidFill>
                    <a:srgbClr val="FFFFFF"/>
                  </a:solidFill>
                  <a:prstDash val="solid"/>
                </a:ln>
                <a:solidFill>
                  <a:srgbClr val="FFFFFF"/>
                </a:solidFill>
                <a:latin typeface="Bookman Old Style" pitchFamily="18" charset="0"/>
              </a:rPr>
              <a:t>Who Has The </a:t>
            </a:r>
          </a:p>
          <a:p>
            <a:pPr algn="ctr"/>
            <a:r>
              <a:rPr lang="en-US" sz="4000" b="1" cap="none" spc="0" dirty="0">
                <a:ln w="18415" cmpd="sng">
                  <a:solidFill>
                    <a:srgbClr val="FFFFFF"/>
                  </a:solidFill>
                  <a:prstDash val="solid"/>
                </a:ln>
                <a:solidFill>
                  <a:srgbClr val="FFFFFF"/>
                </a:solidFill>
                <a:latin typeface="Bookman Old Style" pitchFamily="18" charset="0"/>
              </a:rPr>
              <a:t>Right?</a:t>
            </a:r>
          </a:p>
        </p:txBody>
      </p:sp>
      <p:sp>
        <p:nvSpPr>
          <p:cNvPr id="7" name="Rectangle 6"/>
          <p:cNvSpPr/>
          <p:nvPr/>
        </p:nvSpPr>
        <p:spPr>
          <a:xfrm>
            <a:off x="304800" y="381000"/>
            <a:ext cx="3352800" cy="923330"/>
          </a:xfrm>
          <a:prstGeom prst="rect">
            <a:avLst/>
          </a:prstGeom>
          <a:noFill/>
        </p:spPr>
        <p:txBody>
          <a:bodyPr wrap="square" lIns="91440" tIns="45720" rIns="91440" bIns="45720">
            <a:spAutoFit/>
          </a:bodyPr>
          <a:lstStyle/>
          <a:p>
            <a:pPr algn="ctr"/>
            <a:r>
              <a:rPr lang="en-US" sz="5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itchFamily="18" charset="0"/>
              </a:rPr>
              <a:t>Divorce</a:t>
            </a:r>
          </a:p>
        </p:txBody>
      </p:sp>
      <p:sp>
        <p:nvSpPr>
          <p:cNvPr id="8" name="Rectangle 7"/>
          <p:cNvSpPr/>
          <p:nvPr/>
        </p:nvSpPr>
        <p:spPr>
          <a:xfrm>
            <a:off x="3886200" y="635000"/>
            <a:ext cx="1018227" cy="1107996"/>
          </a:xfrm>
          <a:prstGeom prst="rect">
            <a:avLst/>
          </a:prstGeom>
          <a:noFill/>
        </p:spPr>
        <p:txBody>
          <a:bodyPr wrap="none" lIns="91440" tIns="45720" rIns="91440" bIns="45720">
            <a:spAutoFit/>
          </a:bodyPr>
          <a:lstStyle/>
          <a:p>
            <a:pPr algn="ctr"/>
            <a:r>
              <a:rPr lang="en-US" sz="6600" b="1" cap="none" spc="0" dirty="0">
                <a:ln w="18415" cmpd="sng">
                  <a:solidFill>
                    <a:srgbClr val="FFFFFF"/>
                  </a:solidFill>
                  <a:prstDash val="solid"/>
                </a:ln>
                <a:solidFill>
                  <a:srgbClr val="FF0000"/>
                </a:solidFill>
                <a:latin typeface="Bookman Old Style" pitchFamily="18" charset="0"/>
              </a:rPr>
              <a:t>&amp;</a:t>
            </a:r>
            <a:r>
              <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sp>
        <p:nvSpPr>
          <p:cNvPr id="9" name="Rectangle 8"/>
          <p:cNvSpPr/>
          <p:nvPr/>
        </p:nvSpPr>
        <p:spPr>
          <a:xfrm>
            <a:off x="4648201" y="127000"/>
            <a:ext cx="4315604" cy="923330"/>
          </a:xfrm>
          <a:prstGeom prst="rect">
            <a:avLst/>
          </a:prstGeom>
          <a:noFill/>
        </p:spPr>
        <p:txBody>
          <a:bodyPr wrap="none" lIns="91440" tIns="45720" rIns="91440" bIns="45720">
            <a:spAutoFit/>
          </a:bodyPr>
          <a:lstStyle/>
          <a:p>
            <a:pPr algn="ctr"/>
            <a:r>
              <a:rPr lang="en-US" sz="5400" b="1" cap="none" spc="0" dirty="0">
                <a:ln w="18415" cmpd="sng">
                  <a:solidFill>
                    <a:srgbClr val="FFFFFF"/>
                  </a:solidFill>
                  <a:prstDash val="solid"/>
                </a:ln>
                <a:solidFill>
                  <a:srgbClr val="FFFFFF"/>
                </a:solidFill>
                <a:latin typeface="Bookman Old Style" pitchFamily="18" charset="0"/>
              </a:rPr>
              <a:t>Remarriage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4419600" y="2857500"/>
            <a:ext cx="4724400" cy="2857500"/>
          </a:xfrm>
          <a:prstGeom prst="ellipse">
            <a:avLst/>
          </a:prstGeom>
          <a:noFill/>
        </p:spPr>
      </p:pic>
      <p:sp>
        <p:nvSpPr>
          <p:cNvPr id="3" name="Rectangle 2"/>
          <p:cNvSpPr/>
          <p:nvPr/>
        </p:nvSpPr>
        <p:spPr>
          <a:xfrm>
            <a:off x="0" y="254000"/>
            <a:ext cx="9144000" cy="707886"/>
          </a:xfrm>
          <a:prstGeom prst="rect">
            <a:avLst/>
          </a:prstGeom>
          <a:noFill/>
        </p:spPr>
        <p:txBody>
          <a:bodyPr wrap="square" lIns="91440" tIns="45720" rIns="91440" bIns="45720">
            <a:spAutoFit/>
          </a:bodyPr>
          <a:lstStyle/>
          <a:p>
            <a:pPr algn="ctr"/>
            <a:r>
              <a:rPr lang="en-US" sz="40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a:t>
            </a:r>
            <a:endParaRPr lang="en-US" sz="40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5" name="TextBox 4"/>
          <p:cNvSpPr txBox="1"/>
          <p:nvPr/>
        </p:nvSpPr>
        <p:spPr>
          <a:xfrm>
            <a:off x="457200" y="1239391"/>
            <a:ext cx="8534400" cy="1077218"/>
          </a:xfrm>
          <a:prstGeom prst="rect">
            <a:avLst/>
          </a:prstGeom>
          <a:noFill/>
        </p:spPr>
        <p:txBody>
          <a:bodyPr wrap="square" rtlCol="0">
            <a:spAutoFit/>
          </a:bodyPr>
          <a:lstStyle/>
          <a:p>
            <a:r>
              <a:rPr lang="en-US" sz="3200" dirty="0">
                <a:latin typeface="Bookman Old Style" pitchFamily="18" charset="0"/>
              </a:rPr>
              <a:t>General rules regarding divorce persons found in Luke 16:18 &amp; Mark 10:11-12.</a:t>
            </a:r>
          </a:p>
        </p:txBody>
      </p:sp>
      <p:sp>
        <p:nvSpPr>
          <p:cNvPr id="7" name="Rectangle 6"/>
          <p:cNvSpPr/>
          <p:nvPr/>
        </p:nvSpPr>
        <p:spPr>
          <a:xfrm>
            <a:off x="228600" y="2531530"/>
            <a:ext cx="4800600" cy="2308324"/>
          </a:xfrm>
          <a:prstGeom prst="rect">
            <a:avLst/>
          </a:prstGeom>
        </p:spPr>
        <p:txBody>
          <a:bodyPr wrap="square">
            <a:spAutoFit/>
          </a:bodyPr>
          <a:lstStyle/>
          <a:p>
            <a:r>
              <a:rPr lang="en-US" sz="2400" dirty="0"/>
              <a:t>So He said to them, "Whoever divorces his wife and marries another commits adultery against her. "And if a woman divorces her husband and marries another, she commits adultery." (Mark 10:11-12)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newhottopics.com/wp-content/uploads/2012/09/relationship-marriage.jpg">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40000" contrast="20000"/>
                    </a14:imgEffect>
                  </a14:imgLayer>
                </a14:imgProps>
              </a:ext>
            </a:extLst>
          </a:blip>
          <a:srcRect/>
          <a:stretch>
            <a:fillRect/>
          </a:stretch>
        </p:blipFill>
        <p:spPr bwMode="auto">
          <a:xfrm>
            <a:off x="0" y="1"/>
            <a:ext cx="9144000" cy="5715000"/>
          </a:xfrm>
          <a:prstGeom prst="rect">
            <a:avLst/>
          </a:prstGeom>
          <a:noFill/>
        </p:spPr>
      </p:pic>
      <p:sp>
        <p:nvSpPr>
          <p:cNvPr id="4" name="TextBox 3"/>
          <p:cNvSpPr txBox="1"/>
          <p:nvPr/>
        </p:nvSpPr>
        <p:spPr>
          <a:xfrm>
            <a:off x="457200" y="317500"/>
            <a:ext cx="7924800" cy="3970318"/>
          </a:xfrm>
          <a:prstGeom prst="rect">
            <a:avLst/>
          </a:prstGeom>
          <a:noFill/>
        </p:spPr>
        <p:txBody>
          <a:bodyPr wrap="square" rtlCol="0">
            <a:spAutoFit/>
          </a:bodyPr>
          <a:lstStyle/>
          <a:p>
            <a:pPr>
              <a:buFont typeface="Wingdings" pitchFamily="2" charset="2"/>
              <a:buChar char="q"/>
            </a:pPr>
            <a:r>
              <a:rPr lang="en-US" sz="2800" b="1" dirty="0">
                <a:solidFill>
                  <a:schemeClr val="bg1"/>
                </a:solidFill>
                <a:latin typeface="Bookman Old Style" pitchFamily="18" charset="0"/>
              </a:rPr>
              <a:t>God intended marriage to be a permanent arrangement. (Rom. 7:2; 1Cor. 7:39)</a:t>
            </a:r>
          </a:p>
          <a:p>
            <a:pPr>
              <a:buFont typeface="Wingdings" pitchFamily="2" charset="2"/>
              <a:buChar char="q"/>
            </a:pPr>
            <a:r>
              <a:rPr lang="en-US" sz="2800" b="1" dirty="0">
                <a:solidFill>
                  <a:schemeClr val="bg1"/>
                </a:solidFill>
                <a:latin typeface="Bookman Old Style" pitchFamily="18" charset="0"/>
              </a:rPr>
              <a:t>Divorce breaks a vow witnessed by God!</a:t>
            </a:r>
          </a:p>
          <a:p>
            <a:pPr>
              <a:buFont typeface="Wingdings" pitchFamily="2" charset="2"/>
              <a:buChar char="q"/>
            </a:pPr>
            <a:r>
              <a:rPr lang="en-US" sz="2800" b="1" dirty="0">
                <a:solidFill>
                  <a:schemeClr val="bg1"/>
                </a:solidFill>
                <a:latin typeface="Bookman Old Style" pitchFamily="18" charset="0"/>
              </a:rPr>
              <a:t>We should strive for peace in every relationship! (Rom. 12:18)</a:t>
            </a:r>
          </a:p>
          <a:p>
            <a:pPr>
              <a:buFont typeface="Wingdings" pitchFamily="2" charset="2"/>
              <a:buChar char="q"/>
            </a:pPr>
            <a:r>
              <a:rPr lang="en-US" sz="2800" b="1" dirty="0">
                <a:solidFill>
                  <a:schemeClr val="bg1"/>
                </a:solidFill>
                <a:latin typeface="Bookman Old Style" pitchFamily="18" charset="0"/>
              </a:rPr>
              <a:t>Divorce prevents partners from fulfilling their responsibility.</a:t>
            </a:r>
          </a:p>
          <a:p>
            <a:pPr>
              <a:buFont typeface="Wingdings" pitchFamily="2" charset="2"/>
              <a:buChar char="q"/>
            </a:pPr>
            <a:r>
              <a:rPr lang="en-US" sz="2800" b="1" dirty="0">
                <a:solidFill>
                  <a:schemeClr val="bg1"/>
                </a:solidFill>
                <a:latin typeface="Bookman Old Style" pitchFamily="18" charset="0"/>
              </a:rPr>
              <a:t>God “HATES” divorce! (Mal. 2:14-16)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67246" y="2019300"/>
            <a:ext cx="3834296" cy="2667000"/>
          </a:xfrm>
          <a:prstGeom prst="ellipse">
            <a:avLst/>
          </a:prstGeom>
          <a:noFill/>
          <a:effectLst>
            <a:softEdge rad="635000"/>
          </a:effectLst>
        </p:spPr>
      </p:pic>
      <p:sp>
        <p:nvSpPr>
          <p:cNvPr id="3" name="Rectangle 2"/>
          <p:cNvSpPr/>
          <p:nvPr/>
        </p:nvSpPr>
        <p:spPr>
          <a:xfrm>
            <a:off x="12539" y="22506"/>
            <a:ext cx="9144000" cy="707886"/>
          </a:xfrm>
          <a:prstGeom prst="rect">
            <a:avLst/>
          </a:prstGeom>
          <a:noFill/>
        </p:spPr>
        <p:txBody>
          <a:bodyPr wrap="square" lIns="91440" tIns="45720" rIns="91440" bIns="45720">
            <a:spAutoFit/>
          </a:bodyPr>
          <a:lstStyle/>
          <a:p>
            <a:pPr algn="ctr"/>
            <a:r>
              <a:rPr lang="en-US" sz="40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a:t>
            </a:r>
            <a:endParaRPr lang="en-US" sz="40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4" name="Rectangle 3"/>
          <p:cNvSpPr/>
          <p:nvPr/>
        </p:nvSpPr>
        <p:spPr>
          <a:xfrm>
            <a:off x="-68065" y="4236380"/>
            <a:ext cx="4104918" cy="1200329"/>
          </a:xfrm>
          <a:prstGeom prst="rect">
            <a:avLst/>
          </a:prstGeom>
          <a:noFill/>
        </p:spPr>
        <p:txBody>
          <a:bodyPr wrap="squar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5" name="TextBox 4"/>
          <p:cNvSpPr txBox="1"/>
          <p:nvPr/>
        </p:nvSpPr>
        <p:spPr>
          <a:xfrm>
            <a:off x="348205" y="827782"/>
            <a:ext cx="8534400" cy="1077218"/>
          </a:xfrm>
          <a:prstGeom prst="rect">
            <a:avLst/>
          </a:prstGeom>
          <a:noFill/>
        </p:spPr>
        <p:txBody>
          <a:bodyPr wrap="square" rtlCol="0">
            <a:spAutoFit/>
          </a:bodyPr>
          <a:lstStyle/>
          <a:p>
            <a:pPr>
              <a:buFont typeface="Arial" pitchFamily="34" charset="0"/>
              <a:buChar char="•"/>
            </a:pPr>
            <a:r>
              <a:rPr lang="en-US" sz="3200" dirty="0">
                <a:latin typeface="Bookman Old Style" pitchFamily="18" charset="0"/>
              </a:rPr>
              <a:t>An exception to the general rule is found in Matt. 19:7-9.</a:t>
            </a:r>
          </a:p>
        </p:txBody>
      </p:sp>
      <p:sp>
        <p:nvSpPr>
          <p:cNvPr id="8" name="Rectangle 7"/>
          <p:cNvSpPr/>
          <p:nvPr/>
        </p:nvSpPr>
        <p:spPr>
          <a:xfrm>
            <a:off x="3657600" y="1373143"/>
            <a:ext cx="5486400" cy="4154984"/>
          </a:xfrm>
          <a:prstGeom prst="rect">
            <a:avLst/>
          </a:prstGeom>
        </p:spPr>
        <p:txBody>
          <a:bodyPr wrap="square">
            <a:spAutoFit/>
          </a:bodyPr>
          <a:lstStyle/>
          <a:p>
            <a:r>
              <a:rPr lang="en-US" sz="2400" dirty="0"/>
              <a:t>7 They said to Him, "Why then did Moses command to give a certificate of divorce, and to put her away?" 8 He said to them, "Moses, because of the hardness of your hearts, permitted you to divorce your wives, but from the beginning it was not so. 9 "And I say to you, whoever divorces his wife, except for sexual immorality, and marries another, commits adultery; and whoever marries her who is divorced commits adultery."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newhottopics.com/wp-content/uploads/2012/09/relationship-marriage.jpg">
            <a:hlinkClick r:id="rId2"/>
          </p:cNvPr>
          <p:cNvPicPr>
            <a:picLocks noChangeAspect="1" noChangeArrowheads="1"/>
          </p:cNvPicPr>
          <p:nvPr/>
        </p:nvPicPr>
        <p:blipFill>
          <a:blip r:embed="rId3" cstate="print">
            <a:lum bright="15000"/>
          </a:blip>
          <a:srcRect/>
          <a:stretch>
            <a:fillRect/>
          </a:stretch>
        </p:blipFill>
        <p:spPr bwMode="auto">
          <a:xfrm>
            <a:off x="0" y="1"/>
            <a:ext cx="9144000" cy="5715000"/>
          </a:xfrm>
          <a:prstGeom prst="rect">
            <a:avLst/>
          </a:prstGeom>
          <a:noFill/>
        </p:spPr>
      </p:pic>
      <p:sp>
        <p:nvSpPr>
          <p:cNvPr id="5" name="Rectangle 4"/>
          <p:cNvSpPr/>
          <p:nvPr/>
        </p:nvSpPr>
        <p:spPr>
          <a:xfrm>
            <a:off x="457200" y="135285"/>
            <a:ext cx="8382000" cy="3539430"/>
          </a:xfrm>
          <a:prstGeom prst="rect">
            <a:avLst/>
          </a:prstGeom>
        </p:spPr>
        <p:txBody>
          <a:bodyPr wrap="square">
            <a:spAutoFit/>
          </a:bodyPr>
          <a:lstStyle/>
          <a:p>
            <a:r>
              <a:rPr lang="en-US" sz="3200" dirty="0">
                <a:latin typeface="Times New Roman" pitchFamily="18" charset="0"/>
                <a:cs typeface="Times New Roman" pitchFamily="18" charset="0"/>
              </a:rPr>
              <a:t>31 "Furthermore it has been said, 'Whoever divorces his wife, let him give her a certificate of divorce.' 32 "But I say to you that whoever divorces his wife for any reason except sexual immorality causes her to commit adultery; and whoever marries a woman who is divorced commits adultery. (Matt. 5:31-32)</a:t>
            </a:r>
          </a:p>
        </p:txBody>
      </p:sp>
      <p:sp>
        <p:nvSpPr>
          <p:cNvPr id="6" name="Oval 5"/>
          <p:cNvSpPr/>
          <p:nvPr/>
        </p:nvSpPr>
        <p:spPr>
          <a:xfrm>
            <a:off x="5943600" y="1079500"/>
            <a:ext cx="1905000"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28600" y="1619250"/>
            <a:ext cx="1828800"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5867400" y="2090677"/>
            <a:ext cx="2209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 y="2632919"/>
            <a:ext cx="1905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438400" y="2090677"/>
            <a:ext cx="4953000" cy="571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91924" y="3674715"/>
            <a:ext cx="7772400" cy="1446550"/>
          </a:xfrm>
          <a:prstGeom prst="rect">
            <a:avLst/>
          </a:prstGeom>
          <a:noFill/>
        </p:spPr>
        <p:txBody>
          <a:bodyPr wrap="square" rtlCol="0">
            <a:spAutoFit/>
          </a:bodyPr>
          <a:lstStyle/>
          <a:p>
            <a:r>
              <a:rPr lang="en-US" sz="3200" dirty="0">
                <a:latin typeface="Bookman Old Style" pitchFamily="18" charset="0"/>
              </a:rPr>
              <a:t>“</a:t>
            </a:r>
            <a:r>
              <a:rPr lang="en-US" sz="2800" b="1" dirty="0">
                <a:latin typeface="Bookman Old Style" pitchFamily="18" charset="0"/>
              </a:rPr>
              <a:t>Whosoever divorces his wife due to her unfaithfulness &amp; shall marry another does not commit adultery.”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6" grpId="0" animBg="1"/>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4953000" y="2413000"/>
            <a:ext cx="3834296" cy="2667000"/>
          </a:xfrm>
          <a:prstGeom prst="ellipse">
            <a:avLst/>
          </a:prstGeom>
          <a:noFill/>
        </p:spPr>
      </p:pic>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7" name="Rectangle 6"/>
          <p:cNvSpPr/>
          <p:nvPr/>
        </p:nvSpPr>
        <p:spPr>
          <a:xfrm>
            <a:off x="0" y="0"/>
            <a:ext cx="9144000" cy="584775"/>
          </a:xfrm>
          <a:prstGeom prst="rect">
            <a:avLst/>
          </a:prstGeom>
          <a:noFill/>
        </p:spPr>
        <p:txBody>
          <a:bodyPr wrap="square" lIns="91440" tIns="45720" rIns="91440" bIns="45720">
            <a:spAutoFit/>
          </a:bodyPr>
          <a:lstStyle/>
          <a:p>
            <a:pPr algn="ctr"/>
            <a:r>
              <a:rPr lang="en-US" sz="32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 To Be Married Again?</a:t>
            </a:r>
            <a:endParaRPr lang="en-US" sz="32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9" name="TextBox 8"/>
          <p:cNvSpPr txBox="1"/>
          <p:nvPr/>
        </p:nvSpPr>
        <p:spPr>
          <a:xfrm>
            <a:off x="1143000" y="698500"/>
            <a:ext cx="7467600" cy="584775"/>
          </a:xfrm>
          <a:prstGeom prst="rect">
            <a:avLst/>
          </a:prstGeom>
          <a:noFill/>
        </p:spPr>
        <p:txBody>
          <a:bodyPr wrap="square" rtlCol="0">
            <a:spAutoFit/>
          </a:bodyPr>
          <a:lstStyle/>
          <a:p>
            <a:r>
              <a:rPr lang="en-US" sz="3200" b="1" u="sng" dirty="0">
                <a:latin typeface="Bookman Old Style" pitchFamily="18" charset="0"/>
              </a:rPr>
              <a:t>What About The Guilty Party?</a:t>
            </a:r>
          </a:p>
        </p:txBody>
      </p:sp>
      <p:sp>
        <p:nvSpPr>
          <p:cNvPr id="10" name="TextBox 9"/>
          <p:cNvSpPr txBox="1"/>
          <p:nvPr/>
        </p:nvSpPr>
        <p:spPr>
          <a:xfrm>
            <a:off x="228600" y="1397000"/>
            <a:ext cx="8610600" cy="1569660"/>
          </a:xfrm>
          <a:prstGeom prst="rect">
            <a:avLst/>
          </a:prstGeom>
          <a:noFill/>
        </p:spPr>
        <p:txBody>
          <a:bodyPr wrap="square" rtlCol="0">
            <a:spAutoFit/>
          </a:bodyPr>
          <a:lstStyle/>
          <a:p>
            <a:r>
              <a:rPr lang="en-US" sz="2400" dirty="0"/>
              <a:t>Some Advocate: “if a marriage bond is so severed during the lifetime of both parties that one of the parties is freed from the marriage bond to the extent of being free to remarry, the other party is free to the same extent….”</a:t>
            </a:r>
          </a:p>
        </p:txBody>
      </p:sp>
      <p:sp>
        <p:nvSpPr>
          <p:cNvPr id="11" name="&quot;No&quot; Symbol 10"/>
          <p:cNvSpPr/>
          <p:nvPr/>
        </p:nvSpPr>
        <p:spPr>
          <a:xfrm>
            <a:off x="1447800" y="1270000"/>
            <a:ext cx="3276600" cy="15875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304800" y="2921000"/>
            <a:ext cx="5257800" cy="2677656"/>
          </a:xfrm>
          <a:prstGeom prst="rect">
            <a:avLst/>
          </a:prstGeom>
          <a:noFill/>
        </p:spPr>
        <p:txBody>
          <a:bodyPr wrap="square" rtlCol="0">
            <a:spAutoFit/>
          </a:bodyPr>
          <a:lstStyle/>
          <a:p>
            <a:pPr>
              <a:buFont typeface="Wingdings" pitchFamily="2" charset="2"/>
              <a:buChar char="q"/>
            </a:pPr>
            <a:r>
              <a:rPr lang="en-US" sz="2800" b="1" dirty="0">
                <a:latin typeface="Bookman Old Style" pitchFamily="18" charset="0"/>
              </a:rPr>
              <a:t>Only two instances when one can be remarried.</a:t>
            </a:r>
          </a:p>
          <a:p>
            <a:pPr algn="ctr">
              <a:buFont typeface="Wingdings" pitchFamily="2" charset="2"/>
              <a:buChar char="ü"/>
            </a:pPr>
            <a:r>
              <a:rPr lang="en-US" sz="2800" b="1" dirty="0">
                <a:latin typeface="Bookman Old Style" pitchFamily="18" charset="0"/>
              </a:rPr>
              <a:t>when one mate dies.</a:t>
            </a:r>
          </a:p>
          <a:p>
            <a:pPr algn="ctr">
              <a:buFont typeface="Wingdings" pitchFamily="2" charset="2"/>
              <a:buChar char="ü"/>
            </a:pPr>
            <a:r>
              <a:rPr lang="en-US" sz="2800" b="1" dirty="0">
                <a:latin typeface="Bookman Old Style" pitchFamily="18" charset="0"/>
              </a:rPr>
              <a:t>when one puts their spouse away for fornication.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 calcmode="lin" valueType="num">
                                      <p:cBhvr additive="base">
                                        <p:cTn id="2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anim calcmode="lin" valueType="num">
                                      <p:cBhvr additive="base">
                                        <p:cTn id="3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4953000" y="2413000"/>
            <a:ext cx="3834296" cy="2667000"/>
          </a:xfrm>
          <a:prstGeom prst="ellipse">
            <a:avLst/>
          </a:prstGeom>
          <a:noFill/>
        </p:spPr>
      </p:pic>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7" name="Rectangle 6"/>
          <p:cNvSpPr/>
          <p:nvPr/>
        </p:nvSpPr>
        <p:spPr>
          <a:xfrm>
            <a:off x="0" y="0"/>
            <a:ext cx="9144000" cy="584775"/>
          </a:xfrm>
          <a:prstGeom prst="rect">
            <a:avLst/>
          </a:prstGeom>
          <a:noFill/>
        </p:spPr>
        <p:txBody>
          <a:bodyPr wrap="square" lIns="91440" tIns="45720" rIns="91440" bIns="45720">
            <a:spAutoFit/>
          </a:bodyPr>
          <a:lstStyle/>
          <a:p>
            <a:pPr algn="ctr"/>
            <a:r>
              <a:rPr lang="en-US" sz="32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 To Be Married Again?</a:t>
            </a:r>
            <a:endParaRPr lang="en-US" sz="32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10" name="TextBox 9"/>
          <p:cNvSpPr txBox="1"/>
          <p:nvPr/>
        </p:nvSpPr>
        <p:spPr>
          <a:xfrm>
            <a:off x="304800" y="762000"/>
            <a:ext cx="8610600" cy="4401205"/>
          </a:xfrm>
          <a:prstGeom prst="rect">
            <a:avLst/>
          </a:prstGeom>
          <a:noFill/>
        </p:spPr>
        <p:txBody>
          <a:bodyPr wrap="square" rtlCol="0">
            <a:spAutoFit/>
          </a:bodyPr>
          <a:lstStyle/>
          <a:p>
            <a:pPr>
              <a:buFont typeface="Wingdings" pitchFamily="2" charset="2"/>
              <a:buChar char="q"/>
            </a:pPr>
            <a:r>
              <a:rPr lang="en-US" sz="2800" b="1" dirty="0">
                <a:latin typeface="Bookman Old Style" pitchFamily="18" charset="0"/>
              </a:rPr>
              <a:t>The right to divorce &amp; remarry is clearly only given to one of the mates.</a:t>
            </a:r>
          </a:p>
          <a:p>
            <a:pPr>
              <a:buFont typeface="Wingdings" pitchFamily="2" charset="2"/>
              <a:buChar char="q"/>
            </a:pPr>
            <a:r>
              <a:rPr lang="en-US" sz="2800" b="1" dirty="0">
                <a:latin typeface="Bookman Old Style" pitchFamily="18" charset="0"/>
              </a:rPr>
              <a:t>If both can remarry then that implies that one can profit from sin.</a:t>
            </a:r>
          </a:p>
          <a:p>
            <a:pPr>
              <a:buFont typeface="Wingdings" pitchFamily="2" charset="2"/>
              <a:buChar char="q"/>
            </a:pPr>
            <a:r>
              <a:rPr lang="en-US" sz="2800" b="1" dirty="0">
                <a:latin typeface="Bookman Old Style" pitchFamily="18" charset="0"/>
              </a:rPr>
              <a:t>The guilty has no right!</a:t>
            </a:r>
          </a:p>
          <a:p>
            <a:pPr>
              <a:buFont typeface="Wingdings" pitchFamily="2" charset="2"/>
              <a:buChar char="q"/>
            </a:pPr>
            <a:r>
              <a:rPr lang="en-US" sz="2800" b="1" dirty="0">
                <a:latin typeface="Bookman Old Style" pitchFamily="18" charset="0"/>
              </a:rPr>
              <a:t>When one commits                         fornication, he has                                sinned against God &amp;                                  his companion.</a:t>
            </a:r>
          </a:p>
          <a:p>
            <a:pPr>
              <a:buFont typeface="Wingdings" pitchFamily="2" charset="2"/>
              <a:buChar char="q"/>
            </a:pPr>
            <a:r>
              <a:rPr lang="en-US" sz="2800" b="1" dirty="0">
                <a:latin typeface="Bookman Old Style" pitchFamily="18" charset="0"/>
              </a:rPr>
              <a:t>Only the innocent party has a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bethszimmerman.com/wp-content/uploads/2013/04/divorce.jpg">
            <a:hlinkClick r:id="rId2"/>
          </p:cNvPr>
          <p:cNvPicPr>
            <a:picLocks noChangeAspect="1" noChangeArrowheads="1"/>
          </p:cNvPicPr>
          <p:nvPr/>
        </p:nvPicPr>
        <p:blipFill>
          <a:blip r:embed="rId3" cstate="print"/>
          <a:srcRect/>
          <a:stretch>
            <a:fillRect/>
          </a:stretch>
        </p:blipFill>
        <p:spPr bwMode="auto">
          <a:xfrm>
            <a:off x="4470400" y="1143000"/>
            <a:ext cx="4673600" cy="4572000"/>
          </a:xfrm>
          <a:prstGeom prst="ellipse">
            <a:avLst/>
          </a:prstGeom>
          <a:noFill/>
          <a:effectLst>
            <a:softEdge rad="317500"/>
          </a:effectLst>
        </p:spPr>
      </p:pic>
      <p:sp>
        <p:nvSpPr>
          <p:cNvPr id="3" name="TextBox 2"/>
          <p:cNvSpPr txBox="1"/>
          <p:nvPr/>
        </p:nvSpPr>
        <p:spPr>
          <a:xfrm>
            <a:off x="1219200" y="114300"/>
            <a:ext cx="6934200" cy="1200329"/>
          </a:xfrm>
          <a:prstGeom prst="rect">
            <a:avLst/>
          </a:prstGeom>
          <a:noFill/>
        </p:spPr>
        <p:txBody>
          <a:bodyPr wrap="square" rtlCol="0">
            <a:spAutoFit/>
          </a:bodyPr>
          <a:lstStyle/>
          <a:p>
            <a:pPr algn="ctr"/>
            <a:r>
              <a:rPr lang="en-US" sz="3600" b="1" u="sng" dirty="0">
                <a:latin typeface="Bookman Old Style" pitchFamily="18" charset="0"/>
              </a:rPr>
              <a:t>Will baptism wash away an adulterous marriage?</a:t>
            </a:r>
          </a:p>
        </p:txBody>
      </p:sp>
      <p:sp>
        <p:nvSpPr>
          <p:cNvPr id="4" name="TextBox 3"/>
          <p:cNvSpPr txBox="1"/>
          <p:nvPr/>
        </p:nvSpPr>
        <p:spPr>
          <a:xfrm>
            <a:off x="228600" y="1333500"/>
            <a:ext cx="6553200" cy="3970318"/>
          </a:xfrm>
          <a:prstGeom prst="rect">
            <a:avLst/>
          </a:prstGeom>
          <a:noFill/>
        </p:spPr>
        <p:txBody>
          <a:bodyPr wrap="square" rtlCol="0">
            <a:spAutoFit/>
          </a:bodyPr>
          <a:lstStyle/>
          <a:p>
            <a:pPr>
              <a:buFont typeface="Wingdings" pitchFamily="2" charset="2"/>
              <a:buChar char="§"/>
            </a:pPr>
            <a:r>
              <a:rPr lang="en-US" sz="2800" b="1" dirty="0">
                <a:latin typeface="Bookman Old Style" pitchFamily="18" charset="0"/>
              </a:rPr>
              <a:t>The blood of Christ will save us from all our sin. (1 Tim. 1:15)</a:t>
            </a:r>
          </a:p>
          <a:p>
            <a:pPr>
              <a:buFont typeface="Wingdings" pitchFamily="2" charset="2"/>
              <a:buChar char="§"/>
            </a:pPr>
            <a:r>
              <a:rPr lang="en-US" sz="2800" b="1" dirty="0">
                <a:latin typeface="Bookman Old Style" pitchFamily="18" charset="0"/>
              </a:rPr>
              <a:t>We are saved by the blood ONLY when we OBEY the commands of Christ.</a:t>
            </a:r>
          </a:p>
          <a:p>
            <a:pPr>
              <a:buFont typeface="Wingdings" pitchFamily="2" charset="2"/>
              <a:buChar char="§"/>
            </a:pPr>
            <a:r>
              <a:rPr lang="en-US" sz="2800" b="1" dirty="0">
                <a:latin typeface="Bookman Old Style" pitchFamily="18" charset="0"/>
              </a:rPr>
              <a:t>One command is repentance. Luke 13:3</a:t>
            </a:r>
          </a:p>
          <a:p>
            <a:pPr>
              <a:buFont typeface="Wingdings" pitchFamily="2" charset="2"/>
              <a:buChar char="§"/>
            </a:pPr>
            <a:r>
              <a:rPr lang="en-US" sz="2800" b="1" dirty="0">
                <a:latin typeface="Bookman Old Style" pitchFamily="18" charset="0"/>
              </a:rPr>
              <a:t>Some sins require a definite fruit to be brought forth.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bethszimmerman.com/wp-content/uploads/2013/04/divorce.jpg">
            <a:hlinkClick r:id="rId2"/>
          </p:cNvPr>
          <p:cNvPicPr>
            <a:picLocks noChangeAspect="1" noChangeArrowheads="1"/>
          </p:cNvPicPr>
          <p:nvPr/>
        </p:nvPicPr>
        <p:blipFill>
          <a:blip r:embed="rId3" cstate="print"/>
          <a:srcRect/>
          <a:stretch>
            <a:fillRect/>
          </a:stretch>
        </p:blipFill>
        <p:spPr bwMode="auto">
          <a:xfrm>
            <a:off x="4470400" y="1143000"/>
            <a:ext cx="4673600" cy="4572000"/>
          </a:xfrm>
          <a:prstGeom prst="ellipse">
            <a:avLst/>
          </a:prstGeom>
          <a:noFill/>
          <a:effectLst>
            <a:softEdge rad="317500"/>
          </a:effectLst>
        </p:spPr>
      </p:pic>
      <p:sp>
        <p:nvSpPr>
          <p:cNvPr id="3" name="TextBox 2"/>
          <p:cNvSpPr txBox="1"/>
          <p:nvPr/>
        </p:nvSpPr>
        <p:spPr>
          <a:xfrm>
            <a:off x="1066800" y="190500"/>
            <a:ext cx="6934200" cy="1200329"/>
          </a:xfrm>
          <a:prstGeom prst="rect">
            <a:avLst/>
          </a:prstGeom>
          <a:noFill/>
        </p:spPr>
        <p:txBody>
          <a:bodyPr wrap="square" rtlCol="0">
            <a:spAutoFit/>
          </a:bodyPr>
          <a:lstStyle/>
          <a:p>
            <a:pPr algn="ctr"/>
            <a:r>
              <a:rPr lang="en-US" sz="3600" b="1" u="sng" dirty="0">
                <a:latin typeface="Bookman Old Style" pitchFamily="18" charset="0"/>
              </a:rPr>
              <a:t>Will baptism wash away an adulterous marriage?</a:t>
            </a:r>
          </a:p>
        </p:txBody>
      </p:sp>
      <p:sp>
        <p:nvSpPr>
          <p:cNvPr id="4" name="TextBox 3"/>
          <p:cNvSpPr txBox="1"/>
          <p:nvPr/>
        </p:nvSpPr>
        <p:spPr>
          <a:xfrm>
            <a:off x="228600" y="1333500"/>
            <a:ext cx="6553200" cy="3539430"/>
          </a:xfrm>
          <a:prstGeom prst="rect">
            <a:avLst/>
          </a:prstGeom>
          <a:noFill/>
        </p:spPr>
        <p:txBody>
          <a:bodyPr wrap="square" rtlCol="0">
            <a:spAutoFit/>
          </a:bodyPr>
          <a:lstStyle/>
          <a:p>
            <a:pPr>
              <a:buFont typeface="Wingdings" pitchFamily="2" charset="2"/>
              <a:buChar char="§"/>
            </a:pPr>
            <a:r>
              <a:rPr lang="en-US" sz="2800" b="1" dirty="0">
                <a:latin typeface="Bookman Old Style" pitchFamily="18" charset="0"/>
              </a:rPr>
              <a:t>If someone steals money then obeys the gospel, can they keep the money?</a:t>
            </a:r>
          </a:p>
          <a:p>
            <a:pPr>
              <a:buFont typeface="Wingdings" pitchFamily="2" charset="2"/>
              <a:buChar char="§"/>
            </a:pPr>
            <a:r>
              <a:rPr lang="en-US" sz="2800" b="1" dirty="0">
                <a:latin typeface="Bookman Old Style" pitchFamily="18" charset="0"/>
              </a:rPr>
              <a:t>If one is in a homosexual relationship, could he be baptized &amp; remain in that relationship?</a:t>
            </a:r>
          </a:p>
          <a:p>
            <a:pPr>
              <a:buFont typeface="Wingdings" pitchFamily="2" charset="2"/>
              <a:buChar char="§"/>
            </a:pPr>
            <a:r>
              <a:rPr lang="en-US" sz="2800" b="1" dirty="0">
                <a:latin typeface="Bookman Old Style" pitchFamily="18" charset="0"/>
              </a:rPr>
              <a:t>One can’t repent &amp; continue in the same sin!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newhottopics.com/wp-content/uploads/2012/09/relationship-marriage.jpg">
            <a:hlinkClick r:id="rId2"/>
          </p:cNvPr>
          <p:cNvPicPr>
            <a:picLocks noChangeAspect="1" noChangeArrowheads="1"/>
          </p:cNvPicPr>
          <p:nvPr/>
        </p:nvPicPr>
        <p:blipFill>
          <a:blip r:embed="rId3" cstate="print">
            <a:lum bright="25000"/>
          </a:blip>
          <a:srcRect/>
          <a:stretch>
            <a:fillRect/>
          </a:stretch>
        </p:blipFill>
        <p:spPr bwMode="auto">
          <a:xfrm>
            <a:off x="0" y="1"/>
            <a:ext cx="9144000" cy="5715000"/>
          </a:xfrm>
          <a:prstGeom prst="rect">
            <a:avLst/>
          </a:prstGeom>
          <a:noFill/>
        </p:spPr>
      </p:pic>
      <p:sp>
        <p:nvSpPr>
          <p:cNvPr id="3" name="TextBox 2"/>
          <p:cNvSpPr txBox="1"/>
          <p:nvPr/>
        </p:nvSpPr>
        <p:spPr>
          <a:xfrm>
            <a:off x="457200" y="381000"/>
            <a:ext cx="8382000" cy="3970318"/>
          </a:xfrm>
          <a:prstGeom prst="rect">
            <a:avLst/>
          </a:prstGeom>
          <a:noFill/>
        </p:spPr>
        <p:txBody>
          <a:bodyPr wrap="square" rtlCol="0">
            <a:spAutoFit/>
          </a:bodyPr>
          <a:lstStyle/>
          <a:p>
            <a:pPr>
              <a:buFont typeface="Wingdings" pitchFamily="2" charset="2"/>
              <a:buChar char="q"/>
            </a:pPr>
            <a:r>
              <a:rPr lang="en-US" sz="3600" b="1" dirty="0">
                <a:latin typeface="Bookman Old Style" pitchFamily="18" charset="0"/>
              </a:rPr>
              <a:t>God’s law is always the same!</a:t>
            </a:r>
          </a:p>
          <a:p>
            <a:pPr>
              <a:buFont typeface="Wingdings" pitchFamily="2" charset="2"/>
              <a:buChar char="q"/>
            </a:pPr>
            <a:r>
              <a:rPr lang="en-US" sz="3600" b="1" dirty="0">
                <a:latin typeface="Bookman Old Style" pitchFamily="18" charset="0"/>
              </a:rPr>
              <a:t>Divorce breaks what God has joined.</a:t>
            </a:r>
          </a:p>
          <a:p>
            <a:pPr>
              <a:buFont typeface="Wingdings" pitchFamily="2" charset="2"/>
              <a:buChar char="q"/>
            </a:pPr>
            <a:r>
              <a:rPr lang="en-US" sz="3600" b="1" dirty="0">
                <a:latin typeface="Bookman Old Style" pitchFamily="18" charset="0"/>
              </a:rPr>
              <a:t>Divorce breaks a vow.</a:t>
            </a:r>
          </a:p>
          <a:p>
            <a:pPr>
              <a:buFont typeface="Wingdings" pitchFamily="2" charset="2"/>
              <a:buChar char="q"/>
            </a:pPr>
            <a:r>
              <a:rPr lang="en-US" sz="3600" b="1" dirty="0">
                <a:latin typeface="Bookman Old Style" pitchFamily="18" charset="0"/>
              </a:rPr>
              <a:t>Divorce breaks fulfillment of sexual obligations.</a:t>
            </a:r>
          </a:p>
          <a:p>
            <a:pPr>
              <a:buFont typeface="Wingdings" pitchFamily="2" charset="2"/>
              <a:buChar char="q"/>
            </a:pPr>
            <a:r>
              <a:rPr lang="en-US" sz="3600" b="1" dirty="0">
                <a:latin typeface="Bookman Old Style" pitchFamily="18" charset="0"/>
              </a:rPr>
              <a:t>Divorce is “HATED” by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5328995" y="2499330"/>
            <a:ext cx="3834296" cy="2667000"/>
          </a:xfrm>
          <a:prstGeom prst="ellipse">
            <a:avLst/>
          </a:prstGeom>
          <a:noFill/>
        </p:spPr>
      </p:pic>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7" name="Rectangle 6"/>
          <p:cNvSpPr/>
          <p:nvPr/>
        </p:nvSpPr>
        <p:spPr>
          <a:xfrm>
            <a:off x="0" y="0"/>
            <a:ext cx="9144000" cy="584775"/>
          </a:xfrm>
          <a:prstGeom prst="rect">
            <a:avLst/>
          </a:prstGeom>
          <a:noFill/>
        </p:spPr>
        <p:txBody>
          <a:bodyPr wrap="square" lIns="91440" tIns="45720" rIns="91440" bIns="45720">
            <a:spAutoFit/>
          </a:bodyPr>
          <a:lstStyle/>
          <a:p>
            <a:pPr algn="ctr"/>
            <a:r>
              <a:rPr lang="en-US" sz="32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 To Be Married Again?</a:t>
            </a:r>
            <a:endParaRPr lang="en-US" sz="32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10" name="TextBox 9"/>
          <p:cNvSpPr txBox="1"/>
          <p:nvPr/>
        </p:nvSpPr>
        <p:spPr>
          <a:xfrm>
            <a:off x="304800" y="762000"/>
            <a:ext cx="8610600" cy="1077218"/>
          </a:xfrm>
          <a:prstGeom prst="rect">
            <a:avLst/>
          </a:prstGeom>
          <a:noFill/>
        </p:spPr>
        <p:txBody>
          <a:bodyPr wrap="square" rtlCol="0">
            <a:spAutoFit/>
          </a:bodyPr>
          <a:lstStyle/>
          <a:p>
            <a:pPr algn="ctr"/>
            <a:r>
              <a:rPr lang="en-US" sz="3200" b="1" u="sng" dirty="0">
                <a:latin typeface="Bookman Old Style" pitchFamily="18" charset="0"/>
              </a:rPr>
              <a:t>The ONLY people who can remarry without committing sin?</a:t>
            </a:r>
          </a:p>
        </p:txBody>
      </p:sp>
      <p:sp>
        <p:nvSpPr>
          <p:cNvPr id="6" name="TextBox 5"/>
          <p:cNvSpPr txBox="1"/>
          <p:nvPr/>
        </p:nvSpPr>
        <p:spPr>
          <a:xfrm>
            <a:off x="381000" y="1714500"/>
            <a:ext cx="6172200" cy="1569660"/>
          </a:xfrm>
          <a:prstGeom prst="rect">
            <a:avLst/>
          </a:prstGeom>
          <a:noFill/>
        </p:spPr>
        <p:txBody>
          <a:bodyPr wrap="square" rtlCol="0">
            <a:spAutoFit/>
          </a:bodyPr>
          <a:lstStyle/>
          <a:p>
            <a:pPr>
              <a:buFont typeface="Wingdings" pitchFamily="2" charset="2"/>
              <a:buChar char="ü"/>
            </a:pPr>
            <a:r>
              <a:rPr lang="en-US" sz="3200" dirty="0">
                <a:latin typeface="Bookman Old Style" pitchFamily="18" charset="0"/>
              </a:rPr>
              <a:t>Those whose mate has died.</a:t>
            </a:r>
          </a:p>
          <a:p>
            <a:pPr>
              <a:buFont typeface="Wingdings" pitchFamily="2" charset="2"/>
              <a:buChar char="ü"/>
            </a:pPr>
            <a:r>
              <a:rPr lang="en-US" sz="3200" dirty="0">
                <a:latin typeface="Bookman Old Style" pitchFamily="18" charset="0"/>
              </a:rPr>
              <a:t>Those who divorce their mate because of fornication.</a:t>
            </a:r>
          </a:p>
        </p:txBody>
      </p:sp>
      <p:sp>
        <p:nvSpPr>
          <p:cNvPr id="8" name="TextBox 7"/>
          <p:cNvSpPr txBox="1"/>
          <p:nvPr/>
        </p:nvSpPr>
        <p:spPr>
          <a:xfrm>
            <a:off x="228600" y="3302000"/>
            <a:ext cx="5257800" cy="1569660"/>
          </a:xfrm>
          <a:prstGeom prst="rect">
            <a:avLst/>
          </a:prstGeom>
          <a:noFill/>
        </p:spPr>
        <p:txBody>
          <a:bodyPr wrap="square" rtlCol="0">
            <a:spAutoFit/>
          </a:bodyPr>
          <a:lstStyle/>
          <a:p>
            <a:pPr algn="ctr"/>
            <a:r>
              <a:rPr lang="en-US" sz="3200" b="1" dirty="0">
                <a:latin typeface="Bookman Old Style" pitchFamily="18" charset="0"/>
              </a:rPr>
              <a:t>Let us have the courage to stand firmly for these truths!</a:t>
            </a:r>
          </a:p>
        </p:txBody>
      </p:sp>
      <p:sp>
        <p:nvSpPr>
          <p:cNvPr id="9" name="Rectangle 8"/>
          <p:cNvSpPr/>
          <p:nvPr/>
        </p:nvSpPr>
        <p:spPr>
          <a:xfrm>
            <a:off x="0" y="4773997"/>
            <a:ext cx="9144000" cy="954107"/>
          </a:xfrm>
          <a:prstGeom prst="rect">
            <a:avLst/>
          </a:prstGeom>
          <a:solidFill>
            <a:schemeClr val="bg1"/>
          </a:solidFill>
        </p:spPr>
        <p:txBody>
          <a:bodyPr wrap="square">
            <a:spAutoFit/>
          </a:bodyPr>
          <a:lstStyle/>
          <a:p>
            <a:pPr algn="ctr"/>
            <a:r>
              <a:rPr lang="en-US" sz="2800" dirty="0">
                <a:latin typeface="Times New Roman" pitchFamily="18" charset="0"/>
                <a:cs typeface="Times New Roman" pitchFamily="18" charset="0"/>
              </a:rPr>
              <a:t>“Marriage is honorable among all, and the bed undefiled; but fornicators and adulterers God will judge. Heb. 13:4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3886200" y="2428875"/>
            <a:ext cx="5257800" cy="3286125"/>
          </a:xfrm>
          <a:prstGeom prst="ellipse">
            <a:avLst/>
          </a:prstGeom>
          <a:noFill/>
        </p:spPr>
      </p:pic>
      <p:sp>
        <p:nvSpPr>
          <p:cNvPr id="3" name="Rectangle 2"/>
          <p:cNvSpPr/>
          <p:nvPr/>
        </p:nvSpPr>
        <p:spPr>
          <a:xfrm>
            <a:off x="0" y="114300"/>
            <a:ext cx="9144000" cy="707886"/>
          </a:xfrm>
          <a:prstGeom prst="rect">
            <a:avLst/>
          </a:prstGeom>
          <a:noFill/>
        </p:spPr>
        <p:txBody>
          <a:bodyPr wrap="square" lIns="91440" tIns="45720" rIns="91440" bIns="45720">
            <a:spAutoFit/>
          </a:bodyPr>
          <a:lstStyle/>
          <a:p>
            <a:pPr algn="ctr"/>
            <a:r>
              <a:rPr lang="en-US" sz="40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a:t>
            </a:r>
            <a:endParaRPr lang="en-US" sz="40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5" name="TextBox 4"/>
          <p:cNvSpPr txBox="1"/>
          <p:nvPr/>
        </p:nvSpPr>
        <p:spPr>
          <a:xfrm>
            <a:off x="304800" y="822186"/>
            <a:ext cx="8534400" cy="4401205"/>
          </a:xfrm>
          <a:prstGeom prst="rect">
            <a:avLst/>
          </a:prstGeom>
          <a:noFill/>
        </p:spPr>
        <p:txBody>
          <a:bodyPr wrap="square" rtlCol="0">
            <a:spAutoFit/>
          </a:bodyPr>
          <a:lstStyle/>
          <a:p>
            <a:pPr>
              <a:buFont typeface="Arial" pitchFamily="34" charset="0"/>
              <a:buChar char="•"/>
            </a:pPr>
            <a:r>
              <a:rPr lang="en-US" sz="2800" b="1" dirty="0">
                <a:latin typeface="Bookman Old Style" pitchFamily="18" charset="0"/>
              </a:rPr>
              <a:t>Problems relating to divorce &amp; remarriage are nothing new.</a:t>
            </a:r>
          </a:p>
          <a:p>
            <a:pPr>
              <a:buFont typeface="Arial" pitchFamily="34" charset="0"/>
              <a:buChar char="•"/>
            </a:pPr>
            <a:r>
              <a:rPr lang="en-US" sz="2800" b="1" dirty="0">
                <a:latin typeface="Bookman Old Style" pitchFamily="18" charset="0"/>
              </a:rPr>
              <a:t>The question of divorce &amp; remarriage has become very controversial.</a:t>
            </a:r>
          </a:p>
          <a:p>
            <a:pPr>
              <a:buFont typeface="Arial" pitchFamily="34" charset="0"/>
              <a:buChar char="•"/>
            </a:pPr>
            <a:r>
              <a:rPr lang="en-US" sz="2800" b="1" dirty="0">
                <a:latin typeface="Bookman Old Style" pitchFamily="18" charset="0"/>
              </a:rPr>
              <a:t>There are many sinful                        marriages in our                                      society.</a:t>
            </a:r>
          </a:p>
          <a:p>
            <a:pPr>
              <a:buFont typeface="Arial" pitchFamily="34" charset="0"/>
              <a:buChar char="•"/>
            </a:pPr>
            <a:r>
              <a:rPr lang="en-US" sz="2800" b="1" dirty="0">
                <a:latin typeface="Bookman Old Style" pitchFamily="18" charset="0"/>
              </a:rPr>
              <a:t>We can’t condone                                            or excuse sinful                                  marriages.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3886200" y="2428875"/>
            <a:ext cx="5257800" cy="3286125"/>
          </a:xfrm>
          <a:prstGeom prst="ellipse">
            <a:avLst/>
          </a:prstGeom>
          <a:noFill/>
        </p:spPr>
      </p:pic>
      <p:sp>
        <p:nvSpPr>
          <p:cNvPr id="3" name="Rectangle 2"/>
          <p:cNvSpPr/>
          <p:nvPr/>
        </p:nvSpPr>
        <p:spPr>
          <a:xfrm>
            <a:off x="0" y="254000"/>
            <a:ext cx="9144000" cy="707886"/>
          </a:xfrm>
          <a:prstGeom prst="rect">
            <a:avLst/>
          </a:prstGeom>
          <a:noFill/>
        </p:spPr>
        <p:txBody>
          <a:bodyPr wrap="square" lIns="91440" tIns="45720" rIns="91440" bIns="45720">
            <a:spAutoFit/>
          </a:bodyPr>
          <a:lstStyle/>
          <a:p>
            <a:pPr algn="ctr"/>
            <a:r>
              <a:rPr lang="en-US" sz="40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a:t>
            </a:r>
            <a:endParaRPr lang="en-US" sz="40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5" name="TextBox 4"/>
          <p:cNvSpPr txBox="1"/>
          <p:nvPr/>
        </p:nvSpPr>
        <p:spPr>
          <a:xfrm>
            <a:off x="381000" y="1016000"/>
            <a:ext cx="8534400" cy="3539430"/>
          </a:xfrm>
          <a:prstGeom prst="rect">
            <a:avLst/>
          </a:prstGeom>
          <a:noFill/>
        </p:spPr>
        <p:txBody>
          <a:bodyPr wrap="square" rtlCol="0">
            <a:spAutoFit/>
          </a:bodyPr>
          <a:lstStyle/>
          <a:p>
            <a:pPr>
              <a:buFont typeface="Arial" pitchFamily="34" charset="0"/>
              <a:buChar char="•"/>
            </a:pPr>
            <a:r>
              <a:rPr lang="en-US" sz="3200" b="1" dirty="0">
                <a:latin typeface="Bookman Old Style" pitchFamily="18" charset="0"/>
              </a:rPr>
              <a:t>The world we live in recognizes easy divorce for any cause.</a:t>
            </a:r>
          </a:p>
          <a:p>
            <a:pPr>
              <a:buFont typeface="Arial" pitchFamily="34" charset="0"/>
              <a:buChar char="•"/>
            </a:pPr>
            <a:r>
              <a:rPr lang="en-US" sz="3200" b="1" dirty="0">
                <a:latin typeface="Bookman Old Style" pitchFamily="18" charset="0"/>
              </a:rPr>
              <a:t>Despite men’s attitude, God’s law reigns supreme.</a:t>
            </a:r>
          </a:p>
          <a:p>
            <a:pPr>
              <a:buFont typeface="Arial" pitchFamily="34" charset="0"/>
              <a:buChar char="•"/>
            </a:pPr>
            <a:r>
              <a:rPr lang="en-US" sz="3200" b="1" dirty="0">
                <a:latin typeface="Bookman Old Style" pitchFamily="18" charset="0"/>
              </a:rPr>
              <a:t>God’s design for                                  marriage was set                                 forth in the garden.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newhottopics.com/wp-content/uploads/2012/09/relationship-marriage.jpg">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40000" contrast="20000"/>
                    </a14:imgEffect>
                  </a14:imgLayer>
                </a14:imgProps>
              </a:ext>
            </a:extLst>
          </a:blip>
          <a:srcRect/>
          <a:stretch>
            <a:fillRect/>
          </a:stretch>
        </p:blipFill>
        <p:spPr bwMode="auto">
          <a:xfrm>
            <a:off x="0" y="1"/>
            <a:ext cx="9144000" cy="5715000"/>
          </a:xfrm>
          <a:prstGeom prst="rect">
            <a:avLst/>
          </a:prstGeom>
          <a:noFill/>
        </p:spPr>
      </p:pic>
      <p:sp>
        <p:nvSpPr>
          <p:cNvPr id="2" name="Rectangle 1"/>
          <p:cNvSpPr/>
          <p:nvPr/>
        </p:nvSpPr>
        <p:spPr>
          <a:xfrm>
            <a:off x="304800" y="381000"/>
            <a:ext cx="8534400" cy="4154984"/>
          </a:xfrm>
          <a:prstGeom prst="rect">
            <a:avLst/>
          </a:prstGeom>
        </p:spPr>
        <p:txBody>
          <a:bodyPr wrap="square">
            <a:spAutoFit/>
          </a:bodyPr>
          <a:lstStyle/>
          <a:p>
            <a:r>
              <a:rPr lang="en-US" sz="2400" b="1" dirty="0">
                <a:solidFill>
                  <a:schemeClr val="bg1"/>
                </a:solidFill>
                <a:latin typeface="Times New Roman" pitchFamily="18" charset="0"/>
                <a:cs typeface="Times New Roman" pitchFamily="18" charset="0"/>
              </a:rPr>
              <a:t>18 And the LORD God said, "It is not good that man should be alone; I will make him a helper comparable to him.“ ………….21 And the LORD God caused a deep sleep to fall on Adam, and he slept; and He took one of his ribs, and closed up the flesh in its place. 22 Then the rib which the LORD God had taken from man He made into a woman, and He brought her to the man. 23 And Adam said: "This is now bone of my bones And flesh of my flesh; She shall be called Woman, Because she was taken out of Man." 24 Therefore a man shall leave his father and mother and be joined to his wife, and they shall become one flesh. (Gen. 2:18, 21-24)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newhottopics.com/wp-content/uploads/2012/09/relationship-marriage.jpg">
            <a:hlinkClick r:id="rId2"/>
          </p:cNvPr>
          <p:cNvPicPr>
            <a:picLocks noChangeAspect="1" noChangeArrowheads="1"/>
          </p:cNvPicPr>
          <p:nvPr/>
        </p:nvPicPr>
        <p:blipFill>
          <a:blip r:embed="rId3" cstate="print"/>
          <a:srcRect/>
          <a:stretch>
            <a:fillRect/>
          </a:stretch>
        </p:blipFill>
        <p:spPr bwMode="auto">
          <a:xfrm>
            <a:off x="0" y="0"/>
            <a:ext cx="9144000" cy="5715000"/>
          </a:xfrm>
          <a:prstGeom prst="rect">
            <a:avLst/>
          </a:prstGeom>
          <a:noFill/>
        </p:spPr>
      </p:pic>
      <p:sp>
        <p:nvSpPr>
          <p:cNvPr id="2" name="Rectangle 1"/>
          <p:cNvSpPr/>
          <p:nvPr/>
        </p:nvSpPr>
        <p:spPr>
          <a:xfrm>
            <a:off x="2019300" y="326985"/>
            <a:ext cx="5105400" cy="707886"/>
          </a:xfrm>
          <a:prstGeom prst="rect">
            <a:avLst/>
          </a:prstGeom>
        </p:spPr>
        <p:txBody>
          <a:bodyPr wrap="square">
            <a:spAutoFit/>
          </a:bodyPr>
          <a:lstStyle/>
          <a:p>
            <a:r>
              <a:rPr lang="en-US" sz="4000" b="1" u="sng" dirty="0">
                <a:latin typeface="Bookman Old Style" panose="02050604050505020204" pitchFamily="18" charset="0"/>
                <a:cs typeface="Times New Roman" pitchFamily="18" charset="0"/>
              </a:rPr>
              <a:t>Gen. 2:18, 21-24</a:t>
            </a:r>
          </a:p>
        </p:txBody>
      </p:sp>
      <p:sp>
        <p:nvSpPr>
          <p:cNvPr id="4" name="TextBox 3"/>
          <p:cNvSpPr txBox="1"/>
          <p:nvPr/>
        </p:nvSpPr>
        <p:spPr>
          <a:xfrm>
            <a:off x="3025815" y="1333500"/>
            <a:ext cx="5856790" cy="2646878"/>
          </a:xfrm>
          <a:prstGeom prst="rect">
            <a:avLst/>
          </a:prstGeom>
          <a:noFill/>
        </p:spPr>
        <p:txBody>
          <a:bodyPr wrap="square" rtlCol="0">
            <a:spAutoFit/>
          </a:bodyPr>
          <a:lstStyle/>
          <a:p>
            <a:pPr>
              <a:buFont typeface="Wingdings" pitchFamily="2" charset="2"/>
              <a:buChar char="q"/>
            </a:pPr>
            <a:r>
              <a:rPr lang="en-US" sz="3200" b="1" dirty="0">
                <a:latin typeface="Bookman Old Style" pitchFamily="18" charset="0"/>
              </a:rPr>
              <a:t>One man for one woman!</a:t>
            </a:r>
          </a:p>
          <a:p>
            <a:pPr>
              <a:buFont typeface="Wingdings" pitchFamily="2" charset="2"/>
              <a:buChar char="q"/>
            </a:pPr>
            <a:r>
              <a:rPr lang="en-US" sz="3200" b="1" dirty="0">
                <a:latin typeface="Bookman Old Style" pitchFamily="18" charset="0"/>
              </a:rPr>
              <a:t>God’s design eliminates:</a:t>
            </a:r>
          </a:p>
          <a:p>
            <a:pPr lvl="1">
              <a:buFont typeface="Wingdings" pitchFamily="2" charset="2"/>
              <a:buChar char="ü"/>
            </a:pPr>
            <a:r>
              <a:rPr lang="en-US" sz="2800" b="1" dirty="0">
                <a:latin typeface="Bookman Old Style" pitchFamily="18" charset="0"/>
              </a:rPr>
              <a:t>Homosexuality</a:t>
            </a:r>
          </a:p>
          <a:p>
            <a:pPr lvl="1">
              <a:buFont typeface="Wingdings" pitchFamily="2" charset="2"/>
              <a:buChar char="ü"/>
            </a:pPr>
            <a:r>
              <a:rPr lang="en-US" sz="2800" b="1" dirty="0">
                <a:latin typeface="Bookman Old Style" pitchFamily="18" charset="0"/>
              </a:rPr>
              <a:t>Polygamy</a:t>
            </a:r>
          </a:p>
          <a:p>
            <a:pPr lvl="1">
              <a:buFont typeface="Wingdings" pitchFamily="2" charset="2"/>
              <a:buChar char="ü"/>
            </a:pPr>
            <a:r>
              <a:rPr lang="en-US" sz="2800" b="1" dirty="0">
                <a:latin typeface="Bookman Old Style" pitchFamily="18" charset="0"/>
              </a:rPr>
              <a:t>Polyandry</a:t>
            </a:r>
          </a:p>
          <a:p>
            <a:endParaRPr lang="en-US" dirty="0"/>
          </a:p>
        </p:txBody>
      </p:sp>
      <p:sp>
        <p:nvSpPr>
          <p:cNvPr id="5" name="TextBox 4"/>
          <p:cNvSpPr txBox="1"/>
          <p:nvPr/>
        </p:nvSpPr>
        <p:spPr>
          <a:xfrm>
            <a:off x="459129" y="4533900"/>
            <a:ext cx="5181600" cy="646331"/>
          </a:xfrm>
          <a:prstGeom prst="rect">
            <a:avLst/>
          </a:prstGeom>
          <a:noFill/>
        </p:spPr>
        <p:txBody>
          <a:bodyPr wrap="square" rtlCol="0">
            <a:spAutoFit/>
          </a:bodyPr>
          <a:lstStyle/>
          <a:p>
            <a:pPr algn="ctr"/>
            <a:r>
              <a:rPr lang="en-US" sz="3600" b="1" dirty="0">
                <a:latin typeface="Bookman Old Style" pitchFamily="18" charset="0"/>
              </a:rPr>
              <a:t>Must Heed &amp; Teach!</a:t>
            </a:r>
          </a:p>
        </p:txBody>
      </p:sp>
    </p:spTree>
    <p:extLst>
      <p:ext uri="{BB962C8B-B14F-4D97-AF65-F5344CB8AC3E}">
        <p14:creationId xmlns:p14="http://schemas.microsoft.com/office/powerpoint/2010/main" val="16931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newhottopics.com/wp-content/uploads/2012/09/relationship-marriage.jpg">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40000" contrast="20000"/>
                    </a14:imgEffect>
                  </a14:imgLayer>
                </a14:imgProps>
              </a:ext>
            </a:extLst>
          </a:blip>
          <a:srcRect/>
          <a:stretch>
            <a:fillRect/>
          </a:stretch>
        </p:blipFill>
        <p:spPr bwMode="auto">
          <a:xfrm>
            <a:off x="0" y="1"/>
            <a:ext cx="9144000" cy="5715000"/>
          </a:xfrm>
          <a:prstGeom prst="rect">
            <a:avLst/>
          </a:prstGeom>
          <a:noFill/>
        </p:spPr>
      </p:pic>
      <p:sp>
        <p:nvSpPr>
          <p:cNvPr id="2" name="Rectangle 1"/>
          <p:cNvSpPr/>
          <p:nvPr/>
        </p:nvSpPr>
        <p:spPr>
          <a:xfrm>
            <a:off x="310587" y="226011"/>
            <a:ext cx="8534400" cy="5262979"/>
          </a:xfrm>
          <a:prstGeom prst="rect">
            <a:avLst/>
          </a:prstGeom>
        </p:spPr>
        <p:txBody>
          <a:bodyPr wrap="square">
            <a:spAutoFit/>
          </a:bodyPr>
          <a:lstStyle/>
          <a:p>
            <a:r>
              <a:rPr lang="en-US" sz="2800" dirty="0">
                <a:solidFill>
                  <a:schemeClr val="bg1"/>
                </a:solidFill>
                <a:latin typeface="Times New Roman" pitchFamily="18" charset="0"/>
                <a:cs typeface="Times New Roman" pitchFamily="18" charset="0"/>
              </a:rPr>
              <a:t>18 And the LORD God said, "It is not good that man should be alone; I will make him a helper comparable to him.“ ………….21 And the LORD God caused a deep sleep to fall on Adam, and he slept; and He took one of his ribs, and closed up the flesh in its place. 22 Then the rib which the LORD God had taken from man He made into a woman, and He brought her to the man. 23 And Adam said: "This is now bone of my bones And flesh of my flesh; She shall be called Woman, Because she was taken out of Man." 24 </a:t>
            </a:r>
            <a:r>
              <a:rPr lang="en-US" sz="2800" b="1" u="sng" dirty="0">
                <a:solidFill>
                  <a:schemeClr val="bg1"/>
                </a:solidFill>
                <a:latin typeface="Times New Roman" pitchFamily="18" charset="0"/>
                <a:cs typeface="Times New Roman" pitchFamily="18" charset="0"/>
              </a:rPr>
              <a:t>Therefore a man shall leave his father and mother and be joined to his wife, and they shall become one flesh.</a:t>
            </a:r>
            <a:r>
              <a:rPr lang="en-US" sz="2800" dirty="0">
                <a:solidFill>
                  <a:schemeClr val="bg1"/>
                </a:solidFill>
                <a:latin typeface="Times New Roman" pitchFamily="18" charset="0"/>
                <a:cs typeface="Times New Roman" pitchFamily="18" charset="0"/>
              </a:rPr>
              <a:t> (Gen. 2:18, 21-24)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4572000" y="3695700"/>
            <a:ext cx="4572000" cy="2019300"/>
          </a:xfrm>
          <a:prstGeom prst="ellipse">
            <a:avLst/>
          </a:prstGeom>
          <a:noFill/>
        </p:spPr>
      </p:pic>
      <p:sp>
        <p:nvSpPr>
          <p:cNvPr id="3" name="Rectangle 2"/>
          <p:cNvSpPr/>
          <p:nvPr/>
        </p:nvSpPr>
        <p:spPr>
          <a:xfrm>
            <a:off x="0" y="114300"/>
            <a:ext cx="9144000" cy="707886"/>
          </a:xfrm>
          <a:prstGeom prst="rect">
            <a:avLst/>
          </a:prstGeom>
          <a:noFill/>
        </p:spPr>
        <p:txBody>
          <a:bodyPr wrap="square" lIns="91440" tIns="45720" rIns="91440" bIns="45720">
            <a:spAutoFit/>
          </a:bodyPr>
          <a:lstStyle/>
          <a:p>
            <a:pPr algn="ctr"/>
            <a:r>
              <a:rPr lang="en-US" sz="40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a:t>
            </a:r>
            <a:endParaRPr lang="en-US" sz="40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6" name="Rectangle 5"/>
          <p:cNvSpPr/>
          <p:nvPr/>
        </p:nvSpPr>
        <p:spPr>
          <a:xfrm>
            <a:off x="228600" y="932727"/>
            <a:ext cx="8686800" cy="3046988"/>
          </a:xfrm>
          <a:prstGeom prst="rect">
            <a:avLst/>
          </a:prstGeom>
        </p:spPr>
        <p:txBody>
          <a:bodyPr wrap="square">
            <a:spAutoFit/>
          </a:bodyPr>
          <a:lstStyle/>
          <a:p>
            <a:r>
              <a:rPr lang="en-US" sz="2400" dirty="0"/>
              <a:t>3 The Pharisees also came to Him, testing Him, and saying to Him, "Is it lawful for a man to divorce his wife for just any reason?" 4 And He answered and said to them, "Have you not read that He who made them at the beginning 'made them male and female,' 5 "and said, 'For this reason a man shall leave his father and mother and be joined to his wife, and the two shall become one flesh'? 6 "So then, they are no longer two but one flesh. Therefore what God has joined together, let not man separate.“ (Matt. 19:3-6)</a:t>
            </a:r>
          </a:p>
        </p:txBody>
      </p:sp>
      <p:sp>
        <p:nvSpPr>
          <p:cNvPr id="7" name="TextBox 6"/>
          <p:cNvSpPr txBox="1"/>
          <p:nvPr/>
        </p:nvSpPr>
        <p:spPr>
          <a:xfrm>
            <a:off x="265253" y="3979714"/>
            <a:ext cx="4459147" cy="1569660"/>
          </a:xfrm>
          <a:prstGeom prst="rect">
            <a:avLst/>
          </a:prstGeom>
          <a:noFill/>
        </p:spPr>
        <p:txBody>
          <a:bodyPr wrap="square" rtlCol="0">
            <a:spAutoFit/>
          </a:bodyPr>
          <a:lstStyle/>
          <a:p>
            <a:pPr>
              <a:buFont typeface="Wingdings" pitchFamily="2" charset="2"/>
              <a:buChar char="q"/>
            </a:pPr>
            <a:r>
              <a:rPr lang="en-US" sz="2400" dirty="0"/>
              <a:t>Jesus places an emphasis on the life long commitment of marriage!</a:t>
            </a:r>
          </a:p>
          <a:p>
            <a:pPr>
              <a:buFont typeface="Wingdings" pitchFamily="2" charset="2"/>
              <a:buChar char="q"/>
            </a:pPr>
            <a:r>
              <a:rPr lang="en-US" sz="2400" dirty="0"/>
              <a:t>No man can divide what God has joined!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4724400" y="2836912"/>
            <a:ext cx="4412848" cy="2476500"/>
          </a:xfrm>
          <a:prstGeom prst="ellipse">
            <a:avLst/>
          </a:prstGeom>
          <a:noFill/>
        </p:spPr>
      </p:pic>
      <p:sp>
        <p:nvSpPr>
          <p:cNvPr id="3" name="Rectangle 2"/>
          <p:cNvSpPr/>
          <p:nvPr/>
        </p:nvSpPr>
        <p:spPr>
          <a:xfrm>
            <a:off x="0" y="0"/>
            <a:ext cx="9144000" cy="584775"/>
          </a:xfrm>
          <a:prstGeom prst="rect">
            <a:avLst/>
          </a:prstGeom>
          <a:noFill/>
        </p:spPr>
        <p:txBody>
          <a:bodyPr wrap="square" lIns="91440" tIns="45720" rIns="91440" bIns="45720">
            <a:spAutoFit/>
          </a:bodyPr>
          <a:lstStyle/>
          <a:p>
            <a:pPr algn="ctr"/>
            <a:r>
              <a:rPr lang="en-US" sz="32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 To Be Married Again?</a:t>
            </a:r>
            <a:endParaRPr lang="en-US" sz="32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5" name="TextBox 4"/>
          <p:cNvSpPr txBox="1"/>
          <p:nvPr/>
        </p:nvSpPr>
        <p:spPr>
          <a:xfrm>
            <a:off x="1676400" y="635000"/>
            <a:ext cx="5867400" cy="584775"/>
          </a:xfrm>
          <a:prstGeom prst="rect">
            <a:avLst/>
          </a:prstGeom>
          <a:noFill/>
        </p:spPr>
        <p:txBody>
          <a:bodyPr wrap="square" rtlCol="0">
            <a:spAutoFit/>
          </a:bodyPr>
          <a:lstStyle/>
          <a:p>
            <a:r>
              <a:rPr lang="en-US" sz="3200" b="1" u="sng" dirty="0">
                <a:latin typeface="Bookman Old Style" pitchFamily="18" charset="0"/>
              </a:rPr>
              <a:t>One Whose Mate Has Died</a:t>
            </a:r>
          </a:p>
        </p:txBody>
      </p:sp>
      <p:sp>
        <p:nvSpPr>
          <p:cNvPr id="6" name="Rectangle 5"/>
          <p:cNvSpPr/>
          <p:nvPr/>
        </p:nvSpPr>
        <p:spPr>
          <a:xfrm>
            <a:off x="228600" y="1206500"/>
            <a:ext cx="8534400" cy="1815882"/>
          </a:xfrm>
          <a:prstGeom prst="rect">
            <a:avLst/>
          </a:prstGeom>
        </p:spPr>
        <p:txBody>
          <a:bodyPr wrap="square">
            <a:spAutoFit/>
          </a:bodyPr>
          <a:lstStyle/>
          <a:p>
            <a:r>
              <a:rPr lang="en-US" sz="2800" b="1" dirty="0">
                <a:latin typeface="Bookman Old Style" pitchFamily="18" charset="0"/>
              </a:rPr>
              <a:t>“A wife is bound by law as long as her husband lives; but if her husband dies, she is at liberty to be married to whom she wishes, only in the Lord.” (1 Cor. 7:39)</a:t>
            </a:r>
          </a:p>
        </p:txBody>
      </p:sp>
      <p:sp>
        <p:nvSpPr>
          <p:cNvPr id="7" name="TextBox 6"/>
          <p:cNvSpPr txBox="1"/>
          <p:nvPr/>
        </p:nvSpPr>
        <p:spPr>
          <a:xfrm>
            <a:off x="335666" y="2921000"/>
            <a:ext cx="4922134" cy="2308324"/>
          </a:xfrm>
          <a:prstGeom prst="rect">
            <a:avLst/>
          </a:prstGeom>
          <a:noFill/>
        </p:spPr>
        <p:txBody>
          <a:bodyPr wrap="square" rtlCol="0">
            <a:spAutoFit/>
          </a:bodyPr>
          <a:lstStyle/>
          <a:p>
            <a:pPr>
              <a:buFont typeface="Wingdings" pitchFamily="2" charset="2"/>
              <a:buChar char="ü"/>
            </a:pPr>
            <a:r>
              <a:rPr lang="en-US" sz="2400" dirty="0">
                <a:latin typeface="Times New Roman" pitchFamily="18" charset="0"/>
                <a:cs typeface="Times New Roman" pitchFamily="18" charset="0"/>
              </a:rPr>
              <a:t>Romans 7:1-3</a:t>
            </a:r>
          </a:p>
          <a:p>
            <a:pPr>
              <a:buFont typeface="Wingdings" pitchFamily="2" charset="2"/>
              <a:buChar char="ü"/>
            </a:pPr>
            <a:r>
              <a:rPr lang="en-US" sz="2400" dirty="0">
                <a:latin typeface="Times New Roman" pitchFamily="18" charset="0"/>
                <a:cs typeface="Times New Roman" pitchFamily="18" charset="0"/>
              </a:rPr>
              <a:t>Considered husband/wife of one mate although now in a 2</a:t>
            </a:r>
            <a:r>
              <a:rPr lang="en-US" sz="2400" baseline="30000" dirty="0">
                <a:latin typeface="Times New Roman" pitchFamily="18" charset="0"/>
                <a:cs typeface="Times New Roman" pitchFamily="18" charset="0"/>
              </a:rPr>
              <a:t>nd</a:t>
            </a:r>
            <a:r>
              <a:rPr lang="en-US" sz="2400" dirty="0">
                <a:latin typeface="Times New Roman" pitchFamily="18" charset="0"/>
                <a:cs typeface="Times New Roman" pitchFamily="18" charset="0"/>
              </a:rPr>
              <a:t> marriage.</a:t>
            </a:r>
          </a:p>
          <a:p>
            <a:pPr>
              <a:buFont typeface="Wingdings" pitchFamily="2" charset="2"/>
              <a:buChar char="ü"/>
            </a:pPr>
            <a:r>
              <a:rPr lang="en-US" sz="2400" dirty="0">
                <a:latin typeface="Times New Roman" pitchFamily="18" charset="0"/>
                <a:cs typeface="Times New Roman" pitchFamily="18" charset="0"/>
              </a:rPr>
              <a:t>A person is released from the marriage covenant only upon conditions given by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howtosavemymarriage.net/wp-content/uploads/2012/03/Saving-Your-Marriage-Small.jpg">
            <a:hlinkClick r:id="rId2"/>
          </p:cNvPr>
          <p:cNvPicPr>
            <a:picLocks noChangeAspect="1" noChangeArrowheads="1"/>
          </p:cNvPicPr>
          <p:nvPr/>
        </p:nvPicPr>
        <p:blipFill>
          <a:blip r:embed="rId3" cstate="print"/>
          <a:srcRect/>
          <a:stretch>
            <a:fillRect/>
          </a:stretch>
        </p:blipFill>
        <p:spPr bwMode="auto">
          <a:xfrm>
            <a:off x="4572000" y="2762250"/>
            <a:ext cx="4724400" cy="2952750"/>
          </a:xfrm>
          <a:prstGeom prst="ellipse">
            <a:avLst/>
          </a:prstGeom>
          <a:noFill/>
        </p:spPr>
      </p:pic>
      <p:sp>
        <p:nvSpPr>
          <p:cNvPr id="3" name="Rectangle 2"/>
          <p:cNvSpPr/>
          <p:nvPr/>
        </p:nvSpPr>
        <p:spPr>
          <a:xfrm>
            <a:off x="0" y="254000"/>
            <a:ext cx="9144000" cy="707886"/>
          </a:xfrm>
          <a:prstGeom prst="rect">
            <a:avLst/>
          </a:prstGeom>
          <a:noFill/>
        </p:spPr>
        <p:txBody>
          <a:bodyPr wrap="square" lIns="91440" tIns="45720" rIns="91440" bIns="45720">
            <a:spAutoFit/>
          </a:bodyPr>
          <a:lstStyle/>
          <a:p>
            <a:pPr algn="ctr"/>
            <a:r>
              <a:rPr lang="en-US" sz="4000" b="1"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rPr>
              <a:t>Who Has The Right?</a:t>
            </a:r>
            <a:endParaRPr lang="en-US" sz="4000" b="1" cap="none" spc="0" dirty="0">
              <a:ln w="10541" cmpd="sng">
                <a:solidFill>
                  <a:srgbClr val="7D7D7D">
                    <a:tint val="100000"/>
                    <a:shade val="100000"/>
                    <a:satMod val="110000"/>
                  </a:srgbClr>
                </a:solidFill>
                <a:prstDash val="solid"/>
              </a:ln>
              <a:effectLst>
                <a:reflection blurRad="6350" stA="60000" endA="900" endPos="58000" dir="5400000" sy="-100000" algn="bl" rotWithShape="0"/>
              </a:effectLst>
              <a:latin typeface="Bookman Old Style" pitchFamily="18" charset="0"/>
            </a:endParaRPr>
          </a:p>
        </p:txBody>
      </p:sp>
      <p:sp>
        <p:nvSpPr>
          <p:cNvPr id="4" name="Rectangle 3"/>
          <p:cNvSpPr/>
          <p:nvPr/>
        </p:nvSpPr>
        <p:spPr>
          <a:xfrm>
            <a:off x="4191001" y="5016501"/>
            <a:ext cx="4690387" cy="646331"/>
          </a:xfrm>
          <a:prstGeom prst="rect">
            <a:avLst/>
          </a:prstGeom>
          <a:noFill/>
        </p:spPr>
        <p:txBody>
          <a:bodyPr wrap="none" lIns="91440" tIns="45720" rIns="91440" bIns="45720">
            <a:spAutoFit/>
          </a:bodyPr>
          <a:lstStyle/>
          <a:p>
            <a:pPr algn="ctr"/>
            <a:r>
              <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cs typeface="Times New Roman" pitchFamily="18" charset="0"/>
              </a:rPr>
              <a:t>Divorce &amp; Remarriage</a:t>
            </a:r>
          </a:p>
        </p:txBody>
      </p:sp>
      <p:sp>
        <p:nvSpPr>
          <p:cNvPr id="5" name="TextBox 4"/>
          <p:cNvSpPr txBox="1"/>
          <p:nvPr/>
        </p:nvSpPr>
        <p:spPr>
          <a:xfrm>
            <a:off x="346988" y="1275252"/>
            <a:ext cx="8534400" cy="1077218"/>
          </a:xfrm>
          <a:prstGeom prst="rect">
            <a:avLst/>
          </a:prstGeom>
          <a:noFill/>
        </p:spPr>
        <p:txBody>
          <a:bodyPr wrap="square" rtlCol="0">
            <a:spAutoFit/>
          </a:bodyPr>
          <a:lstStyle/>
          <a:p>
            <a:r>
              <a:rPr lang="en-US" sz="3200" dirty="0">
                <a:latin typeface="Bookman Old Style" pitchFamily="18" charset="0"/>
              </a:rPr>
              <a:t>General rules regarding divorced persons found in Luke 16:18 &amp; Mark 10:11-12.</a:t>
            </a:r>
          </a:p>
        </p:txBody>
      </p:sp>
      <p:sp>
        <p:nvSpPr>
          <p:cNvPr id="6" name="Rectangle 5"/>
          <p:cNvSpPr/>
          <p:nvPr/>
        </p:nvSpPr>
        <p:spPr>
          <a:xfrm>
            <a:off x="152400" y="2698439"/>
            <a:ext cx="4648200" cy="2000548"/>
          </a:xfrm>
          <a:prstGeom prst="rect">
            <a:avLst/>
          </a:prstGeom>
        </p:spPr>
        <p:txBody>
          <a:bodyPr wrap="square">
            <a:spAutoFit/>
          </a:bodyPr>
          <a:lstStyle/>
          <a:p>
            <a:r>
              <a:rPr lang="en-US" sz="2800" dirty="0"/>
              <a:t>"</a:t>
            </a:r>
            <a:r>
              <a:rPr lang="en-US" sz="2400" dirty="0"/>
              <a:t>Whoever divorces his wife and marries another commits adultery; and whoever marries her who is divorced from her husband commits adultery. (Luke 16:18)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1403</Words>
  <Application>Microsoft Macintosh PowerPoint</Application>
  <PresentationFormat>On-screen Show (16:10)</PresentationFormat>
  <Paragraphs>91</Paragraphs>
  <Slides>19</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19</vt:i4>
      </vt:variant>
    </vt:vector>
  </HeadingPairs>
  <TitlesOfParts>
    <vt:vector size="30" baseType="lpstr">
      <vt:lpstr>Arial</vt:lpstr>
      <vt:lpstr>Book Antiqua</vt:lpstr>
      <vt:lpstr>Bookman Old Style</vt:lpstr>
      <vt:lpstr>Calibri</vt:lpstr>
      <vt:lpstr>Lucida Sans</vt:lpstr>
      <vt:lpstr>Times New Roman</vt:lpstr>
      <vt:lpstr>Wingdings</vt:lpstr>
      <vt:lpstr>Wingdings 2</vt:lpstr>
      <vt:lpstr>Wingdings 3</vt:lpstr>
      <vt:lpstr>Office Theme</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dc:creator>
  <cp:lastModifiedBy>Gregory King</cp:lastModifiedBy>
  <cp:revision>26</cp:revision>
  <dcterms:created xsi:type="dcterms:W3CDTF">2013-05-01T18:23:01Z</dcterms:created>
  <dcterms:modified xsi:type="dcterms:W3CDTF">2023-09-23T12:22:50Z</dcterms:modified>
</cp:coreProperties>
</file>