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81" r:id="rId3"/>
    <p:sldId id="282" r:id="rId4"/>
    <p:sldId id="283" r:id="rId5"/>
    <p:sldId id="284" r:id="rId6"/>
    <p:sldId id="285" r:id="rId7"/>
    <p:sldId id="286" r:id="rId8"/>
    <p:sldId id="287" r:id="rId9"/>
    <p:sldId id="313" r:id="rId10"/>
    <p:sldId id="288" r:id="rId11"/>
    <p:sldId id="314" r:id="rId12"/>
    <p:sldId id="315" r:id="rId13"/>
    <p:sldId id="289" r:id="rId14"/>
    <p:sldId id="290" r:id="rId15"/>
    <p:sldId id="291" r:id="rId16"/>
    <p:sldId id="292" r:id="rId17"/>
    <p:sldId id="293" r:id="rId18"/>
    <p:sldId id="294" r:id="rId19"/>
    <p:sldId id="295" r:id="rId20"/>
    <p:sldId id="296" r:id="rId21"/>
    <p:sldId id="297" r:id="rId22"/>
    <p:sldId id="298" r:id="rId23"/>
    <p:sldId id="299" r:id="rId24"/>
    <p:sldId id="300" r:id="rId25"/>
    <p:sldId id="301" r:id="rId26"/>
    <p:sldId id="302" r:id="rId27"/>
    <p:sldId id="303" r:id="rId28"/>
    <p:sldId id="304" r:id="rId29"/>
    <p:sldId id="305" r:id="rId30"/>
    <p:sldId id="306" r:id="rId31"/>
    <p:sldId id="307" r:id="rId32"/>
    <p:sldId id="308" r:id="rId33"/>
    <p:sldId id="309" r:id="rId34"/>
    <p:sldId id="310"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55660"/>
    <a:srgbClr val="FF3300"/>
    <a:srgbClr val="282E1F"/>
    <a:srgbClr val="303227"/>
    <a:srgbClr val="8A8865"/>
    <a:srgbClr val="3A2B20"/>
    <a:srgbClr val="2E251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8684C-0C55-45E8-80E2-B6E8564480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959AFD-3D78-4A01-8925-1D85824F08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70670F8-311E-4B49-BC74-E855B9164244}"/>
              </a:ext>
            </a:extLst>
          </p:cNvPr>
          <p:cNvSpPr>
            <a:spLocks noGrp="1"/>
          </p:cNvSpPr>
          <p:nvPr>
            <p:ph type="dt" sz="half" idx="10"/>
          </p:nvPr>
        </p:nvSpPr>
        <p:spPr/>
        <p:txBody>
          <a:bodyPr/>
          <a:lstStyle/>
          <a:p>
            <a:fld id="{B2D8B8F1-9098-4AF8-9193-4142E79ED368}" type="datetimeFigureOut">
              <a:rPr lang="en-US" smtClean="0"/>
              <a:t>9/3/2023</a:t>
            </a:fld>
            <a:endParaRPr lang="en-US"/>
          </a:p>
        </p:txBody>
      </p:sp>
      <p:sp>
        <p:nvSpPr>
          <p:cNvPr id="5" name="Footer Placeholder 4">
            <a:extLst>
              <a:ext uri="{FF2B5EF4-FFF2-40B4-BE49-F238E27FC236}">
                <a16:creationId xmlns:a16="http://schemas.microsoft.com/office/drawing/2014/main" id="{D43EDB2F-2BCC-4AFA-9AA9-1052518987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D2967A-33EB-44A1-9AED-0D0E10EC6426}"/>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199407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A3C18-130F-42B0-859F-70F981A259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2CF9B8B-D46E-485F-8D04-72EEB896FF8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3405FC-81DF-4CA2-B648-F2209D03D50C}"/>
              </a:ext>
            </a:extLst>
          </p:cNvPr>
          <p:cNvSpPr>
            <a:spLocks noGrp="1"/>
          </p:cNvSpPr>
          <p:nvPr>
            <p:ph type="dt" sz="half" idx="10"/>
          </p:nvPr>
        </p:nvSpPr>
        <p:spPr/>
        <p:txBody>
          <a:bodyPr/>
          <a:lstStyle/>
          <a:p>
            <a:fld id="{B2D8B8F1-9098-4AF8-9193-4142E79ED368}" type="datetimeFigureOut">
              <a:rPr lang="en-US" smtClean="0"/>
              <a:t>9/3/2023</a:t>
            </a:fld>
            <a:endParaRPr lang="en-US"/>
          </a:p>
        </p:txBody>
      </p:sp>
      <p:sp>
        <p:nvSpPr>
          <p:cNvPr id="5" name="Footer Placeholder 4">
            <a:extLst>
              <a:ext uri="{FF2B5EF4-FFF2-40B4-BE49-F238E27FC236}">
                <a16:creationId xmlns:a16="http://schemas.microsoft.com/office/drawing/2014/main" id="{120DCF02-BBFD-4F34-B66C-A8561920F2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AFAF25-6F7C-474E-A97D-8BA644BD32DC}"/>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542148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D04279-96E9-4F51-B1C5-9A0BA52C18B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AC7D03E-60BE-43EB-B18C-EB0839287F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783B66-F024-4F26-879F-DC5959A934F1}"/>
              </a:ext>
            </a:extLst>
          </p:cNvPr>
          <p:cNvSpPr>
            <a:spLocks noGrp="1"/>
          </p:cNvSpPr>
          <p:nvPr>
            <p:ph type="dt" sz="half" idx="10"/>
          </p:nvPr>
        </p:nvSpPr>
        <p:spPr/>
        <p:txBody>
          <a:bodyPr/>
          <a:lstStyle/>
          <a:p>
            <a:fld id="{B2D8B8F1-9098-4AF8-9193-4142E79ED368}" type="datetimeFigureOut">
              <a:rPr lang="en-US" smtClean="0"/>
              <a:t>9/3/2023</a:t>
            </a:fld>
            <a:endParaRPr lang="en-US"/>
          </a:p>
        </p:txBody>
      </p:sp>
      <p:sp>
        <p:nvSpPr>
          <p:cNvPr id="5" name="Footer Placeholder 4">
            <a:extLst>
              <a:ext uri="{FF2B5EF4-FFF2-40B4-BE49-F238E27FC236}">
                <a16:creationId xmlns:a16="http://schemas.microsoft.com/office/drawing/2014/main" id="{C2777EBA-E220-4A6D-9711-2260C64B23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709902-918D-4B5A-BE0B-8747C9F9858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064583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469F0-209E-4DAF-95E0-C9D6667C734B}"/>
              </a:ext>
            </a:extLst>
          </p:cNvPr>
          <p:cNvSpPr>
            <a:spLocks noGrp="1"/>
          </p:cNvSpPr>
          <p:nvPr>
            <p:ph type="title"/>
          </p:nvPr>
        </p:nvSpPr>
        <p:spPr/>
        <p:txBody>
          <a:bodyPr/>
          <a:lstStyle>
            <a:lvl1pPr>
              <a:defRPr>
                <a:latin typeface="+mj-lt"/>
              </a:defRPr>
            </a:lvl1pPr>
          </a:lstStyle>
          <a:p>
            <a:r>
              <a:rPr lang="en-US" dirty="0"/>
              <a:t>Click to edit Master title style</a:t>
            </a:r>
          </a:p>
        </p:txBody>
      </p:sp>
      <p:sp>
        <p:nvSpPr>
          <p:cNvPr id="3" name="Content Placeholder 2">
            <a:extLst>
              <a:ext uri="{FF2B5EF4-FFF2-40B4-BE49-F238E27FC236}">
                <a16:creationId xmlns:a16="http://schemas.microsoft.com/office/drawing/2014/main" id="{D0CAE664-B815-4EBC-B42F-138ADE9F57E2}"/>
              </a:ext>
            </a:extLst>
          </p:cNvPr>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290E768-88F0-40D9-B264-E740B0C81F27}"/>
              </a:ext>
            </a:extLst>
          </p:cNvPr>
          <p:cNvSpPr>
            <a:spLocks noGrp="1"/>
          </p:cNvSpPr>
          <p:nvPr>
            <p:ph type="dt" sz="half" idx="10"/>
          </p:nvPr>
        </p:nvSpPr>
        <p:spPr/>
        <p:txBody>
          <a:bodyPr/>
          <a:lstStyle/>
          <a:p>
            <a:fld id="{B2D8B8F1-9098-4AF8-9193-4142E79ED368}" type="datetimeFigureOut">
              <a:rPr lang="en-US" smtClean="0"/>
              <a:t>9/3/2023</a:t>
            </a:fld>
            <a:endParaRPr lang="en-US"/>
          </a:p>
        </p:txBody>
      </p:sp>
      <p:sp>
        <p:nvSpPr>
          <p:cNvPr id="5" name="Footer Placeholder 4">
            <a:extLst>
              <a:ext uri="{FF2B5EF4-FFF2-40B4-BE49-F238E27FC236}">
                <a16:creationId xmlns:a16="http://schemas.microsoft.com/office/drawing/2014/main" id="{4859A2B6-8DA0-478E-95BF-615F2D6C9A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F6EA12-FA3D-4A6F-AC50-7CB6CEE8F80B}"/>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1569117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0FB5F-9710-42EB-9CAC-E9F83C6E97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32C872-3CFA-4E36-92E7-7103490E36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45EBD4-3AC9-45CB-9C63-502DEAE85469}"/>
              </a:ext>
            </a:extLst>
          </p:cNvPr>
          <p:cNvSpPr>
            <a:spLocks noGrp="1"/>
          </p:cNvSpPr>
          <p:nvPr>
            <p:ph type="dt" sz="half" idx="10"/>
          </p:nvPr>
        </p:nvSpPr>
        <p:spPr/>
        <p:txBody>
          <a:bodyPr/>
          <a:lstStyle/>
          <a:p>
            <a:fld id="{B2D8B8F1-9098-4AF8-9193-4142E79ED368}" type="datetimeFigureOut">
              <a:rPr lang="en-US" smtClean="0"/>
              <a:t>9/3/2023</a:t>
            </a:fld>
            <a:endParaRPr lang="en-US"/>
          </a:p>
        </p:txBody>
      </p:sp>
      <p:sp>
        <p:nvSpPr>
          <p:cNvPr id="5" name="Footer Placeholder 4">
            <a:extLst>
              <a:ext uri="{FF2B5EF4-FFF2-40B4-BE49-F238E27FC236}">
                <a16:creationId xmlns:a16="http://schemas.microsoft.com/office/drawing/2014/main" id="{4E4164B2-4293-4C8B-992F-5CC36C5B13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DE91A7-7B35-4C93-B316-FC3DE1EAFE83}"/>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370845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9AE7B-27D2-4C44-B204-4D5B25CB69D0}"/>
              </a:ext>
            </a:extLst>
          </p:cNvPr>
          <p:cNvSpPr>
            <a:spLocks noGrp="1"/>
          </p:cNvSpPr>
          <p:nvPr>
            <p:ph type="title"/>
          </p:nvPr>
        </p:nvSpPr>
        <p:spPr/>
        <p:txBody>
          <a:bodyPr/>
          <a:lstStyle>
            <a:lvl1pPr algn="ctr">
              <a:defRPr/>
            </a:lvl1pPr>
          </a:lstStyle>
          <a:p>
            <a:r>
              <a:rPr lang="en-US" dirty="0"/>
              <a:t>Click to edit Master title style</a:t>
            </a:r>
          </a:p>
        </p:txBody>
      </p:sp>
      <p:sp>
        <p:nvSpPr>
          <p:cNvPr id="3" name="Content Placeholder 2">
            <a:extLst>
              <a:ext uri="{FF2B5EF4-FFF2-40B4-BE49-F238E27FC236}">
                <a16:creationId xmlns:a16="http://schemas.microsoft.com/office/drawing/2014/main" id="{8E1AA215-F25E-451D-9524-30FFDDC306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D9D64EB-3A19-4D96-8E04-FEF33A31E9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CF5120-129F-4DDD-9119-C8F6B35B8439}"/>
              </a:ext>
            </a:extLst>
          </p:cNvPr>
          <p:cNvSpPr>
            <a:spLocks noGrp="1"/>
          </p:cNvSpPr>
          <p:nvPr>
            <p:ph type="dt" sz="half" idx="10"/>
          </p:nvPr>
        </p:nvSpPr>
        <p:spPr/>
        <p:txBody>
          <a:bodyPr/>
          <a:lstStyle/>
          <a:p>
            <a:fld id="{B2D8B8F1-9098-4AF8-9193-4142E79ED368}" type="datetimeFigureOut">
              <a:rPr lang="en-US" smtClean="0"/>
              <a:t>9/3/2023</a:t>
            </a:fld>
            <a:endParaRPr lang="en-US"/>
          </a:p>
        </p:txBody>
      </p:sp>
      <p:sp>
        <p:nvSpPr>
          <p:cNvPr id="6" name="Footer Placeholder 5">
            <a:extLst>
              <a:ext uri="{FF2B5EF4-FFF2-40B4-BE49-F238E27FC236}">
                <a16:creationId xmlns:a16="http://schemas.microsoft.com/office/drawing/2014/main" id="{BB26E8A7-376D-42EF-89A1-E1B3B11122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117E5E-12E5-41D3-BF0C-E8C6F23C329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612143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EF9CF-694E-46EB-8D5D-6443C24BCEC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5D5EAC9-8E87-4B30-800B-A09A95C500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1F14CE9-9C06-4FC6-AF2D-8050426EA9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28D84BD-3244-4ACC-8880-C2B9263ECA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5E0583-3A54-4438-8037-35B81C41ECE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502BAE4-1B6F-492E-92EE-B06404D7BD29}"/>
              </a:ext>
            </a:extLst>
          </p:cNvPr>
          <p:cNvSpPr>
            <a:spLocks noGrp="1"/>
          </p:cNvSpPr>
          <p:nvPr>
            <p:ph type="dt" sz="half" idx="10"/>
          </p:nvPr>
        </p:nvSpPr>
        <p:spPr/>
        <p:txBody>
          <a:bodyPr/>
          <a:lstStyle/>
          <a:p>
            <a:fld id="{B2D8B8F1-9098-4AF8-9193-4142E79ED368}" type="datetimeFigureOut">
              <a:rPr lang="en-US" smtClean="0"/>
              <a:t>9/3/2023</a:t>
            </a:fld>
            <a:endParaRPr lang="en-US"/>
          </a:p>
        </p:txBody>
      </p:sp>
      <p:sp>
        <p:nvSpPr>
          <p:cNvPr id="8" name="Footer Placeholder 7">
            <a:extLst>
              <a:ext uri="{FF2B5EF4-FFF2-40B4-BE49-F238E27FC236}">
                <a16:creationId xmlns:a16="http://schemas.microsoft.com/office/drawing/2014/main" id="{4DA55760-865F-4EC1-B3E9-21F6A7B8C6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8BA8295-4E33-48F2-9183-FDC0A9D4A2B4}"/>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1334637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1D2E7-6BE1-4C3C-BB32-C8E3FB40E85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C0FB3EF-D215-48C0-BFA3-BB904CB1D683}"/>
              </a:ext>
            </a:extLst>
          </p:cNvPr>
          <p:cNvSpPr>
            <a:spLocks noGrp="1"/>
          </p:cNvSpPr>
          <p:nvPr>
            <p:ph type="dt" sz="half" idx="10"/>
          </p:nvPr>
        </p:nvSpPr>
        <p:spPr/>
        <p:txBody>
          <a:bodyPr/>
          <a:lstStyle/>
          <a:p>
            <a:fld id="{B2D8B8F1-9098-4AF8-9193-4142E79ED368}" type="datetimeFigureOut">
              <a:rPr lang="en-US" smtClean="0"/>
              <a:t>9/3/2023</a:t>
            </a:fld>
            <a:endParaRPr lang="en-US"/>
          </a:p>
        </p:txBody>
      </p:sp>
      <p:sp>
        <p:nvSpPr>
          <p:cNvPr id="4" name="Footer Placeholder 3">
            <a:extLst>
              <a:ext uri="{FF2B5EF4-FFF2-40B4-BE49-F238E27FC236}">
                <a16:creationId xmlns:a16="http://schemas.microsoft.com/office/drawing/2014/main" id="{85FDC419-E590-4127-AE7E-78533AABC72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ACFBF6F-B2E0-4A83-99AF-203A79EEA2B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779243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3801F5-3691-4936-A9DB-3B50E7F4E24E}"/>
              </a:ext>
            </a:extLst>
          </p:cNvPr>
          <p:cNvSpPr>
            <a:spLocks noGrp="1"/>
          </p:cNvSpPr>
          <p:nvPr>
            <p:ph type="dt" sz="half" idx="10"/>
          </p:nvPr>
        </p:nvSpPr>
        <p:spPr/>
        <p:txBody>
          <a:bodyPr/>
          <a:lstStyle/>
          <a:p>
            <a:fld id="{B2D8B8F1-9098-4AF8-9193-4142E79ED368}" type="datetimeFigureOut">
              <a:rPr lang="en-US" smtClean="0"/>
              <a:t>9/3/2023</a:t>
            </a:fld>
            <a:endParaRPr lang="en-US"/>
          </a:p>
        </p:txBody>
      </p:sp>
      <p:sp>
        <p:nvSpPr>
          <p:cNvPr id="3" name="Footer Placeholder 2">
            <a:extLst>
              <a:ext uri="{FF2B5EF4-FFF2-40B4-BE49-F238E27FC236}">
                <a16:creationId xmlns:a16="http://schemas.microsoft.com/office/drawing/2014/main" id="{9416DA89-FBDB-48E3-8464-9BF43DE73B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94D0653-BF4F-4E4A-AF27-531149A4A6E2}"/>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457772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C101B-8707-4105-A773-F19C64E26A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EA59C5-B0F8-4415-9030-83C6AEBA1F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E42D337-B170-409B-8D9D-FB9510EAF7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C0C73C-A2AB-443F-AC03-DEC8F794930D}"/>
              </a:ext>
            </a:extLst>
          </p:cNvPr>
          <p:cNvSpPr>
            <a:spLocks noGrp="1"/>
          </p:cNvSpPr>
          <p:nvPr>
            <p:ph type="dt" sz="half" idx="10"/>
          </p:nvPr>
        </p:nvSpPr>
        <p:spPr/>
        <p:txBody>
          <a:bodyPr/>
          <a:lstStyle/>
          <a:p>
            <a:fld id="{B2D8B8F1-9098-4AF8-9193-4142E79ED368}" type="datetimeFigureOut">
              <a:rPr lang="en-US" smtClean="0"/>
              <a:t>9/3/2023</a:t>
            </a:fld>
            <a:endParaRPr lang="en-US"/>
          </a:p>
        </p:txBody>
      </p:sp>
      <p:sp>
        <p:nvSpPr>
          <p:cNvPr id="6" name="Footer Placeholder 5">
            <a:extLst>
              <a:ext uri="{FF2B5EF4-FFF2-40B4-BE49-F238E27FC236}">
                <a16:creationId xmlns:a16="http://schemas.microsoft.com/office/drawing/2014/main" id="{1A971F78-3166-4B8A-9502-EC07C5783B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1B8C20-7918-45E9-AB23-66137F7066C2}"/>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359010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0EC0A-47F3-4B4B-B12C-C092935CD6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B4359DC-1BF9-41CE-88C8-17CAC99835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D7B6E05-E329-4A53-8A7F-8E5328B972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3F0B44-24FB-40EC-B34A-5520714F50FF}"/>
              </a:ext>
            </a:extLst>
          </p:cNvPr>
          <p:cNvSpPr>
            <a:spLocks noGrp="1"/>
          </p:cNvSpPr>
          <p:nvPr>
            <p:ph type="dt" sz="half" idx="10"/>
          </p:nvPr>
        </p:nvSpPr>
        <p:spPr/>
        <p:txBody>
          <a:bodyPr/>
          <a:lstStyle/>
          <a:p>
            <a:fld id="{B2D8B8F1-9098-4AF8-9193-4142E79ED368}" type="datetimeFigureOut">
              <a:rPr lang="en-US" smtClean="0"/>
              <a:t>9/3/2023</a:t>
            </a:fld>
            <a:endParaRPr lang="en-US"/>
          </a:p>
        </p:txBody>
      </p:sp>
      <p:sp>
        <p:nvSpPr>
          <p:cNvPr id="6" name="Footer Placeholder 5">
            <a:extLst>
              <a:ext uri="{FF2B5EF4-FFF2-40B4-BE49-F238E27FC236}">
                <a16:creationId xmlns:a16="http://schemas.microsoft.com/office/drawing/2014/main" id="{F987F805-D3E1-4103-9466-7B651037C0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E47A20-271C-4FA0-963C-6D8BF93005D5}"/>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878753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795B85-C0D8-4DE0-AD78-DA04317DE646}"/>
              </a:ext>
            </a:extLst>
          </p:cNvPr>
          <p:cNvSpPr>
            <a:spLocks noGrp="1"/>
          </p:cNvSpPr>
          <p:nvPr>
            <p:ph type="title"/>
          </p:nvPr>
        </p:nvSpPr>
        <p:spPr>
          <a:xfrm>
            <a:off x="838200" y="365125"/>
            <a:ext cx="10515600" cy="1325563"/>
          </a:xfrm>
          <a:prstGeom prst="rect">
            <a:avLst/>
          </a:prstGeom>
          <a:solidFill>
            <a:srgbClr val="055660">
              <a:alpha val="12000"/>
            </a:srgbClr>
          </a:solidFill>
          <a:ln>
            <a:solidFill>
              <a:srgbClr val="055660"/>
            </a:solidFill>
          </a:ln>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21DE59A7-94E0-4AFA-9372-F02AFA91D8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0B32D40-1B6B-4889-9BE1-148ECADB96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D8B8F1-9098-4AF8-9193-4142E79ED368}" type="datetimeFigureOut">
              <a:rPr lang="en-US" smtClean="0"/>
              <a:t>9/3/2023</a:t>
            </a:fld>
            <a:endParaRPr lang="en-US"/>
          </a:p>
        </p:txBody>
      </p:sp>
      <p:sp>
        <p:nvSpPr>
          <p:cNvPr id="5" name="Footer Placeholder 4">
            <a:extLst>
              <a:ext uri="{FF2B5EF4-FFF2-40B4-BE49-F238E27FC236}">
                <a16:creationId xmlns:a16="http://schemas.microsoft.com/office/drawing/2014/main" id="{11FC3B06-BBB1-43B0-85D4-3FB95F92CC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F202870-6B3E-49DE-99E0-B40A1DE336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9ACE13-1B56-4700-A513-8157BAA78198}" type="slidenum">
              <a:rPr lang="en-US" smtClean="0"/>
              <a:t>‹#›</a:t>
            </a:fld>
            <a:endParaRPr lang="en-US"/>
          </a:p>
        </p:txBody>
      </p:sp>
    </p:spTree>
    <p:extLst>
      <p:ext uri="{BB962C8B-B14F-4D97-AF65-F5344CB8AC3E}">
        <p14:creationId xmlns:p14="http://schemas.microsoft.com/office/powerpoint/2010/main" val="2231010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4400" kern="1200">
          <a:solidFill>
            <a:srgbClr val="055660"/>
          </a:solidFill>
          <a:latin typeface="+mj-lt"/>
          <a:ea typeface="Adobe Gothic Std B" panose="020B0800000000000000" pitchFamily="34"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Adobe Gothic Std B" panose="020B0800000000000000" pitchFamily="34"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Adobe Gothic Std B" panose="020B0800000000000000" pitchFamily="34"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Adobe Gothic Std B" panose="020B0800000000000000" pitchFamily="34"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Adobe Gothic Std B" panose="020B0800000000000000" pitchFamily="34"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Adobe Gothic Std B" panose="020B0800000000000000"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8378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2F8B1-6C43-2471-9CAC-925FF9859939}"/>
              </a:ext>
            </a:extLst>
          </p:cNvPr>
          <p:cNvSpPr>
            <a:spLocks noGrp="1"/>
          </p:cNvSpPr>
          <p:nvPr>
            <p:ph type="title"/>
          </p:nvPr>
        </p:nvSpPr>
        <p:spPr/>
        <p:txBody>
          <a:bodyPr/>
          <a:lstStyle/>
          <a:p>
            <a:r>
              <a:rPr lang="en-US" dirty="0"/>
              <a:t>Titus 2:11-14</a:t>
            </a:r>
          </a:p>
        </p:txBody>
      </p:sp>
      <p:sp>
        <p:nvSpPr>
          <p:cNvPr id="3" name="Content Placeholder 2">
            <a:extLst>
              <a:ext uri="{FF2B5EF4-FFF2-40B4-BE49-F238E27FC236}">
                <a16:creationId xmlns:a16="http://schemas.microsoft.com/office/drawing/2014/main" id="{9C3BFE4E-3444-5095-8D31-2BBAB6C7B48E}"/>
              </a:ext>
            </a:extLst>
          </p:cNvPr>
          <p:cNvSpPr>
            <a:spLocks noGrp="1"/>
          </p:cNvSpPr>
          <p:nvPr>
            <p:ph idx="1"/>
          </p:nvPr>
        </p:nvSpPr>
        <p:spPr/>
        <p:txBody>
          <a:bodyPr>
            <a:normAutofit/>
          </a:bodyPr>
          <a:lstStyle/>
          <a:p>
            <a:r>
              <a:rPr lang="en-US" dirty="0">
                <a:solidFill>
                  <a:srgbClr val="FF0000"/>
                </a:solidFill>
                <a:latin typeface="+mj-lt"/>
              </a:rPr>
              <a:t>“For the grace of God has appeared, bringing salvation for all people, </a:t>
            </a:r>
            <a:r>
              <a:rPr lang="en-US" dirty="0">
                <a:solidFill>
                  <a:srgbClr val="055660"/>
                </a:solidFill>
                <a:latin typeface="+mj-lt"/>
              </a:rPr>
              <a:t>training us to renounce ungodliness and worldly passions, </a:t>
            </a:r>
            <a:r>
              <a:rPr lang="en-US" dirty="0"/>
              <a:t>and to live self-controlled, upright, and godly lives in the present age, waiting for our blessed hope, the appearing of the glory of our great God and Savior Jesus Christ, who gave himself for us to redeem us from all lawlessness and to purify for himself a people for his own possession who are zealous for good works” (Tit. 2:11-14):</a:t>
            </a:r>
          </a:p>
          <a:p>
            <a:pPr lvl="1"/>
            <a:r>
              <a:rPr lang="en-US" dirty="0"/>
              <a:t>Offered salvation to every man.</a:t>
            </a:r>
          </a:p>
          <a:p>
            <a:pPr lvl="1"/>
            <a:r>
              <a:rPr lang="en-US" dirty="0"/>
              <a:t>Taught us to deny ungodliness and worldly lust.</a:t>
            </a:r>
          </a:p>
        </p:txBody>
      </p:sp>
    </p:spTree>
    <p:extLst>
      <p:ext uri="{BB962C8B-B14F-4D97-AF65-F5344CB8AC3E}">
        <p14:creationId xmlns:p14="http://schemas.microsoft.com/office/powerpoint/2010/main" val="715381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2F8B1-6C43-2471-9CAC-925FF9859939}"/>
              </a:ext>
            </a:extLst>
          </p:cNvPr>
          <p:cNvSpPr>
            <a:spLocks noGrp="1"/>
          </p:cNvSpPr>
          <p:nvPr>
            <p:ph type="title"/>
          </p:nvPr>
        </p:nvSpPr>
        <p:spPr/>
        <p:txBody>
          <a:bodyPr/>
          <a:lstStyle/>
          <a:p>
            <a:r>
              <a:rPr lang="en-US" dirty="0"/>
              <a:t>Titus 2:11-14</a:t>
            </a:r>
          </a:p>
        </p:txBody>
      </p:sp>
      <p:sp>
        <p:nvSpPr>
          <p:cNvPr id="3" name="Content Placeholder 2">
            <a:extLst>
              <a:ext uri="{FF2B5EF4-FFF2-40B4-BE49-F238E27FC236}">
                <a16:creationId xmlns:a16="http://schemas.microsoft.com/office/drawing/2014/main" id="{9C3BFE4E-3444-5095-8D31-2BBAB6C7B48E}"/>
              </a:ext>
            </a:extLst>
          </p:cNvPr>
          <p:cNvSpPr>
            <a:spLocks noGrp="1"/>
          </p:cNvSpPr>
          <p:nvPr>
            <p:ph idx="1"/>
          </p:nvPr>
        </p:nvSpPr>
        <p:spPr/>
        <p:txBody>
          <a:bodyPr>
            <a:normAutofit/>
          </a:bodyPr>
          <a:lstStyle/>
          <a:p>
            <a:r>
              <a:rPr lang="en-US" dirty="0">
                <a:solidFill>
                  <a:srgbClr val="FF0000"/>
                </a:solidFill>
                <a:latin typeface="+mj-lt"/>
              </a:rPr>
              <a:t>“For the grace of God has appeared, bringing salvation for all people, </a:t>
            </a:r>
            <a:r>
              <a:rPr lang="en-US" dirty="0">
                <a:solidFill>
                  <a:srgbClr val="055660"/>
                </a:solidFill>
                <a:latin typeface="+mj-lt"/>
              </a:rPr>
              <a:t>training us to renounce ungodliness and worldly passions, </a:t>
            </a:r>
            <a:r>
              <a:rPr lang="en-US" dirty="0">
                <a:solidFill>
                  <a:schemeClr val="accent6">
                    <a:lumMod val="50000"/>
                  </a:schemeClr>
                </a:solidFill>
                <a:latin typeface="+mj-lt"/>
              </a:rPr>
              <a:t>and to live self-controlled, upright, and godly lives in the present age</a:t>
            </a:r>
            <a:r>
              <a:rPr lang="en-US" dirty="0"/>
              <a:t>, waiting for our blessed hope, the appearing of the glory of our great God and Savior Jesus Christ, who gave himself for us to redeem us from all lawlessness and to purify for himself a people for his own possession who are zealous for good works” (Tit. 2:11-14):</a:t>
            </a:r>
          </a:p>
          <a:p>
            <a:pPr lvl="1"/>
            <a:r>
              <a:rPr lang="en-US" dirty="0"/>
              <a:t>Offered salvation to every man.</a:t>
            </a:r>
          </a:p>
          <a:p>
            <a:pPr lvl="1"/>
            <a:r>
              <a:rPr lang="en-US" dirty="0"/>
              <a:t>Taught us to deny ungodliness and worldly lust.</a:t>
            </a:r>
          </a:p>
          <a:p>
            <a:pPr lvl="1"/>
            <a:r>
              <a:rPr lang="en-US" dirty="0"/>
              <a:t>Taught us to live soberly, righteously and godly.</a:t>
            </a:r>
          </a:p>
        </p:txBody>
      </p:sp>
    </p:spTree>
    <p:extLst>
      <p:ext uri="{BB962C8B-B14F-4D97-AF65-F5344CB8AC3E}">
        <p14:creationId xmlns:p14="http://schemas.microsoft.com/office/powerpoint/2010/main" val="28815004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2F8B1-6C43-2471-9CAC-925FF9859939}"/>
              </a:ext>
            </a:extLst>
          </p:cNvPr>
          <p:cNvSpPr>
            <a:spLocks noGrp="1"/>
          </p:cNvSpPr>
          <p:nvPr>
            <p:ph type="title"/>
          </p:nvPr>
        </p:nvSpPr>
        <p:spPr/>
        <p:txBody>
          <a:bodyPr/>
          <a:lstStyle/>
          <a:p>
            <a:r>
              <a:rPr lang="en-US" dirty="0"/>
              <a:t>Titus 2:11-14</a:t>
            </a:r>
          </a:p>
        </p:txBody>
      </p:sp>
      <p:sp>
        <p:nvSpPr>
          <p:cNvPr id="3" name="Content Placeholder 2">
            <a:extLst>
              <a:ext uri="{FF2B5EF4-FFF2-40B4-BE49-F238E27FC236}">
                <a16:creationId xmlns:a16="http://schemas.microsoft.com/office/drawing/2014/main" id="{9C3BFE4E-3444-5095-8D31-2BBAB6C7B48E}"/>
              </a:ext>
            </a:extLst>
          </p:cNvPr>
          <p:cNvSpPr>
            <a:spLocks noGrp="1"/>
          </p:cNvSpPr>
          <p:nvPr>
            <p:ph idx="1"/>
          </p:nvPr>
        </p:nvSpPr>
        <p:spPr/>
        <p:txBody>
          <a:bodyPr>
            <a:normAutofit lnSpcReduction="10000"/>
          </a:bodyPr>
          <a:lstStyle/>
          <a:p>
            <a:r>
              <a:rPr lang="en-US" dirty="0">
                <a:solidFill>
                  <a:srgbClr val="FF0000"/>
                </a:solidFill>
                <a:latin typeface="+mj-lt"/>
              </a:rPr>
              <a:t>“For the grace of God has appeared, bringing salvation for all people, </a:t>
            </a:r>
            <a:r>
              <a:rPr lang="en-US" dirty="0">
                <a:solidFill>
                  <a:srgbClr val="055660"/>
                </a:solidFill>
                <a:latin typeface="+mj-lt"/>
              </a:rPr>
              <a:t>training us to renounce ungodliness and worldly passions, </a:t>
            </a:r>
            <a:r>
              <a:rPr lang="en-US" dirty="0">
                <a:solidFill>
                  <a:schemeClr val="accent6">
                    <a:lumMod val="50000"/>
                  </a:schemeClr>
                </a:solidFill>
                <a:latin typeface="+mj-lt"/>
              </a:rPr>
              <a:t>and to live self-controlled, upright, and godly lives in the present age</a:t>
            </a:r>
            <a:r>
              <a:rPr lang="en-US" dirty="0"/>
              <a:t>, </a:t>
            </a:r>
            <a:r>
              <a:rPr lang="en-US" dirty="0">
                <a:solidFill>
                  <a:schemeClr val="accent5">
                    <a:lumMod val="50000"/>
                  </a:schemeClr>
                </a:solidFill>
                <a:latin typeface="+mj-lt"/>
              </a:rPr>
              <a:t>waiting for our blessed hope</a:t>
            </a:r>
            <a:r>
              <a:rPr lang="en-US" dirty="0"/>
              <a:t>, the appearing of the glory of our great God and Savior Jesus Christ, who gave himself for us to redeem us from all lawlessness and to purify for himself a people for his own possession who are zealous for good works” (Tit. 2:11-14):</a:t>
            </a:r>
          </a:p>
          <a:p>
            <a:pPr lvl="1"/>
            <a:r>
              <a:rPr lang="en-US" dirty="0"/>
              <a:t>Offered salvation to every man.</a:t>
            </a:r>
          </a:p>
          <a:p>
            <a:pPr lvl="1"/>
            <a:r>
              <a:rPr lang="en-US" dirty="0"/>
              <a:t>Taught us to deny ungodliness and worldly lust.</a:t>
            </a:r>
          </a:p>
          <a:p>
            <a:pPr lvl="1"/>
            <a:r>
              <a:rPr lang="en-US" dirty="0"/>
              <a:t>Taught us to live soberly, righteously and godly.</a:t>
            </a:r>
          </a:p>
          <a:p>
            <a:pPr lvl="1"/>
            <a:r>
              <a:rPr lang="en-US" dirty="0"/>
              <a:t>Taught us to await the Lord’s coming.</a:t>
            </a:r>
          </a:p>
        </p:txBody>
      </p:sp>
    </p:spTree>
    <p:extLst>
      <p:ext uri="{BB962C8B-B14F-4D97-AF65-F5344CB8AC3E}">
        <p14:creationId xmlns:p14="http://schemas.microsoft.com/office/powerpoint/2010/main" val="20652528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5" name="Rectangle 2054">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2050" name="Picture 2" descr="What Do We Know about the Nails Used to Crucify Jesus?">
            <a:extLst>
              <a:ext uri="{FF2B5EF4-FFF2-40B4-BE49-F238E27FC236}">
                <a16:creationId xmlns:a16="http://schemas.microsoft.com/office/drawing/2014/main" id="{10C097B8-13B6-0AC9-6995-188A613E3D6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7093" b="-1"/>
          <a:stretch/>
        </p:blipFill>
        <p:spPr bwMode="auto">
          <a:xfrm>
            <a:off x="20"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EBF391CD-ECFD-48C9-F32D-C736C4EF0D6E}"/>
              </a:ext>
            </a:extLst>
          </p:cNvPr>
          <p:cNvSpPr txBox="1"/>
          <p:nvPr/>
        </p:nvSpPr>
        <p:spPr>
          <a:xfrm>
            <a:off x="6096000" y="1168924"/>
            <a:ext cx="5282153" cy="2308324"/>
          </a:xfrm>
          <a:prstGeom prst="rect">
            <a:avLst/>
          </a:prstGeom>
          <a:noFill/>
        </p:spPr>
        <p:txBody>
          <a:bodyPr wrap="square" rtlCol="0">
            <a:spAutoFit/>
          </a:bodyPr>
          <a:lstStyle/>
          <a:p>
            <a:pPr algn="ctr"/>
            <a:r>
              <a:rPr lang="en-US" sz="7200" dirty="0">
                <a:solidFill>
                  <a:srgbClr val="055660"/>
                </a:solidFill>
                <a:latin typeface="Work Sans SemiBold" panose="00000700000000000000" pitchFamily="2" charset="0"/>
              </a:rPr>
              <a:t>The Grace of God</a:t>
            </a:r>
          </a:p>
        </p:txBody>
      </p:sp>
      <p:sp>
        <p:nvSpPr>
          <p:cNvPr id="3" name="TextBox 2">
            <a:extLst>
              <a:ext uri="{FF2B5EF4-FFF2-40B4-BE49-F238E27FC236}">
                <a16:creationId xmlns:a16="http://schemas.microsoft.com/office/drawing/2014/main" id="{1C7B8A6D-3E62-DD91-F7CF-9D68223FDFAB}"/>
              </a:ext>
            </a:extLst>
          </p:cNvPr>
          <p:cNvSpPr txBox="1"/>
          <p:nvPr/>
        </p:nvSpPr>
        <p:spPr>
          <a:xfrm>
            <a:off x="5310909" y="5514110"/>
            <a:ext cx="6410036" cy="584775"/>
          </a:xfrm>
          <a:prstGeom prst="rect">
            <a:avLst/>
          </a:prstGeom>
          <a:noFill/>
        </p:spPr>
        <p:txBody>
          <a:bodyPr wrap="square" rtlCol="0">
            <a:spAutoFit/>
          </a:bodyPr>
          <a:lstStyle/>
          <a:p>
            <a:pPr algn="r"/>
            <a:r>
              <a:rPr lang="en-US" sz="3200" dirty="0">
                <a:solidFill>
                  <a:srgbClr val="C00000"/>
                </a:solidFill>
                <a:latin typeface="+mj-lt"/>
              </a:rPr>
              <a:t>How the Grace of God Is Received</a:t>
            </a:r>
          </a:p>
        </p:txBody>
      </p:sp>
    </p:spTree>
    <p:extLst>
      <p:ext uri="{BB962C8B-B14F-4D97-AF65-F5344CB8AC3E}">
        <p14:creationId xmlns:p14="http://schemas.microsoft.com/office/powerpoint/2010/main" val="12016496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DB130-BB2E-A971-0BC8-D82A62C5BEC3}"/>
              </a:ext>
            </a:extLst>
          </p:cNvPr>
          <p:cNvSpPr>
            <a:spLocks noGrp="1"/>
          </p:cNvSpPr>
          <p:nvPr>
            <p:ph type="title"/>
          </p:nvPr>
        </p:nvSpPr>
        <p:spPr/>
        <p:txBody>
          <a:bodyPr/>
          <a:lstStyle/>
          <a:p>
            <a:r>
              <a:rPr lang="en-US" dirty="0"/>
              <a:t>Through the Preaching of the Gospel</a:t>
            </a:r>
          </a:p>
        </p:txBody>
      </p:sp>
      <p:sp>
        <p:nvSpPr>
          <p:cNvPr id="3" name="Content Placeholder 2">
            <a:extLst>
              <a:ext uri="{FF2B5EF4-FFF2-40B4-BE49-F238E27FC236}">
                <a16:creationId xmlns:a16="http://schemas.microsoft.com/office/drawing/2014/main" id="{A79BBF71-E843-C5A0-5A55-F0B43246DFFF}"/>
              </a:ext>
            </a:extLst>
          </p:cNvPr>
          <p:cNvSpPr>
            <a:spLocks noGrp="1"/>
          </p:cNvSpPr>
          <p:nvPr>
            <p:ph idx="1"/>
          </p:nvPr>
        </p:nvSpPr>
        <p:spPr/>
        <p:txBody>
          <a:bodyPr/>
          <a:lstStyle/>
          <a:p>
            <a:r>
              <a:rPr lang="en-US" dirty="0"/>
              <a:t>“For since, in the wisdom of God, the world did not know God through wisdom, </a:t>
            </a:r>
            <a:r>
              <a:rPr lang="en-US" dirty="0">
                <a:solidFill>
                  <a:srgbClr val="055660"/>
                </a:solidFill>
                <a:latin typeface="+mj-lt"/>
              </a:rPr>
              <a:t>it pleased God through the folly of what we preach to save those who believe</a:t>
            </a:r>
            <a:r>
              <a:rPr lang="en-US" dirty="0"/>
              <a:t>” (1 Cor. 1:21).</a:t>
            </a:r>
          </a:p>
        </p:txBody>
      </p:sp>
    </p:spTree>
    <p:extLst>
      <p:ext uri="{BB962C8B-B14F-4D97-AF65-F5344CB8AC3E}">
        <p14:creationId xmlns:p14="http://schemas.microsoft.com/office/powerpoint/2010/main" val="12077043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28830-3C70-5DDC-F971-3A8E67A38465}"/>
              </a:ext>
            </a:extLst>
          </p:cNvPr>
          <p:cNvSpPr>
            <a:spLocks noGrp="1"/>
          </p:cNvSpPr>
          <p:nvPr>
            <p:ph type="title"/>
          </p:nvPr>
        </p:nvSpPr>
        <p:spPr/>
        <p:txBody>
          <a:bodyPr/>
          <a:lstStyle/>
          <a:p>
            <a:r>
              <a:rPr lang="en-US" dirty="0"/>
              <a:t>How the Corinthians Were Saved</a:t>
            </a:r>
          </a:p>
        </p:txBody>
      </p:sp>
      <p:sp>
        <p:nvSpPr>
          <p:cNvPr id="3" name="Content Placeholder 2">
            <a:extLst>
              <a:ext uri="{FF2B5EF4-FFF2-40B4-BE49-F238E27FC236}">
                <a16:creationId xmlns:a16="http://schemas.microsoft.com/office/drawing/2014/main" id="{4FC3A2A6-BF7C-3B03-9952-B5AC441FB968}"/>
              </a:ext>
            </a:extLst>
          </p:cNvPr>
          <p:cNvSpPr>
            <a:spLocks noGrp="1"/>
          </p:cNvSpPr>
          <p:nvPr>
            <p:ph idx="1"/>
          </p:nvPr>
        </p:nvSpPr>
        <p:spPr/>
        <p:txBody>
          <a:bodyPr/>
          <a:lstStyle/>
          <a:p>
            <a:r>
              <a:rPr lang="en-US" dirty="0"/>
              <a:t>The conversion of the Corinthians is given very briefly in Acts: “Crispus, the ruler of the synagogue, believed in the Lord, together with his entire household. </a:t>
            </a:r>
            <a:r>
              <a:rPr lang="en-US" dirty="0">
                <a:solidFill>
                  <a:srgbClr val="055660"/>
                </a:solidFill>
                <a:latin typeface="+mj-lt"/>
              </a:rPr>
              <a:t>And many of the Corinthians hearing Paul believed and were baptized</a:t>
            </a:r>
            <a:r>
              <a:rPr lang="en-US" dirty="0"/>
              <a:t>.”</a:t>
            </a:r>
          </a:p>
        </p:txBody>
      </p:sp>
    </p:spTree>
    <p:extLst>
      <p:ext uri="{BB962C8B-B14F-4D97-AF65-F5344CB8AC3E}">
        <p14:creationId xmlns:p14="http://schemas.microsoft.com/office/powerpoint/2010/main" val="5423245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C8AF7-2448-B5F1-97CA-BD4DEAA86D45}"/>
              </a:ext>
            </a:extLst>
          </p:cNvPr>
          <p:cNvSpPr>
            <a:spLocks noGrp="1"/>
          </p:cNvSpPr>
          <p:nvPr>
            <p:ph type="title"/>
          </p:nvPr>
        </p:nvSpPr>
        <p:spPr/>
        <p:txBody>
          <a:bodyPr/>
          <a:lstStyle/>
          <a:p>
            <a:r>
              <a:rPr lang="en-US" dirty="0"/>
              <a:t>Paul Preached</a:t>
            </a:r>
          </a:p>
        </p:txBody>
      </p:sp>
      <p:sp>
        <p:nvSpPr>
          <p:cNvPr id="3" name="Content Placeholder 2">
            <a:extLst>
              <a:ext uri="{FF2B5EF4-FFF2-40B4-BE49-F238E27FC236}">
                <a16:creationId xmlns:a16="http://schemas.microsoft.com/office/drawing/2014/main" id="{FF87831F-61EA-56F5-6506-0E0C2AB7CCCB}"/>
              </a:ext>
            </a:extLst>
          </p:cNvPr>
          <p:cNvSpPr>
            <a:spLocks noGrp="1"/>
          </p:cNvSpPr>
          <p:nvPr>
            <p:ph idx="1"/>
          </p:nvPr>
        </p:nvSpPr>
        <p:spPr/>
        <p:txBody>
          <a:bodyPr/>
          <a:lstStyle/>
          <a:p>
            <a:r>
              <a:rPr lang="en-US" dirty="0"/>
              <a:t>Paul preached the pure word of God’s grace: </a:t>
            </a:r>
          </a:p>
          <a:p>
            <a:pPr lvl="1"/>
            <a:r>
              <a:rPr lang="en-US" dirty="0"/>
              <a:t>“And I, when I came to you, brothers, did not come proclaiming to you the testimony of God with lofty speech or wisdom. </a:t>
            </a:r>
            <a:r>
              <a:rPr lang="en-US" dirty="0">
                <a:solidFill>
                  <a:srgbClr val="055660"/>
                </a:solidFill>
                <a:latin typeface="+mj-lt"/>
              </a:rPr>
              <a:t>For I decided to know nothing among you except Jesus Christ and him crucified</a:t>
            </a:r>
            <a:r>
              <a:rPr lang="en-US" dirty="0"/>
              <a:t>. And I was with you in weakness and in fear and much trembling, and my speech and my message were not in plausible words of wisdom, but in demonstration of the Spirit and of power, </a:t>
            </a:r>
            <a:r>
              <a:rPr lang="en-US" dirty="0">
                <a:solidFill>
                  <a:srgbClr val="055660"/>
                </a:solidFill>
                <a:latin typeface="+mj-lt"/>
              </a:rPr>
              <a:t>so that your faith might not rest in the wisdom of men but in the power of God</a:t>
            </a:r>
            <a:r>
              <a:rPr lang="en-US" dirty="0"/>
              <a:t>” (1 Cor. 2:1-4).</a:t>
            </a:r>
          </a:p>
        </p:txBody>
      </p:sp>
    </p:spTree>
    <p:extLst>
      <p:ext uri="{BB962C8B-B14F-4D97-AF65-F5344CB8AC3E}">
        <p14:creationId xmlns:p14="http://schemas.microsoft.com/office/powerpoint/2010/main" val="14748716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232E2-47F4-E10A-28BA-1CB1F9BDD0F7}"/>
              </a:ext>
            </a:extLst>
          </p:cNvPr>
          <p:cNvSpPr>
            <a:spLocks noGrp="1"/>
          </p:cNvSpPr>
          <p:nvPr>
            <p:ph type="title"/>
          </p:nvPr>
        </p:nvSpPr>
        <p:spPr/>
        <p:txBody>
          <a:bodyPr/>
          <a:lstStyle/>
          <a:p>
            <a:r>
              <a:rPr lang="en-US" dirty="0"/>
              <a:t>The Corinthians Believed</a:t>
            </a:r>
          </a:p>
        </p:txBody>
      </p:sp>
      <p:sp>
        <p:nvSpPr>
          <p:cNvPr id="3" name="Content Placeholder 2">
            <a:extLst>
              <a:ext uri="{FF2B5EF4-FFF2-40B4-BE49-F238E27FC236}">
                <a16:creationId xmlns:a16="http://schemas.microsoft.com/office/drawing/2014/main" id="{6A2F57C9-F6CE-9D17-8E1C-9B0FBA2390EE}"/>
              </a:ext>
            </a:extLst>
          </p:cNvPr>
          <p:cNvSpPr>
            <a:spLocks noGrp="1"/>
          </p:cNvSpPr>
          <p:nvPr>
            <p:ph idx="1"/>
          </p:nvPr>
        </p:nvSpPr>
        <p:spPr>
          <a:xfrm>
            <a:off x="838200" y="1825624"/>
            <a:ext cx="10515600" cy="4879975"/>
          </a:xfrm>
        </p:spPr>
        <p:txBody>
          <a:bodyPr>
            <a:normAutofit fontScale="92500" lnSpcReduction="20000"/>
          </a:bodyPr>
          <a:lstStyle/>
          <a:p>
            <a:pPr marL="0" indent="0">
              <a:buNone/>
            </a:pPr>
            <a:r>
              <a:rPr lang="en-US" dirty="0"/>
              <a:t>“Now I would remind you, brothers, of the gospel I preached to you, </a:t>
            </a:r>
            <a:r>
              <a:rPr lang="en-US" dirty="0">
                <a:solidFill>
                  <a:srgbClr val="055660"/>
                </a:solidFill>
                <a:latin typeface="+mj-lt"/>
              </a:rPr>
              <a:t>which you received</a:t>
            </a:r>
            <a:r>
              <a:rPr lang="en-US" dirty="0"/>
              <a:t>, in which you stand, and by which you are being saved, if you hold fast to the word I preached to you—unless you believed in vain. For I delivered to you as of first importance what I also received: that Christ died for our sins in accordance with the Scriptures, that he was buried, that he was raised on the third day in accordance with the Scriptures, and that he appeared to Cephas, then to the twelve. Then he appeared to more than five hundred brothers at one time, most of whom are still alive, though some have fallen asleep. Then he appeared to James, then to all the apostles. Last of all, as to one untimely born, he appeared also to me. For I am the least of the apostles, unworthy to be called an apostle, because I persecuted the church of God. But by the grace of God I am what I am, and his grace toward me was not in vain. On the contrary, I worked harder than any of them, though it was not I, but the grace of God that is with me. Whether then it was I or they, so we preach and </a:t>
            </a:r>
            <a:r>
              <a:rPr lang="en-US" dirty="0">
                <a:solidFill>
                  <a:srgbClr val="055660"/>
                </a:solidFill>
                <a:latin typeface="+mj-lt"/>
              </a:rPr>
              <a:t>so you believed</a:t>
            </a:r>
            <a:r>
              <a:rPr lang="en-US" dirty="0"/>
              <a:t>” (1 Cor. 15:1-11).</a:t>
            </a:r>
          </a:p>
        </p:txBody>
      </p:sp>
    </p:spTree>
    <p:extLst>
      <p:ext uri="{BB962C8B-B14F-4D97-AF65-F5344CB8AC3E}">
        <p14:creationId xmlns:p14="http://schemas.microsoft.com/office/powerpoint/2010/main" val="39124271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B7421-C6B7-D406-FDF2-DD5E6F9D3D57}"/>
              </a:ext>
            </a:extLst>
          </p:cNvPr>
          <p:cNvSpPr>
            <a:spLocks noGrp="1"/>
          </p:cNvSpPr>
          <p:nvPr>
            <p:ph type="title"/>
          </p:nvPr>
        </p:nvSpPr>
        <p:spPr/>
        <p:txBody>
          <a:bodyPr/>
          <a:lstStyle/>
          <a:p>
            <a:r>
              <a:rPr lang="en-US" dirty="0"/>
              <a:t>The Corinthians Repented</a:t>
            </a:r>
          </a:p>
        </p:txBody>
      </p:sp>
      <p:sp>
        <p:nvSpPr>
          <p:cNvPr id="3" name="Content Placeholder 2">
            <a:extLst>
              <a:ext uri="{FF2B5EF4-FFF2-40B4-BE49-F238E27FC236}">
                <a16:creationId xmlns:a16="http://schemas.microsoft.com/office/drawing/2014/main" id="{9FB1AAD9-0491-147F-32B1-0E79BB2612B0}"/>
              </a:ext>
            </a:extLst>
          </p:cNvPr>
          <p:cNvSpPr>
            <a:spLocks noGrp="1"/>
          </p:cNvSpPr>
          <p:nvPr>
            <p:ph idx="1"/>
          </p:nvPr>
        </p:nvSpPr>
        <p:spPr/>
        <p:txBody>
          <a:bodyPr/>
          <a:lstStyle/>
          <a:p>
            <a:r>
              <a:rPr lang="en-US" dirty="0"/>
              <a:t>“Or do you not know that the unrighteous will not inherit the kingdom of God? Do not be deceived: neither the sexually immoral, nor idolaters, nor adulterers, nor men who practice homosexuality, nor thieves, nor the greedy, nor drunkards, nor revilers, nor swindlers will inherit the kingdom of God. </a:t>
            </a:r>
            <a:r>
              <a:rPr lang="en-US" dirty="0">
                <a:solidFill>
                  <a:srgbClr val="055660"/>
                </a:solidFill>
                <a:latin typeface="+mj-lt"/>
              </a:rPr>
              <a:t>And such were some of you.</a:t>
            </a:r>
            <a:r>
              <a:rPr lang="en-US" dirty="0"/>
              <a:t> But you were washed, you were sanctified, you were justified in the name of the Lord Jesus Christ and by the Spirit of our God” (1 Cor. 6:9-11).</a:t>
            </a:r>
          </a:p>
        </p:txBody>
      </p:sp>
    </p:spTree>
    <p:extLst>
      <p:ext uri="{BB962C8B-B14F-4D97-AF65-F5344CB8AC3E}">
        <p14:creationId xmlns:p14="http://schemas.microsoft.com/office/powerpoint/2010/main" val="2439157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52E7F-5768-DB83-3BCA-FE5E2BCB6399}"/>
              </a:ext>
            </a:extLst>
          </p:cNvPr>
          <p:cNvSpPr>
            <a:spLocks noGrp="1"/>
          </p:cNvSpPr>
          <p:nvPr>
            <p:ph type="title"/>
          </p:nvPr>
        </p:nvSpPr>
        <p:spPr/>
        <p:txBody>
          <a:bodyPr/>
          <a:lstStyle/>
          <a:p>
            <a:r>
              <a:rPr lang="en-US" dirty="0"/>
              <a:t>The Corinthians Were Baptized</a:t>
            </a:r>
          </a:p>
        </p:txBody>
      </p:sp>
      <p:sp>
        <p:nvSpPr>
          <p:cNvPr id="3" name="Content Placeholder 2">
            <a:extLst>
              <a:ext uri="{FF2B5EF4-FFF2-40B4-BE49-F238E27FC236}">
                <a16:creationId xmlns:a16="http://schemas.microsoft.com/office/drawing/2014/main" id="{1F32B5F9-246B-0953-0F24-E658DFC84912}"/>
              </a:ext>
            </a:extLst>
          </p:cNvPr>
          <p:cNvSpPr>
            <a:spLocks noGrp="1"/>
          </p:cNvSpPr>
          <p:nvPr>
            <p:ph idx="1"/>
          </p:nvPr>
        </p:nvSpPr>
        <p:spPr/>
        <p:txBody>
          <a:bodyPr/>
          <a:lstStyle/>
          <a:p>
            <a:r>
              <a:rPr lang="en-US" dirty="0"/>
              <a:t>“For just as the body is one and has many members, and all the members of the body, though many, are one body, so it is with Christ. </a:t>
            </a:r>
            <a:r>
              <a:rPr lang="en-US" dirty="0">
                <a:solidFill>
                  <a:srgbClr val="055660"/>
                </a:solidFill>
                <a:latin typeface="+mj-lt"/>
              </a:rPr>
              <a:t>For in one Spirit we were all baptized into one body</a:t>
            </a:r>
            <a:r>
              <a:rPr lang="en-US" dirty="0"/>
              <a:t>—Jews or Greeks, slaves or free—and all were made to drink of one Spirit” (1 Cor. 12:12-13).</a:t>
            </a:r>
          </a:p>
          <a:p>
            <a:endParaRPr lang="en-US" dirty="0"/>
          </a:p>
        </p:txBody>
      </p:sp>
    </p:spTree>
    <p:extLst>
      <p:ext uri="{BB962C8B-B14F-4D97-AF65-F5344CB8AC3E}">
        <p14:creationId xmlns:p14="http://schemas.microsoft.com/office/powerpoint/2010/main" val="284510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ible PNG Transparent Images - PNG All">
            <a:extLst>
              <a:ext uri="{FF2B5EF4-FFF2-40B4-BE49-F238E27FC236}">
                <a16:creationId xmlns:a16="http://schemas.microsoft.com/office/drawing/2014/main" id="{4CEC9DC9-70CA-6A3E-BE30-AE95EAC86E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9750" y="2031255"/>
            <a:ext cx="8572500" cy="4953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9AF997D9-8C77-3511-CA0D-6EFA3A3EE5E3}"/>
              </a:ext>
            </a:extLst>
          </p:cNvPr>
          <p:cNvSpPr txBox="1"/>
          <p:nvPr/>
        </p:nvSpPr>
        <p:spPr>
          <a:xfrm>
            <a:off x="1333144" y="254216"/>
            <a:ext cx="10189564" cy="2554545"/>
          </a:xfrm>
          <a:prstGeom prst="rect">
            <a:avLst/>
          </a:prstGeom>
          <a:noFill/>
        </p:spPr>
        <p:txBody>
          <a:bodyPr wrap="square" rtlCol="0">
            <a:spAutoFit/>
          </a:bodyPr>
          <a:lstStyle/>
          <a:p>
            <a:r>
              <a:rPr lang="en-US" sz="9600" dirty="0">
                <a:solidFill>
                  <a:srgbClr val="055660"/>
                </a:solidFill>
                <a:latin typeface="Work Sans SemiBold" panose="00000700000000000000" pitchFamily="2" charset="0"/>
              </a:rPr>
              <a:t>“We. . . </a:t>
            </a:r>
            <a:r>
              <a:rPr lang="en-US" sz="4000" dirty="0">
                <a:solidFill>
                  <a:srgbClr val="055660"/>
                </a:solidFill>
                <a:latin typeface="Work Sans SemiBold" panose="00000700000000000000" pitchFamily="2" charset="0"/>
              </a:rPr>
              <a:t>appeal to </a:t>
            </a:r>
            <a:r>
              <a:rPr lang="en-US" sz="4000">
                <a:solidFill>
                  <a:srgbClr val="055660"/>
                </a:solidFill>
                <a:latin typeface="Work Sans SemiBold" panose="00000700000000000000" pitchFamily="2" charset="0"/>
              </a:rPr>
              <a:t>you not </a:t>
            </a:r>
            <a:r>
              <a:rPr lang="en-US" sz="4000" dirty="0">
                <a:solidFill>
                  <a:srgbClr val="055660"/>
                </a:solidFill>
                <a:latin typeface="Work Sans SemiBold" panose="00000700000000000000" pitchFamily="2" charset="0"/>
              </a:rPr>
              <a:t>to receive the grace of God in vain.”</a:t>
            </a:r>
          </a:p>
          <a:p>
            <a:pPr algn="r"/>
            <a:r>
              <a:rPr lang="en-US" sz="2400" dirty="0"/>
              <a:t>2 Corinthians 6:1 </a:t>
            </a:r>
          </a:p>
        </p:txBody>
      </p:sp>
    </p:spTree>
    <p:extLst>
      <p:ext uri="{BB962C8B-B14F-4D97-AF65-F5344CB8AC3E}">
        <p14:creationId xmlns:p14="http://schemas.microsoft.com/office/powerpoint/2010/main" val="4554489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5" name="Rectangle 2054">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2050" name="Picture 2" descr="What Do We Know about the Nails Used to Crucify Jesus?">
            <a:extLst>
              <a:ext uri="{FF2B5EF4-FFF2-40B4-BE49-F238E27FC236}">
                <a16:creationId xmlns:a16="http://schemas.microsoft.com/office/drawing/2014/main" id="{10C097B8-13B6-0AC9-6995-188A613E3D6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7093" b="-1"/>
          <a:stretch/>
        </p:blipFill>
        <p:spPr bwMode="auto">
          <a:xfrm>
            <a:off x="20"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EBF391CD-ECFD-48C9-F32D-C736C4EF0D6E}"/>
              </a:ext>
            </a:extLst>
          </p:cNvPr>
          <p:cNvSpPr txBox="1"/>
          <p:nvPr/>
        </p:nvSpPr>
        <p:spPr>
          <a:xfrm>
            <a:off x="6096000" y="1168924"/>
            <a:ext cx="5282153" cy="2308324"/>
          </a:xfrm>
          <a:prstGeom prst="rect">
            <a:avLst/>
          </a:prstGeom>
          <a:noFill/>
        </p:spPr>
        <p:txBody>
          <a:bodyPr wrap="square" rtlCol="0">
            <a:spAutoFit/>
          </a:bodyPr>
          <a:lstStyle/>
          <a:p>
            <a:pPr algn="ctr"/>
            <a:r>
              <a:rPr lang="en-US" sz="7200" dirty="0">
                <a:solidFill>
                  <a:srgbClr val="055660"/>
                </a:solidFill>
                <a:latin typeface="Work Sans SemiBold" panose="00000700000000000000" pitchFamily="2" charset="0"/>
              </a:rPr>
              <a:t>The Grace of God</a:t>
            </a:r>
          </a:p>
        </p:txBody>
      </p:sp>
      <p:sp>
        <p:nvSpPr>
          <p:cNvPr id="3" name="TextBox 2">
            <a:extLst>
              <a:ext uri="{FF2B5EF4-FFF2-40B4-BE49-F238E27FC236}">
                <a16:creationId xmlns:a16="http://schemas.microsoft.com/office/drawing/2014/main" id="{1C7B8A6D-3E62-DD91-F7CF-9D68223FDFAB}"/>
              </a:ext>
            </a:extLst>
          </p:cNvPr>
          <p:cNvSpPr txBox="1"/>
          <p:nvPr/>
        </p:nvSpPr>
        <p:spPr>
          <a:xfrm>
            <a:off x="7084289" y="4886038"/>
            <a:ext cx="4461165" cy="1077218"/>
          </a:xfrm>
          <a:prstGeom prst="rect">
            <a:avLst/>
          </a:prstGeom>
          <a:noFill/>
        </p:spPr>
        <p:txBody>
          <a:bodyPr wrap="square" rtlCol="0">
            <a:spAutoFit/>
          </a:bodyPr>
          <a:lstStyle/>
          <a:p>
            <a:pPr algn="r"/>
            <a:r>
              <a:rPr lang="en-US" sz="3200" dirty="0">
                <a:solidFill>
                  <a:srgbClr val="C00000"/>
                </a:solidFill>
                <a:latin typeface="+mj-lt"/>
              </a:rPr>
              <a:t>How the Grace of God Is Received in Vain</a:t>
            </a:r>
          </a:p>
        </p:txBody>
      </p:sp>
    </p:spTree>
    <p:extLst>
      <p:ext uri="{BB962C8B-B14F-4D97-AF65-F5344CB8AC3E}">
        <p14:creationId xmlns:p14="http://schemas.microsoft.com/office/powerpoint/2010/main" val="32218709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93A33-D8EC-00B3-045B-D1B0F3DDEE4C}"/>
              </a:ext>
            </a:extLst>
          </p:cNvPr>
          <p:cNvSpPr>
            <a:spLocks noGrp="1"/>
          </p:cNvSpPr>
          <p:nvPr>
            <p:ph type="title"/>
          </p:nvPr>
        </p:nvSpPr>
        <p:spPr/>
        <p:txBody>
          <a:bodyPr/>
          <a:lstStyle/>
          <a:p>
            <a:r>
              <a:rPr lang="en-US" dirty="0"/>
              <a:t>When Men Hear Without Believing</a:t>
            </a:r>
          </a:p>
        </p:txBody>
      </p:sp>
      <p:sp>
        <p:nvSpPr>
          <p:cNvPr id="3" name="Content Placeholder 2">
            <a:extLst>
              <a:ext uri="{FF2B5EF4-FFF2-40B4-BE49-F238E27FC236}">
                <a16:creationId xmlns:a16="http://schemas.microsoft.com/office/drawing/2014/main" id="{E5433542-15A1-376D-8196-A03DAC2F4192}"/>
              </a:ext>
            </a:extLst>
          </p:cNvPr>
          <p:cNvSpPr>
            <a:spLocks noGrp="1"/>
          </p:cNvSpPr>
          <p:nvPr>
            <p:ph idx="1"/>
          </p:nvPr>
        </p:nvSpPr>
        <p:spPr/>
        <p:txBody>
          <a:bodyPr>
            <a:normAutofit lnSpcReduction="10000"/>
          </a:bodyPr>
          <a:lstStyle/>
          <a:p>
            <a:r>
              <a:rPr lang="en-US" dirty="0"/>
              <a:t>“When anyone hears the word of the kingdom and does not understand it, the evil one comes and snatches away what has been sown in his heart. This is what was sown along the path” (Matt. 13:19).</a:t>
            </a:r>
          </a:p>
          <a:p>
            <a:r>
              <a:rPr lang="en-US" dirty="0"/>
              <a:t>“Indeed, in their case the prophecy of Isaiah is fulfilled that says: ‘“You will indeed hear but never understand, and you will indeed see but never perceive.” For this people’s heart has grown dull, and with their ears they can barely hear, and their eyes they have closed, lest they should see with their eyes and hear with their ears and understand with their heart and turn, and I would heal them’” (Matt. 13:14-15).</a:t>
            </a:r>
          </a:p>
          <a:p>
            <a:endParaRPr lang="en-US" dirty="0"/>
          </a:p>
          <a:p>
            <a:endParaRPr lang="en-US" dirty="0"/>
          </a:p>
        </p:txBody>
      </p:sp>
    </p:spTree>
    <p:extLst>
      <p:ext uri="{BB962C8B-B14F-4D97-AF65-F5344CB8AC3E}">
        <p14:creationId xmlns:p14="http://schemas.microsoft.com/office/powerpoint/2010/main" val="370233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F4FF3-3B44-5507-45AB-10A6AE396E8C}"/>
              </a:ext>
            </a:extLst>
          </p:cNvPr>
          <p:cNvSpPr>
            <a:spLocks noGrp="1"/>
          </p:cNvSpPr>
          <p:nvPr>
            <p:ph type="title"/>
          </p:nvPr>
        </p:nvSpPr>
        <p:spPr/>
        <p:txBody>
          <a:bodyPr/>
          <a:lstStyle/>
          <a:p>
            <a:r>
              <a:rPr lang="en-US" dirty="0"/>
              <a:t>When Men Believe But Do Not Obey</a:t>
            </a:r>
          </a:p>
        </p:txBody>
      </p:sp>
      <p:sp>
        <p:nvSpPr>
          <p:cNvPr id="3" name="Content Placeholder 2">
            <a:extLst>
              <a:ext uri="{FF2B5EF4-FFF2-40B4-BE49-F238E27FC236}">
                <a16:creationId xmlns:a16="http://schemas.microsoft.com/office/drawing/2014/main" id="{4E136D5F-B557-3960-CEB2-AB9790AF3801}"/>
              </a:ext>
            </a:extLst>
          </p:cNvPr>
          <p:cNvSpPr>
            <a:spLocks noGrp="1"/>
          </p:cNvSpPr>
          <p:nvPr>
            <p:ph idx="1"/>
          </p:nvPr>
        </p:nvSpPr>
        <p:spPr/>
        <p:txBody>
          <a:bodyPr>
            <a:normAutofit fontScale="85000" lnSpcReduction="20000"/>
          </a:bodyPr>
          <a:lstStyle/>
          <a:p>
            <a:r>
              <a:rPr lang="en-US" dirty="0"/>
              <a:t>“Not everyone who says to me, ‘Lord, Lord,’ will enter the kingdom of heaven, but </a:t>
            </a:r>
            <a:r>
              <a:rPr lang="en-US" dirty="0">
                <a:solidFill>
                  <a:srgbClr val="055660"/>
                </a:solidFill>
                <a:latin typeface="+mj-lt"/>
              </a:rPr>
              <a:t>the one who does the will of my Father who is in heaven</a:t>
            </a:r>
            <a:r>
              <a:rPr lang="en-US" dirty="0"/>
              <a:t>. On that day many will say to me, ‘Lord, Lord, did we not prophesy in your name, and cast out demons in your name, and do many mighty works in your name?’ And then will I declare to them, ‘I never knew you; depart from me, you workers of lawlessness’” (Matt. 7:21-23).</a:t>
            </a:r>
          </a:p>
          <a:p>
            <a:r>
              <a:rPr lang="en-US" dirty="0"/>
              <a:t>“But </a:t>
            </a:r>
            <a:r>
              <a:rPr lang="en-US" dirty="0">
                <a:solidFill>
                  <a:srgbClr val="055660"/>
                </a:solidFill>
                <a:latin typeface="+mj-lt"/>
              </a:rPr>
              <a:t>be doers of the word, and not hearers only, deceiving yourselves</a:t>
            </a:r>
            <a:r>
              <a:rPr lang="en-US" dirty="0"/>
              <a:t>. For if anyone is a hearer of the word and not a doer, he is like a man who looks intently at his natural face in a mirror. For he looks at himself and goes away and at once forgets what he was like. </a:t>
            </a:r>
            <a:r>
              <a:rPr lang="en-US" dirty="0">
                <a:solidFill>
                  <a:srgbClr val="055660"/>
                </a:solidFill>
                <a:latin typeface="+mj-lt"/>
              </a:rPr>
              <a:t>But the one who looks into the perfect law, the law of liberty, and perseveres, being no hearer who forgets but a doer who acts, he will be blessed in his doing</a:t>
            </a:r>
            <a:r>
              <a:rPr lang="en-US" dirty="0"/>
              <a:t>” (Jas. 1:22-25)</a:t>
            </a:r>
          </a:p>
          <a:p>
            <a:r>
              <a:rPr lang="en-US" dirty="0"/>
              <a:t>“Although he was a son, he learned obedience through what he suffered. And being made perfect, </a:t>
            </a:r>
            <a:r>
              <a:rPr lang="en-US" dirty="0">
                <a:solidFill>
                  <a:srgbClr val="055660"/>
                </a:solidFill>
                <a:latin typeface="+mj-lt"/>
              </a:rPr>
              <a:t>he became the source of eternal salvation to all who obey him</a:t>
            </a:r>
            <a:r>
              <a:rPr lang="en-US" dirty="0"/>
              <a:t>” (Heb. 5:8-9).</a:t>
            </a:r>
          </a:p>
        </p:txBody>
      </p:sp>
    </p:spTree>
    <p:extLst>
      <p:ext uri="{BB962C8B-B14F-4D97-AF65-F5344CB8AC3E}">
        <p14:creationId xmlns:p14="http://schemas.microsoft.com/office/powerpoint/2010/main" val="3628873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063CF-AC7F-B32A-A5A0-3048C75B7AE0}"/>
              </a:ext>
            </a:extLst>
          </p:cNvPr>
          <p:cNvSpPr>
            <a:spLocks noGrp="1"/>
          </p:cNvSpPr>
          <p:nvPr>
            <p:ph type="title"/>
          </p:nvPr>
        </p:nvSpPr>
        <p:spPr/>
        <p:txBody>
          <a:bodyPr/>
          <a:lstStyle/>
          <a:p>
            <a:r>
              <a:rPr lang="en-US" dirty="0"/>
              <a:t>When One Falls Away</a:t>
            </a:r>
          </a:p>
        </p:txBody>
      </p:sp>
      <p:sp>
        <p:nvSpPr>
          <p:cNvPr id="3" name="Content Placeholder 2">
            <a:extLst>
              <a:ext uri="{FF2B5EF4-FFF2-40B4-BE49-F238E27FC236}">
                <a16:creationId xmlns:a16="http://schemas.microsoft.com/office/drawing/2014/main" id="{8BD710C3-4E4E-C366-1681-AB63B91912DC}"/>
              </a:ext>
            </a:extLst>
          </p:cNvPr>
          <p:cNvSpPr>
            <a:spLocks noGrp="1"/>
          </p:cNvSpPr>
          <p:nvPr>
            <p:ph idx="1"/>
          </p:nvPr>
        </p:nvSpPr>
        <p:spPr/>
        <p:txBody>
          <a:bodyPr/>
          <a:lstStyle/>
          <a:p>
            <a:r>
              <a:rPr lang="en-US" dirty="0"/>
              <a:t>When the Galatians reverted to Judaism, they “nullified the grace of God.”</a:t>
            </a:r>
          </a:p>
          <a:p>
            <a:pPr lvl="1"/>
            <a:r>
              <a:rPr lang="en-US" dirty="0"/>
              <a:t>“I do not </a:t>
            </a:r>
            <a:r>
              <a:rPr lang="en-US" dirty="0">
                <a:solidFill>
                  <a:srgbClr val="055660"/>
                </a:solidFill>
                <a:latin typeface="+mj-lt"/>
              </a:rPr>
              <a:t>nullify the grace of God</a:t>
            </a:r>
            <a:r>
              <a:rPr lang="en-US" dirty="0"/>
              <a:t>, for if righteousness were through the law, then Christ died for no purpose” (Gal. 2:21). </a:t>
            </a:r>
          </a:p>
          <a:p>
            <a:pPr lvl="1"/>
            <a:r>
              <a:rPr lang="en-US" dirty="0">
                <a:solidFill>
                  <a:srgbClr val="055660"/>
                </a:solidFill>
                <a:latin typeface="+mj-lt"/>
              </a:rPr>
              <a:t>“You are severed from Christ, you who would be justified by the law; you have fallen away from grace</a:t>
            </a:r>
            <a:r>
              <a:rPr lang="en-US" dirty="0"/>
              <a:t>” (Gal. 5:4).</a:t>
            </a:r>
          </a:p>
        </p:txBody>
      </p:sp>
    </p:spTree>
    <p:extLst>
      <p:ext uri="{BB962C8B-B14F-4D97-AF65-F5344CB8AC3E}">
        <p14:creationId xmlns:p14="http://schemas.microsoft.com/office/powerpoint/2010/main" val="2229363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87562-3D60-B748-1368-4AA1790B20C8}"/>
              </a:ext>
            </a:extLst>
          </p:cNvPr>
          <p:cNvSpPr>
            <a:spLocks noGrp="1"/>
          </p:cNvSpPr>
          <p:nvPr>
            <p:ph type="title"/>
          </p:nvPr>
        </p:nvSpPr>
        <p:spPr/>
        <p:txBody>
          <a:bodyPr/>
          <a:lstStyle/>
          <a:p>
            <a:r>
              <a:rPr lang="en-US" dirty="0"/>
              <a:t>When One Gets Discouraged and Quits</a:t>
            </a:r>
          </a:p>
        </p:txBody>
      </p:sp>
      <p:sp>
        <p:nvSpPr>
          <p:cNvPr id="3" name="Content Placeholder 2">
            <a:extLst>
              <a:ext uri="{FF2B5EF4-FFF2-40B4-BE49-F238E27FC236}">
                <a16:creationId xmlns:a16="http://schemas.microsoft.com/office/drawing/2014/main" id="{0C744119-E2AD-8D01-7BEA-8F13C526A5B1}"/>
              </a:ext>
            </a:extLst>
          </p:cNvPr>
          <p:cNvSpPr>
            <a:spLocks noGrp="1"/>
          </p:cNvSpPr>
          <p:nvPr>
            <p:ph idx="1"/>
          </p:nvPr>
        </p:nvSpPr>
        <p:spPr/>
        <p:txBody>
          <a:bodyPr/>
          <a:lstStyle/>
          <a:p>
            <a:r>
              <a:rPr lang="en-US" dirty="0"/>
              <a:t>“Therefore lift your drooping hands and strengthen your weak knees, and make straight paths for your feet, so that what is lame may not be put out of joint but rather be healed. Strive for peace with everyone, and for the holiness without which no one will see the Lord. </a:t>
            </a:r>
            <a:r>
              <a:rPr lang="en-US" dirty="0">
                <a:solidFill>
                  <a:srgbClr val="055660"/>
                </a:solidFill>
                <a:latin typeface="+mj-lt"/>
              </a:rPr>
              <a:t>See to it that no one fails to obtain the grace of God</a:t>
            </a:r>
            <a:r>
              <a:rPr lang="en-US" dirty="0"/>
              <a:t>; that no ‘root of bitterness’ springs up and causes trouble, and by it many become defiled” (Heb. 12:12-15).</a:t>
            </a:r>
          </a:p>
        </p:txBody>
      </p:sp>
    </p:spTree>
    <p:extLst>
      <p:ext uri="{BB962C8B-B14F-4D97-AF65-F5344CB8AC3E}">
        <p14:creationId xmlns:p14="http://schemas.microsoft.com/office/powerpoint/2010/main" val="4495259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9CB46-A146-FE21-7B0F-6E6BC84CB980}"/>
              </a:ext>
            </a:extLst>
          </p:cNvPr>
          <p:cNvSpPr>
            <a:spLocks noGrp="1"/>
          </p:cNvSpPr>
          <p:nvPr>
            <p:ph type="title"/>
          </p:nvPr>
        </p:nvSpPr>
        <p:spPr/>
        <p:txBody>
          <a:bodyPr/>
          <a:lstStyle/>
          <a:p>
            <a:r>
              <a:rPr lang="en-US" dirty="0"/>
              <a:t>Apostasy Comes in Many Forms</a:t>
            </a:r>
          </a:p>
        </p:txBody>
      </p:sp>
      <p:sp>
        <p:nvSpPr>
          <p:cNvPr id="3" name="Content Placeholder 2">
            <a:extLst>
              <a:ext uri="{FF2B5EF4-FFF2-40B4-BE49-F238E27FC236}">
                <a16:creationId xmlns:a16="http://schemas.microsoft.com/office/drawing/2014/main" id="{4847213B-8F2A-FCE1-F3CA-F7A52F4F847D}"/>
              </a:ext>
            </a:extLst>
          </p:cNvPr>
          <p:cNvSpPr>
            <a:spLocks noGrp="1"/>
          </p:cNvSpPr>
          <p:nvPr>
            <p:ph idx="1"/>
          </p:nvPr>
        </p:nvSpPr>
        <p:spPr/>
        <p:txBody>
          <a:bodyPr>
            <a:normAutofit/>
          </a:bodyPr>
          <a:lstStyle/>
          <a:p>
            <a:r>
              <a:rPr lang="en-US" dirty="0"/>
              <a:t>Apostasy into false doctrine, such as Judaism or any other false teaching which causes one to commit damnable heresy (2 Pet. 2:1).</a:t>
            </a:r>
          </a:p>
          <a:p>
            <a:r>
              <a:rPr lang="en-US" dirty="0"/>
              <a:t>Negligence (Heb. 2:1-3).</a:t>
            </a:r>
          </a:p>
          <a:p>
            <a:r>
              <a:rPr lang="en-US" dirty="0"/>
              <a:t>Forsaking the gospel (Heb. 10:24-25).</a:t>
            </a:r>
          </a:p>
          <a:p>
            <a:r>
              <a:rPr lang="en-US" dirty="0"/>
              <a:t>Becoming too wrapped up in the world (Matt. 13:22).</a:t>
            </a:r>
          </a:p>
          <a:p>
            <a:r>
              <a:rPr lang="en-US" dirty="0"/>
              <a:t>In each of these cases, a person’s condition is one and the same as if Christ had never died for him. The grace of God has been of no benefit to him.</a:t>
            </a:r>
          </a:p>
          <a:p>
            <a:endParaRPr lang="en-US" dirty="0"/>
          </a:p>
        </p:txBody>
      </p:sp>
    </p:spTree>
    <p:extLst>
      <p:ext uri="{BB962C8B-B14F-4D97-AF65-F5344CB8AC3E}">
        <p14:creationId xmlns:p14="http://schemas.microsoft.com/office/powerpoint/2010/main" val="2443274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5" name="Rectangle 2054">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2050" name="Picture 2" descr="What Do We Know about the Nails Used to Crucify Jesus?">
            <a:extLst>
              <a:ext uri="{FF2B5EF4-FFF2-40B4-BE49-F238E27FC236}">
                <a16:creationId xmlns:a16="http://schemas.microsoft.com/office/drawing/2014/main" id="{10C097B8-13B6-0AC9-6995-188A613E3D6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7093" b="-1"/>
          <a:stretch/>
        </p:blipFill>
        <p:spPr bwMode="auto">
          <a:xfrm>
            <a:off x="20"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EBF391CD-ECFD-48C9-F32D-C736C4EF0D6E}"/>
              </a:ext>
            </a:extLst>
          </p:cNvPr>
          <p:cNvSpPr txBox="1"/>
          <p:nvPr/>
        </p:nvSpPr>
        <p:spPr>
          <a:xfrm>
            <a:off x="6096000" y="1168924"/>
            <a:ext cx="5282153" cy="2308324"/>
          </a:xfrm>
          <a:prstGeom prst="rect">
            <a:avLst/>
          </a:prstGeom>
          <a:noFill/>
        </p:spPr>
        <p:txBody>
          <a:bodyPr wrap="square" rtlCol="0">
            <a:spAutoFit/>
          </a:bodyPr>
          <a:lstStyle/>
          <a:p>
            <a:pPr algn="ctr"/>
            <a:r>
              <a:rPr lang="en-US" sz="7200" dirty="0">
                <a:solidFill>
                  <a:srgbClr val="055660"/>
                </a:solidFill>
                <a:latin typeface="Work Sans SemiBold" panose="00000700000000000000" pitchFamily="2" charset="0"/>
              </a:rPr>
              <a:t>The Grace of God</a:t>
            </a:r>
          </a:p>
        </p:txBody>
      </p:sp>
      <p:sp>
        <p:nvSpPr>
          <p:cNvPr id="3" name="TextBox 2">
            <a:extLst>
              <a:ext uri="{FF2B5EF4-FFF2-40B4-BE49-F238E27FC236}">
                <a16:creationId xmlns:a16="http://schemas.microsoft.com/office/drawing/2014/main" id="{1C7B8A6D-3E62-DD91-F7CF-9D68223FDFAB}"/>
              </a:ext>
            </a:extLst>
          </p:cNvPr>
          <p:cNvSpPr txBox="1"/>
          <p:nvPr/>
        </p:nvSpPr>
        <p:spPr>
          <a:xfrm>
            <a:off x="4784437" y="5522344"/>
            <a:ext cx="6742546" cy="707886"/>
          </a:xfrm>
          <a:prstGeom prst="rect">
            <a:avLst/>
          </a:prstGeom>
          <a:noFill/>
        </p:spPr>
        <p:txBody>
          <a:bodyPr wrap="square" rtlCol="0">
            <a:spAutoFit/>
          </a:bodyPr>
          <a:lstStyle/>
          <a:p>
            <a:pPr algn="r"/>
            <a:r>
              <a:rPr lang="en-US" sz="4000" dirty="0">
                <a:solidFill>
                  <a:srgbClr val="C00000"/>
                </a:solidFill>
                <a:latin typeface="+mj-lt"/>
              </a:rPr>
              <a:t>Now Is the Day of Salvation</a:t>
            </a:r>
          </a:p>
        </p:txBody>
      </p:sp>
    </p:spTree>
    <p:extLst>
      <p:ext uri="{BB962C8B-B14F-4D97-AF65-F5344CB8AC3E}">
        <p14:creationId xmlns:p14="http://schemas.microsoft.com/office/powerpoint/2010/main" val="12875038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8D7ED-9088-2D9F-F69D-3EB2F5202674}"/>
              </a:ext>
            </a:extLst>
          </p:cNvPr>
          <p:cNvSpPr>
            <a:spLocks noGrp="1"/>
          </p:cNvSpPr>
          <p:nvPr>
            <p:ph type="title"/>
          </p:nvPr>
        </p:nvSpPr>
        <p:spPr/>
        <p:txBody>
          <a:bodyPr/>
          <a:lstStyle/>
          <a:p>
            <a:r>
              <a:rPr lang="en-US" dirty="0"/>
              <a:t>Paul’s Fervent Pleading</a:t>
            </a:r>
          </a:p>
        </p:txBody>
      </p:sp>
      <p:sp>
        <p:nvSpPr>
          <p:cNvPr id="3" name="Content Placeholder 2">
            <a:extLst>
              <a:ext uri="{FF2B5EF4-FFF2-40B4-BE49-F238E27FC236}">
                <a16:creationId xmlns:a16="http://schemas.microsoft.com/office/drawing/2014/main" id="{162D0C9E-EB67-A52D-3608-2CC22A43D8B5}"/>
              </a:ext>
            </a:extLst>
          </p:cNvPr>
          <p:cNvSpPr>
            <a:spLocks noGrp="1"/>
          </p:cNvSpPr>
          <p:nvPr>
            <p:ph idx="1"/>
          </p:nvPr>
        </p:nvSpPr>
        <p:spPr/>
        <p:txBody>
          <a:bodyPr/>
          <a:lstStyle/>
          <a:p>
            <a:r>
              <a:rPr lang="en-US" dirty="0"/>
              <a:t>Paul reminded the Corinthians: “Working together with him, then, we appeal to you not to receive the grace of God in vain. For he says, ‘In a favorable time I listened to you, and in a day of salvation I have helped you.’ Behold, now is the favorable time; behold, now is the day of salvation” (2 Cor. 6:2).</a:t>
            </a:r>
          </a:p>
          <a:p>
            <a:pPr lvl="1"/>
            <a:r>
              <a:rPr lang="en-US" dirty="0"/>
              <a:t>The opportunity to obey the gospel is available to every man.</a:t>
            </a:r>
          </a:p>
          <a:p>
            <a:pPr lvl="1"/>
            <a:r>
              <a:rPr lang="en-US" dirty="0"/>
              <a:t>It is limited to the time he is in the body.</a:t>
            </a:r>
          </a:p>
        </p:txBody>
      </p:sp>
    </p:spTree>
    <p:extLst>
      <p:ext uri="{BB962C8B-B14F-4D97-AF65-F5344CB8AC3E}">
        <p14:creationId xmlns:p14="http://schemas.microsoft.com/office/powerpoint/2010/main" val="3189831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7FFF0-EA73-123B-E96B-3EFA22A543F2}"/>
              </a:ext>
            </a:extLst>
          </p:cNvPr>
          <p:cNvSpPr>
            <a:spLocks noGrp="1"/>
          </p:cNvSpPr>
          <p:nvPr>
            <p:ph type="title"/>
          </p:nvPr>
        </p:nvSpPr>
        <p:spPr/>
        <p:txBody>
          <a:bodyPr/>
          <a:lstStyle/>
          <a:p>
            <a:r>
              <a:rPr lang="en-US" dirty="0"/>
              <a:t>Postponing Obedience</a:t>
            </a:r>
          </a:p>
        </p:txBody>
      </p:sp>
      <p:sp>
        <p:nvSpPr>
          <p:cNvPr id="3" name="Content Placeholder 2">
            <a:extLst>
              <a:ext uri="{FF2B5EF4-FFF2-40B4-BE49-F238E27FC236}">
                <a16:creationId xmlns:a16="http://schemas.microsoft.com/office/drawing/2014/main" id="{7D7F649B-5CBD-A898-252F-1A4E8E744B60}"/>
              </a:ext>
            </a:extLst>
          </p:cNvPr>
          <p:cNvSpPr>
            <a:spLocks noGrp="1"/>
          </p:cNvSpPr>
          <p:nvPr>
            <p:ph idx="1"/>
          </p:nvPr>
        </p:nvSpPr>
        <p:spPr/>
        <p:txBody>
          <a:bodyPr>
            <a:normAutofit/>
          </a:bodyPr>
          <a:lstStyle/>
          <a:p>
            <a:r>
              <a:rPr lang="en-US" dirty="0"/>
              <a:t>There is a strong human tendency to postpone obedience to the gospel. Such pleas as the following have appeal to men:</a:t>
            </a:r>
          </a:p>
          <a:p>
            <a:pPr lvl="1"/>
            <a:r>
              <a:rPr lang="en-US" dirty="0"/>
              <a:t>There is time enough yet!</a:t>
            </a:r>
          </a:p>
          <a:p>
            <a:pPr lvl="1"/>
            <a:r>
              <a:rPr lang="en-US" dirty="0"/>
              <a:t>After temporal matters are arranged, I will attend to the spiritual matters. Felix looked for that convenient season:</a:t>
            </a:r>
          </a:p>
          <a:p>
            <a:pPr lvl="2"/>
            <a:r>
              <a:rPr lang="en-US" dirty="0"/>
              <a:t>“And as he reasoned about righteousness and self-control and the coming judgment, Felix was alarmed and said, </a:t>
            </a:r>
            <a:r>
              <a:rPr lang="en-US" dirty="0">
                <a:solidFill>
                  <a:srgbClr val="055660"/>
                </a:solidFill>
                <a:latin typeface="+mj-lt"/>
              </a:rPr>
              <a:t>‘Go away for the present. When I get an opportunity I will summon you</a:t>
            </a:r>
            <a:r>
              <a:rPr lang="en-US" dirty="0"/>
              <a:t>’” (Acts 24:25).</a:t>
            </a:r>
          </a:p>
          <a:p>
            <a:pPr lvl="1"/>
            <a:r>
              <a:rPr lang="en-US" dirty="0"/>
              <a:t>I want to enjoy the pleasures of sin for a season, which is something Moses refused to do (Heb. 11:25).</a:t>
            </a:r>
          </a:p>
          <a:p>
            <a:pPr lvl="1"/>
            <a:r>
              <a:rPr lang="en-US" dirty="0"/>
              <a:t>It will be easier to obey the gospel tomorrow.</a:t>
            </a:r>
          </a:p>
          <a:p>
            <a:endParaRPr lang="en-US" dirty="0"/>
          </a:p>
        </p:txBody>
      </p:sp>
    </p:spTree>
    <p:extLst>
      <p:ext uri="{BB962C8B-B14F-4D97-AF65-F5344CB8AC3E}">
        <p14:creationId xmlns:p14="http://schemas.microsoft.com/office/powerpoint/2010/main" val="42065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arn(inVertical)">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barn(inVertical)">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barn(inVertical)">
                                      <p:cBhvr>
                                        <p:cTn id="2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D0892-0E1D-00E8-9C4A-4430A70FC5DF}"/>
              </a:ext>
            </a:extLst>
          </p:cNvPr>
          <p:cNvSpPr>
            <a:spLocks noGrp="1"/>
          </p:cNvSpPr>
          <p:nvPr>
            <p:ph type="title"/>
          </p:nvPr>
        </p:nvSpPr>
        <p:spPr/>
        <p:txBody>
          <a:bodyPr/>
          <a:lstStyle/>
          <a:p>
            <a:r>
              <a:rPr lang="en-US" dirty="0"/>
              <a:t>The Dangers of Delay</a:t>
            </a:r>
          </a:p>
        </p:txBody>
      </p:sp>
      <p:sp>
        <p:nvSpPr>
          <p:cNvPr id="3" name="Content Placeholder 2">
            <a:extLst>
              <a:ext uri="{FF2B5EF4-FFF2-40B4-BE49-F238E27FC236}">
                <a16:creationId xmlns:a16="http://schemas.microsoft.com/office/drawing/2014/main" id="{017A0A8D-CB73-91F9-645A-3A6EB5BBB556}"/>
              </a:ext>
            </a:extLst>
          </p:cNvPr>
          <p:cNvSpPr>
            <a:spLocks noGrp="1"/>
          </p:cNvSpPr>
          <p:nvPr>
            <p:ph idx="1"/>
          </p:nvPr>
        </p:nvSpPr>
        <p:spPr/>
        <p:txBody>
          <a:bodyPr/>
          <a:lstStyle/>
          <a:p>
            <a:r>
              <a:rPr lang="en-US" dirty="0"/>
              <a:t>Life may be cut short: “And I will say to my soul, ‘Soul, you have ample goods laid up for many years; relax, eat, drink, be merry.’ </a:t>
            </a:r>
            <a:r>
              <a:rPr lang="en-US" dirty="0">
                <a:solidFill>
                  <a:srgbClr val="055660"/>
                </a:solidFill>
                <a:latin typeface="+mj-lt"/>
              </a:rPr>
              <a:t>But God said to him, ‘Fool! This night your soul is required of you, and the things you have prepared, whose will they be</a:t>
            </a:r>
            <a:r>
              <a:rPr lang="en-US" dirty="0"/>
              <a:t>?’” (Luke 12:19-20).</a:t>
            </a:r>
          </a:p>
          <a:p>
            <a:r>
              <a:rPr lang="en-US" dirty="0"/>
              <a:t>Painful sickness may render it impossible to attend to spiritual matters.</a:t>
            </a:r>
          </a:p>
          <a:p>
            <a:r>
              <a:rPr lang="en-US" dirty="0"/>
              <a:t>The desire to be saved may pass away.</a:t>
            </a:r>
          </a:p>
          <a:p>
            <a:r>
              <a:rPr lang="en-US" dirty="0"/>
              <a:t>The heart may become hardened.</a:t>
            </a:r>
          </a:p>
          <a:p>
            <a:endParaRPr lang="en-US" dirty="0"/>
          </a:p>
        </p:txBody>
      </p:sp>
    </p:spTree>
    <p:extLst>
      <p:ext uri="{BB962C8B-B14F-4D97-AF65-F5344CB8AC3E}">
        <p14:creationId xmlns:p14="http://schemas.microsoft.com/office/powerpoint/2010/main" val="3142128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5F0E5-209E-F0C4-502F-4385983545D1}"/>
              </a:ext>
            </a:extLst>
          </p:cNvPr>
          <p:cNvSpPr>
            <a:spLocks noGrp="1"/>
          </p:cNvSpPr>
          <p:nvPr>
            <p:ph type="title"/>
          </p:nvPr>
        </p:nvSpPr>
        <p:spPr/>
        <p:txBody>
          <a:bodyPr/>
          <a:lstStyle/>
          <a:p>
            <a:r>
              <a:rPr lang="en-US" dirty="0"/>
              <a:t>In Vain</a:t>
            </a:r>
          </a:p>
        </p:txBody>
      </p:sp>
      <p:sp>
        <p:nvSpPr>
          <p:cNvPr id="3" name="Content Placeholder 2">
            <a:extLst>
              <a:ext uri="{FF2B5EF4-FFF2-40B4-BE49-F238E27FC236}">
                <a16:creationId xmlns:a16="http://schemas.microsoft.com/office/drawing/2014/main" id="{E46AFA91-F99F-BF37-2460-41F27F3AB69D}"/>
              </a:ext>
            </a:extLst>
          </p:cNvPr>
          <p:cNvSpPr>
            <a:spLocks noGrp="1"/>
          </p:cNvSpPr>
          <p:nvPr>
            <p:ph idx="1"/>
          </p:nvPr>
        </p:nvSpPr>
        <p:spPr/>
        <p:txBody>
          <a:bodyPr/>
          <a:lstStyle/>
          <a:p>
            <a:r>
              <a:rPr lang="en-US" dirty="0"/>
              <a:t>The word “vain” points to that which is “without purpose or result.” </a:t>
            </a:r>
          </a:p>
          <a:p>
            <a:r>
              <a:rPr lang="en-US" dirty="0"/>
              <a:t>There are ways in which a person can receive the grace of God in vain. </a:t>
            </a:r>
          </a:p>
          <a:p>
            <a:pPr lvl="1"/>
            <a:r>
              <a:rPr lang="en-US" dirty="0"/>
              <a:t>It could happen should one hear the gospel and perhaps believe it, but never obey it.</a:t>
            </a:r>
          </a:p>
          <a:p>
            <a:pPr lvl="1"/>
            <a:r>
              <a:rPr lang="en-US" dirty="0"/>
              <a:t>It could happen that, having obeyed the gospel, one turns back into sin. </a:t>
            </a:r>
          </a:p>
          <a:p>
            <a:r>
              <a:rPr lang="en-US" dirty="0"/>
              <a:t>Then all of the labor and effort God and His Son, as well as the apostle Paul, had done would be for no benefit.</a:t>
            </a:r>
          </a:p>
          <a:p>
            <a:endParaRPr lang="en-US" dirty="0"/>
          </a:p>
        </p:txBody>
      </p:sp>
    </p:spTree>
    <p:extLst>
      <p:ext uri="{BB962C8B-B14F-4D97-AF65-F5344CB8AC3E}">
        <p14:creationId xmlns:p14="http://schemas.microsoft.com/office/powerpoint/2010/main" val="226726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1FFDF-5FE9-2214-0047-2B442F14F76C}"/>
              </a:ext>
            </a:extLst>
          </p:cNvPr>
          <p:cNvSpPr>
            <a:spLocks noGrp="1"/>
          </p:cNvSpPr>
          <p:nvPr>
            <p:ph type="title"/>
          </p:nvPr>
        </p:nvSpPr>
        <p:spPr>
          <a:xfrm>
            <a:off x="838200" y="365125"/>
            <a:ext cx="10515600" cy="1057275"/>
          </a:xfrm>
        </p:spPr>
        <p:txBody>
          <a:bodyPr/>
          <a:lstStyle/>
          <a:p>
            <a:r>
              <a:rPr lang="en-US" dirty="0"/>
              <a:t>Luke 14:15-24</a:t>
            </a:r>
          </a:p>
        </p:txBody>
      </p:sp>
      <p:sp>
        <p:nvSpPr>
          <p:cNvPr id="3" name="Content Placeholder 2">
            <a:extLst>
              <a:ext uri="{FF2B5EF4-FFF2-40B4-BE49-F238E27FC236}">
                <a16:creationId xmlns:a16="http://schemas.microsoft.com/office/drawing/2014/main" id="{DD620DF6-67B8-767F-41B4-430E7257ABDC}"/>
              </a:ext>
            </a:extLst>
          </p:cNvPr>
          <p:cNvSpPr>
            <a:spLocks noGrp="1"/>
          </p:cNvSpPr>
          <p:nvPr>
            <p:ph idx="1"/>
          </p:nvPr>
        </p:nvSpPr>
        <p:spPr>
          <a:xfrm>
            <a:off x="838200" y="1649845"/>
            <a:ext cx="10515600" cy="4843030"/>
          </a:xfrm>
        </p:spPr>
        <p:txBody>
          <a:bodyPr>
            <a:normAutofit fontScale="92500" lnSpcReduction="20000"/>
          </a:bodyPr>
          <a:lstStyle/>
          <a:p>
            <a:pPr marL="0" indent="0">
              <a:buNone/>
            </a:pPr>
            <a:r>
              <a:rPr lang="en-US" dirty="0"/>
              <a:t>When one of those who reclined at table with him heard these things, he said to him, “Blessed is everyone who will eat bread in the kingdom of God!” But he said to him, “A man once gave a great banquet and invited many. And at the time for the banquet he sent his servant to say to those who had been invited, ‘Come, for everything is now ready.’ But they all alike began to make excuses. The first said to him, ‘I have bought a field, and I must go out and see it. Please have me excused.’ And another said, ‘I have bought five yoke of oxen, and I go to examine them. Please have me excused.’ And another said, ‘I have married a wife, and therefore I cannot come.’ So the servant came and reported these things to his master. Then </a:t>
            </a:r>
            <a:r>
              <a:rPr lang="en-US" dirty="0">
                <a:solidFill>
                  <a:srgbClr val="055660"/>
                </a:solidFill>
                <a:latin typeface="+mj-lt"/>
              </a:rPr>
              <a:t>the master of the house became angry </a:t>
            </a:r>
            <a:r>
              <a:rPr lang="en-US" dirty="0"/>
              <a:t>and said to his servant, ‘Go out quickly to the streets and lanes of the city, and bring in the poor and crippled and blind and lame.’ And the servant said, ‘Sir, what you commanded has been done, and still there is room.’ And the master said to the servant, ‘Go out to the highways and hedges and compel people to come in, that my house may be filled. </a:t>
            </a:r>
            <a:r>
              <a:rPr lang="en-US" dirty="0">
                <a:solidFill>
                  <a:srgbClr val="055660"/>
                </a:solidFill>
                <a:latin typeface="+mj-lt"/>
              </a:rPr>
              <a:t>For I tell you, none of those men who were invited shall taste my banquet</a:t>
            </a:r>
            <a:r>
              <a:rPr lang="en-US" dirty="0"/>
              <a:t>.’ ”</a:t>
            </a:r>
          </a:p>
          <a:p>
            <a:endParaRPr lang="en-US" dirty="0"/>
          </a:p>
        </p:txBody>
      </p:sp>
    </p:spTree>
    <p:extLst>
      <p:ext uri="{BB962C8B-B14F-4D97-AF65-F5344CB8AC3E}">
        <p14:creationId xmlns:p14="http://schemas.microsoft.com/office/powerpoint/2010/main" val="41352423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B2B10-00B6-2279-6BE1-ECED4C5FF062}"/>
              </a:ext>
            </a:extLst>
          </p:cNvPr>
          <p:cNvSpPr>
            <a:spLocks noGrp="1"/>
          </p:cNvSpPr>
          <p:nvPr>
            <p:ph type="title"/>
          </p:nvPr>
        </p:nvSpPr>
        <p:spPr/>
        <p:txBody>
          <a:bodyPr/>
          <a:lstStyle/>
          <a:p>
            <a:r>
              <a:rPr lang="en-US" dirty="0"/>
              <a:t>Think About What You Are Doing!</a:t>
            </a:r>
          </a:p>
        </p:txBody>
      </p:sp>
      <p:sp>
        <p:nvSpPr>
          <p:cNvPr id="3" name="Content Placeholder 2">
            <a:extLst>
              <a:ext uri="{FF2B5EF4-FFF2-40B4-BE49-F238E27FC236}">
                <a16:creationId xmlns:a16="http://schemas.microsoft.com/office/drawing/2014/main" id="{E76D15DD-0526-855A-790E-EB0C2D034887}"/>
              </a:ext>
            </a:extLst>
          </p:cNvPr>
          <p:cNvSpPr>
            <a:spLocks noGrp="1"/>
          </p:cNvSpPr>
          <p:nvPr>
            <p:ph idx="1"/>
          </p:nvPr>
        </p:nvSpPr>
        <p:spPr/>
        <p:txBody>
          <a:bodyPr/>
          <a:lstStyle/>
          <a:p>
            <a:r>
              <a:rPr lang="en-US" dirty="0"/>
              <a:t>It is an insult to God!</a:t>
            </a:r>
          </a:p>
          <a:p>
            <a:r>
              <a:rPr lang="en-US" dirty="0"/>
              <a:t>It is an insult to the love and sacrifice of the Christ who died for you.</a:t>
            </a:r>
          </a:p>
          <a:p>
            <a:r>
              <a:rPr lang="en-US" dirty="0"/>
              <a:t>It is a bad example to others.</a:t>
            </a:r>
          </a:p>
          <a:p>
            <a:r>
              <a:rPr lang="en-US" dirty="0"/>
              <a:t>It is destructive to yourself.</a:t>
            </a:r>
          </a:p>
          <a:p>
            <a:endParaRPr lang="en-US" dirty="0"/>
          </a:p>
        </p:txBody>
      </p:sp>
    </p:spTree>
    <p:extLst>
      <p:ext uri="{BB962C8B-B14F-4D97-AF65-F5344CB8AC3E}">
        <p14:creationId xmlns:p14="http://schemas.microsoft.com/office/powerpoint/2010/main" val="1901579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0681F-0E4F-7510-E5A6-1B7C3EED2A7D}"/>
              </a:ext>
            </a:extLst>
          </p:cNvPr>
          <p:cNvSpPr>
            <a:spLocks noGrp="1"/>
          </p:cNvSpPr>
          <p:nvPr>
            <p:ph type="title"/>
          </p:nvPr>
        </p:nvSpPr>
        <p:spPr/>
        <p:txBody>
          <a:bodyPr/>
          <a:lstStyle/>
          <a:p>
            <a:r>
              <a:rPr lang="en-US" dirty="0"/>
              <a:t>Conclusion</a:t>
            </a:r>
          </a:p>
        </p:txBody>
      </p:sp>
      <p:sp>
        <p:nvSpPr>
          <p:cNvPr id="3" name="Text Placeholder 2">
            <a:extLst>
              <a:ext uri="{FF2B5EF4-FFF2-40B4-BE49-F238E27FC236}">
                <a16:creationId xmlns:a16="http://schemas.microsoft.com/office/drawing/2014/main" id="{879A7086-F00A-BE62-FDF2-F073AF042C4E}"/>
              </a:ext>
            </a:extLst>
          </p:cNvPr>
          <p:cNvSpPr>
            <a:spLocks noGrp="1"/>
          </p:cNvSpPr>
          <p:nvPr>
            <p:ph type="body" idx="1"/>
          </p:nvPr>
        </p:nvSpPr>
        <p:spPr>
          <a:solidFill>
            <a:srgbClr val="055660"/>
          </a:solidFill>
          <a:ln>
            <a:solidFill>
              <a:srgbClr val="055660"/>
            </a:solidFill>
          </a:ln>
        </p:spPr>
        <p:txBody>
          <a:bodyPr/>
          <a:lstStyle/>
          <a:p>
            <a:endParaRPr lang="en-US"/>
          </a:p>
        </p:txBody>
      </p:sp>
    </p:spTree>
    <p:extLst>
      <p:ext uri="{BB962C8B-B14F-4D97-AF65-F5344CB8AC3E}">
        <p14:creationId xmlns:p14="http://schemas.microsoft.com/office/powerpoint/2010/main" val="37851378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AE171-362F-A4BF-8A11-575E3A3274AC}"/>
              </a:ext>
            </a:extLst>
          </p:cNvPr>
          <p:cNvSpPr>
            <a:spLocks noGrp="1"/>
          </p:cNvSpPr>
          <p:nvPr>
            <p:ph type="title"/>
          </p:nvPr>
        </p:nvSpPr>
        <p:spPr/>
        <p:txBody>
          <a:bodyPr/>
          <a:lstStyle/>
          <a:p>
            <a:r>
              <a:rPr lang="en-US" dirty="0"/>
              <a:t>Hebrews 3:7-8</a:t>
            </a:r>
          </a:p>
        </p:txBody>
      </p:sp>
      <p:sp>
        <p:nvSpPr>
          <p:cNvPr id="3" name="Content Placeholder 2">
            <a:extLst>
              <a:ext uri="{FF2B5EF4-FFF2-40B4-BE49-F238E27FC236}">
                <a16:creationId xmlns:a16="http://schemas.microsoft.com/office/drawing/2014/main" id="{FBDDE17A-53E9-0687-03CE-8C6BC494B7C5}"/>
              </a:ext>
            </a:extLst>
          </p:cNvPr>
          <p:cNvSpPr>
            <a:spLocks noGrp="1"/>
          </p:cNvSpPr>
          <p:nvPr>
            <p:ph idx="1"/>
          </p:nvPr>
        </p:nvSpPr>
        <p:spPr/>
        <p:txBody>
          <a:bodyPr/>
          <a:lstStyle/>
          <a:p>
            <a:r>
              <a:rPr lang="en-US" dirty="0"/>
              <a:t>“Therefore, as the Holy Spirit says, </a:t>
            </a:r>
            <a:r>
              <a:rPr lang="en-US" dirty="0">
                <a:solidFill>
                  <a:srgbClr val="055660"/>
                </a:solidFill>
                <a:latin typeface="+mj-lt"/>
              </a:rPr>
              <a:t>‘Today, if you hear his voice, do not harden your hearts as in the rebellion</a:t>
            </a:r>
            <a:r>
              <a:rPr lang="en-US" dirty="0"/>
              <a:t>, on the day of testing in the wilderness’” (Heb. 3:7-8).</a:t>
            </a:r>
          </a:p>
          <a:p>
            <a:r>
              <a:rPr lang="en-US" dirty="0"/>
              <a:t>Have you counted the cost, if you lose your own soul (Matt. 16:26)?</a:t>
            </a:r>
          </a:p>
        </p:txBody>
      </p:sp>
    </p:spTree>
    <p:extLst>
      <p:ext uri="{BB962C8B-B14F-4D97-AF65-F5344CB8AC3E}">
        <p14:creationId xmlns:p14="http://schemas.microsoft.com/office/powerpoint/2010/main" val="14030805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ible PNG Transparent Images - PNG All">
            <a:extLst>
              <a:ext uri="{FF2B5EF4-FFF2-40B4-BE49-F238E27FC236}">
                <a16:creationId xmlns:a16="http://schemas.microsoft.com/office/drawing/2014/main" id="{4CEC9DC9-70CA-6A3E-BE30-AE95EAC86E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9750" y="2031255"/>
            <a:ext cx="8572500" cy="4953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9AF997D9-8C77-3511-CA0D-6EFA3A3EE5E3}"/>
              </a:ext>
            </a:extLst>
          </p:cNvPr>
          <p:cNvSpPr txBox="1"/>
          <p:nvPr/>
        </p:nvSpPr>
        <p:spPr>
          <a:xfrm>
            <a:off x="1333144" y="254216"/>
            <a:ext cx="10189564" cy="2554545"/>
          </a:xfrm>
          <a:prstGeom prst="rect">
            <a:avLst/>
          </a:prstGeom>
          <a:noFill/>
        </p:spPr>
        <p:txBody>
          <a:bodyPr wrap="square" rtlCol="0">
            <a:spAutoFit/>
          </a:bodyPr>
          <a:lstStyle/>
          <a:p>
            <a:r>
              <a:rPr lang="en-US" sz="9600" dirty="0">
                <a:solidFill>
                  <a:srgbClr val="055660"/>
                </a:solidFill>
                <a:latin typeface="Work Sans SemiBold" panose="00000700000000000000" pitchFamily="2" charset="0"/>
              </a:rPr>
              <a:t>“We. . . </a:t>
            </a:r>
            <a:r>
              <a:rPr lang="en-US" sz="4000" dirty="0">
                <a:solidFill>
                  <a:srgbClr val="055660"/>
                </a:solidFill>
                <a:latin typeface="Work Sans SemiBold" panose="00000700000000000000" pitchFamily="2" charset="0"/>
              </a:rPr>
              <a:t>appeal to you not to receive the grace of God in vain.”</a:t>
            </a:r>
          </a:p>
          <a:p>
            <a:pPr algn="r"/>
            <a:r>
              <a:rPr lang="en-US" sz="2400" dirty="0"/>
              <a:t>2 Corinthians 6:1 </a:t>
            </a:r>
          </a:p>
        </p:txBody>
      </p:sp>
    </p:spTree>
    <p:extLst>
      <p:ext uri="{BB962C8B-B14F-4D97-AF65-F5344CB8AC3E}">
        <p14:creationId xmlns:p14="http://schemas.microsoft.com/office/powerpoint/2010/main" val="3376129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5" name="Rectangle 2054">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2050" name="Picture 2" descr="What Do We Know about the Nails Used to Crucify Jesus?">
            <a:extLst>
              <a:ext uri="{FF2B5EF4-FFF2-40B4-BE49-F238E27FC236}">
                <a16:creationId xmlns:a16="http://schemas.microsoft.com/office/drawing/2014/main" id="{10C097B8-13B6-0AC9-6995-188A613E3D6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7093" b="-1"/>
          <a:stretch/>
        </p:blipFill>
        <p:spPr bwMode="auto">
          <a:xfrm>
            <a:off x="20"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EBF391CD-ECFD-48C9-F32D-C736C4EF0D6E}"/>
              </a:ext>
            </a:extLst>
          </p:cNvPr>
          <p:cNvSpPr txBox="1"/>
          <p:nvPr/>
        </p:nvSpPr>
        <p:spPr>
          <a:xfrm>
            <a:off x="6096000" y="1168924"/>
            <a:ext cx="5282153" cy="2308324"/>
          </a:xfrm>
          <a:prstGeom prst="rect">
            <a:avLst/>
          </a:prstGeom>
          <a:noFill/>
        </p:spPr>
        <p:txBody>
          <a:bodyPr wrap="square" rtlCol="0">
            <a:spAutoFit/>
          </a:bodyPr>
          <a:lstStyle/>
          <a:p>
            <a:pPr algn="ctr"/>
            <a:r>
              <a:rPr lang="en-US" sz="7200" dirty="0">
                <a:solidFill>
                  <a:srgbClr val="055660"/>
                </a:solidFill>
                <a:latin typeface="Work Sans SemiBold" panose="00000700000000000000" pitchFamily="2" charset="0"/>
              </a:rPr>
              <a:t>The Grace of God</a:t>
            </a:r>
          </a:p>
        </p:txBody>
      </p:sp>
    </p:spTree>
    <p:extLst>
      <p:ext uri="{BB962C8B-B14F-4D97-AF65-F5344CB8AC3E}">
        <p14:creationId xmlns:p14="http://schemas.microsoft.com/office/powerpoint/2010/main" val="340700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3F0E7-0473-1E17-5079-A887555B6A4E}"/>
              </a:ext>
            </a:extLst>
          </p:cNvPr>
          <p:cNvSpPr>
            <a:spLocks noGrp="1"/>
          </p:cNvSpPr>
          <p:nvPr>
            <p:ph type="title"/>
          </p:nvPr>
        </p:nvSpPr>
        <p:spPr/>
        <p:txBody>
          <a:bodyPr/>
          <a:lstStyle/>
          <a:p>
            <a:r>
              <a:rPr lang="en-US" dirty="0"/>
              <a:t>Man’s Need of Grace</a:t>
            </a:r>
          </a:p>
        </p:txBody>
      </p:sp>
      <p:sp>
        <p:nvSpPr>
          <p:cNvPr id="3" name="Content Placeholder 2">
            <a:extLst>
              <a:ext uri="{FF2B5EF4-FFF2-40B4-BE49-F238E27FC236}">
                <a16:creationId xmlns:a16="http://schemas.microsoft.com/office/drawing/2014/main" id="{001BEB57-F0C8-AE37-C046-8AF351D7BB2C}"/>
              </a:ext>
            </a:extLst>
          </p:cNvPr>
          <p:cNvSpPr>
            <a:spLocks noGrp="1"/>
          </p:cNvSpPr>
          <p:nvPr>
            <p:ph idx="1"/>
          </p:nvPr>
        </p:nvSpPr>
        <p:spPr>
          <a:xfrm>
            <a:off x="838200" y="2546792"/>
            <a:ext cx="7086600" cy="2617066"/>
          </a:xfrm>
        </p:spPr>
        <p:txBody>
          <a:bodyPr/>
          <a:lstStyle/>
          <a:p>
            <a:r>
              <a:rPr lang="en-US" dirty="0"/>
              <a:t>“For we must all appear before the judgment seat of Christ, so that each one may receive what is due for what he has done in the body, whether good or evil. Therefore, knowing the fear of the Lord, we persuade others” (2 Cor. 5:10-11).</a:t>
            </a:r>
          </a:p>
          <a:p>
            <a:endParaRPr lang="en-US" dirty="0"/>
          </a:p>
        </p:txBody>
      </p:sp>
      <p:pic>
        <p:nvPicPr>
          <p:cNvPr id="3074" name="Picture 2" descr="Judgement of God">
            <a:extLst>
              <a:ext uri="{FF2B5EF4-FFF2-40B4-BE49-F238E27FC236}">
                <a16:creationId xmlns:a16="http://schemas.microsoft.com/office/drawing/2014/main" id="{A550F4D0-C1B4-B7E8-FBE4-CBFCCC9B82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11321" y="2291069"/>
            <a:ext cx="3142479" cy="312851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7971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78CD9-4D58-C58B-E49C-ECFCC94A37D5}"/>
              </a:ext>
            </a:extLst>
          </p:cNvPr>
          <p:cNvSpPr>
            <a:spLocks noGrp="1"/>
          </p:cNvSpPr>
          <p:nvPr>
            <p:ph type="title"/>
          </p:nvPr>
        </p:nvSpPr>
        <p:spPr/>
        <p:txBody>
          <a:bodyPr/>
          <a:lstStyle/>
          <a:p>
            <a:r>
              <a:rPr lang="en-US" dirty="0"/>
              <a:t>Grace Available for All</a:t>
            </a:r>
          </a:p>
        </p:txBody>
      </p:sp>
      <p:sp>
        <p:nvSpPr>
          <p:cNvPr id="3" name="Content Placeholder 2">
            <a:extLst>
              <a:ext uri="{FF2B5EF4-FFF2-40B4-BE49-F238E27FC236}">
                <a16:creationId xmlns:a16="http://schemas.microsoft.com/office/drawing/2014/main" id="{60F3D295-B3C4-D62F-1A02-62A1A71520C1}"/>
              </a:ext>
            </a:extLst>
          </p:cNvPr>
          <p:cNvSpPr>
            <a:spLocks noGrp="1"/>
          </p:cNvSpPr>
          <p:nvPr>
            <p:ph idx="1"/>
          </p:nvPr>
        </p:nvSpPr>
        <p:spPr/>
        <p:txBody>
          <a:bodyPr/>
          <a:lstStyle/>
          <a:p>
            <a:r>
              <a:rPr lang="en-US" dirty="0"/>
              <a:t>“For the love of Christ controls us, because we have concluded this: </a:t>
            </a:r>
            <a:r>
              <a:rPr lang="en-US" dirty="0">
                <a:solidFill>
                  <a:srgbClr val="055660"/>
                </a:solidFill>
                <a:latin typeface="+mj-lt"/>
              </a:rPr>
              <a:t>that one has died for all</a:t>
            </a:r>
            <a:r>
              <a:rPr lang="en-US" dirty="0"/>
              <a:t>, therefore all have died; and he died for all, that those who live might no longer live for themselves but for him who for their sake died and was raised” (2 Cor. 5:14-15).</a:t>
            </a:r>
          </a:p>
          <a:p>
            <a:endParaRPr lang="en-US" dirty="0"/>
          </a:p>
        </p:txBody>
      </p:sp>
    </p:spTree>
    <p:extLst>
      <p:ext uri="{BB962C8B-B14F-4D97-AF65-F5344CB8AC3E}">
        <p14:creationId xmlns:p14="http://schemas.microsoft.com/office/powerpoint/2010/main" val="464549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E50CA-5CA2-0C23-26FA-2C14C5A4A3E0}"/>
              </a:ext>
            </a:extLst>
          </p:cNvPr>
          <p:cNvSpPr>
            <a:spLocks noGrp="1"/>
          </p:cNvSpPr>
          <p:nvPr>
            <p:ph type="title"/>
          </p:nvPr>
        </p:nvSpPr>
        <p:spPr/>
        <p:txBody>
          <a:bodyPr/>
          <a:lstStyle/>
          <a:p>
            <a:r>
              <a:rPr lang="en-US" dirty="0"/>
              <a:t>Sufficient Grace</a:t>
            </a:r>
          </a:p>
        </p:txBody>
      </p:sp>
      <p:sp>
        <p:nvSpPr>
          <p:cNvPr id="3" name="Content Placeholder 2">
            <a:extLst>
              <a:ext uri="{FF2B5EF4-FFF2-40B4-BE49-F238E27FC236}">
                <a16:creationId xmlns:a16="http://schemas.microsoft.com/office/drawing/2014/main" id="{0C9183E2-F7D9-C56E-1845-1FAF7188D245}"/>
              </a:ext>
            </a:extLst>
          </p:cNvPr>
          <p:cNvSpPr>
            <a:spLocks noGrp="1"/>
          </p:cNvSpPr>
          <p:nvPr>
            <p:ph idx="1"/>
          </p:nvPr>
        </p:nvSpPr>
        <p:spPr/>
        <p:txBody>
          <a:bodyPr/>
          <a:lstStyle/>
          <a:p>
            <a:r>
              <a:rPr lang="en-US" dirty="0"/>
              <a:t>“Therefore, if anyone is in Christ, </a:t>
            </a:r>
            <a:r>
              <a:rPr lang="en-US" dirty="0">
                <a:solidFill>
                  <a:srgbClr val="055660"/>
                </a:solidFill>
                <a:latin typeface="+mj-lt"/>
              </a:rPr>
              <a:t>he is a new creation</a:t>
            </a:r>
            <a:r>
              <a:rPr lang="en-US" dirty="0"/>
              <a:t>. The old has passed away; behold, the new has come. All this is from God, who through Christ reconciled us to himself and gave us the ministry of reconciliation” (2 Cor. 5:17-18).</a:t>
            </a:r>
          </a:p>
          <a:p>
            <a:endParaRPr lang="en-US" dirty="0"/>
          </a:p>
        </p:txBody>
      </p:sp>
    </p:spTree>
    <p:extLst>
      <p:ext uri="{BB962C8B-B14F-4D97-AF65-F5344CB8AC3E}">
        <p14:creationId xmlns:p14="http://schemas.microsoft.com/office/powerpoint/2010/main" val="218788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4AE69-0508-94E6-A341-57C846952863}"/>
              </a:ext>
            </a:extLst>
          </p:cNvPr>
          <p:cNvSpPr>
            <a:spLocks noGrp="1"/>
          </p:cNvSpPr>
          <p:nvPr>
            <p:ph type="title"/>
          </p:nvPr>
        </p:nvSpPr>
        <p:spPr/>
        <p:txBody>
          <a:bodyPr/>
          <a:lstStyle/>
          <a:p>
            <a:r>
              <a:rPr lang="en-US" dirty="0"/>
              <a:t>Our Task of Presenting God’s Grace</a:t>
            </a:r>
          </a:p>
        </p:txBody>
      </p:sp>
      <p:sp>
        <p:nvSpPr>
          <p:cNvPr id="3" name="Content Placeholder 2">
            <a:extLst>
              <a:ext uri="{FF2B5EF4-FFF2-40B4-BE49-F238E27FC236}">
                <a16:creationId xmlns:a16="http://schemas.microsoft.com/office/drawing/2014/main" id="{FE2B5A9C-50E7-45B8-EA04-D8F8150547F6}"/>
              </a:ext>
            </a:extLst>
          </p:cNvPr>
          <p:cNvSpPr>
            <a:spLocks noGrp="1"/>
          </p:cNvSpPr>
          <p:nvPr>
            <p:ph idx="1"/>
          </p:nvPr>
        </p:nvSpPr>
        <p:spPr/>
        <p:txBody>
          <a:bodyPr>
            <a:normAutofit fontScale="92500" lnSpcReduction="10000"/>
          </a:bodyPr>
          <a:lstStyle/>
          <a:p>
            <a:r>
              <a:rPr lang="en-US" dirty="0"/>
              <a:t>“All this is from God, who through Christ reconciled us to himself and </a:t>
            </a:r>
            <a:r>
              <a:rPr lang="en-US" dirty="0">
                <a:solidFill>
                  <a:srgbClr val="055660"/>
                </a:solidFill>
                <a:latin typeface="+mj-lt"/>
              </a:rPr>
              <a:t>gave us the ministry of reconciliation</a:t>
            </a:r>
            <a:r>
              <a:rPr lang="en-US" dirty="0"/>
              <a:t>; that is, in Christ God was reconciling the world to himself, not counting their trespasses against them, and </a:t>
            </a:r>
            <a:r>
              <a:rPr lang="en-US" dirty="0">
                <a:solidFill>
                  <a:srgbClr val="055660"/>
                </a:solidFill>
                <a:latin typeface="+mj-lt"/>
              </a:rPr>
              <a:t>entrusting to us the message of reconciliation</a:t>
            </a:r>
            <a:r>
              <a:rPr lang="en-US" dirty="0"/>
              <a:t>. Therefore, </a:t>
            </a:r>
            <a:r>
              <a:rPr lang="en-US" dirty="0">
                <a:solidFill>
                  <a:srgbClr val="055660"/>
                </a:solidFill>
                <a:latin typeface="+mj-lt"/>
              </a:rPr>
              <a:t>we are ambassadors for Christ, God making his appeal through us. </a:t>
            </a:r>
            <a:r>
              <a:rPr lang="en-US" dirty="0"/>
              <a:t>We implore you on behalf of Christ, </a:t>
            </a:r>
            <a:r>
              <a:rPr lang="en-US" dirty="0">
                <a:solidFill>
                  <a:srgbClr val="FF0000"/>
                </a:solidFill>
                <a:latin typeface="+mj-lt"/>
              </a:rPr>
              <a:t>be reconciled to God</a:t>
            </a:r>
            <a:r>
              <a:rPr lang="en-US" dirty="0"/>
              <a:t>. For our sake he made him to be sin who knew no sin, so that in him we might become the righteousness of God” (2 Cor. 5:18-21).</a:t>
            </a:r>
          </a:p>
          <a:p>
            <a:r>
              <a:rPr lang="en-US" dirty="0"/>
              <a:t>“But we see him who for a little while was made lower than the angels, namely Jesus, crowned with glory and honor because of the suffering of death, </a:t>
            </a:r>
            <a:r>
              <a:rPr lang="en-US" dirty="0">
                <a:solidFill>
                  <a:srgbClr val="055660"/>
                </a:solidFill>
                <a:latin typeface="+mj-lt"/>
              </a:rPr>
              <a:t>so that by the grace of God he might taste death for everyone</a:t>
            </a:r>
            <a:r>
              <a:rPr lang="en-US" dirty="0"/>
              <a:t>” (Heb. 2:9).</a:t>
            </a:r>
          </a:p>
        </p:txBody>
      </p:sp>
    </p:spTree>
    <p:extLst>
      <p:ext uri="{BB962C8B-B14F-4D97-AF65-F5344CB8AC3E}">
        <p14:creationId xmlns:p14="http://schemas.microsoft.com/office/powerpoint/2010/main" val="4046790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2F8B1-6C43-2471-9CAC-925FF9859939}"/>
              </a:ext>
            </a:extLst>
          </p:cNvPr>
          <p:cNvSpPr>
            <a:spLocks noGrp="1"/>
          </p:cNvSpPr>
          <p:nvPr>
            <p:ph type="title"/>
          </p:nvPr>
        </p:nvSpPr>
        <p:spPr/>
        <p:txBody>
          <a:bodyPr/>
          <a:lstStyle/>
          <a:p>
            <a:r>
              <a:rPr lang="en-US" dirty="0"/>
              <a:t>Titus 2:11-14</a:t>
            </a:r>
          </a:p>
        </p:txBody>
      </p:sp>
      <p:sp>
        <p:nvSpPr>
          <p:cNvPr id="3" name="Content Placeholder 2">
            <a:extLst>
              <a:ext uri="{FF2B5EF4-FFF2-40B4-BE49-F238E27FC236}">
                <a16:creationId xmlns:a16="http://schemas.microsoft.com/office/drawing/2014/main" id="{9C3BFE4E-3444-5095-8D31-2BBAB6C7B48E}"/>
              </a:ext>
            </a:extLst>
          </p:cNvPr>
          <p:cNvSpPr>
            <a:spLocks noGrp="1"/>
          </p:cNvSpPr>
          <p:nvPr>
            <p:ph idx="1"/>
          </p:nvPr>
        </p:nvSpPr>
        <p:spPr/>
        <p:txBody>
          <a:bodyPr>
            <a:normAutofit/>
          </a:bodyPr>
          <a:lstStyle/>
          <a:p>
            <a:r>
              <a:rPr lang="en-US" dirty="0"/>
              <a:t>“</a:t>
            </a:r>
            <a:r>
              <a:rPr lang="en-US" dirty="0">
                <a:solidFill>
                  <a:srgbClr val="FF0000"/>
                </a:solidFill>
                <a:latin typeface="+mj-lt"/>
              </a:rPr>
              <a:t>For the grace of God has appeared, bringing salvation for all people</a:t>
            </a:r>
            <a:r>
              <a:rPr lang="en-US" dirty="0"/>
              <a:t>, training us to renounce ungodliness and worldly passions, and to live self-controlled, upright, and godly lives in the present age, waiting for our blessed hope, the appearing of the glory of our great God and Savior Jesus Christ, who gave himself for us to redeem us from all lawlessness and to purify for himself a people for his own possession who are zealous for good works” (Tit. 2:11-14):</a:t>
            </a:r>
          </a:p>
          <a:p>
            <a:pPr lvl="1"/>
            <a:r>
              <a:rPr lang="en-US" dirty="0"/>
              <a:t>Offered salvation to every man.</a:t>
            </a:r>
          </a:p>
        </p:txBody>
      </p:sp>
    </p:spTree>
    <p:extLst>
      <p:ext uri="{BB962C8B-B14F-4D97-AF65-F5344CB8AC3E}">
        <p14:creationId xmlns:p14="http://schemas.microsoft.com/office/powerpoint/2010/main" val="29986911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4">
      <a:majorFont>
        <a:latin typeface="Source Sans Pro Black"/>
        <a:ea typeface=""/>
        <a:cs typeface=""/>
      </a:majorFont>
      <a:minorFont>
        <a:latin typeface="Source Sans Pro Semi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02 Sermon Template.potx" id="{B3D6A9BF-8F68-4A58-9C25-C7454ED9A6E3}" vid="{A8F7E920-647D-4164-9543-BEAFE35BBC3B}"/>
    </a:ext>
  </a:extLst>
</a:theme>
</file>

<file path=docProps/app.xml><?xml version="1.0" encoding="utf-8"?>
<Properties xmlns="http://schemas.openxmlformats.org/officeDocument/2006/extended-properties" xmlns:vt="http://schemas.openxmlformats.org/officeDocument/2006/docPropsVTypes">
  <Template/>
  <TotalTime>1785</TotalTime>
  <Words>3014</Words>
  <Application>Microsoft Office PowerPoint</Application>
  <PresentationFormat>Widescreen</PresentationFormat>
  <Paragraphs>103</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Source Sans Pro Black</vt:lpstr>
      <vt:lpstr>Source Sans Pro Semibold</vt:lpstr>
      <vt:lpstr>Work Sans SemiBold</vt:lpstr>
      <vt:lpstr>Office Theme</vt:lpstr>
      <vt:lpstr>PowerPoint Presentation</vt:lpstr>
      <vt:lpstr>PowerPoint Presentation</vt:lpstr>
      <vt:lpstr>In Vain</vt:lpstr>
      <vt:lpstr>PowerPoint Presentation</vt:lpstr>
      <vt:lpstr>Man’s Need of Grace</vt:lpstr>
      <vt:lpstr>Grace Available for All</vt:lpstr>
      <vt:lpstr>Sufficient Grace</vt:lpstr>
      <vt:lpstr>Our Task of Presenting God’s Grace</vt:lpstr>
      <vt:lpstr>Titus 2:11-14</vt:lpstr>
      <vt:lpstr>Titus 2:11-14</vt:lpstr>
      <vt:lpstr>Titus 2:11-14</vt:lpstr>
      <vt:lpstr>Titus 2:11-14</vt:lpstr>
      <vt:lpstr>PowerPoint Presentation</vt:lpstr>
      <vt:lpstr>Through the Preaching of the Gospel</vt:lpstr>
      <vt:lpstr>How the Corinthians Were Saved</vt:lpstr>
      <vt:lpstr>Paul Preached</vt:lpstr>
      <vt:lpstr>The Corinthians Believed</vt:lpstr>
      <vt:lpstr>The Corinthians Repented</vt:lpstr>
      <vt:lpstr>The Corinthians Were Baptized</vt:lpstr>
      <vt:lpstr>PowerPoint Presentation</vt:lpstr>
      <vt:lpstr>When Men Hear Without Believing</vt:lpstr>
      <vt:lpstr>When Men Believe But Do Not Obey</vt:lpstr>
      <vt:lpstr>When One Falls Away</vt:lpstr>
      <vt:lpstr>When One Gets Discouraged and Quits</vt:lpstr>
      <vt:lpstr>Apostasy Comes in Many Forms</vt:lpstr>
      <vt:lpstr>PowerPoint Presentation</vt:lpstr>
      <vt:lpstr>Paul’s Fervent Pleading</vt:lpstr>
      <vt:lpstr>Postponing Obedience</vt:lpstr>
      <vt:lpstr>The Dangers of Delay</vt:lpstr>
      <vt:lpstr>Luke 14:15-24</vt:lpstr>
      <vt:lpstr>Think About What You Are Doing!</vt:lpstr>
      <vt:lpstr>Conclusion</vt:lpstr>
      <vt:lpstr>Hebrews 3:7-8</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Willis</dc:creator>
  <cp:lastModifiedBy>Mike Willis</cp:lastModifiedBy>
  <cp:revision>102</cp:revision>
  <dcterms:created xsi:type="dcterms:W3CDTF">2021-11-23T13:46:08Z</dcterms:created>
  <dcterms:modified xsi:type="dcterms:W3CDTF">2023-09-03T09:50:41Z</dcterms:modified>
</cp:coreProperties>
</file>