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56" r:id="rId2"/>
    <p:sldId id="278" r:id="rId3"/>
    <p:sldId id="257" r:id="rId4"/>
    <p:sldId id="279" r:id="rId5"/>
    <p:sldId id="258" r:id="rId6"/>
    <p:sldId id="259" r:id="rId7"/>
    <p:sldId id="260" r:id="rId8"/>
    <p:sldId id="261" r:id="rId9"/>
    <p:sldId id="271" r:id="rId10"/>
    <p:sldId id="281" r:id="rId11"/>
    <p:sldId id="264" r:id="rId12"/>
    <p:sldId id="282" r:id="rId13"/>
    <p:sldId id="265" r:id="rId14"/>
    <p:sldId id="266" r:id="rId15"/>
    <p:sldId id="267" r:id="rId16"/>
    <p:sldId id="268" r:id="rId17"/>
    <p:sldId id="280" r:id="rId18"/>
    <p:sldId id="263" r:id="rId19"/>
    <p:sldId id="272" r:id="rId20"/>
    <p:sldId id="273" r:id="rId21"/>
    <p:sldId id="262" r:id="rId22"/>
    <p:sldId id="274" r:id="rId23"/>
    <p:sldId id="269" r:id="rId24"/>
    <p:sldId id="277" r:id="rId25"/>
    <p:sldId id="275" r:id="rId26"/>
    <p:sldId id="270" r:id="rId27"/>
    <p:sldId id="276" r:id="rId28"/>
    <p:sldId id="283" r:id="rId29"/>
    <p:sldId id="284" r:id="rId30"/>
  </p:sldIdLst>
  <p:sldSz cx="12192000" cy="6858000"/>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B974F-04D2-4B6F-99C3-3B3D1AB937D2}" v="877" dt="2023-09-24T00:13:49.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6" d="100"/>
          <a:sy n="86" d="100"/>
        </p:scale>
        <p:origin x="60" y="3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6FA899-EAA1-4038-B3FE-CD606D4A2932}" type="datetimeFigureOut">
              <a:rPr lang="en-US" smtClean="0"/>
              <a:pPr/>
              <a:t>9/24/2023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D218F4-499E-4EAA-8A53-E0438D43910F}"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D9703-15A0-456A-BC60-D95A7748E38B}" type="datetimeFigureOut">
              <a:rPr lang="en-US" smtClean="0"/>
              <a:pPr/>
              <a:t>9/24/2023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155482-58F5-4350-AEE6-BE3B640D5F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14</a:t>
            </a:fld>
            <a:endParaRPr lang="en-US"/>
          </a:p>
        </p:txBody>
      </p:sp>
    </p:spTree>
    <p:extLst>
      <p:ext uri="{BB962C8B-B14F-4D97-AF65-F5344CB8AC3E}">
        <p14:creationId xmlns:p14="http://schemas.microsoft.com/office/powerpoint/2010/main" val="3244731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15</a:t>
            </a:fld>
            <a:endParaRPr lang="en-US"/>
          </a:p>
        </p:txBody>
      </p:sp>
    </p:spTree>
    <p:extLst>
      <p:ext uri="{BB962C8B-B14F-4D97-AF65-F5344CB8AC3E}">
        <p14:creationId xmlns:p14="http://schemas.microsoft.com/office/powerpoint/2010/main" val="4496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16</a:t>
            </a:fld>
            <a:endParaRPr lang="en-US"/>
          </a:p>
        </p:txBody>
      </p:sp>
    </p:spTree>
    <p:extLst>
      <p:ext uri="{BB962C8B-B14F-4D97-AF65-F5344CB8AC3E}">
        <p14:creationId xmlns:p14="http://schemas.microsoft.com/office/powerpoint/2010/main" val="986760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21</a:t>
            </a:fld>
            <a:endParaRPr lang="en-US"/>
          </a:p>
        </p:txBody>
      </p:sp>
    </p:spTree>
    <p:extLst>
      <p:ext uri="{BB962C8B-B14F-4D97-AF65-F5344CB8AC3E}">
        <p14:creationId xmlns:p14="http://schemas.microsoft.com/office/powerpoint/2010/main" val="1141456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9</a:t>
            </a:fld>
            <a:endParaRPr lang="en-US"/>
          </a:p>
        </p:txBody>
      </p:sp>
    </p:spTree>
    <p:extLst>
      <p:ext uri="{BB962C8B-B14F-4D97-AF65-F5344CB8AC3E}">
        <p14:creationId xmlns:p14="http://schemas.microsoft.com/office/powerpoint/2010/main" val="3732740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11</a:t>
            </a:fld>
            <a:endParaRPr lang="en-US"/>
          </a:p>
        </p:txBody>
      </p:sp>
    </p:spTree>
    <p:extLst>
      <p:ext uri="{BB962C8B-B14F-4D97-AF65-F5344CB8AC3E}">
        <p14:creationId xmlns:p14="http://schemas.microsoft.com/office/powerpoint/2010/main" val="1169879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155482-58F5-4350-AEE6-BE3B640D5FFF}" type="slidenum">
              <a:rPr lang="en-US" smtClean="0"/>
              <a:pPr/>
              <a:t>13</a:t>
            </a:fld>
            <a:endParaRPr lang="en-US"/>
          </a:p>
        </p:txBody>
      </p:sp>
    </p:spTree>
    <p:extLst>
      <p:ext uri="{BB962C8B-B14F-4D97-AF65-F5344CB8AC3E}">
        <p14:creationId xmlns:p14="http://schemas.microsoft.com/office/powerpoint/2010/main" val="2054554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2192000" cy="6858000"/>
            <a:chOff x="0" y="0"/>
            <a:chExt cx="5760" cy="4320"/>
          </a:xfrm>
        </p:grpSpPr>
        <p:sp>
          <p:nvSpPr>
            <p:cNvPr id="307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w="9525">
              <a:noFill/>
              <a:miter lim="800000"/>
              <a:headEnd/>
              <a:tailEnd/>
            </a:ln>
          </p:spPr>
          <p:txBody>
            <a:bodyPr wrap="none" anchor="ctr"/>
            <a:lstStyle/>
            <a:p>
              <a:endParaRPr lang="en-US" sz="3600"/>
            </a:p>
          </p:txBody>
        </p:sp>
        <p:sp>
          <p:nvSpPr>
            <p:cNvPr id="307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endParaRPr lang="en-US" sz="3600"/>
            </a:p>
          </p:txBody>
        </p:sp>
      </p:grpSp>
      <p:grpSp>
        <p:nvGrpSpPr>
          <p:cNvPr id="3082" name="Group 10"/>
          <p:cNvGrpSpPr>
            <a:grpSpLocks/>
          </p:cNvGrpSpPr>
          <p:nvPr/>
        </p:nvGrpSpPr>
        <p:grpSpPr bwMode="auto">
          <a:xfrm>
            <a:off x="203201" y="314326"/>
            <a:ext cx="1130300" cy="6543675"/>
            <a:chOff x="96" y="198"/>
            <a:chExt cx="534" cy="4122"/>
          </a:xfrm>
        </p:grpSpPr>
        <p:sp>
          <p:nvSpPr>
            <p:cNvPr id="3083"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3084"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3085"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3086"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3087"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3088"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3089"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grpSp>
      <p:sp>
        <p:nvSpPr>
          <p:cNvPr id="3090" name="Rectangle 18"/>
          <p:cNvSpPr>
            <a:spLocks noChangeArrowheads="1"/>
          </p:cNvSpPr>
          <p:nvPr/>
        </p:nvSpPr>
        <p:spPr bwMode="auto">
          <a:xfrm>
            <a:off x="588434" y="0"/>
            <a:ext cx="368300"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a:endParaRPr kumimoji="1" lang="en-US" sz="3600"/>
          </a:p>
        </p:txBody>
      </p:sp>
      <p:sp>
        <p:nvSpPr>
          <p:cNvPr id="3091" name="AutoShape 19"/>
          <p:cNvSpPr>
            <a:spLocks noChangeArrowheads="1"/>
          </p:cNvSpPr>
          <p:nvPr/>
        </p:nvSpPr>
        <p:spPr bwMode="auto">
          <a:xfrm flipH="1">
            <a:off x="730251" y="2717800"/>
            <a:ext cx="11461749"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a:endParaRPr kumimoji="1" lang="en-US" sz="3600"/>
          </a:p>
        </p:txBody>
      </p:sp>
      <p:sp>
        <p:nvSpPr>
          <p:cNvPr id="3092" name="Oval 20"/>
          <p:cNvSpPr>
            <a:spLocks noChangeArrowheads="1"/>
          </p:cNvSpPr>
          <p:nvPr/>
        </p:nvSpPr>
        <p:spPr bwMode="auto">
          <a:xfrm>
            <a:off x="577851" y="2697164"/>
            <a:ext cx="3937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endParaRPr kumimoji="1" lang="en-US" sz="3600"/>
          </a:p>
        </p:txBody>
      </p:sp>
      <p:sp>
        <p:nvSpPr>
          <p:cNvPr id="3093" name="Rectangle 21"/>
          <p:cNvSpPr>
            <a:spLocks noChangeArrowheads="1"/>
          </p:cNvSpPr>
          <p:nvPr/>
        </p:nvSpPr>
        <p:spPr bwMode="auto">
          <a:xfrm>
            <a:off x="618067" y="2700338"/>
            <a:ext cx="215900" cy="4157662"/>
          </a:xfrm>
          <a:prstGeom prst="rect">
            <a:avLst/>
          </a:prstGeom>
          <a:noFill/>
          <a:ln w="9525">
            <a:noFill/>
            <a:miter lim="800000"/>
            <a:headEnd/>
            <a:tailEnd/>
          </a:ln>
        </p:spPr>
        <p:txBody>
          <a:bodyPr wrap="none" anchor="ctr"/>
          <a:lstStyle/>
          <a:p>
            <a:pPr algn="ctr"/>
            <a:endParaRPr kumimoji="1" lang="en-US" sz="3600"/>
          </a:p>
        </p:txBody>
      </p:sp>
      <p:sp>
        <p:nvSpPr>
          <p:cNvPr id="3094" name="Oval 22"/>
          <p:cNvSpPr>
            <a:spLocks noChangeArrowheads="1"/>
          </p:cNvSpPr>
          <p:nvPr/>
        </p:nvSpPr>
        <p:spPr bwMode="auto">
          <a:xfrm>
            <a:off x="12314767" y="2697164"/>
            <a:ext cx="4064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endParaRPr kumimoji="1" lang="en-US" sz="3600"/>
          </a:p>
        </p:txBody>
      </p:sp>
      <p:sp>
        <p:nvSpPr>
          <p:cNvPr id="3095" name="Rectangle 23"/>
          <p:cNvSpPr>
            <a:spLocks noChangeArrowheads="1"/>
          </p:cNvSpPr>
          <p:nvPr/>
        </p:nvSpPr>
        <p:spPr bwMode="auto">
          <a:xfrm>
            <a:off x="645585" y="2760663"/>
            <a:ext cx="11669183" cy="190500"/>
          </a:xfrm>
          <a:prstGeom prst="rect">
            <a:avLst/>
          </a:prstGeom>
          <a:noFill/>
          <a:ln w="9525">
            <a:noFill/>
            <a:miter lim="800000"/>
            <a:headEnd/>
            <a:tailEnd/>
          </a:ln>
        </p:spPr>
        <p:txBody>
          <a:bodyPr wrap="none" anchor="ctr"/>
          <a:lstStyle/>
          <a:p>
            <a:pPr algn="ctr"/>
            <a:endParaRPr kumimoji="1" lang="en-US" sz="3600"/>
          </a:p>
        </p:txBody>
      </p:sp>
      <p:grpSp>
        <p:nvGrpSpPr>
          <p:cNvPr id="3096" name="Group 24"/>
          <p:cNvGrpSpPr>
            <a:grpSpLocks/>
          </p:cNvGrpSpPr>
          <p:nvPr/>
        </p:nvGrpSpPr>
        <p:grpSpPr bwMode="auto">
          <a:xfrm>
            <a:off x="201084" y="0"/>
            <a:ext cx="1132416" cy="6858000"/>
            <a:chOff x="95" y="0"/>
            <a:chExt cx="535" cy="4320"/>
          </a:xfrm>
        </p:grpSpPr>
        <p:sp>
          <p:nvSpPr>
            <p:cNvPr id="3097"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3098"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3099"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3100"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3101"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3102"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3103" name="Freeform 31"/>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sz="3600"/>
            </a:p>
          </p:txBody>
        </p:sp>
        <p:sp>
          <p:nvSpPr>
            <p:cNvPr id="3104" name="Freeform 32"/>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sz="3600"/>
            </a:p>
          </p:txBody>
        </p:sp>
      </p:grpSp>
      <p:sp>
        <p:nvSpPr>
          <p:cNvPr id="3107" name="Rectangle 35"/>
          <p:cNvSpPr>
            <a:spLocks noGrp="1" noChangeArrowheads="1"/>
          </p:cNvSpPr>
          <p:nvPr>
            <p:ph type="ctrTitle" sz="quarter"/>
          </p:nvPr>
        </p:nvSpPr>
        <p:spPr>
          <a:xfrm>
            <a:off x="1538817" y="1873748"/>
            <a:ext cx="10363200" cy="769441"/>
          </a:xfrm>
        </p:spPr>
        <p:txBody>
          <a:bodyPr/>
          <a:lstStyle>
            <a:lvl1pPr>
              <a:defRPr/>
            </a:lvl1pPr>
          </a:lstStyle>
          <a:p>
            <a:r>
              <a:rPr lang="en-US"/>
              <a:t>Click to edit Master title style</a:t>
            </a:r>
          </a:p>
        </p:txBody>
      </p:sp>
      <p:sp>
        <p:nvSpPr>
          <p:cNvPr id="3108" name="Rectangle 36"/>
          <p:cNvSpPr>
            <a:spLocks noGrp="1" noChangeArrowheads="1"/>
          </p:cNvSpPr>
          <p:nvPr>
            <p:ph type="subTitle" sz="quarter" idx="1"/>
          </p:nvPr>
        </p:nvSpPr>
        <p:spPr>
          <a:xfrm>
            <a:off x="1562100" y="3124200"/>
            <a:ext cx="8534400" cy="1752600"/>
          </a:xfrm>
        </p:spPr>
        <p:txBody>
          <a:bodyPr/>
          <a:lstStyle>
            <a:lvl1pPr marL="0" indent="0">
              <a:buFontTx/>
              <a:buNone/>
              <a:defRPr/>
            </a:lvl1pPr>
          </a:lstStyle>
          <a:p>
            <a:r>
              <a:rPr lang="en-US"/>
              <a:t>Click to edit Master subtitle style</a:t>
            </a:r>
          </a:p>
        </p:txBody>
      </p:sp>
      <p:sp>
        <p:nvSpPr>
          <p:cNvPr id="3109" name="Rectangle 37"/>
          <p:cNvSpPr>
            <a:spLocks noGrp="1" noChangeArrowheads="1"/>
          </p:cNvSpPr>
          <p:nvPr>
            <p:ph type="dt" sz="quarter" idx="2"/>
          </p:nvPr>
        </p:nvSpPr>
        <p:spPr>
          <a:xfrm>
            <a:off x="1492251" y="6318250"/>
            <a:ext cx="2540000" cy="457200"/>
          </a:xfrm>
        </p:spPr>
        <p:txBody>
          <a:bodyPr/>
          <a:lstStyle>
            <a:lvl1pPr>
              <a:defRPr/>
            </a:lvl1pPr>
          </a:lstStyle>
          <a:p>
            <a:endParaRPr lang="en-US"/>
          </a:p>
        </p:txBody>
      </p:sp>
      <p:sp>
        <p:nvSpPr>
          <p:cNvPr id="3110" name="Rectangle 38"/>
          <p:cNvSpPr>
            <a:spLocks noGrp="1" noChangeArrowheads="1"/>
          </p:cNvSpPr>
          <p:nvPr>
            <p:ph type="ftr" sz="quarter" idx="3"/>
          </p:nvPr>
        </p:nvSpPr>
        <p:spPr>
          <a:xfrm>
            <a:off x="4743451" y="6318250"/>
            <a:ext cx="3860800" cy="457200"/>
          </a:xfrm>
        </p:spPr>
        <p:txBody>
          <a:bodyPr/>
          <a:lstStyle>
            <a:lvl1pPr>
              <a:defRPr/>
            </a:lvl1pPr>
          </a:lstStyle>
          <a:p>
            <a:endParaRPr lang="en-US"/>
          </a:p>
        </p:txBody>
      </p:sp>
      <p:sp>
        <p:nvSpPr>
          <p:cNvPr id="3111" name="Rectangle 39"/>
          <p:cNvSpPr>
            <a:spLocks noGrp="1" noChangeArrowheads="1"/>
          </p:cNvSpPr>
          <p:nvPr>
            <p:ph type="sldNum" sz="quarter" idx="4"/>
          </p:nvPr>
        </p:nvSpPr>
        <p:spPr>
          <a:xfrm>
            <a:off x="9315451" y="6318250"/>
            <a:ext cx="2540000" cy="457200"/>
          </a:xfrm>
        </p:spPr>
        <p:txBody>
          <a:bodyPr/>
          <a:lstStyle>
            <a:lvl1pPr>
              <a:defRPr/>
            </a:lvl1pPr>
          </a:lstStyle>
          <a:p>
            <a:fld id="{7FCFECCC-392D-462E-9F68-FCC9A1274160}"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92"/>
                                        </p:tgtEl>
                                        <p:attrNameLst>
                                          <p:attrName>style.visibility</p:attrName>
                                        </p:attrNameLst>
                                      </p:cBhvr>
                                      <p:to>
                                        <p:strVal val="visible"/>
                                      </p:to>
                                    </p:set>
                                    <p:anim calcmode="lin" valueType="num">
                                      <p:cBhvr additive="base">
                                        <p:cTn id="7" dur="500" fill="hold"/>
                                        <p:tgtEl>
                                          <p:spTgt spid="3092"/>
                                        </p:tgtEl>
                                        <p:attrNameLst>
                                          <p:attrName>ppt_x</p:attrName>
                                        </p:attrNameLst>
                                      </p:cBhvr>
                                      <p:tavLst>
                                        <p:tav tm="0">
                                          <p:val>
                                            <p:strVal val="#ppt_x"/>
                                          </p:val>
                                        </p:tav>
                                        <p:tav tm="100000">
                                          <p:val>
                                            <p:strVal val="#ppt_x"/>
                                          </p:val>
                                        </p:tav>
                                      </p:tavLst>
                                    </p:anim>
                                    <p:anim calcmode="lin" valueType="num">
                                      <p:cBhvr additive="base">
                                        <p:cTn id="8" dur="500" fill="hold"/>
                                        <p:tgtEl>
                                          <p:spTgt spid="3092"/>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3092"/>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94"/>
                                        </p:tgtEl>
                                        <p:attrNameLst>
                                          <p:attrName>style.visibility</p:attrName>
                                        </p:attrNameLst>
                                      </p:cBhvr>
                                      <p:to>
                                        <p:strVal val="visible"/>
                                      </p:to>
                                    </p:set>
                                    <p:anim calcmode="lin" valueType="num">
                                      <p:cBhvr additive="base">
                                        <p:cTn id="12" dur="500" fill="hold"/>
                                        <p:tgtEl>
                                          <p:spTgt spid="3094"/>
                                        </p:tgtEl>
                                        <p:attrNameLst>
                                          <p:attrName>ppt_x</p:attrName>
                                        </p:attrNameLst>
                                      </p:cBhvr>
                                      <p:tavLst>
                                        <p:tav tm="0">
                                          <p:val>
                                            <p:strVal val="0-#ppt_w/2"/>
                                          </p:val>
                                        </p:tav>
                                        <p:tav tm="100000">
                                          <p:val>
                                            <p:strVal val="#ppt_x"/>
                                          </p:val>
                                        </p:tav>
                                      </p:tavLst>
                                    </p:anim>
                                    <p:anim calcmode="lin" valueType="num">
                                      <p:cBhvr additive="base">
                                        <p:cTn id="13" dur="500" fill="hold"/>
                                        <p:tgtEl>
                                          <p:spTgt spid="30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 grpId="0" animBg="1" autoUpdateAnimBg="0"/>
      <p:bldP spid="3094"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86DE1D-83FF-4DD7-97E8-06EFE56E0A3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1000" y="144464"/>
            <a:ext cx="1538883" cy="5951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22400" y="144464"/>
            <a:ext cx="7645400" cy="5951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4F3080-798B-404A-B804-66E615FBD1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8611AB-C01D-4D72-9AE7-E25E222020D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9FCF52-9A83-4254-BDD6-4FC15CAB898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22400" y="1981200"/>
            <a:ext cx="5130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56400" y="1981200"/>
            <a:ext cx="5130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5291B27-FCC2-4CC8-AD22-526A84E034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48197"/>
            <a:ext cx="10972800" cy="76944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5EB54E-A1BD-42A5-86A2-3503FB52D1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41F4C0C-91F6-4F7F-9E00-7C3965E3493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0372051-2485-43CD-BBF2-2C08097E7C9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27214"/>
            <a:ext cx="4011084" cy="707886"/>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73FC6B-F5F7-4360-A95B-817BC1FD979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967228"/>
            <a:ext cx="7315200" cy="400110"/>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FEE7A4-48B9-4573-97CC-5BE85D3F8E8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5" name="Group 7"/>
          <p:cNvGrpSpPr>
            <a:grpSpLocks/>
          </p:cNvGrpSpPr>
          <p:nvPr/>
        </p:nvGrpSpPr>
        <p:grpSpPr bwMode="auto">
          <a:xfrm>
            <a:off x="203201" y="314326"/>
            <a:ext cx="1130300" cy="6543675"/>
            <a:chOff x="96" y="198"/>
            <a:chExt cx="534" cy="4122"/>
          </a:xfrm>
        </p:grpSpPr>
        <p:sp>
          <p:nvSpPr>
            <p:cNvPr id="2056" name="AutoShape 8"/>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2057" name="AutoShape 9"/>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2058"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2059" name="AutoShape 11"/>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2060"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2061"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sp>
          <p:nvSpPr>
            <p:cNvPr id="2062"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wrap="none" anchor="ctr"/>
            <a:lstStyle/>
            <a:p>
              <a:endParaRPr lang="en-US" sz="3600"/>
            </a:p>
          </p:txBody>
        </p:sp>
      </p:grpSp>
      <p:sp>
        <p:nvSpPr>
          <p:cNvPr id="2063" name="Rectangle 15"/>
          <p:cNvSpPr>
            <a:spLocks noChangeArrowheads="1"/>
          </p:cNvSpPr>
          <p:nvPr/>
        </p:nvSpPr>
        <p:spPr bwMode="auto">
          <a:xfrm>
            <a:off x="588434" y="0"/>
            <a:ext cx="368300"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lgn="ctr"/>
            <a:endParaRPr kumimoji="1" lang="en-US" sz="3600"/>
          </a:p>
        </p:txBody>
      </p:sp>
      <p:sp>
        <p:nvSpPr>
          <p:cNvPr id="2064" name="AutoShape 16"/>
          <p:cNvSpPr>
            <a:spLocks noChangeArrowheads="1"/>
          </p:cNvSpPr>
          <p:nvPr/>
        </p:nvSpPr>
        <p:spPr bwMode="auto">
          <a:xfrm flipH="1">
            <a:off x="730251" y="1703388"/>
            <a:ext cx="11461749"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p:spPr>
        <p:txBody>
          <a:bodyPr wrap="none" anchor="ctr"/>
          <a:lstStyle/>
          <a:p>
            <a:pPr algn="ctr"/>
            <a:endParaRPr kumimoji="1" lang="en-US" sz="3600"/>
          </a:p>
        </p:txBody>
      </p:sp>
      <p:sp>
        <p:nvSpPr>
          <p:cNvPr id="2065" name="Oval 17"/>
          <p:cNvSpPr>
            <a:spLocks noChangeArrowheads="1"/>
          </p:cNvSpPr>
          <p:nvPr/>
        </p:nvSpPr>
        <p:spPr bwMode="auto">
          <a:xfrm>
            <a:off x="613834" y="1706564"/>
            <a:ext cx="393700" cy="274637"/>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endParaRPr kumimoji="1" lang="en-US" sz="3600"/>
          </a:p>
        </p:txBody>
      </p:sp>
      <p:sp>
        <p:nvSpPr>
          <p:cNvPr id="2066" name="Rectangle 18"/>
          <p:cNvSpPr>
            <a:spLocks noChangeArrowheads="1"/>
          </p:cNvSpPr>
          <p:nvPr/>
        </p:nvSpPr>
        <p:spPr bwMode="auto">
          <a:xfrm>
            <a:off x="618067" y="1912938"/>
            <a:ext cx="254000" cy="4678362"/>
          </a:xfrm>
          <a:prstGeom prst="rect">
            <a:avLst/>
          </a:prstGeom>
          <a:noFill/>
          <a:ln w="9525">
            <a:noFill/>
            <a:miter lim="800000"/>
            <a:headEnd/>
            <a:tailEnd/>
          </a:ln>
        </p:spPr>
        <p:txBody>
          <a:bodyPr wrap="none" anchor="ctr"/>
          <a:lstStyle/>
          <a:p>
            <a:pPr algn="ctr"/>
            <a:endParaRPr kumimoji="1" lang="en-US" sz="3600"/>
          </a:p>
        </p:txBody>
      </p:sp>
      <p:sp>
        <p:nvSpPr>
          <p:cNvPr id="2067" name="Oval 19"/>
          <p:cNvSpPr>
            <a:spLocks noChangeArrowheads="1"/>
          </p:cNvSpPr>
          <p:nvPr/>
        </p:nvSpPr>
        <p:spPr bwMode="auto">
          <a:xfrm>
            <a:off x="12278784" y="1676400"/>
            <a:ext cx="406400" cy="274638"/>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lgn="ctr"/>
            <a:endParaRPr kumimoji="1" lang="en-US" sz="3600"/>
          </a:p>
        </p:txBody>
      </p:sp>
      <p:sp>
        <p:nvSpPr>
          <p:cNvPr id="2068" name="Rectangle 20"/>
          <p:cNvSpPr>
            <a:spLocks noChangeArrowheads="1"/>
          </p:cNvSpPr>
          <p:nvPr/>
        </p:nvSpPr>
        <p:spPr bwMode="auto">
          <a:xfrm>
            <a:off x="609600" y="1739900"/>
            <a:ext cx="11669184" cy="190500"/>
          </a:xfrm>
          <a:prstGeom prst="rect">
            <a:avLst/>
          </a:prstGeom>
          <a:noFill/>
          <a:ln w="9525">
            <a:noFill/>
            <a:miter lim="800000"/>
            <a:headEnd/>
            <a:tailEnd/>
          </a:ln>
        </p:spPr>
        <p:txBody>
          <a:bodyPr wrap="none" anchor="ctr"/>
          <a:lstStyle/>
          <a:p>
            <a:pPr algn="ctr"/>
            <a:endParaRPr kumimoji="1" lang="en-US" sz="3600"/>
          </a:p>
        </p:txBody>
      </p:sp>
      <p:grpSp>
        <p:nvGrpSpPr>
          <p:cNvPr id="2069" name="Group 21"/>
          <p:cNvGrpSpPr>
            <a:grpSpLocks/>
          </p:cNvGrpSpPr>
          <p:nvPr/>
        </p:nvGrpSpPr>
        <p:grpSpPr bwMode="auto">
          <a:xfrm>
            <a:off x="201084" y="0"/>
            <a:ext cx="1132416" cy="6858000"/>
            <a:chOff x="95" y="0"/>
            <a:chExt cx="535" cy="4320"/>
          </a:xfrm>
        </p:grpSpPr>
        <p:sp>
          <p:nvSpPr>
            <p:cNvPr id="2070" name="AutoShape 22"/>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2071" name="AutoShape 23"/>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2072" name="AutoShape 24"/>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2073" name="AutoShape 25"/>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2074" name="AutoShape 26"/>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2075" name="AutoShape 27"/>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wrap="none" anchor="ctr"/>
            <a:lstStyle/>
            <a:p>
              <a:endParaRPr lang="en-US" sz="3600"/>
            </a:p>
          </p:txBody>
        </p:sp>
        <p:sp>
          <p:nvSpPr>
            <p:cNvPr id="2076" name="Freeform 28"/>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sz="3600"/>
            </a:p>
          </p:txBody>
        </p:sp>
        <p:sp>
          <p:nvSpPr>
            <p:cNvPr id="2077" name="Freeform 29"/>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endParaRPr lang="en-US" sz="3600"/>
            </a:p>
          </p:txBody>
        </p:sp>
      </p:grpSp>
      <p:sp>
        <p:nvSpPr>
          <p:cNvPr id="2080" name="Rectangle 32"/>
          <p:cNvSpPr>
            <a:spLocks noGrp="1" noChangeArrowheads="1"/>
          </p:cNvSpPr>
          <p:nvPr>
            <p:ph type="title"/>
          </p:nvPr>
        </p:nvSpPr>
        <p:spPr bwMode="auto">
          <a:xfrm>
            <a:off x="1524000" y="806948"/>
            <a:ext cx="10363200" cy="7694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2081" name="Rectangle 33"/>
          <p:cNvSpPr>
            <a:spLocks noGrp="1" noChangeArrowheads="1"/>
          </p:cNvSpPr>
          <p:nvPr>
            <p:ph type="body" idx="1"/>
          </p:nvPr>
        </p:nvSpPr>
        <p:spPr bwMode="auto">
          <a:xfrm>
            <a:off x="1422400" y="1981200"/>
            <a:ext cx="10464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82" name="Rectangle 34"/>
          <p:cNvSpPr>
            <a:spLocks noGrp="1" noChangeArrowheads="1"/>
          </p:cNvSpPr>
          <p:nvPr>
            <p:ph type="dt" sz="half" idx="2"/>
          </p:nvPr>
        </p:nvSpPr>
        <p:spPr bwMode="auto">
          <a:xfrm>
            <a:off x="1538817"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083" name="Rectangle 35"/>
          <p:cNvSpPr>
            <a:spLocks noGrp="1" noChangeArrowheads="1"/>
          </p:cNvSpPr>
          <p:nvPr>
            <p:ph type="ftr" sz="quarter" idx="3"/>
          </p:nvPr>
        </p:nvSpPr>
        <p:spPr bwMode="auto">
          <a:xfrm>
            <a:off x="4790017"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084" name="Rectangle 36"/>
          <p:cNvSpPr>
            <a:spLocks noGrp="1" noChangeArrowheads="1"/>
          </p:cNvSpPr>
          <p:nvPr>
            <p:ph type="sldNum" sz="quarter" idx="4"/>
          </p:nvPr>
        </p:nvSpPr>
        <p:spPr bwMode="auto">
          <a:xfrm>
            <a:off x="9362017"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27A9917-C378-4214-B4B7-96CD32F3D37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ppt_x"/>
                                          </p:val>
                                        </p:tav>
                                        <p:tav tm="100000">
                                          <p:val>
                                            <p:strVal val="#ppt_x"/>
                                          </p:val>
                                        </p:tav>
                                      </p:tavLst>
                                    </p:anim>
                                    <p:anim calcmode="lin" valueType="num">
                                      <p:cBhvr additive="base">
                                        <p:cTn id="8" dur="500" fill="hold"/>
                                        <p:tgtEl>
                                          <p:spTgt spid="2065"/>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2065"/>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67"/>
                                        </p:tgtEl>
                                        <p:attrNameLst>
                                          <p:attrName>style.visibility</p:attrName>
                                        </p:attrNameLst>
                                      </p:cBhvr>
                                      <p:to>
                                        <p:strVal val="visible"/>
                                      </p:to>
                                    </p:set>
                                    <p:anim calcmode="lin" valueType="num">
                                      <p:cBhvr additive="base">
                                        <p:cTn id="12" dur="500" fill="hold"/>
                                        <p:tgtEl>
                                          <p:spTgt spid="2067"/>
                                        </p:tgtEl>
                                        <p:attrNameLst>
                                          <p:attrName>ppt_x</p:attrName>
                                        </p:attrNameLst>
                                      </p:cBhvr>
                                      <p:tavLst>
                                        <p:tav tm="0">
                                          <p:val>
                                            <p:strVal val="0-#ppt_w/2"/>
                                          </p:val>
                                        </p:tav>
                                        <p:tav tm="100000">
                                          <p:val>
                                            <p:strVal val="#ppt_x"/>
                                          </p:val>
                                        </p:tav>
                                      </p:tavLst>
                                    </p:anim>
                                    <p:anim calcmode="lin" valueType="num">
                                      <p:cBhvr additive="base">
                                        <p:cTn id="13" dur="5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nimBg="1" autoUpdateAnimBg="0"/>
      <p:bldP spid="2067" grpId="0" animBg="1" autoUpdateAnimBg="0"/>
    </p:bldLst>
  </p:timing>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562100" y="1826816"/>
            <a:ext cx="9830754" cy="830997"/>
          </a:xfrm>
        </p:spPr>
        <p:txBody>
          <a:bodyPr/>
          <a:lstStyle/>
          <a:p>
            <a:r>
              <a:rPr lang="en-US" sz="4800" dirty="0"/>
              <a:t>The Parable of the Talents</a:t>
            </a:r>
          </a:p>
        </p:txBody>
      </p:sp>
      <p:sp>
        <p:nvSpPr>
          <p:cNvPr id="3" name="Subtitle 2"/>
          <p:cNvSpPr>
            <a:spLocks noGrp="1"/>
          </p:cNvSpPr>
          <p:nvPr>
            <p:ph type="subTitle" sz="quarter" idx="1"/>
          </p:nvPr>
        </p:nvSpPr>
        <p:spPr/>
        <p:txBody>
          <a:bodyPr/>
          <a:lstStyle/>
          <a:p>
            <a:r>
              <a:rPr lang="en-US" dirty="0"/>
              <a:t>A Study in Personal Responsibility</a:t>
            </a:r>
          </a:p>
        </p:txBody>
      </p:sp>
      <p:pic>
        <p:nvPicPr>
          <p:cNvPr id="4" name="Picture 3" descr="Coins -- corroded from jar which broke away.jpg"/>
          <p:cNvPicPr>
            <a:picLocks noChangeAspect="1"/>
          </p:cNvPicPr>
          <p:nvPr/>
        </p:nvPicPr>
        <p:blipFill>
          <a:blip r:embed="rId3" cstate="print"/>
          <a:stretch>
            <a:fillRect/>
          </a:stretch>
        </p:blipFill>
        <p:spPr>
          <a:xfrm>
            <a:off x="8534400" y="3733800"/>
            <a:ext cx="2858454" cy="28836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1DEFD-0F96-FBE7-5621-17F0D6A58A1A}"/>
              </a:ext>
            </a:extLst>
          </p:cNvPr>
          <p:cNvSpPr>
            <a:spLocks noGrp="1"/>
          </p:cNvSpPr>
          <p:nvPr>
            <p:ph type="title"/>
          </p:nvPr>
        </p:nvSpPr>
        <p:spPr>
          <a:xfrm>
            <a:off x="1524000" y="129839"/>
            <a:ext cx="10363200" cy="1446550"/>
          </a:xfrm>
        </p:spPr>
        <p:txBody>
          <a:bodyPr/>
          <a:lstStyle/>
          <a:p>
            <a:r>
              <a:rPr lang="en-US" dirty="0"/>
              <a:t>What Made The One-Talent Servant Unprofitable?</a:t>
            </a:r>
          </a:p>
        </p:txBody>
      </p:sp>
      <p:sp>
        <p:nvSpPr>
          <p:cNvPr id="3" name="Content Placeholder 2">
            <a:extLst>
              <a:ext uri="{FF2B5EF4-FFF2-40B4-BE49-F238E27FC236}">
                <a16:creationId xmlns:a16="http://schemas.microsoft.com/office/drawing/2014/main" id="{B2287E63-8F6E-4860-D044-EDC558925AA3}"/>
              </a:ext>
            </a:extLst>
          </p:cNvPr>
          <p:cNvSpPr>
            <a:spLocks noGrp="1"/>
          </p:cNvSpPr>
          <p:nvPr>
            <p:ph idx="1"/>
          </p:nvPr>
        </p:nvSpPr>
        <p:spPr/>
        <p:txBody>
          <a:bodyPr/>
          <a:lstStyle/>
          <a:p>
            <a:r>
              <a:rPr lang="en-US" dirty="0"/>
              <a:t>There is no indication that he was:</a:t>
            </a:r>
          </a:p>
          <a:p>
            <a:pPr lvl="1"/>
            <a:r>
              <a:rPr lang="en-US" dirty="0"/>
              <a:t>Wasteful (not like the prodigal son, Luke 15:13)</a:t>
            </a:r>
          </a:p>
          <a:p>
            <a:pPr lvl="1"/>
            <a:r>
              <a:rPr lang="en-US" dirty="0"/>
              <a:t>Dishonest</a:t>
            </a:r>
          </a:p>
          <a:p>
            <a:pPr lvl="1"/>
            <a:r>
              <a:rPr lang="en-US" dirty="0"/>
              <a:t>Lustful</a:t>
            </a:r>
          </a:p>
          <a:p>
            <a:pPr lvl="1"/>
            <a:r>
              <a:rPr lang="en-US" dirty="0"/>
              <a:t>Drunkard</a:t>
            </a:r>
          </a:p>
          <a:p>
            <a:pPr lvl="1"/>
            <a:r>
              <a:rPr lang="en-US" dirty="0"/>
              <a:t>Immoral</a:t>
            </a:r>
          </a:p>
          <a:p>
            <a:endParaRPr lang="en-US" dirty="0"/>
          </a:p>
        </p:txBody>
      </p:sp>
    </p:spTree>
    <p:extLst>
      <p:ext uri="{BB962C8B-B14F-4D97-AF65-F5344CB8AC3E}">
        <p14:creationId xmlns:p14="http://schemas.microsoft.com/office/powerpoint/2010/main" val="4065143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06960"/>
            <a:ext cx="8915400" cy="769441"/>
          </a:xfrm>
        </p:spPr>
        <p:txBody>
          <a:bodyPr/>
          <a:lstStyle/>
          <a:p>
            <a:r>
              <a:rPr lang="en-US" dirty="0"/>
              <a:t>The One-Talent Servant</a:t>
            </a:r>
          </a:p>
        </p:txBody>
      </p:sp>
      <p:sp>
        <p:nvSpPr>
          <p:cNvPr id="3" name="Content Placeholder 2"/>
          <p:cNvSpPr>
            <a:spLocks noGrp="1"/>
          </p:cNvSpPr>
          <p:nvPr>
            <p:ph idx="1"/>
          </p:nvPr>
        </p:nvSpPr>
        <p:spPr>
          <a:xfrm>
            <a:off x="1600200" y="1981200"/>
            <a:ext cx="10287000" cy="4648200"/>
          </a:xfrm>
        </p:spPr>
        <p:txBody>
          <a:bodyPr/>
          <a:lstStyle/>
          <a:p>
            <a:r>
              <a:rPr lang="en-US" dirty="0"/>
              <a:t>What he had done: buried his talent</a:t>
            </a:r>
          </a:p>
          <a:p>
            <a:r>
              <a:rPr lang="en-US" dirty="0"/>
              <a:t>His concept of his master was wrong</a:t>
            </a:r>
          </a:p>
          <a:p>
            <a:pPr lvl="1"/>
            <a:r>
              <a:rPr lang="en-US" dirty="0"/>
              <a:t>His master was hard</a:t>
            </a:r>
          </a:p>
          <a:p>
            <a:pPr lvl="1"/>
            <a:r>
              <a:rPr lang="en-US" dirty="0"/>
              <a:t>His master reaps where he has not sown</a:t>
            </a:r>
          </a:p>
          <a:p>
            <a:r>
              <a:rPr lang="en-US" dirty="0"/>
              <a:t>He was intimidated by his fear of failure</a:t>
            </a:r>
          </a:p>
          <a:p>
            <a:pPr lvl="1"/>
            <a:r>
              <a:rPr lang="en-US" dirty="0"/>
              <a:t>He was afraid</a:t>
            </a:r>
          </a:p>
          <a:p>
            <a:pPr lvl="1"/>
            <a:r>
              <a:rPr lang="en-US" dirty="0"/>
              <a:t>He buried his talent </a:t>
            </a:r>
          </a:p>
        </p:txBody>
      </p:sp>
    </p:spTree>
    <p:extLst>
      <p:ext uri="{BB962C8B-B14F-4D97-AF65-F5344CB8AC3E}">
        <p14:creationId xmlns:p14="http://schemas.microsoft.com/office/powerpoint/2010/main" val="319770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ox(in)">
                                      <p:cBhvr>
                                        <p:cTn id="21" dur="500"/>
                                        <p:tgtEl>
                                          <p:spTgt spid="3">
                                            <p:txEl>
                                              <p:pRg st="5" end="5"/>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ox(in)">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3DBC8-7240-F47E-7667-162AB65055F2}"/>
              </a:ext>
            </a:extLst>
          </p:cNvPr>
          <p:cNvSpPr>
            <a:spLocks noGrp="1"/>
          </p:cNvSpPr>
          <p:nvPr>
            <p:ph type="title"/>
          </p:nvPr>
        </p:nvSpPr>
        <p:spPr>
          <a:xfrm>
            <a:off x="1524000" y="129839"/>
            <a:ext cx="10363200" cy="1446550"/>
          </a:xfrm>
        </p:spPr>
        <p:txBody>
          <a:bodyPr/>
          <a:lstStyle/>
          <a:p>
            <a:r>
              <a:rPr lang="en-US" dirty="0"/>
              <a:t>Think About Your Financial Manager</a:t>
            </a:r>
          </a:p>
        </p:txBody>
      </p:sp>
      <p:sp>
        <p:nvSpPr>
          <p:cNvPr id="3" name="Content Placeholder 2">
            <a:extLst>
              <a:ext uri="{FF2B5EF4-FFF2-40B4-BE49-F238E27FC236}">
                <a16:creationId xmlns:a16="http://schemas.microsoft.com/office/drawing/2014/main" id="{3B0F02D7-CC6E-13F8-089A-1AB48DF139F3}"/>
              </a:ext>
            </a:extLst>
          </p:cNvPr>
          <p:cNvSpPr>
            <a:spLocks noGrp="1"/>
          </p:cNvSpPr>
          <p:nvPr>
            <p:ph idx="1"/>
          </p:nvPr>
        </p:nvSpPr>
        <p:spPr/>
        <p:txBody>
          <a:bodyPr/>
          <a:lstStyle/>
          <a:p>
            <a:r>
              <a:rPr lang="en-US" dirty="0"/>
              <a:t>You have been contributing to your retirement fund for years and he has been investing it for you.</a:t>
            </a:r>
          </a:p>
          <a:p>
            <a:r>
              <a:rPr lang="en-US" dirty="0"/>
              <a:t>How would you feel if, at your retirement, he just returned to you what you had sent him?</a:t>
            </a:r>
          </a:p>
        </p:txBody>
      </p:sp>
    </p:spTree>
    <p:extLst>
      <p:ext uri="{BB962C8B-B14F-4D97-AF65-F5344CB8AC3E}">
        <p14:creationId xmlns:p14="http://schemas.microsoft.com/office/powerpoint/2010/main" val="283266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830760"/>
            <a:ext cx="9017000" cy="769441"/>
          </a:xfrm>
        </p:spPr>
        <p:txBody>
          <a:bodyPr/>
          <a:lstStyle/>
          <a:p>
            <a:r>
              <a:rPr lang="en-US" dirty="0"/>
              <a:t>The Master’s Reply</a:t>
            </a:r>
          </a:p>
        </p:txBody>
      </p:sp>
      <p:sp>
        <p:nvSpPr>
          <p:cNvPr id="3" name="Content Placeholder 2"/>
          <p:cNvSpPr>
            <a:spLocks noGrp="1"/>
          </p:cNvSpPr>
          <p:nvPr>
            <p:ph idx="1"/>
          </p:nvPr>
        </p:nvSpPr>
        <p:spPr/>
        <p:txBody>
          <a:bodyPr/>
          <a:lstStyle/>
          <a:p>
            <a:r>
              <a:rPr lang="en-US" dirty="0"/>
              <a:t>Did the one-talent man accurately depict his master?</a:t>
            </a:r>
          </a:p>
          <a:p>
            <a:pPr lvl="1"/>
            <a:r>
              <a:rPr lang="en-US" dirty="0"/>
              <a:t>Is God hard? Cf. John 3:16; Rom. 5:7-8</a:t>
            </a:r>
          </a:p>
          <a:p>
            <a:pPr lvl="1"/>
            <a:r>
              <a:rPr lang="en-US" dirty="0"/>
              <a:t>Does God reap where He has not sown?</a:t>
            </a:r>
          </a:p>
          <a:p>
            <a:r>
              <a:rPr lang="en-US" dirty="0"/>
              <a:t>His mistaken concept of his master or his excuses kept him from obeying him</a:t>
            </a:r>
          </a:p>
        </p:txBody>
      </p:sp>
    </p:spTree>
    <p:extLst>
      <p:ext uri="{BB962C8B-B14F-4D97-AF65-F5344CB8AC3E}">
        <p14:creationId xmlns:p14="http://schemas.microsoft.com/office/powerpoint/2010/main" val="268448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1"/>
            <a:ext cx="9017000" cy="769441"/>
          </a:xfrm>
        </p:spPr>
        <p:txBody>
          <a:bodyPr/>
          <a:lstStyle/>
          <a:p>
            <a:r>
              <a:rPr lang="en-US" dirty="0"/>
              <a:t>An Excuse</a:t>
            </a:r>
          </a:p>
        </p:txBody>
      </p:sp>
      <p:sp>
        <p:nvSpPr>
          <p:cNvPr id="3" name="Content Placeholder 2"/>
          <p:cNvSpPr>
            <a:spLocks noGrp="1"/>
          </p:cNvSpPr>
          <p:nvPr>
            <p:ph idx="1"/>
          </p:nvPr>
        </p:nvSpPr>
        <p:spPr/>
        <p:txBody>
          <a:bodyPr/>
          <a:lstStyle/>
          <a:p>
            <a:r>
              <a:rPr lang="en-US" dirty="0"/>
              <a:t>Is an attempt to seek release from an obligation</a:t>
            </a:r>
          </a:p>
          <a:p>
            <a:r>
              <a:rPr lang="en-US" dirty="0"/>
              <a:t>An effort to explain why one did not do what he was supposed to do but did not want to do!</a:t>
            </a:r>
          </a:p>
        </p:txBody>
      </p:sp>
    </p:spTree>
    <p:extLst>
      <p:ext uri="{BB962C8B-B14F-4D97-AF65-F5344CB8AC3E}">
        <p14:creationId xmlns:p14="http://schemas.microsoft.com/office/powerpoint/2010/main" val="426469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351711"/>
            <a:ext cx="10083800" cy="1323439"/>
          </a:xfrm>
        </p:spPr>
        <p:txBody>
          <a:bodyPr/>
          <a:lstStyle/>
          <a:p>
            <a:r>
              <a:rPr lang="en-US" sz="4000" dirty="0"/>
              <a:t>The Lord’s Assessment of the 1-Talent Servant</a:t>
            </a:r>
          </a:p>
        </p:txBody>
      </p:sp>
      <p:sp>
        <p:nvSpPr>
          <p:cNvPr id="3" name="Content Placeholder 2"/>
          <p:cNvSpPr>
            <a:spLocks noGrp="1"/>
          </p:cNvSpPr>
          <p:nvPr>
            <p:ph idx="1"/>
          </p:nvPr>
        </p:nvSpPr>
        <p:spPr/>
        <p:txBody>
          <a:bodyPr/>
          <a:lstStyle/>
          <a:p>
            <a:r>
              <a:rPr lang="en-US" dirty="0"/>
              <a:t>Wicked (v. 26). </a:t>
            </a:r>
          </a:p>
          <a:p>
            <a:pPr lvl="1"/>
            <a:r>
              <a:rPr lang="en-US" dirty="0"/>
              <a:t>One can be wicked because of what he does not do (Jas. 4:17)</a:t>
            </a:r>
          </a:p>
          <a:p>
            <a:r>
              <a:rPr lang="en-US" dirty="0"/>
              <a:t>Slothful (v. 26; cf. Rom. 12:11; Heb. 6:12)</a:t>
            </a:r>
          </a:p>
          <a:p>
            <a:r>
              <a:rPr lang="en-US" dirty="0"/>
              <a:t>Worthless (v. 30)</a:t>
            </a:r>
          </a:p>
        </p:txBody>
      </p:sp>
    </p:spTree>
    <p:extLst>
      <p:ext uri="{BB962C8B-B14F-4D97-AF65-F5344CB8AC3E}">
        <p14:creationId xmlns:p14="http://schemas.microsoft.com/office/powerpoint/2010/main" val="203190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44682"/>
            <a:ext cx="10363200" cy="646331"/>
          </a:xfrm>
        </p:spPr>
        <p:txBody>
          <a:bodyPr/>
          <a:lstStyle/>
          <a:p>
            <a:r>
              <a:rPr lang="en-US" sz="3600" dirty="0"/>
              <a:t>What Became of the 1-Talent Servant?</a:t>
            </a:r>
          </a:p>
        </p:txBody>
      </p:sp>
      <p:sp>
        <p:nvSpPr>
          <p:cNvPr id="3" name="Content Placeholder 2"/>
          <p:cNvSpPr>
            <a:spLocks noGrp="1"/>
          </p:cNvSpPr>
          <p:nvPr>
            <p:ph idx="1"/>
          </p:nvPr>
        </p:nvSpPr>
        <p:spPr/>
        <p:txBody>
          <a:bodyPr/>
          <a:lstStyle/>
          <a:p>
            <a:r>
              <a:rPr lang="en-US" dirty="0"/>
              <a:t>His talent was taken from him</a:t>
            </a:r>
          </a:p>
          <a:p>
            <a:r>
              <a:rPr lang="en-US" dirty="0"/>
              <a:t>He was cast into outer darkness</a:t>
            </a:r>
          </a:p>
          <a:p>
            <a:pPr lvl="1"/>
            <a:r>
              <a:rPr lang="en-US" dirty="0"/>
              <a:t>In outer darkness, there is suffering—weeping and gnashing of teeth</a:t>
            </a:r>
          </a:p>
        </p:txBody>
      </p:sp>
    </p:spTree>
    <p:extLst>
      <p:ext uri="{BB962C8B-B14F-4D97-AF65-F5344CB8AC3E}">
        <p14:creationId xmlns:p14="http://schemas.microsoft.com/office/powerpoint/2010/main" val="159486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E0DE-6D53-F6F8-0AFA-CB1B045502DB}"/>
              </a:ext>
            </a:extLst>
          </p:cNvPr>
          <p:cNvSpPr>
            <a:spLocks noGrp="1"/>
          </p:cNvSpPr>
          <p:nvPr>
            <p:ph type="title"/>
          </p:nvPr>
        </p:nvSpPr>
        <p:spPr>
          <a:xfrm>
            <a:off x="1524000" y="806948"/>
            <a:ext cx="10363200" cy="769441"/>
          </a:xfrm>
        </p:spPr>
        <p:txBody>
          <a:bodyPr/>
          <a:lstStyle/>
          <a:p>
            <a:r>
              <a:rPr lang="en-US" dirty="0"/>
              <a:t>The Five &amp; Two-Talent Servants</a:t>
            </a:r>
          </a:p>
        </p:txBody>
      </p:sp>
      <p:pic>
        <p:nvPicPr>
          <p:cNvPr id="3" name="Picture 2" descr="The master holds an accounting with the slaves">
            <a:extLst>
              <a:ext uri="{FF2B5EF4-FFF2-40B4-BE49-F238E27FC236}">
                <a16:creationId xmlns:a16="http://schemas.microsoft.com/office/drawing/2014/main" id="{D7B3232D-ABC3-B89E-AE84-19E366A28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5700" y="2045677"/>
            <a:ext cx="48006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858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914401"/>
            <a:ext cx="9017000" cy="769441"/>
          </a:xfrm>
        </p:spPr>
        <p:txBody>
          <a:bodyPr/>
          <a:lstStyle/>
          <a:p>
            <a:r>
              <a:rPr lang="en-US" dirty="0"/>
              <a:t>Two Approved Servants</a:t>
            </a:r>
          </a:p>
        </p:txBody>
      </p:sp>
      <p:sp>
        <p:nvSpPr>
          <p:cNvPr id="3" name="Content Placeholder 2"/>
          <p:cNvSpPr>
            <a:spLocks noGrp="1"/>
          </p:cNvSpPr>
          <p:nvPr>
            <p:ph idx="1"/>
          </p:nvPr>
        </p:nvSpPr>
        <p:spPr/>
        <p:txBody>
          <a:bodyPr/>
          <a:lstStyle/>
          <a:p>
            <a:r>
              <a:rPr lang="en-US" dirty="0"/>
              <a:t>Both were approved despite different gains (25:21, 23)</a:t>
            </a:r>
          </a:p>
          <a:p>
            <a:r>
              <a:rPr lang="en-US" dirty="0"/>
              <a:t>Both servants worked</a:t>
            </a:r>
          </a:p>
          <a:p>
            <a:r>
              <a:rPr lang="en-US" dirty="0"/>
              <a:t>Both men were profitable</a:t>
            </a:r>
          </a:p>
          <a:p>
            <a:r>
              <a:rPr lang="en-US" dirty="0"/>
              <a:t>Both received the same reward</a:t>
            </a:r>
          </a:p>
          <a:p>
            <a:pPr lvl="1"/>
            <a:r>
              <a:rPr lang="en-US" dirty="0"/>
              <a:t>They entered into “the joys of their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E8AA-2EF1-B049-B22F-0A2641912E87}"/>
              </a:ext>
            </a:extLst>
          </p:cNvPr>
          <p:cNvSpPr>
            <a:spLocks noGrp="1"/>
          </p:cNvSpPr>
          <p:nvPr>
            <p:ph type="title"/>
          </p:nvPr>
        </p:nvSpPr>
        <p:spPr>
          <a:xfrm>
            <a:off x="1524000" y="868503"/>
            <a:ext cx="10363200" cy="707886"/>
          </a:xfrm>
        </p:spPr>
        <p:txBody>
          <a:bodyPr/>
          <a:lstStyle/>
          <a:p>
            <a:r>
              <a:rPr lang="en-US" sz="4000" dirty="0"/>
              <a:t>What Does It Mean to be Profitable?</a:t>
            </a:r>
          </a:p>
        </p:txBody>
      </p:sp>
      <p:sp>
        <p:nvSpPr>
          <p:cNvPr id="3" name="Content Placeholder 2">
            <a:extLst>
              <a:ext uri="{FF2B5EF4-FFF2-40B4-BE49-F238E27FC236}">
                <a16:creationId xmlns:a16="http://schemas.microsoft.com/office/drawing/2014/main" id="{05CC5549-45E7-8807-396E-2EF1DB9F4CCD}"/>
              </a:ext>
            </a:extLst>
          </p:cNvPr>
          <p:cNvSpPr>
            <a:spLocks noGrp="1"/>
          </p:cNvSpPr>
          <p:nvPr>
            <p:ph idx="1"/>
          </p:nvPr>
        </p:nvSpPr>
        <p:spPr/>
        <p:txBody>
          <a:bodyPr/>
          <a:lstStyle/>
          <a:p>
            <a:r>
              <a:rPr lang="en-US" dirty="0"/>
              <a:t>Matthew 25:31-46 gives an example:</a:t>
            </a:r>
          </a:p>
          <a:p>
            <a:pPr lvl="1"/>
            <a:r>
              <a:rPr lang="en-US" dirty="0"/>
              <a:t>“Then the King will say to those on his right, ‘Come, you who are blessed by my Father, inherit the kingdom prepared for you from the foundation of the world. For I was hungry and you gave me food, I was thirsty and you gave me drink, I was a stranger and you welcomed me, I was naked and you clothed me, I was sick and you visited me, I was in prison and you came to me.’”</a:t>
            </a:r>
          </a:p>
        </p:txBody>
      </p:sp>
    </p:spTree>
    <p:extLst>
      <p:ext uri="{BB962C8B-B14F-4D97-AF65-F5344CB8AC3E}">
        <p14:creationId xmlns:p14="http://schemas.microsoft.com/office/powerpoint/2010/main" val="34603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aster holds an accounting with the slaves">
            <a:extLst>
              <a:ext uri="{FF2B5EF4-FFF2-40B4-BE49-F238E27FC236}">
                <a16:creationId xmlns:a16="http://schemas.microsoft.com/office/drawing/2014/main" id="{6904AF9F-AB30-0616-059B-73B606D6C9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59F3493-3D74-5A0A-606E-08DCD05E4142}"/>
              </a:ext>
            </a:extLst>
          </p:cNvPr>
          <p:cNvSpPr txBox="1"/>
          <p:nvPr/>
        </p:nvSpPr>
        <p:spPr>
          <a:xfrm>
            <a:off x="7162800" y="838200"/>
            <a:ext cx="4572000" cy="707886"/>
          </a:xfrm>
          <a:prstGeom prst="rect">
            <a:avLst/>
          </a:prstGeom>
          <a:noFill/>
        </p:spPr>
        <p:txBody>
          <a:bodyPr wrap="square" rtlCol="0">
            <a:spAutoFit/>
          </a:bodyPr>
          <a:lstStyle/>
          <a:p>
            <a:r>
              <a:rPr lang="en-US" sz="4000" dirty="0">
                <a:latin typeface="Source Sans Pro Black" panose="020B0803030403020204" pitchFamily="34" charset="0"/>
              </a:rPr>
              <a:t>Scene 1</a:t>
            </a:r>
          </a:p>
        </p:txBody>
      </p:sp>
      <p:sp>
        <p:nvSpPr>
          <p:cNvPr id="3" name="TextBox 2">
            <a:extLst>
              <a:ext uri="{FF2B5EF4-FFF2-40B4-BE49-F238E27FC236}">
                <a16:creationId xmlns:a16="http://schemas.microsoft.com/office/drawing/2014/main" id="{A77A2904-5C61-4165-5915-3D2CC8B78525}"/>
              </a:ext>
            </a:extLst>
          </p:cNvPr>
          <p:cNvSpPr txBox="1"/>
          <p:nvPr/>
        </p:nvSpPr>
        <p:spPr>
          <a:xfrm>
            <a:off x="7162800" y="2057400"/>
            <a:ext cx="4191000" cy="4524315"/>
          </a:xfrm>
          <a:prstGeom prst="rect">
            <a:avLst/>
          </a:prstGeom>
          <a:noFill/>
        </p:spPr>
        <p:txBody>
          <a:bodyPr wrap="square" rtlCol="0">
            <a:spAutoFit/>
          </a:bodyPr>
          <a:lstStyle/>
          <a:p>
            <a:r>
              <a:rPr lang="en-US" dirty="0">
                <a:latin typeface="Source Sans Pro Black" panose="020B0803030403020204" pitchFamily="34" charset="0"/>
              </a:rPr>
              <a:t>“For it will be like a man going on a journey, who called his servants and entrusted to them his property. (Matt. 24:15).</a:t>
            </a:r>
          </a:p>
          <a:p>
            <a:endParaRPr lang="en-US" dirty="0">
              <a:latin typeface="Source Sans Pro Black" panose="020B0803030403020204" pitchFamily="34" charset="0"/>
            </a:endParaRPr>
          </a:p>
        </p:txBody>
      </p:sp>
    </p:spTree>
    <p:extLst>
      <p:ext uri="{BB962C8B-B14F-4D97-AF65-F5344CB8AC3E}">
        <p14:creationId xmlns:p14="http://schemas.microsoft.com/office/powerpoint/2010/main" val="2359401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E139-A079-1882-B50A-0B37F60A9CF6}"/>
              </a:ext>
            </a:extLst>
          </p:cNvPr>
          <p:cNvSpPr>
            <a:spLocks noGrp="1"/>
          </p:cNvSpPr>
          <p:nvPr>
            <p:ph type="title"/>
          </p:nvPr>
        </p:nvSpPr>
        <p:spPr/>
        <p:txBody>
          <a:bodyPr/>
          <a:lstStyle/>
          <a:p>
            <a:r>
              <a:rPr lang="en-US" dirty="0"/>
              <a:t>Being a Profitable Servant</a:t>
            </a:r>
          </a:p>
        </p:txBody>
      </p:sp>
      <p:sp>
        <p:nvSpPr>
          <p:cNvPr id="3" name="Content Placeholder 2">
            <a:extLst>
              <a:ext uri="{FF2B5EF4-FFF2-40B4-BE49-F238E27FC236}">
                <a16:creationId xmlns:a16="http://schemas.microsoft.com/office/drawing/2014/main" id="{7C6848FB-A6B2-B4A8-6BCF-7E84974E4ACB}"/>
              </a:ext>
            </a:extLst>
          </p:cNvPr>
          <p:cNvSpPr>
            <a:spLocks noGrp="1"/>
          </p:cNvSpPr>
          <p:nvPr>
            <p:ph idx="1"/>
          </p:nvPr>
        </p:nvSpPr>
        <p:spPr>
          <a:xfrm>
            <a:off x="1422400" y="1981200"/>
            <a:ext cx="10464800" cy="4648200"/>
          </a:xfrm>
        </p:spPr>
        <p:txBody>
          <a:bodyPr/>
          <a:lstStyle/>
          <a:p>
            <a:r>
              <a:rPr lang="en-US" sz="2800" dirty="0"/>
              <a:t>Seek first the kingdom of God (Matt. 6:33)</a:t>
            </a:r>
          </a:p>
          <a:p>
            <a:r>
              <a:rPr lang="en-US" sz="2800" dirty="0"/>
              <a:t>Take care of widows and orphans (James 1:27)</a:t>
            </a:r>
          </a:p>
          <a:p>
            <a:r>
              <a:rPr lang="en-US" sz="2800" dirty="0"/>
              <a:t>Restore a fallen brother (Gal. 6:1)</a:t>
            </a:r>
          </a:p>
          <a:p>
            <a:r>
              <a:rPr lang="en-US" sz="2800" dirty="0"/>
              <a:t>Bear one another’s burdens (Gal. 6:2)</a:t>
            </a:r>
          </a:p>
          <a:p>
            <a:r>
              <a:rPr lang="en-US" sz="2800" dirty="0"/>
              <a:t>Show brotherly love (Heb. 13:1)</a:t>
            </a:r>
          </a:p>
          <a:p>
            <a:r>
              <a:rPr lang="en-US" sz="2800" dirty="0"/>
              <a:t>Be hospital to strangers (Heb. 13:2)</a:t>
            </a:r>
          </a:p>
          <a:p>
            <a:r>
              <a:rPr lang="en-US" sz="2800" dirty="0"/>
              <a:t>Be a light in this world (Matt. 5:14-16)</a:t>
            </a:r>
          </a:p>
        </p:txBody>
      </p:sp>
    </p:spTree>
    <p:extLst>
      <p:ext uri="{BB962C8B-B14F-4D97-AF65-F5344CB8AC3E}">
        <p14:creationId xmlns:p14="http://schemas.microsoft.com/office/powerpoint/2010/main" val="339910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44463"/>
            <a:ext cx="10134600" cy="1446550"/>
          </a:xfrm>
        </p:spPr>
        <p:txBody>
          <a:bodyPr/>
          <a:lstStyle/>
          <a:p>
            <a:r>
              <a:rPr lang="en-US" dirty="0"/>
              <a:t>How the Church Functions</a:t>
            </a:r>
          </a:p>
        </p:txBody>
      </p:sp>
      <p:sp>
        <p:nvSpPr>
          <p:cNvPr id="3" name="Content Placeholder 2"/>
          <p:cNvSpPr>
            <a:spLocks noGrp="1"/>
          </p:cNvSpPr>
          <p:nvPr>
            <p:ph idx="1"/>
          </p:nvPr>
        </p:nvSpPr>
        <p:spPr/>
        <p:txBody>
          <a:bodyPr/>
          <a:lstStyle/>
          <a:p>
            <a:r>
              <a:rPr lang="en-US" dirty="0"/>
              <a:t>Every individual has something he can contribute (1 Cor. 12:15-26)</a:t>
            </a:r>
          </a:p>
          <a:p>
            <a:pPr lvl="1"/>
            <a:r>
              <a:rPr lang="en-US" dirty="0"/>
              <a:t>The body grows when each person does his individual part (Eph. 4:16)</a:t>
            </a:r>
          </a:p>
          <a:p>
            <a:pPr lvl="1"/>
            <a:r>
              <a:rPr lang="en-US" dirty="0"/>
              <a:t>Find your niche (1 Cor. 12:12-26). You may be an eye, an ear, a foot, a leg, a heart. Whichever you are, this body cannot continue to exist without you doing your part!</a:t>
            </a:r>
          </a:p>
        </p:txBody>
      </p:sp>
    </p:spTree>
    <p:extLst>
      <p:ext uri="{BB962C8B-B14F-4D97-AF65-F5344CB8AC3E}">
        <p14:creationId xmlns:p14="http://schemas.microsoft.com/office/powerpoint/2010/main" val="135828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238F-FC95-5A0C-4150-7AF1C82122CC}"/>
              </a:ext>
            </a:extLst>
          </p:cNvPr>
          <p:cNvSpPr>
            <a:spLocks noGrp="1"/>
          </p:cNvSpPr>
          <p:nvPr>
            <p:ph type="title"/>
          </p:nvPr>
        </p:nvSpPr>
        <p:spPr/>
        <p:txBody>
          <a:bodyPr/>
          <a:lstStyle/>
          <a:p>
            <a:r>
              <a:rPr lang="en-US" dirty="0"/>
              <a:t>Think of Some Early Examples</a:t>
            </a:r>
          </a:p>
        </p:txBody>
      </p:sp>
      <p:sp>
        <p:nvSpPr>
          <p:cNvPr id="3" name="Content Placeholder 2">
            <a:extLst>
              <a:ext uri="{FF2B5EF4-FFF2-40B4-BE49-F238E27FC236}">
                <a16:creationId xmlns:a16="http://schemas.microsoft.com/office/drawing/2014/main" id="{89242EF6-F941-D752-1B3B-C1C87C675337}"/>
              </a:ext>
            </a:extLst>
          </p:cNvPr>
          <p:cNvSpPr>
            <a:spLocks noGrp="1"/>
          </p:cNvSpPr>
          <p:nvPr>
            <p:ph idx="1"/>
          </p:nvPr>
        </p:nvSpPr>
        <p:spPr>
          <a:xfrm>
            <a:off x="1422400" y="1981200"/>
            <a:ext cx="10464800" cy="4572000"/>
          </a:xfrm>
        </p:spPr>
        <p:txBody>
          <a:bodyPr/>
          <a:lstStyle/>
          <a:p>
            <a:r>
              <a:rPr lang="en-US" dirty="0"/>
              <a:t>Barnabas, a son of encouragement (Acts 4:36)</a:t>
            </a:r>
          </a:p>
          <a:p>
            <a:r>
              <a:rPr lang="en-US" dirty="0"/>
              <a:t>Dorcas: full of good works &amp; charity (Acts 9:36)</a:t>
            </a:r>
          </a:p>
          <a:p>
            <a:r>
              <a:rPr lang="en-US" dirty="0"/>
              <a:t>John Mark (Acts 13:5, 13; 2 Tim. 4:11)</a:t>
            </a:r>
          </a:p>
          <a:p>
            <a:r>
              <a:rPr lang="en-US" dirty="0"/>
              <a:t>Aquila and Priscilla (Acts 18:1-3; Rom 16:3-4)</a:t>
            </a:r>
          </a:p>
          <a:p>
            <a:r>
              <a:rPr lang="en-US" dirty="0"/>
              <a:t>Phoebe (Rom. 16:1-2) </a:t>
            </a:r>
          </a:p>
        </p:txBody>
      </p:sp>
    </p:spTree>
    <p:extLst>
      <p:ext uri="{BB962C8B-B14F-4D97-AF65-F5344CB8AC3E}">
        <p14:creationId xmlns:p14="http://schemas.microsoft.com/office/powerpoint/2010/main" val="281462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762001"/>
            <a:ext cx="9017000" cy="769441"/>
          </a:xfrm>
        </p:spPr>
        <p:txBody>
          <a:bodyPr/>
          <a:lstStyle/>
          <a:p>
            <a:r>
              <a:rPr lang="en-US" dirty="0"/>
              <a:t>Don’t Bury Your Talents!</a:t>
            </a:r>
          </a:p>
        </p:txBody>
      </p:sp>
      <p:sp>
        <p:nvSpPr>
          <p:cNvPr id="3" name="Content Placeholder 2"/>
          <p:cNvSpPr>
            <a:spLocks noGrp="1"/>
          </p:cNvSpPr>
          <p:nvPr>
            <p:ph idx="1"/>
          </p:nvPr>
        </p:nvSpPr>
        <p:spPr/>
        <p:txBody>
          <a:bodyPr/>
          <a:lstStyle/>
          <a:p>
            <a:r>
              <a:rPr lang="en-US" dirty="0"/>
              <a:t>If you have the ability to be an/a . . .</a:t>
            </a:r>
          </a:p>
          <a:p>
            <a:pPr lvl="1"/>
            <a:r>
              <a:rPr lang="en-US" dirty="0"/>
              <a:t>Elder: use that ability</a:t>
            </a:r>
          </a:p>
          <a:p>
            <a:pPr lvl="1"/>
            <a:r>
              <a:rPr lang="en-US" dirty="0"/>
              <a:t>Deacon: use that ability</a:t>
            </a:r>
          </a:p>
          <a:p>
            <a:pPr lvl="1"/>
            <a:r>
              <a:rPr lang="en-US" dirty="0"/>
              <a:t>Bible class teacher: use that ability</a:t>
            </a:r>
          </a:p>
          <a:p>
            <a:pPr lvl="1"/>
            <a:r>
              <a:rPr lang="en-US" dirty="0"/>
              <a:t>Song leader: use that ability</a:t>
            </a:r>
          </a:p>
          <a:p>
            <a:pPr lvl="1"/>
            <a:r>
              <a:rPr lang="en-US" dirty="0"/>
              <a:t>Show hospitality: invite new people to your home</a:t>
            </a:r>
          </a:p>
          <a:p>
            <a:pPr lvl="1"/>
            <a:r>
              <a:rPr lang="en-US" dirty="0"/>
              <a:t>Minister to the sick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86C0-3E77-D2DF-BCF1-C5AC560197CF}"/>
              </a:ext>
            </a:extLst>
          </p:cNvPr>
          <p:cNvSpPr>
            <a:spLocks noGrp="1"/>
          </p:cNvSpPr>
          <p:nvPr>
            <p:ph type="title"/>
          </p:nvPr>
        </p:nvSpPr>
        <p:spPr/>
        <p:txBody>
          <a:bodyPr/>
          <a:lstStyle/>
          <a:p>
            <a:r>
              <a:rPr lang="en-US" dirty="0"/>
              <a:t>Be An Encourager of Others</a:t>
            </a:r>
          </a:p>
        </p:txBody>
      </p:sp>
      <p:sp>
        <p:nvSpPr>
          <p:cNvPr id="3" name="Content Placeholder 2">
            <a:extLst>
              <a:ext uri="{FF2B5EF4-FFF2-40B4-BE49-F238E27FC236}">
                <a16:creationId xmlns:a16="http://schemas.microsoft.com/office/drawing/2014/main" id="{E6429CF5-A2AC-A874-9D0C-D82444528BA1}"/>
              </a:ext>
            </a:extLst>
          </p:cNvPr>
          <p:cNvSpPr>
            <a:spLocks noGrp="1"/>
          </p:cNvSpPr>
          <p:nvPr>
            <p:ph idx="1"/>
          </p:nvPr>
        </p:nvSpPr>
        <p:spPr>
          <a:xfrm>
            <a:off x="1422400" y="1981200"/>
            <a:ext cx="10464800" cy="4648200"/>
          </a:xfrm>
        </p:spPr>
        <p:txBody>
          <a:bodyPr/>
          <a:lstStyle/>
          <a:p>
            <a:r>
              <a:rPr lang="en-US" sz="2800" dirty="0"/>
              <a:t>Let Us . . .</a:t>
            </a:r>
          </a:p>
          <a:p>
            <a:pPr lvl="1"/>
            <a:r>
              <a:rPr lang="en-US" sz="2400" dirty="0"/>
              <a:t>Draw near with a true heart</a:t>
            </a:r>
          </a:p>
          <a:p>
            <a:pPr lvl="1"/>
            <a:r>
              <a:rPr lang="en-US" sz="2400" dirty="0"/>
              <a:t>Hold fast the confession of our hope</a:t>
            </a:r>
          </a:p>
          <a:p>
            <a:pPr lvl="1"/>
            <a:r>
              <a:rPr lang="en-US" sz="2400" dirty="0"/>
              <a:t>Consider one another to provoke unto love and good works</a:t>
            </a:r>
          </a:p>
          <a:p>
            <a:r>
              <a:rPr lang="en-US" sz="2800" dirty="0"/>
              <a:t>How? “. . . not neglecting to meet together, as is the habit of some, but encouraging one another, and all the more as you see the Day drawing near” (Heb. 10:19-25).</a:t>
            </a:r>
          </a:p>
          <a:p>
            <a:endParaRPr lang="en-US" dirty="0"/>
          </a:p>
        </p:txBody>
      </p:sp>
    </p:spTree>
    <p:extLst>
      <p:ext uri="{BB962C8B-B14F-4D97-AF65-F5344CB8AC3E}">
        <p14:creationId xmlns:p14="http://schemas.microsoft.com/office/powerpoint/2010/main" val="130444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16264-3E5D-2631-31B5-040E983B72FD}"/>
              </a:ext>
            </a:extLst>
          </p:cNvPr>
          <p:cNvSpPr>
            <a:spLocks noGrp="1"/>
          </p:cNvSpPr>
          <p:nvPr>
            <p:ph type="title"/>
          </p:nvPr>
        </p:nvSpPr>
        <p:spPr/>
        <p:txBody>
          <a:bodyPr/>
          <a:lstStyle/>
          <a:p>
            <a:r>
              <a:rPr lang="en-US" dirty="0"/>
              <a:t>Be A </a:t>
            </a:r>
            <a:r>
              <a:rPr lang="en-US" dirty="0" err="1"/>
              <a:t>Footwasher</a:t>
            </a:r>
            <a:endParaRPr lang="en-US" dirty="0"/>
          </a:p>
        </p:txBody>
      </p:sp>
      <p:sp>
        <p:nvSpPr>
          <p:cNvPr id="3" name="Content Placeholder 2">
            <a:extLst>
              <a:ext uri="{FF2B5EF4-FFF2-40B4-BE49-F238E27FC236}">
                <a16:creationId xmlns:a16="http://schemas.microsoft.com/office/drawing/2014/main" id="{D4ABBA1C-928B-9CCB-EA64-078FEB0E48A6}"/>
              </a:ext>
            </a:extLst>
          </p:cNvPr>
          <p:cNvSpPr>
            <a:spLocks noGrp="1"/>
          </p:cNvSpPr>
          <p:nvPr>
            <p:ph idx="1"/>
          </p:nvPr>
        </p:nvSpPr>
        <p:spPr/>
        <p:txBody>
          <a:bodyPr/>
          <a:lstStyle/>
          <a:p>
            <a:r>
              <a:rPr lang="en-US" dirty="0"/>
              <a:t>Jesus washed His disciples’ feet (John 13:1-20)</a:t>
            </a:r>
          </a:p>
          <a:p>
            <a:pPr lvl="1"/>
            <a:r>
              <a:rPr lang="en-US" dirty="0"/>
              <a:t>You call me Teacher and Lord, and you are right, for so I am. If I then, your Lord and Teacher, have washed your feet, you also ought to wash one another’s feet. For I have given you an example, that you also should do just as I have done to you” (John 13:13-15)</a:t>
            </a:r>
          </a:p>
        </p:txBody>
      </p:sp>
    </p:spTree>
    <p:extLst>
      <p:ext uri="{BB962C8B-B14F-4D97-AF65-F5344CB8AC3E}">
        <p14:creationId xmlns:p14="http://schemas.microsoft.com/office/powerpoint/2010/main" val="2259223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67574"/>
            <a:ext cx="10363200" cy="1323439"/>
          </a:xfrm>
        </p:spPr>
        <p:txBody>
          <a:bodyPr/>
          <a:lstStyle/>
          <a:p>
            <a:r>
              <a:rPr lang="en-US" sz="4000" dirty="0"/>
              <a:t>There Is An Accounting Day Coming!</a:t>
            </a:r>
          </a:p>
        </p:txBody>
      </p:sp>
      <p:sp>
        <p:nvSpPr>
          <p:cNvPr id="3" name="Content Placeholder 2"/>
          <p:cNvSpPr>
            <a:spLocks noGrp="1"/>
          </p:cNvSpPr>
          <p:nvPr>
            <p:ph idx="1"/>
          </p:nvPr>
        </p:nvSpPr>
        <p:spPr/>
        <p:txBody>
          <a:bodyPr/>
          <a:lstStyle/>
          <a:p>
            <a:r>
              <a:rPr lang="en-US" dirty="0"/>
              <a:t> “Moreover it is required in stewards, that a man be found faithful” (1 Cor. 4:2).</a:t>
            </a:r>
          </a:p>
          <a:p>
            <a:pPr lvl="1"/>
            <a:r>
              <a:rPr lang="en-US" dirty="0"/>
              <a:t>Not measured by others</a:t>
            </a:r>
          </a:p>
          <a:p>
            <a:pPr lvl="1"/>
            <a:r>
              <a:rPr lang="en-US" dirty="0"/>
              <a:t>Measured by whether or not you used the abilities God gave you!</a:t>
            </a:r>
          </a:p>
          <a:p>
            <a:r>
              <a:rPr lang="en-US" dirty="0"/>
              <a:t>Are you ready for the judgment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29BB-0D46-8C1A-B725-AC991031B830}"/>
              </a:ext>
            </a:extLst>
          </p:cNvPr>
          <p:cNvSpPr>
            <a:spLocks noGrp="1"/>
          </p:cNvSpPr>
          <p:nvPr>
            <p:ph type="title"/>
          </p:nvPr>
        </p:nvSpPr>
        <p:spPr/>
        <p:txBody>
          <a:bodyPr/>
          <a:lstStyle/>
          <a:p>
            <a:r>
              <a:rPr lang="en-US" dirty="0"/>
              <a:t>1 John 5:13</a:t>
            </a:r>
          </a:p>
        </p:txBody>
      </p:sp>
      <p:sp>
        <p:nvSpPr>
          <p:cNvPr id="3" name="Content Placeholder 2">
            <a:extLst>
              <a:ext uri="{FF2B5EF4-FFF2-40B4-BE49-F238E27FC236}">
                <a16:creationId xmlns:a16="http://schemas.microsoft.com/office/drawing/2014/main" id="{342B68BF-EE2C-4161-1FC1-520FBF5D5621}"/>
              </a:ext>
            </a:extLst>
          </p:cNvPr>
          <p:cNvSpPr>
            <a:spLocks noGrp="1"/>
          </p:cNvSpPr>
          <p:nvPr>
            <p:ph idx="1"/>
          </p:nvPr>
        </p:nvSpPr>
        <p:spPr/>
        <p:txBody>
          <a:bodyPr/>
          <a:lstStyle/>
          <a:p>
            <a:r>
              <a:rPr lang="en-US" dirty="0"/>
              <a:t>“I write these things to you who believe in the name of the Son of God, that you may know that you have eternal life.”</a:t>
            </a:r>
          </a:p>
          <a:p>
            <a:pPr lvl="1"/>
            <a:r>
              <a:rPr lang="en-US" dirty="0"/>
              <a:t>Do you have confidence in your salvation?</a:t>
            </a:r>
          </a:p>
          <a:p>
            <a:pPr lvl="1"/>
            <a:r>
              <a:rPr lang="en-US" dirty="0"/>
              <a:t>Do you keep your fingers crossed and hope?</a:t>
            </a:r>
          </a:p>
          <a:p>
            <a:pPr lvl="1"/>
            <a:r>
              <a:rPr lang="en-US" dirty="0"/>
              <a:t>You can know that you have eternal life!</a:t>
            </a:r>
          </a:p>
          <a:p>
            <a:endParaRPr lang="en-US" dirty="0"/>
          </a:p>
        </p:txBody>
      </p:sp>
    </p:spTree>
    <p:extLst>
      <p:ext uri="{BB962C8B-B14F-4D97-AF65-F5344CB8AC3E}">
        <p14:creationId xmlns:p14="http://schemas.microsoft.com/office/powerpoint/2010/main" val="3939495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169C-1BA8-2828-0106-F1B46CF33478}"/>
              </a:ext>
            </a:extLst>
          </p:cNvPr>
          <p:cNvSpPr>
            <a:spLocks noGrp="1"/>
          </p:cNvSpPr>
          <p:nvPr>
            <p:ph type="title"/>
          </p:nvPr>
        </p:nvSpPr>
        <p:spPr>
          <a:xfrm>
            <a:off x="1524000" y="129839"/>
            <a:ext cx="10363200" cy="1446550"/>
          </a:xfrm>
        </p:spPr>
        <p:txBody>
          <a:bodyPr/>
          <a:lstStyle/>
          <a:p>
            <a:pPr algn="ctr"/>
            <a:r>
              <a:rPr lang="en-US" dirty="0"/>
              <a:t>What Is In Your Toolbox?</a:t>
            </a:r>
            <a:br>
              <a:rPr lang="en-US" dirty="0"/>
            </a:br>
            <a:r>
              <a:rPr lang="en-US" dirty="0"/>
              <a:t>What Are Your Talents?</a:t>
            </a:r>
          </a:p>
        </p:txBody>
      </p:sp>
      <p:pic>
        <p:nvPicPr>
          <p:cNvPr id="5122" name="Picture 2" descr="Open Toolbox Images – Browse 9,984 Stock Photos, Vectors, and Video | Adobe  Stock">
            <a:extLst>
              <a:ext uri="{FF2B5EF4-FFF2-40B4-BE49-F238E27FC236}">
                <a16:creationId xmlns:a16="http://schemas.microsoft.com/office/drawing/2014/main" id="{A286F199-3329-C92F-3DD2-77AB47F76A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57400"/>
            <a:ext cx="70866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036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56F2C-7CF1-4590-E832-5996DDA9E3BC}"/>
              </a:ext>
            </a:extLst>
          </p:cNvPr>
          <p:cNvSpPr>
            <a:spLocks noGrp="1"/>
          </p:cNvSpPr>
          <p:nvPr>
            <p:ph type="title"/>
          </p:nvPr>
        </p:nvSpPr>
        <p:spPr>
          <a:xfrm>
            <a:off x="1524000" y="129839"/>
            <a:ext cx="10363200" cy="1446550"/>
          </a:xfrm>
        </p:spPr>
        <p:txBody>
          <a:bodyPr/>
          <a:lstStyle/>
          <a:p>
            <a:r>
              <a:rPr lang="en-US" dirty="0"/>
              <a:t>Are You Using the Talents God Gave to Your in His Service?</a:t>
            </a:r>
          </a:p>
        </p:txBody>
      </p:sp>
      <p:sp>
        <p:nvSpPr>
          <p:cNvPr id="3" name="Content Placeholder 2">
            <a:extLst>
              <a:ext uri="{FF2B5EF4-FFF2-40B4-BE49-F238E27FC236}">
                <a16:creationId xmlns:a16="http://schemas.microsoft.com/office/drawing/2014/main" id="{95E86D6E-11C8-87F4-99DC-2CE3398136C2}"/>
              </a:ext>
            </a:extLst>
          </p:cNvPr>
          <p:cNvSpPr>
            <a:spLocks noGrp="1"/>
          </p:cNvSpPr>
          <p:nvPr>
            <p:ph idx="1"/>
          </p:nvPr>
        </p:nvSpPr>
        <p:spPr>
          <a:xfrm>
            <a:off x="1422400" y="2286000"/>
            <a:ext cx="10464800" cy="4114800"/>
          </a:xfrm>
        </p:spPr>
        <p:txBody>
          <a:bodyPr/>
          <a:lstStyle/>
          <a:p>
            <a:r>
              <a:rPr lang="en-US" dirty="0"/>
              <a:t>Which servant illustrates your service to the Lord, the five and two-talent servant or the one-talent servant?</a:t>
            </a:r>
          </a:p>
          <a:p>
            <a:r>
              <a:rPr lang="en-US" dirty="0"/>
              <a:t>We too will stand before God to </a:t>
            </a:r>
            <a:r>
              <a:rPr lang="en-US"/>
              <a:t>give account.</a:t>
            </a:r>
            <a:endParaRPr lang="en-US" dirty="0"/>
          </a:p>
        </p:txBody>
      </p:sp>
    </p:spTree>
    <p:extLst>
      <p:ext uri="{BB962C8B-B14F-4D97-AF65-F5344CB8AC3E}">
        <p14:creationId xmlns:p14="http://schemas.microsoft.com/office/powerpoint/2010/main" val="645167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1"/>
            <a:ext cx="9017000" cy="769441"/>
          </a:xfrm>
        </p:spPr>
        <p:txBody>
          <a:bodyPr/>
          <a:lstStyle/>
          <a:p>
            <a:r>
              <a:rPr lang="en-US" dirty="0"/>
              <a:t>The Parable</a:t>
            </a:r>
          </a:p>
        </p:txBody>
      </p:sp>
      <p:sp>
        <p:nvSpPr>
          <p:cNvPr id="3" name="Content Placeholder 2"/>
          <p:cNvSpPr>
            <a:spLocks noGrp="1"/>
          </p:cNvSpPr>
          <p:nvPr>
            <p:ph idx="1"/>
          </p:nvPr>
        </p:nvSpPr>
        <p:spPr/>
        <p:txBody>
          <a:bodyPr/>
          <a:lstStyle/>
          <a:p>
            <a:r>
              <a:rPr lang="en-US" dirty="0"/>
              <a:t>A rich man leaves his estate in charge of her servants</a:t>
            </a:r>
          </a:p>
          <a:p>
            <a:r>
              <a:rPr lang="en-US" dirty="0"/>
              <a:t>He divides his estate to three servants</a:t>
            </a:r>
          </a:p>
          <a:p>
            <a:pPr lvl="1"/>
            <a:r>
              <a:rPr lang="en-US" dirty="0"/>
              <a:t>5 talents to one</a:t>
            </a:r>
          </a:p>
          <a:p>
            <a:pPr lvl="1"/>
            <a:r>
              <a:rPr lang="en-US" dirty="0"/>
              <a:t>2 talents to another</a:t>
            </a:r>
          </a:p>
          <a:p>
            <a:pPr lvl="1"/>
            <a:r>
              <a:rPr lang="en-US" dirty="0"/>
              <a:t>1 talent to another</a:t>
            </a:r>
          </a:p>
          <a:p>
            <a:r>
              <a:rPr lang="en-US" dirty="0"/>
              <a:t>He goes away for a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esus' Parable of the Talents | Study">
            <a:extLst>
              <a:ext uri="{FF2B5EF4-FFF2-40B4-BE49-F238E27FC236}">
                <a16:creationId xmlns:a16="http://schemas.microsoft.com/office/drawing/2014/main" id="{F2A26A45-D20F-485A-0542-2471A631AF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7FE3A9D-D594-8B09-24B1-ADFC2CF2EFA3}"/>
              </a:ext>
            </a:extLst>
          </p:cNvPr>
          <p:cNvSpPr txBox="1"/>
          <p:nvPr/>
        </p:nvSpPr>
        <p:spPr>
          <a:xfrm>
            <a:off x="7315200" y="762000"/>
            <a:ext cx="4267200" cy="769441"/>
          </a:xfrm>
          <a:prstGeom prst="rect">
            <a:avLst/>
          </a:prstGeom>
          <a:noFill/>
        </p:spPr>
        <p:txBody>
          <a:bodyPr wrap="square" rtlCol="0">
            <a:spAutoFit/>
          </a:bodyPr>
          <a:lstStyle/>
          <a:p>
            <a:r>
              <a:rPr lang="en-US" sz="4400" dirty="0">
                <a:latin typeface="Source Sans Pro Black" panose="020B0803030403020204" pitchFamily="34" charset="0"/>
              </a:rPr>
              <a:t>Scene 2</a:t>
            </a:r>
          </a:p>
        </p:txBody>
      </p:sp>
      <p:sp>
        <p:nvSpPr>
          <p:cNvPr id="3" name="TextBox 2">
            <a:extLst>
              <a:ext uri="{FF2B5EF4-FFF2-40B4-BE49-F238E27FC236}">
                <a16:creationId xmlns:a16="http://schemas.microsoft.com/office/drawing/2014/main" id="{9A1C31BF-7E7C-1EEF-97B6-657520E9B046}"/>
              </a:ext>
            </a:extLst>
          </p:cNvPr>
          <p:cNvSpPr txBox="1"/>
          <p:nvPr/>
        </p:nvSpPr>
        <p:spPr>
          <a:xfrm>
            <a:off x="7315200" y="2362200"/>
            <a:ext cx="3962400" cy="3970318"/>
          </a:xfrm>
          <a:prstGeom prst="rect">
            <a:avLst/>
          </a:prstGeom>
          <a:noFill/>
        </p:spPr>
        <p:txBody>
          <a:bodyPr wrap="square" rtlCol="0">
            <a:spAutoFit/>
          </a:bodyPr>
          <a:lstStyle/>
          <a:p>
            <a:r>
              <a:rPr lang="en-US" dirty="0">
                <a:latin typeface="Source Sans Pro Black" panose="020B0803030403020204" pitchFamily="34" charset="0"/>
              </a:rPr>
              <a:t>“Now after a long time the master of those servants came and settled accounts with them” (Matt. 25:19).</a:t>
            </a:r>
          </a:p>
        </p:txBody>
      </p:sp>
    </p:spTree>
    <p:extLst>
      <p:ext uri="{BB962C8B-B14F-4D97-AF65-F5344CB8AC3E}">
        <p14:creationId xmlns:p14="http://schemas.microsoft.com/office/powerpoint/2010/main" val="1815387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30760"/>
            <a:ext cx="8915400" cy="769441"/>
          </a:xfrm>
        </p:spPr>
        <p:txBody>
          <a:bodyPr/>
          <a:lstStyle/>
          <a:p>
            <a:r>
              <a:rPr lang="en-US" dirty="0"/>
              <a:t>The Rich Man’s Return</a:t>
            </a:r>
          </a:p>
        </p:txBody>
      </p:sp>
      <p:sp>
        <p:nvSpPr>
          <p:cNvPr id="3" name="Content Placeholder 2"/>
          <p:cNvSpPr>
            <a:spLocks noGrp="1"/>
          </p:cNvSpPr>
          <p:nvPr>
            <p:ph idx="1"/>
          </p:nvPr>
        </p:nvSpPr>
        <p:spPr>
          <a:xfrm>
            <a:off x="1524000" y="1981200"/>
            <a:ext cx="8915400" cy="4572000"/>
          </a:xfrm>
        </p:spPr>
        <p:txBody>
          <a:bodyPr/>
          <a:lstStyle/>
          <a:p>
            <a:r>
              <a:rPr lang="en-US" dirty="0"/>
              <a:t>Upon his return, he calls the servants to give account of their stewardship</a:t>
            </a:r>
          </a:p>
          <a:p>
            <a:pPr lvl="1"/>
            <a:r>
              <a:rPr lang="en-US" dirty="0"/>
              <a:t>5-talent man: gained 5 others</a:t>
            </a:r>
          </a:p>
          <a:p>
            <a:pPr lvl="1"/>
            <a:r>
              <a:rPr lang="en-US" dirty="0"/>
              <a:t>2-talent man: gained two others</a:t>
            </a:r>
          </a:p>
          <a:p>
            <a:pPr lvl="1"/>
            <a:r>
              <a:rPr lang="en-US" dirty="0"/>
              <a:t>1-talent man: buried his talent and returned it to his Master</a:t>
            </a:r>
          </a:p>
          <a:p>
            <a:r>
              <a:rPr lang="en-US" dirty="0"/>
              <a:t>Judgment is pronounced on each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906960"/>
            <a:ext cx="9017000" cy="769441"/>
          </a:xfrm>
        </p:spPr>
        <p:txBody>
          <a:bodyPr/>
          <a:lstStyle/>
          <a:p>
            <a:r>
              <a:rPr lang="en-US" dirty="0"/>
              <a:t>Interpreting the Parable</a:t>
            </a:r>
          </a:p>
        </p:txBody>
      </p:sp>
      <p:sp>
        <p:nvSpPr>
          <p:cNvPr id="3" name="Content Placeholder 2"/>
          <p:cNvSpPr>
            <a:spLocks noGrp="1"/>
          </p:cNvSpPr>
          <p:nvPr>
            <p:ph idx="1"/>
          </p:nvPr>
        </p:nvSpPr>
        <p:spPr/>
        <p:txBody>
          <a:bodyPr/>
          <a:lstStyle/>
          <a:p>
            <a:r>
              <a:rPr lang="en-US" dirty="0"/>
              <a:t>Lord: The Lord Jesus</a:t>
            </a:r>
          </a:p>
          <a:p>
            <a:r>
              <a:rPr lang="en-US" dirty="0"/>
              <a:t>Servants: His disciples</a:t>
            </a:r>
          </a:p>
          <a:p>
            <a:r>
              <a:rPr lang="en-US" dirty="0"/>
              <a:t>Talents: Things entrusted to us</a:t>
            </a:r>
          </a:p>
          <a:p>
            <a:r>
              <a:rPr lang="en-US" dirty="0"/>
              <a:t>His journey: Jesus’ Ascension to heaven</a:t>
            </a:r>
          </a:p>
          <a:p>
            <a:r>
              <a:rPr lang="en-US" dirty="0"/>
              <a:t>His return: the second coming</a:t>
            </a:r>
          </a:p>
          <a:p>
            <a:r>
              <a:rPr lang="en-US" dirty="0"/>
              <a:t>His accounting: Judgment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144463"/>
            <a:ext cx="10312400" cy="1446550"/>
          </a:xfrm>
        </p:spPr>
        <p:txBody>
          <a:bodyPr/>
          <a:lstStyle/>
          <a:p>
            <a:r>
              <a:rPr lang="en-US" dirty="0"/>
              <a:t>Distribution of the Talents</a:t>
            </a:r>
          </a:p>
        </p:txBody>
      </p:sp>
      <p:sp>
        <p:nvSpPr>
          <p:cNvPr id="3" name="Content Placeholder 2"/>
          <p:cNvSpPr>
            <a:spLocks noGrp="1"/>
          </p:cNvSpPr>
          <p:nvPr>
            <p:ph idx="1"/>
          </p:nvPr>
        </p:nvSpPr>
        <p:spPr>
          <a:xfrm>
            <a:off x="1422400" y="1981200"/>
            <a:ext cx="10464800" cy="4572000"/>
          </a:xfrm>
        </p:spPr>
        <p:txBody>
          <a:bodyPr/>
          <a:lstStyle/>
          <a:p>
            <a:r>
              <a:rPr lang="en-US" dirty="0"/>
              <a:t>What is a talent?</a:t>
            </a:r>
          </a:p>
          <a:p>
            <a:r>
              <a:rPr lang="en-US" dirty="0"/>
              <a:t>Difficulty in translating money</a:t>
            </a:r>
          </a:p>
          <a:p>
            <a:pPr lvl="1"/>
            <a:r>
              <a:rPr lang="en-US" dirty="0"/>
              <a:t>Correlate it to a day’s wages</a:t>
            </a:r>
          </a:p>
          <a:p>
            <a:pPr lvl="1"/>
            <a:r>
              <a:rPr lang="en-US" dirty="0"/>
              <a:t>A day’s wage was 1 denarius; a talent was 6,000 </a:t>
            </a:r>
            <a:r>
              <a:rPr lang="en-US" dirty="0" err="1"/>
              <a:t>denarii</a:t>
            </a:r>
            <a:endParaRPr lang="en-US" dirty="0"/>
          </a:p>
          <a:p>
            <a:pPr lvl="2"/>
            <a:r>
              <a:rPr lang="en-US" dirty="0"/>
              <a:t>Using $100 for a day’s wage, a talent was $600,000</a:t>
            </a:r>
          </a:p>
          <a:p>
            <a:pPr lvl="2"/>
            <a:r>
              <a:rPr lang="en-US" dirty="0"/>
              <a:t>5 talents = $3 Million; 2 talents = $1.2 million</a:t>
            </a:r>
          </a:p>
          <a:p>
            <a:pPr lvl="2"/>
            <a:r>
              <a:rPr lang="en-US" dirty="0"/>
              <a:t>How would you feel if your investment advisor gave you exactly what you invested over 30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ox(i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1"/>
            <a:ext cx="9017000" cy="769441"/>
          </a:xfrm>
        </p:spPr>
        <p:txBody>
          <a:bodyPr/>
          <a:lstStyle/>
          <a:p>
            <a:r>
              <a:rPr lang="en-US" dirty="0"/>
              <a:t>Basis for Distribution</a:t>
            </a:r>
          </a:p>
        </p:txBody>
      </p:sp>
      <p:sp>
        <p:nvSpPr>
          <p:cNvPr id="3" name="Content Placeholder 2"/>
          <p:cNvSpPr>
            <a:spLocks noGrp="1"/>
          </p:cNvSpPr>
          <p:nvPr>
            <p:ph idx="1"/>
          </p:nvPr>
        </p:nvSpPr>
        <p:spPr/>
        <p:txBody>
          <a:bodyPr/>
          <a:lstStyle/>
          <a:p>
            <a:r>
              <a:rPr lang="en-US" dirty="0"/>
              <a:t>He gave the same thing to every servant: What he had ability to manage (v. 15)</a:t>
            </a:r>
          </a:p>
          <a:p>
            <a:pPr lvl="1"/>
            <a:r>
              <a:rPr lang="en-US" dirty="0"/>
              <a:t>Those with greater ability have greater responsibility</a:t>
            </a:r>
          </a:p>
          <a:p>
            <a:pPr lvl="1"/>
            <a:r>
              <a:rPr lang="en-US" dirty="0"/>
              <a:t>God knows what each of us is capable of doing</a:t>
            </a:r>
          </a:p>
          <a:p>
            <a:pPr lvl="2"/>
            <a:r>
              <a:rPr lang="en-US" dirty="0"/>
              <a:t>We need not to compare ourselves with one another (2 Cor. 10:12-13).</a:t>
            </a:r>
          </a:p>
          <a:p>
            <a:pPr lvl="2"/>
            <a:r>
              <a:rPr lang="en-US" dirty="0"/>
              <a:t>The requirement is faithfulness (1 Cor.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906960"/>
            <a:ext cx="8839200" cy="769441"/>
          </a:xfrm>
        </p:spPr>
        <p:txBody>
          <a:bodyPr/>
          <a:lstStyle/>
          <a:p>
            <a:r>
              <a:rPr lang="en-US" dirty="0"/>
              <a:t>The One-Talent Servant</a:t>
            </a:r>
          </a:p>
        </p:txBody>
      </p:sp>
      <p:sp>
        <p:nvSpPr>
          <p:cNvPr id="3" name="Content Placeholder 2"/>
          <p:cNvSpPr>
            <a:spLocks noGrp="1"/>
          </p:cNvSpPr>
          <p:nvPr>
            <p:ph idx="1"/>
          </p:nvPr>
        </p:nvSpPr>
        <p:spPr>
          <a:xfrm>
            <a:off x="1600200" y="1981200"/>
            <a:ext cx="8839200" cy="4648200"/>
          </a:xfrm>
        </p:spPr>
        <p:txBody>
          <a:bodyPr/>
          <a:lstStyle/>
          <a:p>
            <a:pPr marL="0" indent="0">
              <a:buNone/>
            </a:pPr>
            <a:endParaRPr lang="en-US" dirty="0"/>
          </a:p>
        </p:txBody>
      </p:sp>
      <p:pic>
        <p:nvPicPr>
          <p:cNvPr id="2050" name="Picture 2" descr="The Talents (Matthew 25:14-30) | Life of Jesus">
            <a:extLst>
              <a:ext uri="{FF2B5EF4-FFF2-40B4-BE49-F238E27FC236}">
                <a16:creationId xmlns:a16="http://schemas.microsoft.com/office/drawing/2014/main" id="{B85FDF23-9167-886E-E2C7-9D5C5915C5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981200"/>
            <a:ext cx="9372600" cy="468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2253021"/>
      </p:ext>
    </p:extLst>
  </p:cSld>
  <p:clrMapOvr>
    <a:masterClrMapping/>
  </p:clrMapOvr>
</p:sld>
</file>

<file path=ppt/theme/theme1.xml><?xml version="1.0" encoding="utf-8"?>
<a:theme xmlns:a="http://schemas.openxmlformats.org/drawingml/2006/main" name="High Voltage">
  <a:themeElements>
    <a:clrScheme name="Office Them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Office Them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 Voltage</Template>
  <TotalTime>199</TotalTime>
  <Words>1349</Words>
  <Application>Microsoft Office PowerPoint</Application>
  <PresentationFormat>Widescreen</PresentationFormat>
  <Paragraphs>151</Paragraphs>
  <Slides>29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 Black</vt:lpstr>
      <vt:lpstr>Calibri</vt:lpstr>
      <vt:lpstr>Source Sans Pro Black</vt:lpstr>
      <vt:lpstr>Times New Roman</vt:lpstr>
      <vt:lpstr>High Voltage</vt:lpstr>
      <vt:lpstr>The Parable of the Talents</vt:lpstr>
      <vt:lpstr>PowerPoint Presentation</vt:lpstr>
      <vt:lpstr>The Parable</vt:lpstr>
      <vt:lpstr>PowerPoint Presentation</vt:lpstr>
      <vt:lpstr>The Rich Man’s Return</vt:lpstr>
      <vt:lpstr>Interpreting the Parable</vt:lpstr>
      <vt:lpstr>Distribution of the Talents</vt:lpstr>
      <vt:lpstr>Basis for Distribution</vt:lpstr>
      <vt:lpstr>The One-Talent Servant</vt:lpstr>
      <vt:lpstr>What Made The One-Talent Servant Unprofitable?</vt:lpstr>
      <vt:lpstr>The One-Talent Servant</vt:lpstr>
      <vt:lpstr>Think About Your Financial Manager</vt:lpstr>
      <vt:lpstr>The Master’s Reply</vt:lpstr>
      <vt:lpstr>An Excuse</vt:lpstr>
      <vt:lpstr>The Lord’s Assessment of the 1-Talent Servant</vt:lpstr>
      <vt:lpstr>What Became of the 1-Talent Servant?</vt:lpstr>
      <vt:lpstr>The Five &amp; Two-Talent Servants</vt:lpstr>
      <vt:lpstr>Two Approved Servants</vt:lpstr>
      <vt:lpstr>What Does It Mean to be Profitable?</vt:lpstr>
      <vt:lpstr>Being a Profitable Servant</vt:lpstr>
      <vt:lpstr>How the Church Functions</vt:lpstr>
      <vt:lpstr>Think of Some Early Examples</vt:lpstr>
      <vt:lpstr>Don’t Bury Your Talents!</vt:lpstr>
      <vt:lpstr>Be An Encourager of Others</vt:lpstr>
      <vt:lpstr>Be A Footwasher</vt:lpstr>
      <vt:lpstr>There Is An Accounting Day Coming!</vt:lpstr>
      <vt:lpstr>1 John 5:13</vt:lpstr>
      <vt:lpstr>What Is In Your Toolbox? What Are Your Talents?</vt:lpstr>
      <vt:lpstr>Are You Using the Talents God Gave to Your in His Service?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Talents</dc:title>
  <dc:creator>Mike Willis</dc:creator>
  <cp:lastModifiedBy>Mike Willis</cp:lastModifiedBy>
  <cp:revision>9</cp:revision>
  <cp:lastPrinted>1601-01-01T00:00:00Z</cp:lastPrinted>
  <dcterms:created xsi:type="dcterms:W3CDTF">2009-05-01T11:17:09Z</dcterms:created>
  <dcterms:modified xsi:type="dcterms:W3CDTF">2023-09-24T11:40:30Z</dcterms:modified>
</cp:coreProperties>
</file>